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32781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4953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7644" y="-138499"/>
            <a:ext cx="13504629" cy="90030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acintosh HD:Users:powellap:Desktop:Screen Shot 2013-03-24 at 6.07.44 PM.png" descr="Macintosh HD:Users:powellap:Desktop:Screen Shot 2013-03-24 at 6.0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300" y="1231900"/>
            <a:ext cx="5486400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21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Macintosh HD:Users:powellap:Desktop:Screen Shot 2013-03-24 at 6.09.39 PM.png" descr="Macintosh HD:Users:powellap:Desktop:Screen Shot 2013-03-24 at 6.0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448209" y="1003300"/>
            <a:ext cx="5397501" cy="774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73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X-ray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Scapular-Y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dentify the indicated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Name a muscle that produces protraction of the indicated bone.</a:t>
            </a:r>
          </a:p>
        </p:txBody>
      </p:sp>
      <p:pic>
        <p:nvPicPr>
          <p:cNvPr id="176" name="Macintosh HD:Users:powellap:Desktop:Screen Shot 2013-03-24 at 6.09.39 PM.png" descr="Macintosh HD:Users:powellap:Desktop:Screen Shot 2013-03-24 at 6.0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448209" y="1003300"/>
            <a:ext cx="5397501" cy="774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Line"/>
          <p:cNvSpPr/>
          <p:nvPr/>
        </p:nvSpPr>
        <p:spPr>
          <a:xfrm>
            <a:off x="6626503" y="2241516"/>
            <a:ext cx="4477198" cy="544219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8" name="Line"/>
          <p:cNvSpPr/>
          <p:nvPr/>
        </p:nvSpPr>
        <p:spPr>
          <a:xfrm flipV="1">
            <a:off x="4940075" y="7254817"/>
            <a:ext cx="6936633" cy="532268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9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80" name="A."/>
          <p:cNvSpPr txBox="1"/>
          <p:nvPr/>
        </p:nvSpPr>
        <p:spPr>
          <a:xfrm>
            <a:off x="6168727" y="18097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181" name="B."/>
          <p:cNvSpPr txBox="1"/>
          <p:nvPr/>
        </p:nvSpPr>
        <p:spPr>
          <a:xfrm>
            <a:off x="4527422" y="74739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dentify the indicated landmark.…"/>
          <p:cNvSpPr txBox="1"/>
          <p:nvPr>
            <p:ph type="body" sz="half" idx="1"/>
          </p:nvPr>
        </p:nvSpPr>
        <p:spPr>
          <a:xfrm>
            <a:off x="101600" y="1733550"/>
            <a:ext cx="5190778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Acromion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Name a muscle that produces protraction of the indicated bone.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Serratus Anterior, </a:t>
            </a:r>
            <a:r>
              <a:rPr sz="2000"/>
              <a:t>pectoralis minor</a:t>
            </a:r>
          </a:p>
        </p:txBody>
      </p:sp>
      <p:pic>
        <p:nvPicPr>
          <p:cNvPr id="184" name="Macintosh HD:Users:powellap:Desktop:Screen Shot 2013-03-24 at 6.09.39 PM.png" descr="Macintosh HD:Users:powellap:Desktop:Screen Shot 2013-03-24 at 6.0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448209" y="1003300"/>
            <a:ext cx="5397501" cy="774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/>
          <p:cNvSpPr/>
          <p:nvPr/>
        </p:nvSpPr>
        <p:spPr>
          <a:xfrm>
            <a:off x="6626503" y="2241516"/>
            <a:ext cx="4477198" cy="544219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6" name="Line"/>
          <p:cNvSpPr/>
          <p:nvPr/>
        </p:nvSpPr>
        <p:spPr>
          <a:xfrm flipV="1">
            <a:off x="4940075" y="7254817"/>
            <a:ext cx="6936633" cy="532268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7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88" name="A."/>
          <p:cNvSpPr txBox="1"/>
          <p:nvPr/>
        </p:nvSpPr>
        <p:spPr>
          <a:xfrm>
            <a:off x="6168727" y="18097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189" name="B."/>
          <p:cNvSpPr txBox="1"/>
          <p:nvPr/>
        </p:nvSpPr>
        <p:spPr>
          <a:xfrm>
            <a:off x="4527422" y="74739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Macintosh HD:Users:powellap:Desktop:Screen Shot 2013-03-24 at 6.10.12 PM.png" descr="Macintosh HD:Users:powellap:Desktop:Screen Shot 2013-03-24 at 6.1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302500" y="2863554"/>
            <a:ext cx="5486400" cy="441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93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Macintosh HD:Users:powellap:Desktop:Screen Shot 2013-03-24 at 6.10.12 PM.png" descr="Macintosh HD:Users:powellap:Desktop:Screen Shot 2013-03-24 at 6.1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302500" y="2863554"/>
            <a:ext cx="5486400" cy="441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97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X-ray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SI, Axillary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Macintosh HD:Users:powellap:Desktop:Screen Shot 2013-03-24 at 6.10.12 PM.png" descr="Macintosh HD:Users:powellap:Desktop:Screen Shot 2013-03-24 at 6.1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302500" y="2863554"/>
            <a:ext cx="5486400" cy="441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 flipV="1">
            <a:off x="8404042" y="4446905"/>
            <a:ext cx="884786" cy="2578748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Line"/>
          <p:cNvSpPr/>
          <p:nvPr/>
        </p:nvSpPr>
        <p:spPr>
          <a:xfrm flipH="1">
            <a:off x="10845463" y="1926906"/>
            <a:ext cx="1364490" cy="2002647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2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03" name="Name the nerve that wraps this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Name the nerve that wraps this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landmark.</a:t>
            </a:r>
          </a:p>
        </p:txBody>
      </p:sp>
      <p:sp>
        <p:nvSpPr>
          <p:cNvPr id="204" name="A."/>
          <p:cNvSpPr txBox="1"/>
          <p:nvPr/>
        </p:nvSpPr>
        <p:spPr>
          <a:xfrm>
            <a:off x="11961156" y="1367285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05" name="B."/>
          <p:cNvSpPr txBox="1"/>
          <p:nvPr/>
        </p:nvSpPr>
        <p:spPr>
          <a:xfrm>
            <a:off x="8070722" y="68516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206" name="Line"/>
          <p:cNvSpPr/>
          <p:nvPr/>
        </p:nvSpPr>
        <p:spPr>
          <a:xfrm>
            <a:off x="10544849" y="3385177"/>
            <a:ext cx="312219" cy="1226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01" fill="norm" stroke="1" extrusionOk="0">
                <a:moveTo>
                  <a:pt x="0" y="20248"/>
                </a:moveTo>
                <a:cubicBezTo>
                  <a:pt x="308" y="21030"/>
                  <a:pt x="3105" y="21592"/>
                  <a:pt x="6175" y="21489"/>
                </a:cubicBezTo>
                <a:cubicBezTo>
                  <a:pt x="10075" y="21359"/>
                  <a:pt x="11874" y="20349"/>
                  <a:pt x="13299" y="19395"/>
                </a:cubicBezTo>
                <a:cubicBezTo>
                  <a:pt x="14492" y="18595"/>
                  <a:pt x="15875" y="17775"/>
                  <a:pt x="16784" y="16938"/>
                </a:cubicBezTo>
                <a:cubicBezTo>
                  <a:pt x="17839" y="15967"/>
                  <a:pt x="18366" y="14967"/>
                  <a:pt x="18849" y="13968"/>
                </a:cubicBezTo>
                <a:cubicBezTo>
                  <a:pt x="19343" y="12948"/>
                  <a:pt x="19810" y="11926"/>
                  <a:pt x="20224" y="10904"/>
                </a:cubicBezTo>
                <a:cubicBezTo>
                  <a:pt x="20603" y="9967"/>
                  <a:pt x="20937" y="9028"/>
                  <a:pt x="21168" y="8088"/>
                </a:cubicBezTo>
                <a:cubicBezTo>
                  <a:pt x="21383" y="7209"/>
                  <a:pt x="21511" y="6330"/>
                  <a:pt x="21553" y="5449"/>
                </a:cubicBezTo>
                <a:cubicBezTo>
                  <a:pt x="21600" y="4470"/>
                  <a:pt x="21526" y="3488"/>
                  <a:pt x="20782" y="2527"/>
                </a:cubicBezTo>
                <a:cubicBezTo>
                  <a:pt x="20299" y="1903"/>
                  <a:pt x="19374" y="1283"/>
                  <a:pt x="17963" y="801"/>
                </a:cubicBezTo>
                <a:cubicBezTo>
                  <a:pt x="16576" y="328"/>
                  <a:pt x="14711" y="-8"/>
                  <a:pt x="12353" y="0"/>
                </a:cubicBezTo>
                <a:cubicBezTo>
                  <a:pt x="10241" y="7"/>
                  <a:pt x="8349" y="334"/>
                  <a:pt x="7546" y="830"/>
                </a:cubicBezTo>
              </a:path>
            </a:pathLst>
          </a:cu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Macintosh HD:Users:powellap:Desktop:Screen Shot 2013-03-24 at 6.10.12 PM.png" descr="Macintosh HD:Users:powellap:Desktop:Screen Shot 2013-03-24 at 6.1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302500" y="2863554"/>
            <a:ext cx="5486400" cy="441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10" name="Name the nerve that wraps this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Name the nerve that wraps this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Axillary Nerve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Glenoid Cavity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8404042" y="4446905"/>
            <a:ext cx="884786" cy="2578748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2" name="Line"/>
          <p:cNvSpPr/>
          <p:nvPr/>
        </p:nvSpPr>
        <p:spPr>
          <a:xfrm flipH="1">
            <a:off x="10845463" y="1926906"/>
            <a:ext cx="1364490" cy="2002647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3" name="A."/>
          <p:cNvSpPr txBox="1"/>
          <p:nvPr/>
        </p:nvSpPr>
        <p:spPr>
          <a:xfrm>
            <a:off x="11961156" y="1367285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14" name="B."/>
          <p:cNvSpPr txBox="1"/>
          <p:nvPr/>
        </p:nvSpPr>
        <p:spPr>
          <a:xfrm>
            <a:off x="8070722" y="68516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215" name="Line"/>
          <p:cNvSpPr/>
          <p:nvPr/>
        </p:nvSpPr>
        <p:spPr>
          <a:xfrm>
            <a:off x="10544849" y="3385177"/>
            <a:ext cx="312219" cy="1226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01" fill="norm" stroke="1" extrusionOk="0">
                <a:moveTo>
                  <a:pt x="0" y="20248"/>
                </a:moveTo>
                <a:cubicBezTo>
                  <a:pt x="308" y="21030"/>
                  <a:pt x="3105" y="21592"/>
                  <a:pt x="6175" y="21489"/>
                </a:cubicBezTo>
                <a:cubicBezTo>
                  <a:pt x="10075" y="21359"/>
                  <a:pt x="11874" y="20349"/>
                  <a:pt x="13299" y="19395"/>
                </a:cubicBezTo>
                <a:cubicBezTo>
                  <a:pt x="14492" y="18595"/>
                  <a:pt x="15875" y="17775"/>
                  <a:pt x="16784" y="16938"/>
                </a:cubicBezTo>
                <a:cubicBezTo>
                  <a:pt x="17839" y="15967"/>
                  <a:pt x="18366" y="14967"/>
                  <a:pt x="18849" y="13968"/>
                </a:cubicBezTo>
                <a:cubicBezTo>
                  <a:pt x="19343" y="12948"/>
                  <a:pt x="19810" y="11926"/>
                  <a:pt x="20224" y="10904"/>
                </a:cubicBezTo>
                <a:cubicBezTo>
                  <a:pt x="20603" y="9967"/>
                  <a:pt x="20937" y="9028"/>
                  <a:pt x="21168" y="8088"/>
                </a:cubicBezTo>
                <a:cubicBezTo>
                  <a:pt x="21383" y="7209"/>
                  <a:pt x="21511" y="6330"/>
                  <a:pt x="21553" y="5449"/>
                </a:cubicBezTo>
                <a:cubicBezTo>
                  <a:pt x="21600" y="4470"/>
                  <a:pt x="21526" y="3488"/>
                  <a:pt x="20782" y="2527"/>
                </a:cubicBezTo>
                <a:cubicBezTo>
                  <a:pt x="20299" y="1903"/>
                  <a:pt x="19374" y="1283"/>
                  <a:pt x="17963" y="801"/>
                </a:cubicBezTo>
                <a:cubicBezTo>
                  <a:pt x="16576" y="328"/>
                  <a:pt x="14711" y="-8"/>
                  <a:pt x="12353" y="0"/>
                </a:cubicBezTo>
                <a:cubicBezTo>
                  <a:pt x="10241" y="7"/>
                  <a:pt x="8349" y="334"/>
                  <a:pt x="7546" y="830"/>
                </a:cubicBezTo>
              </a:path>
            </a:pathLst>
          </a:cu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Macintosh HD:Users:powellap:Desktop:Screen Shot 2013-03-24 at 6.14.25 PM.png" descr="Macintosh HD:Users:powellap:Desktop:Screen Shot 2013-03-24 at 6.1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100" y="2578406"/>
            <a:ext cx="54864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19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Macintosh HD:Users:powellap:Desktop:Screen Shot 2013-03-24 at 6.14.25 PM.png" descr="Macintosh HD:Users:powellap:Desktop:Screen Shot 2013-03-24 at 6.1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100" y="2578406"/>
            <a:ext cx="54864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23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T2 MRI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Coronal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cintosh HD:Users:powellap:Desktop:Screen Shot 2013-03-24 at 6.14.25 PM.png" descr="Macintosh HD:Users:powellap:Desktop:Screen Shot 2013-03-24 at 6.1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100" y="2578406"/>
            <a:ext cx="54864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Line"/>
          <p:cNvSpPr/>
          <p:nvPr/>
        </p:nvSpPr>
        <p:spPr>
          <a:xfrm>
            <a:off x="12302733" y="2238711"/>
            <a:ext cx="1" cy="2248565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7" name="Line"/>
          <p:cNvSpPr/>
          <p:nvPr/>
        </p:nvSpPr>
        <p:spPr>
          <a:xfrm>
            <a:off x="9985016" y="1936411"/>
            <a:ext cx="787550" cy="1456780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29" name="Identify the indicated joint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joint.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Name another muscle innervated by the same nerve that innervates the indicated muscle.</a:t>
            </a:r>
          </a:p>
        </p:txBody>
      </p:sp>
      <p:sp>
        <p:nvSpPr>
          <p:cNvPr id="230" name="A."/>
          <p:cNvSpPr txBox="1"/>
          <p:nvPr/>
        </p:nvSpPr>
        <p:spPr>
          <a:xfrm>
            <a:off x="9518522" y="147871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31" name="B."/>
          <p:cNvSpPr txBox="1"/>
          <p:nvPr/>
        </p:nvSpPr>
        <p:spPr>
          <a:xfrm>
            <a:off x="12029557" y="16954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Macintosh HD:Users:powellap:Desktop:Screen Shot 2013-03-24 at 6.07.44 PM.png" descr="Macintosh HD:Users:powellap:Desktop:Screen Shot 2013-03-24 at 6.0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300" y="1231900"/>
            <a:ext cx="5486400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25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X-ray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AP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Macintosh HD:Users:powellap:Desktop:Screen Shot 2013-03-24 at 6.14.25 PM.png" descr="Macintosh HD:Users:powellap:Desktop:Screen Shot 2013-03-24 at 6.1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100" y="2578406"/>
            <a:ext cx="54864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Line"/>
          <p:cNvSpPr/>
          <p:nvPr/>
        </p:nvSpPr>
        <p:spPr>
          <a:xfrm>
            <a:off x="12302733" y="2238711"/>
            <a:ext cx="1" cy="2248565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5" name="Line"/>
          <p:cNvSpPr/>
          <p:nvPr/>
        </p:nvSpPr>
        <p:spPr>
          <a:xfrm>
            <a:off x="9985016" y="1936411"/>
            <a:ext cx="787550" cy="1456780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36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37" name="Identify the indicated joint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indicated joint.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AC Joint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Name another muscle innervated by the same nerve that innervates the indicated muscle.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Teres Minor </a:t>
            </a:r>
            <a:r>
              <a:rPr sz="2400"/>
              <a:t>(indicated muscle is the deltoid)</a:t>
            </a:r>
          </a:p>
        </p:txBody>
      </p:sp>
      <p:sp>
        <p:nvSpPr>
          <p:cNvPr id="238" name="A."/>
          <p:cNvSpPr txBox="1"/>
          <p:nvPr/>
        </p:nvSpPr>
        <p:spPr>
          <a:xfrm>
            <a:off x="9518522" y="147871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39" name="B."/>
          <p:cNvSpPr txBox="1"/>
          <p:nvPr/>
        </p:nvSpPr>
        <p:spPr>
          <a:xfrm>
            <a:off x="12029557" y="16954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Macintosh HD:Users:powellap:Desktop:Screen Shot 2013-03-24 at 6.14.25 PM.png" descr="Macintosh HD:Users:powellap:Desktop:Screen Shot 2013-03-24 at 6.1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100" y="2578406"/>
            <a:ext cx="54864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Line"/>
          <p:cNvSpPr/>
          <p:nvPr/>
        </p:nvSpPr>
        <p:spPr>
          <a:xfrm flipV="1">
            <a:off x="6217182" y="4549497"/>
            <a:ext cx="4053552" cy="137269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43" name="Line"/>
          <p:cNvSpPr/>
          <p:nvPr/>
        </p:nvSpPr>
        <p:spPr>
          <a:xfrm>
            <a:off x="10748802" y="1903001"/>
            <a:ext cx="874664" cy="2239490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44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45" name="Perform a special test that would check for involvement of the indicated muscle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Perform a special test that would check for involvement of the indicated muscle.</a:t>
            </a:r>
          </a:p>
          <a:p>
            <a:pPr lvl="1" marL="772026" indent="-327526">
              <a:defRPr>
                <a:solidFill>
                  <a:srgbClr val="000000"/>
                </a:solidFill>
              </a:defRPr>
            </a:pPr>
            <a:r>
              <a:t>………………………………..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Perform a test that checks the stability of the indicated joint.</a:t>
            </a:r>
          </a:p>
        </p:txBody>
      </p:sp>
      <p:sp>
        <p:nvSpPr>
          <p:cNvPr id="246" name="A."/>
          <p:cNvSpPr txBox="1"/>
          <p:nvPr/>
        </p:nvSpPr>
        <p:spPr>
          <a:xfrm>
            <a:off x="10432922" y="130091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47" name="B."/>
          <p:cNvSpPr txBox="1"/>
          <p:nvPr/>
        </p:nvSpPr>
        <p:spPr>
          <a:xfrm>
            <a:off x="5870056" y="5644535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Macintosh HD:Users:powellap:Desktop:Screen Shot 2013-03-24 at 6.14.25 PM.png" descr="Macintosh HD:Users:powellap:Desktop:Screen Shot 2013-03-24 at 6.1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100" y="2578406"/>
            <a:ext cx="5486400" cy="530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Line"/>
          <p:cNvSpPr/>
          <p:nvPr/>
        </p:nvSpPr>
        <p:spPr>
          <a:xfrm flipV="1">
            <a:off x="6217182" y="4549497"/>
            <a:ext cx="4053552" cy="137269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1" name="Line"/>
          <p:cNvSpPr/>
          <p:nvPr/>
        </p:nvSpPr>
        <p:spPr>
          <a:xfrm>
            <a:off x="10748802" y="1903001"/>
            <a:ext cx="874664" cy="2239490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52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53" name="Perform a special test that would check for involvement of the indicated muscle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Perform a special test that would check for involvement of the indicated muscle.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Hawkins-Kennedy, Empty Can, Neer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Perform a test that checks the stability of the indicated joint.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Apprehension tests, Drawer (glide) tests</a:t>
            </a:r>
          </a:p>
        </p:txBody>
      </p:sp>
      <p:sp>
        <p:nvSpPr>
          <p:cNvPr id="254" name="A."/>
          <p:cNvSpPr txBox="1"/>
          <p:nvPr/>
        </p:nvSpPr>
        <p:spPr>
          <a:xfrm>
            <a:off x="10432922" y="130091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55" name="B."/>
          <p:cNvSpPr txBox="1"/>
          <p:nvPr/>
        </p:nvSpPr>
        <p:spPr>
          <a:xfrm>
            <a:off x="5870056" y="5644535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Macintosh HD:Users:powellap:Desktop:Screen Shot 2013-03-25 at 9.24.24 AM.png" descr="Macintosh HD:Users:powellap:Desktop:Screen Shot 2013-03-25 at 9.24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638288" y="1422400"/>
            <a:ext cx="5486401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59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Macintosh HD:Users:powellap:Desktop:Screen Shot 2013-03-25 at 9.24.24 AM.png" descr="Macintosh HD:Users:powellap:Desktop:Screen Shot 2013-03-25 at 9.24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288" y="1422400"/>
            <a:ext cx="5486401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63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Macintosh HD:Users:powellap:Desktop:Screen Shot 2013-03-25 at 9.24.24 AM.png" descr="Macintosh HD:Users:powellap:Desktop:Screen Shot 2013-03-25 at 9.24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288" y="1422400"/>
            <a:ext cx="5486401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67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X-ray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AP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Macintosh HD:Users:powellap:Desktop:Screen Shot 2013-03-25 at 9.24.24 AM.png" descr="Macintosh HD:Users:powellap:Desktop:Screen Shot 2013-03-25 at 9.24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288" y="1422400"/>
            <a:ext cx="5486401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 flipH="1" flipV="1">
            <a:off x="10445119" y="4189708"/>
            <a:ext cx="1362225" cy="998487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71" name="Line"/>
          <p:cNvSpPr/>
          <p:nvPr/>
        </p:nvSpPr>
        <p:spPr>
          <a:xfrm>
            <a:off x="7364506" y="2927059"/>
            <a:ext cx="1596282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72" name="Line"/>
          <p:cNvSpPr/>
          <p:nvPr/>
        </p:nvSpPr>
        <p:spPr>
          <a:xfrm flipV="1">
            <a:off x="7466106" y="5073359"/>
            <a:ext cx="1596282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73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74" name="Identify the indicated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67146" indent="-467146" defTabSz="560831">
              <a:spcBef>
                <a:spcPts val="3000"/>
              </a:spcBef>
              <a:buSzPct val="100000"/>
              <a:buAutoNum type="alphaUcPeriod" startAt="1"/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landmark.</a:t>
            </a:r>
          </a:p>
          <a:p>
            <a:pPr lvl="1" marL="741145" indent="-314425" defTabSz="560831">
              <a:spcBef>
                <a:spcPts val="3000"/>
              </a:spcBef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67146" indent="-467146" defTabSz="560831">
              <a:spcBef>
                <a:spcPts val="3000"/>
              </a:spcBef>
              <a:buSzPct val="100000"/>
              <a:buAutoNum type="alphaUcPeriod" startAt="1"/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nerve courses posteriorly to the indicated landmark?</a:t>
            </a:r>
          </a:p>
          <a:p>
            <a:pPr lvl="1" marL="741145" indent="-314425" defTabSz="560831">
              <a:spcBef>
                <a:spcPts val="3000"/>
              </a:spcBef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67146" indent="-467146" defTabSz="560831">
              <a:spcBef>
                <a:spcPts val="3000"/>
              </a:spcBef>
              <a:buSzPct val="100000"/>
              <a:buAutoNum type="alphaUcPeriod" startAt="1"/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ligament wraps the bone just distal to the indicated landmark?</a:t>
            </a:r>
          </a:p>
        </p:txBody>
      </p:sp>
      <p:sp>
        <p:nvSpPr>
          <p:cNvPr id="275" name="A."/>
          <p:cNvSpPr txBox="1"/>
          <p:nvPr/>
        </p:nvSpPr>
        <p:spPr>
          <a:xfrm>
            <a:off x="6851522" y="24701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76" name="B."/>
          <p:cNvSpPr txBox="1"/>
          <p:nvPr/>
        </p:nvSpPr>
        <p:spPr>
          <a:xfrm>
            <a:off x="11766422" y="49085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277" name="C."/>
          <p:cNvSpPr txBox="1"/>
          <p:nvPr/>
        </p:nvSpPr>
        <p:spPr>
          <a:xfrm>
            <a:off x="7054850" y="6162869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Macintosh HD:Users:powellap:Desktop:Screen Shot 2013-03-25 at 9.24.24 AM.png" descr="Macintosh HD:Users:powellap:Desktop:Screen Shot 2013-03-25 at 9.24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8288" y="1422400"/>
            <a:ext cx="5486401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Line"/>
          <p:cNvSpPr/>
          <p:nvPr/>
        </p:nvSpPr>
        <p:spPr>
          <a:xfrm flipH="1" flipV="1">
            <a:off x="10445119" y="4189708"/>
            <a:ext cx="1362225" cy="998487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81" name="Line"/>
          <p:cNvSpPr/>
          <p:nvPr/>
        </p:nvSpPr>
        <p:spPr>
          <a:xfrm>
            <a:off x="7364506" y="2927059"/>
            <a:ext cx="1596282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82" name="Line"/>
          <p:cNvSpPr/>
          <p:nvPr/>
        </p:nvSpPr>
        <p:spPr>
          <a:xfrm flipV="1">
            <a:off x="7466106" y="5073359"/>
            <a:ext cx="1596282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83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84" name="Identify the indicated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67146" indent="-467146" defTabSz="560831">
              <a:spcBef>
                <a:spcPts val="3000"/>
              </a:spcBef>
              <a:buSzPct val="100000"/>
              <a:buAutoNum type="alphaUcPeriod" startAt="1"/>
              <a:defRPr sz="2688">
                <a:solidFill>
                  <a:srgbClr val="53585F"/>
                </a:solidFill>
              </a:defRPr>
            </a:pPr>
            <a:r>
              <a:t>Identify the indicated landmark.</a:t>
            </a:r>
          </a:p>
          <a:p>
            <a:pPr lvl="1" marL="741145" indent="-314425" defTabSz="560831">
              <a:spcBef>
                <a:spcPts val="3000"/>
              </a:spcBef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Lateral Epicondyle</a:t>
            </a:r>
          </a:p>
          <a:p>
            <a:pPr marL="467146" indent="-467146" defTabSz="560831">
              <a:spcBef>
                <a:spcPts val="3000"/>
              </a:spcBef>
              <a:buSzPct val="100000"/>
              <a:buAutoNum type="alphaUcPeriod" startAt="1"/>
              <a:defRPr sz="2688">
                <a:solidFill>
                  <a:srgbClr val="53585F"/>
                </a:solidFill>
              </a:defRPr>
            </a:pPr>
            <a:r>
              <a:t>What nerve courses posteriorly to the indicated landmark?</a:t>
            </a:r>
          </a:p>
          <a:p>
            <a:pPr lvl="1" marL="741145" indent="-314425" defTabSz="560831">
              <a:spcBef>
                <a:spcPts val="3000"/>
              </a:spcBef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Ulnar Nerve</a:t>
            </a:r>
          </a:p>
          <a:p>
            <a:pPr marL="467146" indent="-467146" defTabSz="560831">
              <a:spcBef>
                <a:spcPts val="3000"/>
              </a:spcBef>
              <a:buSzPct val="100000"/>
              <a:buAutoNum type="alphaUcPeriod" startAt="1"/>
              <a:defRPr sz="2688">
                <a:solidFill>
                  <a:srgbClr val="53585F"/>
                </a:solidFill>
              </a:defRPr>
            </a:pPr>
            <a:r>
              <a:t>What ligament wraps the bone just distal to the indicated landmark?</a:t>
            </a:r>
          </a:p>
          <a:p>
            <a:pPr lvl="1" marL="741145" indent="-314425" defTabSz="560831">
              <a:spcBef>
                <a:spcPts val="3000"/>
              </a:spcBef>
              <a:defRPr sz="2688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Annular Ligament</a:t>
            </a:r>
          </a:p>
        </p:txBody>
      </p:sp>
      <p:sp>
        <p:nvSpPr>
          <p:cNvPr id="285" name="A."/>
          <p:cNvSpPr txBox="1"/>
          <p:nvPr/>
        </p:nvSpPr>
        <p:spPr>
          <a:xfrm>
            <a:off x="6851522" y="24701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86" name="B."/>
          <p:cNvSpPr txBox="1"/>
          <p:nvPr/>
        </p:nvSpPr>
        <p:spPr>
          <a:xfrm>
            <a:off x="11766422" y="49085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287" name="C."/>
          <p:cNvSpPr txBox="1"/>
          <p:nvPr/>
        </p:nvSpPr>
        <p:spPr>
          <a:xfrm>
            <a:off x="7054850" y="6162869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Macintosh HD:Users:powellap:Desktop:Screen Shot 2013-03-25 at 9.25.14 AM.png" descr="Macintosh HD:Users:powellap:Desktop:Screen Shot 2013-03-25 at 9.25.14 AM.png"/>
          <p:cNvPicPr>
            <a:picLocks noChangeAspect="1"/>
          </p:cNvPicPr>
          <p:nvPr/>
        </p:nvPicPr>
        <p:blipFill>
          <a:blip r:embed="rId2">
            <a:extLst/>
          </a:blip>
          <a:srcRect l="3219" t="0" r="0" b="0"/>
          <a:stretch>
            <a:fillRect/>
          </a:stretch>
        </p:blipFill>
        <p:spPr>
          <a:xfrm>
            <a:off x="7390209" y="1790700"/>
            <a:ext cx="5309791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91" name="What bone is indicat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bone is indicated?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  <p:sp>
        <p:nvSpPr>
          <p:cNvPr id="292" name="A."/>
          <p:cNvSpPr txBox="1"/>
          <p:nvPr/>
        </p:nvSpPr>
        <p:spPr>
          <a:xfrm>
            <a:off x="10318749" y="4953000"/>
            <a:ext cx="469901" cy="533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Macintosh HD:Users:powellap:Desktop:Screen Shot 2013-03-25 at 9.25.14 AM.png" descr="Macintosh HD:Users:powellap:Desktop:Screen Shot 2013-03-25 at 9.25.14 AM.png"/>
          <p:cNvPicPr>
            <a:picLocks noChangeAspect="1"/>
          </p:cNvPicPr>
          <p:nvPr/>
        </p:nvPicPr>
        <p:blipFill>
          <a:blip r:embed="rId2">
            <a:extLst/>
          </a:blip>
          <a:srcRect l="3024" t="0" r="0" b="0"/>
          <a:stretch>
            <a:fillRect/>
          </a:stretch>
        </p:blipFill>
        <p:spPr>
          <a:xfrm>
            <a:off x="7379543" y="1790700"/>
            <a:ext cx="5320457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296" name="What bone is indicat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bone is indicated?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Radius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Lateral View</a:t>
            </a:r>
          </a:p>
        </p:txBody>
      </p:sp>
      <p:sp>
        <p:nvSpPr>
          <p:cNvPr id="297" name="A."/>
          <p:cNvSpPr txBox="1"/>
          <p:nvPr/>
        </p:nvSpPr>
        <p:spPr>
          <a:xfrm>
            <a:off x="10318749" y="4953000"/>
            <a:ext cx="469901" cy="533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Macintosh HD:Users:powellap:Desktop:Screen Shot 2013-03-24 at 6.07.44 PM.png" descr="Macintosh HD:Users:powellap:Desktop:Screen Shot 2013-03-24 at 6.0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300" y="1231900"/>
            <a:ext cx="5486400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V="1">
            <a:off x="6543724" y="3581400"/>
            <a:ext cx="2460577" cy="17646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9" name="Line"/>
          <p:cNvSpPr/>
          <p:nvPr/>
        </p:nvSpPr>
        <p:spPr>
          <a:xfrm flipV="1">
            <a:off x="7140624" y="2755900"/>
            <a:ext cx="2460577" cy="17646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0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31" name="A."/>
          <p:cNvSpPr txBox="1"/>
          <p:nvPr/>
        </p:nvSpPr>
        <p:spPr>
          <a:xfrm>
            <a:off x="6680072" y="25844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132" name="B."/>
          <p:cNvSpPr txBox="1"/>
          <p:nvPr/>
        </p:nvSpPr>
        <p:spPr>
          <a:xfrm>
            <a:off x="6121272" y="34099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133" name="Palpate the indicated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Palpate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landmark.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Extension of the indicated joint tests what myotome level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Extension of the indicated joint tests what myotome level?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landmark.</a:t>
            </a:r>
          </a:p>
        </p:txBody>
      </p:sp>
      <p:pic>
        <p:nvPicPr>
          <p:cNvPr id="300" name="Macintosh HD:Users:powellap:Desktop:Screen Shot 2013-03-25 at 9.25.14 AM.png" descr="Macintosh HD:Users:powellap:Desktop:Screen Shot 2013-03-25 at 9.25.14 AM.png"/>
          <p:cNvPicPr>
            <a:picLocks noChangeAspect="1"/>
          </p:cNvPicPr>
          <p:nvPr/>
        </p:nvPicPr>
        <p:blipFill>
          <a:blip r:embed="rId2">
            <a:extLst/>
          </a:blip>
          <a:srcRect l="7465" t="0" r="0" b="0"/>
          <a:stretch>
            <a:fillRect/>
          </a:stretch>
        </p:blipFill>
        <p:spPr>
          <a:xfrm>
            <a:off x="7623175" y="1790700"/>
            <a:ext cx="5076825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 flipH="1">
            <a:off x="9242430" y="3274913"/>
            <a:ext cx="1751709" cy="213727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02" name="Line"/>
          <p:cNvSpPr/>
          <p:nvPr/>
        </p:nvSpPr>
        <p:spPr>
          <a:xfrm flipV="1">
            <a:off x="6974617" y="6089359"/>
            <a:ext cx="1596283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03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304" name="A."/>
          <p:cNvSpPr txBox="1"/>
          <p:nvPr/>
        </p:nvSpPr>
        <p:spPr>
          <a:xfrm>
            <a:off x="10979022" y="28638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305" name="B."/>
          <p:cNvSpPr txBox="1"/>
          <p:nvPr/>
        </p:nvSpPr>
        <p:spPr>
          <a:xfrm>
            <a:off x="6610222" y="72326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Extension of the indicated joint tests what myotome level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Extension of the indicated joint tests what myotome level?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C7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Olecranon</a:t>
            </a:r>
          </a:p>
        </p:txBody>
      </p:sp>
      <p:pic>
        <p:nvPicPr>
          <p:cNvPr id="308" name="Macintosh HD:Users:powellap:Desktop:Screen Shot 2013-03-25 at 9.25.14 AM.png" descr="Macintosh HD:Users:powellap:Desktop:Screen Shot 2013-03-25 at 9.25.14 AM.png"/>
          <p:cNvPicPr>
            <a:picLocks noChangeAspect="1"/>
          </p:cNvPicPr>
          <p:nvPr/>
        </p:nvPicPr>
        <p:blipFill>
          <a:blip r:embed="rId2">
            <a:extLst/>
          </a:blip>
          <a:srcRect l="4438" t="0" r="0" b="0"/>
          <a:stretch>
            <a:fillRect/>
          </a:stretch>
        </p:blipFill>
        <p:spPr>
          <a:xfrm>
            <a:off x="7457132" y="1790700"/>
            <a:ext cx="5242868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 flipH="1">
            <a:off x="9242430" y="3274913"/>
            <a:ext cx="1751709" cy="213727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10" name="Line"/>
          <p:cNvSpPr/>
          <p:nvPr/>
        </p:nvSpPr>
        <p:spPr>
          <a:xfrm flipV="1">
            <a:off x="6974617" y="6089359"/>
            <a:ext cx="1596283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11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312" name="A."/>
          <p:cNvSpPr txBox="1"/>
          <p:nvPr/>
        </p:nvSpPr>
        <p:spPr>
          <a:xfrm>
            <a:off x="10979022" y="28638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313" name="B."/>
          <p:cNvSpPr txBox="1"/>
          <p:nvPr/>
        </p:nvSpPr>
        <p:spPr>
          <a:xfrm>
            <a:off x="6610222" y="72326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What nerve wraps inferior to the indicated structure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nerve wraps inferior to the indicated structure?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indicated landmark.</a:t>
            </a:r>
          </a:p>
        </p:txBody>
      </p:sp>
      <p:pic>
        <p:nvPicPr>
          <p:cNvPr id="316" name="Macintosh HD:Users:powellap:Desktop:Screen Shot 2013-03-25 at 9.25.14 AM.png" descr="Macintosh HD:Users:powellap:Desktop:Screen Shot 2013-03-25 at 9.25.14 AM.png"/>
          <p:cNvPicPr>
            <a:picLocks noChangeAspect="1"/>
          </p:cNvPicPr>
          <p:nvPr/>
        </p:nvPicPr>
        <p:blipFill>
          <a:blip r:embed="rId2">
            <a:extLst/>
          </a:blip>
          <a:srcRect l="7465" t="0" r="0" b="0"/>
          <a:stretch>
            <a:fillRect/>
          </a:stretch>
        </p:blipFill>
        <p:spPr>
          <a:xfrm>
            <a:off x="7623175" y="1790700"/>
            <a:ext cx="5076825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Line"/>
          <p:cNvSpPr/>
          <p:nvPr/>
        </p:nvSpPr>
        <p:spPr>
          <a:xfrm>
            <a:off x="7459755" y="4916884"/>
            <a:ext cx="1084177" cy="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18" name="Line"/>
          <p:cNvSpPr/>
          <p:nvPr/>
        </p:nvSpPr>
        <p:spPr>
          <a:xfrm flipV="1">
            <a:off x="7211920" y="5390859"/>
            <a:ext cx="1596282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19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320" name="A."/>
          <p:cNvSpPr txBox="1"/>
          <p:nvPr/>
        </p:nvSpPr>
        <p:spPr>
          <a:xfrm>
            <a:off x="7067422" y="459303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321" name="B."/>
          <p:cNvSpPr txBox="1"/>
          <p:nvPr/>
        </p:nvSpPr>
        <p:spPr>
          <a:xfrm>
            <a:off x="6724522" y="64960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322" name="Line"/>
          <p:cNvSpPr/>
          <p:nvPr/>
        </p:nvSpPr>
        <p:spPr>
          <a:xfrm flipH="1">
            <a:off x="9034555" y="4876800"/>
            <a:ext cx="1084177" cy="0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What nerve wraps inferior to the indicated structure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nerve wraps inferior to the indicated structure?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Ulnar nerve </a:t>
            </a:r>
            <a:r>
              <a:rPr sz="2000"/>
              <a:t>(Medial epicondyle)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Trochlea</a:t>
            </a:r>
          </a:p>
        </p:txBody>
      </p:sp>
      <p:pic>
        <p:nvPicPr>
          <p:cNvPr id="325" name="Macintosh HD:Users:powellap:Desktop:Screen Shot 2013-03-25 at 9.25.14 AM.png" descr="Macintosh HD:Users:powellap:Desktop:Screen Shot 2013-03-25 at 9.25.14 AM.png"/>
          <p:cNvPicPr>
            <a:picLocks noChangeAspect="1"/>
          </p:cNvPicPr>
          <p:nvPr/>
        </p:nvPicPr>
        <p:blipFill>
          <a:blip r:embed="rId2">
            <a:extLst/>
          </a:blip>
          <a:srcRect l="7465" t="0" r="0" b="0"/>
          <a:stretch>
            <a:fillRect/>
          </a:stretch>
        </p:blipFill>
        <p:spPr>
          <a:xfrm>
            <a:off x="7623175" y="1790700"/>
            <a:ext cx="5076825" cy="617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Line"/>
          <p:cNvSpPr/>
          <p:nvPr/>
        </p:nvSpPr>
        <p:spPr>
          <a:xfrm>
            <a:off x="7459755" y="4916884"/>
            <a:ext cx="1084177" cy="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27" name="Line"/>
          <p:cNvSpPr/>
          <p:nvPr/>
        </p:nvSpPr>
        <p:spPr>
          <a:xfrm flipV="1">
            <a:off x="7211920" y="5390859"/>
            <a:ext cx="1596282" cy="1354832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2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329" name="A."/>
          <p:cNvSpPr txBox="1"/>
          <p:nvPr/>
        </p:nvSpPr>
        <p:spPr>
          <a:xfrm>
            <a:off x="7067422" y="4593034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330" name="B."/>
          <p:cNvSpPr txBox="1"/>
          <p:nvPr/>
        </p:nvSpPr>
        <p:spPr>
          <a:xfrm>
            <a:off x="6724522" y="64960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331" name="Line"/>
          <p:cNvSpPr/>
          <p:nvPr/>
        </p:nvSpPr>
        <p:spPr>
          <a:xfrm flipH="1">
            <a:off x="9034555" y="4876800"/>
            <a:ext cx="1084177" cy="0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Macintosh HD:Users:powellap:Desktop:Screen Shot 2013-03-24 at 6.07.44 PM.png" descr="Macintosh HD:Users:powellap:Desktop:Screen Shot 2013-03-24 at 6.07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300" y="1231900"/>
            <a:ext cx="5486400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ne"/>
          <p:cNvSpPr/>
          <p:nvPr/>
        </p:nvSpPr>
        <p:spPr>
          <a:xfrm flipV="1">
            <a:off x="6543724" y="3581400"/>
            <a:ext cx="2460577" cy="17646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7" name="Line"/>
          <p:cNvSpPr/>
          <p:nvPr/>
        </p:nvSpPr>
        <p:spPr>
          <a:xfrm flipV="1">
            <a:off x="7140624" y="2755900"/>
            <a:ext cx="2460577" cy="176461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39" name="A."/>
          <p:cNvSpPr txBox="1"/>
          <p:nvPr/>
        </p:nvSpPr>
        <p:spPr>
          <a:xfrm>
            <a:off x="6680072" y="25844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140" name="B."/>
          <p:cNvSpPr txBox="1"/>
          <p:nvPr/>
        </p:nvSpPr>
        <p:spPr>
          <a:xfrm>
            <a:off x="6121272" y="34099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141" name="Palpate the indicated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Palpate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Acromion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indicated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Greater Tubercle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Macintosh HD:Users:powellap:Desktop:Screen Shot 2013-03-24 at 6.09.22 PM.png" descr="Macintosh HD:Users:powellap:Desktop:Screen Shot 2013-03-24 at 6.09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830" y="1231900"/>
            <a:ext cx="6148541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45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Macintosh HD:Users:powellap:Desktop:Screen Shot 2013-03-24 at 6.09.22 PM.png" descr="Macintosh HD:Users:powellap:Desktop:Screen Shot 2013-03-24 at 6.09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830" y="1231900"/>
            <a:ext cx="6148541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49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X-ray</a:t>
            </a: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What view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AP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Macintosh HD:Users:powellap:Desktop:Screen Shot 2013-03-24 at 6.09.22 PM.png" descr="Macintosh HD:Users:powellap:Desktop:Screen Shot 2013-03-24 at 6.09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830" y="1231900"/>
            <a:ext cx="6148541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6856088" y="2806054"/>
            <a:ext cx="2458245" cy="1130946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3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54" name="Identify the boney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Identify the boney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Name 1 muscle that produces Internal Rotation of the indicated bone.</a:t>
            </a:r>
          </a:p>
        </p:txBody>
      </p:sp>
      <p:sp>
        <p:nvSpPr>
          <p:cNvPr id="155" name="A."/>
          <p:cNvSpPr txBox="1"/>
          <p:nvPr/>
        </p:nvSpPr>
        <p:spPr>
          <a:xfrm>
            <a:off x="6368922" y="24574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156" name="B."/>
          <p:cNvSpPr txBox="1"/>
          <p:nvPr/>
        </p:nvSpPr>
        <p:spPr>
          <a:xfrm>
            <a:off x="5492622" y="51625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157" name="Line"/>
          <p:cNvSpPr/>
          <p:nvPr/>
        </p:nvSpPr>
        <p:spPr>
          <a:xfrm>
            <a:off x="5920084" y="5542175"/>
            <a:ext cx="1638946" cy="376026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Macintosh HD:Users:powellap:Desktop:Screen Shot 2013-03-24 at 6.09.22 PM.png" descr="Macintosh HD:Users:powellap:Desktop:Screen Shot 2013-03-24 at 6.09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830" y="1231900"/>
            <a:ext cx="6148541" cy="728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ne"/>
          <p:cNvSpPr/>
          <p:nvPr/>
        </p:nvSpPr>
        <p:spPr>
          <a:xfrm>
            <a:off x="6856088" y="2806054"/>
            <a:ext cx="2458245" cy="1130946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1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62" name="Identify the boney landmark.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Identify the boney landmark.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Coracoid Process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rgbClr val="53585F"/>
                </a:solidFill>
              </a:defRPr>
            </a:pPr>
            <a:r>
              <a:t>Name 1 muscle that produces Internal Rotation of the indicated bone.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Subscapularis, Teres Major, Latissiumus Dorsi, or Pectoralis Major</a:t>
            </a:r>
          </a:p>
        </p:txBody>
      </p:sp>
      <p:sp>
        <p:nvSpPr>
          <p:cNvPr id="163" name="A."/>
          <p:cNvSpPr txBox="1"/>
          <p:nvPr/>
        </p:nvSpPr>
        <p:spPr>
          <a:xfrm>
            <a:off x="6368922" y="24574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164" name="B."/>
          <p:cNvSpPr txBox="1"/>
          <p:nvPr/>
        </p:nvSpPr>
        <p:spPr>
          <a:xfrm>
            <a:off x="5492622" y="5162550"/>
            <a:ext cx="546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165" name="Line"/>
          <p:cNvSpPr/>
          <p:nvPr/>
        </p:nvSpPr>
        <p:spPr>
          <a:xfrm>
            <a:off x="5920084" y="5542175"/>
            <a:ext cx="1638946" cy="376026"/>
          </a:xfrm>
          <a:prstGeom prst="line">
            <a:avLst/>
          </a:prstGeom>
          <a:ln w="50800">
            <a:solidFill>
              <a:schemeClr val="accent1">
                <a:hueOff val="-136794"/>
                <a:satOff val="-2150"/>
                <a:lumOff val="1569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Macintosh HD:Users:powellap:Desktop:Screen Shot 2013-03-24 at 6.09.39 PM.png" descr="Macintosh HD:Users:powellap:Desktop:Screen Shot 2013-03-24 at 6.0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448209" y="1003300"/>
            <a:ext cx="5397501" cy="774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Answer the following questions related to the pictured radiograph."/>
          <p:cNvSpPr txBox="1"/>
          <p:nvPr>
            <p:ph type="title"/>
          </p:nvPr>
        </p:nvSpPr>
        <p:spPr>
          <a:xfrm>
            <a:off x="686073" y="254000"/>
            <a:ext cx="11632655" cy="772716"/>
          </a:xfrm>
          <a:prstGeom prst="rect">
            <a:avLst/>
          </a:prstGeom>
        </p:spPr>
        <p:txBody>
          <a:bodyPr/>
          <a:lstStyle>
            <a:lvl1pPr defTabSz="280415">
              <a:defRPr sz="3072"/>
            </a:lvl1pPr>
          </a:lstStyle>
          <a:p>
            <a:pPr/>
            <a:r>
              <a:t>Answer the following questions related to the pictured radiograph.</a:t>
            </a:r>
          </a:p>
        </p:txBody>
      </p:sp>
      <p:sp>
        <p:nvSpPr>
          <p:cNvPr id="169" name="What type of radiograph is pictured?…"/>
          <p:cNvSpPr txBox="1"/>
          <p:nvPr>
            <p:ph type="body" sz="half" idx="1"/>
          </p:nvPr>
        </p:nvSpPr>
        <p:spPr>
          <a:xfrm>
            <a:off x="101600" y="17335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type of radiograph is pictured?</a:t>
            </a:r>
          </a:p>
          <a:p>
            <a:pPr lvl="1" marL="772026" indent="-327526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</a:p>
          <a:p>
            <a:pPr marL="486610" indent="-486610">
              <a:buSzPct val="100000"/>
              <a:buAutoNum type="alphaUcPeriod" startAt="1"/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What view is pictured?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