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6"/>
  </p:notesMasterIdLst>
  <p:handoutMasterIdLst>
    <p:handoutMasterId r:id="rId27"/>
  </p:handoutMasterIdLst>
  <p:sldIdLst>
    <p:sldId id="256" r:id="rId12"/>
    <p:sldId id="336" r:id="rId13"/>
    <p:sldId id="344" r:id="rId14"/>
    <p:sldId id="353" r:id="rId15"/>
    <p:sldId id="345" r:id="rId16"/>
    <p:sldId id="347" r:id="rId17"/>
    <p:sldId id="348" r:id="rId18"/>
    <p:sldId id="346" r:id="rId19"/>
    <p:sldId id="349" r:id="rId20"/>
    <p:sldId id="350" r:id="rId21"/>
    <p:sldId id="351" r:id="rId22"/>
    <p:sldId id="354" r:id="rId23"/>
    <p:sldId id="352"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84C0B5-8E8F-442D-BD6B-2A0749BC75C3}" v="2" dt="2024-02-21T05:51:55.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3"/>
    <p:restoredTop sz="94242"/>
  </p:normalViewPr>
  <p:slideViewPr>
    <p:cSldViewPr snapToGrid="0" snapToObjects="1">
      <p:cViewPr varScale="1">
        <p:scale>
          <a:sx n="78" d="100"/>
          <a:sy n="78" d="100"/>
        </p:scale>
        <p:origin x="204" y="56"/>
      </p:cViewPr>
      <p:guideLst/>
    </p:cSldViewPr>
  </p:slideViewPr>
  <p:outlineViewPr>
    <p:cViewPr>
      <p:scale>
        <a:sx n="33" d="100"/>
        <a:sy n="33" d="100"/>
      </p:scale>
      <p:origin x="0" y="-1861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Reddy Kunreddy" userId="3c312516-852a-4939-95ec-5dfa981b53c9" providerId="ADAL" clId="{A784C0B5-8E8F-442D-BD6B-2A0749BC75C3}"/>
    <pc:docChg chg="custSel addSld modSld sldOrd">
      <pc:chgData name="Pramod Reddy Kunreddy" userId="3c312516-852a-4939-95ec-5dfa981b53c9" providerId="ADAL" clId="{A784C0B5-8E8F-442D-BD6B-2A0749BC75C3}" dt="2024-02-21T05:52:25.673" v="96" actId="1076"/>
      <pc:docMkLst>
        <pc:docMk/>
      </pc:docMkLst>
      <pc:sldChg chg="modSp mod">
        <pc:chgData name="Pramod Reddy Kunreddy" userId="3c312516-852a-4939-95ec-5dfa981b53c9" providerId="ADAL" clId="{A784C0B5-8E8F-442D-BD6B-2A0749BC75C3}" dt="2024-02-21T05:49:42.019" v="60" actId="1076"/>
        <pc:sldMkLst>
          <pc:docMk/>
          <pc:sldMk cId="2032641723" sldId="344"/>
        </pc:sldMkLst>
        <pc:spChg chg="mod">
          <ac:chgData name="Pramod Reddy Kunreddy" userId="3c312516-852a-4939-95ec-5dfa981b53c9" providerId="ADAL" clId="{A784C0B5-8E8F-442D-BD6B-2A0749BC75C3}" dt="2024-02-21T05:49:42.019" v="60" actId="1076"/>
          <ac:spMkLst>
            <pc:docMk/>
            <pc:sldMk cId="2032641723" sldId="344"/>
            <ac:spMk id="3" creationId="{DB665BBE-89F5-B6CC-14B5-ED9A46E5867F}"/>
          </ac:spMkLst>
        </pc:spChg>
      </pc:sldChg>
      <pc:sldChg chg="delSp modSp mod">
        <pc:chgData name="Pramod Reddy Kunreddy" userId="3c312516-852a-4939-95ec-5dfa981b53c9" providerId="ADAL" clId="{A784C0B5-8E8F-442D-BD6B-2A0749BC75C3}" dt="2024-02-21T05:41:49.339" v="3" actId="14100"/>
        <pc:sldMkLst>
          <pc:docMk/>
          <pc:sldMk cId="1801228924" sldId="351"/>
        </pc:sldMkLst>
        <pc:spChg chg="del mod">
          <ac:chgData name="Pramod Reddy Kunreddy" userId="3c312516-852a-4939-95ec-5dfa981b53c9" providerId="ADAL" clId="{A784C0B5-8E8F-442D-BD6B-2A0749BC75C3}" dt="2024-02-21T05:41:39.965" v="2" actId="478"/>
          <ac:spMkLst>
            <pc:docMk/>
            <pc:sldMk cId="1801228924" sldId="351"/>
            <ac:spMk id="2" creationId="{B77A2B1D-A48C-FA8F-C90B-976E105465D0}"/>
          </ac:spMkLst>
        </pc:spChg>
        <pc:picChg chg="mod">
          <ac:chgData name="Pramod Reddy Kunreddy" userId="3c312516-852a-4939-95ec-5dfa981b53c9" providerId="ADAL" clId="{A784C0B5-8E8F-442D-BD6B-2A0749BC75C3}" dt="2024-02-21T05:41:49.339" v="3" actId="14100"/>
          <ac:picMkLst>
            <pc:docMk/>
            <pc:sldMk cId="1801228924" sldId="351"/>
            <ac:picMk id="4" creationId="{21831E23-5A43-94D1-E389-4508A66AE5B0}"/>
          </ac:picMkLst>
        </pc:picChg>
      </pc:sldChg>
      <pc:sldChg chg="addSp modSp new mod ord">
        <pc:chgData name="Pramod Reddy Kunreddy" userId="3c312516-852a-4939-95ec-5dfa981b53c9" providerId="ADAL" clId="{A784C0B5-8E8F-442D-BD6B-2A0749BC75C3}" dt="2024-02-21T05:50:13.742" v="81"/>
        <pc:sldMkLst>
          <pc:docMk/>
          <pc:sldMk cId="1822107677" sldId="353"/>
        </pc:sldMkLst>
        <pc:spChg chg="mod">
          <ac:chgData name="Pramod Reddy Kunreddy" userId="3c312516-852a-4939-95ec-5dfa981b53c9" providerId="ADAL" clId="{A784C0B5-8E8F-442D-BD6B-2A0749BC75C3}" dt="2024-02-21T05:50:09.673" v="79" actId="20577"/>
          <ac:spMkLst>
            <pc:docMk/>
            <pc:sldMk cId="1822107677" sldId="353"/>
            <ac:spMk id="2" creationId="{CE8F7963-3407-43FD-BA71-B24F0919E956}"/>
          </ac:spMkLst>
        </pc:spChg>
        <pc:spChg chg="add mod">
          <ac:chgData name="Pramod Reddy Kunreddy" userId="3c312516-852a-4939-95ec-5dfa981b53c9" providerId="ADAL" clId="{A784C0B5-8E8F-442D-BD6B-2A0749BC75C3}" dt="2024-02-21T05:49:11.321" v="54" actId="5793"/>
          <ac:spMkLst>
            <pc:docMk/>
            <pc:sldMk cId="1822107677" sldId="353"/>
            <ac:spMk id="3" creationId="{02C761E0-3E22-5CD4-E7A1-0EFB99EEC00D}"/>
          </ac:spMkLst>
        </pc:spChg>
      </pc:sldChg>
      <pc:sldChg chg="addSp modSp new mod">
        <pc:chgData name="Pramod Reddy Kunreddy" userId="3c312516-852a-4939-95ec-5dfa981b53c9" providerId="ADAL" clId="{A784C0B5-8E8F-442D-BD6B-2A0749BC75C3}" dt="2024-02-21T05:52:25.673" v="96" actId="1076"/>
        <pc:sldMkLst>
          <pc:docMk/>
          <pc:sldMk cId="24135645" sldId="354"/>
        </pc:sldMkLst>
        <pc:spChg chg="mod">
          <ac:chgData name="Pramod Reddy Kunreddy" userId="3c312516-852a-4939-95ec-5dfa981b53c9" providerId="ADAL" clId="{A784C0B5-8E8F-442D-BD6B-2A0749BC75C3}" dt="2024-02-21T05:52:25.673" v="96" actId="1076"/>
          <ac:spMkLst>
            <pc:docMk/>
            <pc:sldMk cId="24135645" sldId="354"/>
            <ac:spMk id="2" creationId="{762B4DD9-D860-AE51-448A-59381845F7F2}"/>
          </ac:spMkLst>
        </pc:spChg>
        <pc:spChg chg="add mod">
          <ac:chgData name="Pramod Reddy Kunreddy" userId="3c312516-852a-4939-95ec-5dfa981b53c9" providerId="ADAL" clId="{A784C0B5-8E8F-442D-BD6B-2A0749BC75C3}" dt="2024-02-21T05:52:20.266" v="95" actId="20577"/>
          <ac:spMkLst>
            <pc:docMk/>
            <pc:sldMk cId="24135645" sldId="354"/>
            <ac:spMk id="3" creationId="{4719B653-CDB9-3242-E71D-A1F2F61CA40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2/21/2024</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3829351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7.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hidden="1">
            <a:extLst>
              <a:ext uri="{FF2B5EF4-FFF2-40B4-BE49-F238E27FC236}">
                <a16:creationId xmlns:a16="http://schemas.microsoft.com/office/drawing/2014/main" id="{9561EEEB-F70D-8740-B47E-51F7ADA07835}"/>
              </a:ext>
            </a:extLst>
          </p:cNvPr>
          <p:cNvSpPr>
            <a:spLocks noGrp="1"/>
          </p:cNvSpPr>
          <p:nvPr>
            <p:ph type="title"/>
          </p:nvPr>
        </p:nvSpPr>
        <p:spPr/>
        <p:txBody>
          <a:bodyPr/>
          <a:lstStyle/>
          <a:p>
            <a:r>
              <a:rPr lang="en-US" dirty="0"/>
              <a:t>Publicis Sapient Logo</a:t>
            </a:r>
          </a:p>
        </p:txBody>
      </p:sp>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101F-A3DF-A8B3-C8BA-DC90E09D4E87}"/>
              </a:ext>
            </a:extLst>
          </p:cNvPr>
          <p:cNvSpPr>
            <a:spLocks noGrp="1"/>
          </p:cNvSpPr>
          <p:nvPr>
            <p:ph type="title"/>
          </p:nvPr>
        </p:nvSpPr>
        <p:spPr>
          <a:xfrm>
            <a:off x="685800" y="1600200"/>
            <a:ext cx="10817352" cy="749808"/>
          </a:xfrm>
        </p:spPr>
        <p:txBody>
          <a:bodyPr/>
          <a:lstStyle/>
          <a:p>
            <a:r>
              <a:rPr lang="en-US" sz="1800" b="1" dirty="0"/>
              <a:t>Definition:</a:t>
            </a:r>
            <a:br>
              <a:rPr lang="en-US" sz="1800" dirty="0"/>
            </a:br>
            <a:r>
              <a:rPr lang="en-US" sz="1800" dirty="0"/>
              <a:t>Repository classes are responsible for managing the data access and storage for domain classes within a microservice.</a:t>
            </a:r>
            <a:br>
              <a:rPr lang="en-US" sz="1800" dirty="0"/>
            </a:br>
            <a:r>
              <a:rPr lang="en-US" sz="1800" dirty="0"/>
              <a:t>They encapsulate the logic for querying, creating, updating, and deleting domain objects from the underlying data storage system (e.g., databases, file systems, or external APIs)</a:t>
            </a:r>
            <a:br>
              <a:rPr lang="en-US" sz="1800" dirty="0"/>
            </a:br>
            <a:br>
              <a:rPr lang="en-US" sz="1800" dirty="0"/>
            </a:br>
            <a:r>
              <a:rPr lang="en-US" sz="1800" b="1" dirty="0"/>
              <a:t>Usage of Repository Classes in Microservice Architecture</a:t>
            </a:r>
            <a:br>
              <a:rPr lang="en-US" sz="1800" b="1" dirty="0"/>
            </a:br>
            <a:br>
              <a:rPr lang="en-US" sz="1800" b="1" dirty="0"/>
            </a:br>
            <a:r>
              <a:rPr lang="en-US" sz="1800" b="1" dirty="0"/>
              <a:t>Separation of Concerns:</a:t>
            </a:r>
            <a:br>
              <a:rPr lang="en-US" sz="1800" dirty="0"/>
            </a:br>
            <a:r>
              <a:rPr lang="en-US" sz="1800" dirty="0"/>
              <a:t>By using repository classes, microservices can separate the concerns of data access and business logic, leading to cleaner and more maintainable code.</a:t>
            </a:r>
            <a:br>
              <a:rPr lang="en-US" sz="1800" dirty="0"/>
            </a:br>
            <a:r>
              <a:rPr lang="en-US" sz="1800" dirty="0"/>
              <a:t>This separation allows developers to focus on the core functionality of the microservice without getting entangled in the specifics of data persistence.</a:t>
            </a:r>
            <a:endParaRPr lang="en-IN" sz="1800" dirty="0"/>
          </a:p>
        </p:txBody>
      </p:sp>
      <p:sp>
        <p:nvSpPr>
          <p:cNvPr id="3" name="TextBox 2">
            <a:extLst>
              <a:ext uri="{FF2B5EF4-FFF2-40B4-BE49-F238E27FC236}">
                <a16:creationId xmlns:a16="http://schemas.microsoft.com/office/drawing/2014/main" id="{DB665BBE-89F5-B6CC-14B5-ED9A46E5867F}"/>
              </a:ext>
            </a:extLst>
          </p:cNvPr>
          <p:cNvSpPr txBox="1"/>
          <p:nvPr/>
        </p:nvSpPr>
        <p:spPr>
          <a:xfrm>
            <a:off x="685800" y="390617"/>
            <a:ext cx="4962618" cy="830997"/>
          </a:xfrm>
          <a:prstGeom prst="rect">
            <a:avLst/>
          </a:prstGeom>
          <a:noFill/>
        </p:spPr>
        <p:txBody>
          <a:bodyPr wrap="square" rtlCol="0">
            <a:spAutoFit/>
          </a:bodyPr>
          <a:lstStyle/>
          <a:p>
            <a:endParaRPr lang="en-IN" sz="2400" dirty="0">
              <a:solidFill>
                <a:srgbClr val="FF0000"/>
              </a:solidFill>
            </a:endParaRPr>
          </a:p>
          <a:p>
            <a:r>
              <a:rPr lang="en-IN" sz="2400" dirty="0">
                <a:solidFill>
                  <a:srgbClr val="FF0000"/>
                </a:solidFill>
              </a:rPr>
              <a:t>Repository classes </a:t>
            </a:r>
          </a:p>
        </p:txBody>
      </p:sp>
    </p:spTree>
    <p:extLst>
      <p:ext uri="{BB962C8B-B14F-4D97-AF65-F5344CB8AC3E}">
        <p14:creationId xmlns:p14="http://schemas.microsoft.com/office/powerpoint/2010/main" val="248311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831E23-5A43-94D1-E389-4508A66AE5B0}"/>
              </a:ext>
            </a:extLst>
          </p:cNvPr>
          <p:cNvPicPr>
            <a:picLocks noChangeAspect="1"/>
          </p:cNvPicPr>
          <p:nvPr/>
        </p:nvPicPr>
        <p:blipFill>
          <a:blip r:embed="rId2"/>
          <a:stretch>
            <a:fillRect/>
          </a:stretch>
        </p:blipFill>
        <p:spPr>
          <a:xfrm>
            <a:off x="133483" y="82724"/>
            <a:ext cx="11851688" cy="6775276"/>
          </a:xfrm>
          <a:prstGeom prst="rect">
            <a:avLst/>
          </a:prstGeom>
        </p:spPr>
      </p:pic>
    </p:spTree>
    <p:extLst>
      <p:ext uri="{BB962C8B-B14F-4D97-AF65-F5344CB8AC3E}">
        <p14:creationId xmlns:p14="http://schemas.microsoft.com/office/powerpoint/2010/main" val="180122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4DD9-D860-AE51-448A-59381845F7F2}"/>
              </a:ext>
            </a:extLst>
          </p:cNvPr>
          <p:cNvSpPr>
            <a:spLocks noGrp="1"/>
          </p:cNvSpPr>
          <p:nvPr>
            <p:ph type="title"/>
          </p:nvPr>
        </p:nvSpPr>
        <p:spPr>
          <a:xfrm>
            <a:off x="685800" y="1038171"/>
            <a:ext cx="10817352" cy="749808"/>
          </a:xfrm>
        </p:spPr>
        <p:txBody>
          <a:bodyPr/>
          <a:lstStyle/>
          <a:p>
            <a:r>
              <a:rPr lang="en-IN" dirty="0">
                <a:solidFill>
                  <a:srgbClr val="FF0000"/>
                </a:solidFill>
              </a:rPr>
              <a:t>VIEWS</a:t>
            </a:r>
          </a:p>
        </p:txBody>
      </p:sp>
      <p:sp>
        <p:nvSpPr>
          <p:cNvPr id="3" name="TextBox 2">
            <a:extLst>
              <a:ext uri="{FF2B5EF4-FFF2-40B4-BE49-F238E27FC236}">
                <a16:creationId xmlns:a16="http://schemas.microsoft.com/office/drawing/2014/main" id="{4719B653-CDB9-3242-E71D-A1F2F61CA403}"/>
              </a:ext>
            </a:extLst>
          </p:cNvPr>
          <p:cNvSpPr txBox="1"/>
          <p:nvPr/>
        </p:nvSpPr>
        <p:spPr>
          <a:xfrm>
            <a:off x="685800" y="1787979"/>
            <a:ext cx="10589079" cy="923330"/>
          </a:xfrm>
          <a:prstGeom prst="rect">
            <a:avLst/>
          </a:prstGeom>
          <a:noFill/>
        </p:spPr>
        <p:txBody>
          <a:bodyPr wrap="square" rtlCol="0">
            <a:spAutoFit/>
          </a:bodyPr>
          <a:lstStyle/>
          <a:p>
            <a:pPr algn="l"/>
            <a:r>
              <a:rPr lang="en-US" i="0" dirty="0">
                <a:effectLst/>
                <a:latin typeface="Söhne"/>
              </a:rPr>
              <a:t>In the context of a backend application (like in Java Spring MVC), the "view" is often represented by data returned from the controller. This data is typically in the form of JSON, XML, or other formats suitable for consumption by frontend or client applications.</a:t>
            </a:r>
            <a:endParaRPr lang="en-IN" dirty="0"/>
          </a:p>
        </p:txBody>
      </p:sp>
    </p:spTree>
    <p:extLst>
      <p:ext uri="{BB962C8B-B14F-4D97-AF65-F5344CB8AC3E}">
        <p14:creationId xmlns:p14="http://schemas.microsoft.com/office/powerpoint/2010/main" val="2413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101F-A3DF-A8B3-C8BA-DC90E09D4E87}"/>
              </a:ext>
            </a:extLst>
          </p:cNvPr>
          <p:cNvSpPr>
            <a:spLocks noGrp="1"/>
          </p:cNvSpPr>
          <p:nvPr>
            <p:ph type="title"/>
          </p:nvPr>
        </p:nvSpPr>
        <p:spPr>
          <a:xfrm>
            <a:off x="685800" y="1600200"/>
            <a:ext cx="10817352" cy="749808"/>
          </a:xfrm>
        </p:spPr>
        <p:txBody>
          <a:bodyPr/>
          <a:lstStyle/>
          <a:p>
            <a:r>
              <a:rPr lang="en-US" sz="1800" dirty="0"/>
              <a:t>controllers handle client requests and orchestrate data flow, while repositories manage data access and storage, ensuring separation of concerns and maintainability in a microservice architecture. By using controllers and repositories effectively, developers can create modular, scalable, and efficient microservices that support the overall goals of the application.</a:t>
            </a:r>
            <a:endParaRPr lang="en-IN" sz="1800" dirty="0"/>
          </a:p>
        </p:txBody>
      </p:sp>
      <p:sp>
        <p:nvSpPr>
          <p:cNvPr id="3" name="TextBox 2">
            <a:extLst>
              <a:ext uri="{FF2B5EF4-FFF2-40B4-BE49-F238E27FC236}">
                <a16:creationId xmlns:a16="http://schemas.microsoft.com/office/drawing/2014/main" id="{DB665BBE-89F5-B6CC-14B5-ED9A46E5867F}"/>
              </a:ext>
            </a:extLst>
          </p:cNvPr>
          <p:cNvSpPr txBox="1"/>
          <p:nvPr/>
        </p:nvSpPr>
        <p:spPr>
          <a:xfrm>
            <a:off x="685800" y="1012054"/>
            <a:ext cx="4962618" cy="461665"/>
          </a:xfrm>
          <a:prstGeom prst="rect">
            <a:avLst/>
          </a:prstGeom>
          <a:noFill/>
        </p:spPr>
        <p:txBody>
          <a:bodyPr wrap="square" rtlCol="0">
            <a:spAutoFit/>
          </a:bodyPr>
          <a:lstStyle/>
          <a:p>
            <a:r>
              <a:rPr lang="en-IN" sz="2400" dirty="0">
                <a:solidFill>
                  <a:srgbClr val="FF0000"/>
                </a:solidFill>
              </a:rPr>
              <a:t>summary  </a:t>
            </a:r>
          </a:p>
        </p:txBody>
      </p:sp>
    </p:spTree>
    <p:extLst>
      <p:ext uri="{BB962C8B-B14F-4D97-AF65-F5344CB8AC3E}">
        <p14:creationId xmlns:p14="http://schemas.microsoft.com/office/powerpoint/2010/main" val="373676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8AB6-8A27-E6C3-C103-CBF5117AB2A5}"/>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62498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2746-3742-04FE-6574-1E4384FF70F0}"/>
              </a:ext>
            </a:extLst>
          </p:cNvPr>
          <p:cNvSpPr>
            <a:spLocks noGrp="1"/>
          </p:cNvSpPr>
          <p:nvPr>
            <p:ph type="ctrTitle"/>
          </p:nvPr>
        </p:nvSpPr>
        <p:spPr/>
        <p:txBody>
          <a:bodyPr/>
          <a:lstStyle/>
          <a:p>
            <a:r>
              <a:rPr lang="en-US" sz="3200" dirty="0">
                <a:solidFill>
                  <a:schemeClr val="bg2"/>
                </a:solidFill>
                <a:latin typeface="Abadi Extra Light" panose="020F0502020204030204" pitchFamily="34" charset="0"/>
              </a:rPr>
              <a:t>Writing Domain Classes and Controllers </a:t>
            </a:r>
            <a:br>
              <a:rPr lang="en-US" sz="3200" dirty="0">
                <a:solidFill>
                  <a:schemeClr val="bg2"/>
                </a:solidFill>
                <a:latin typeface="Abadi Extra Light" panose="020F0502020204030204" pitchFamily="34" charset="0"/>
              </a:rPr>
            </a:br>
            <a:r>
              <a:rPr lang="en-US" sz="3200" dirty="0">
                <a:solidFill>
                  <a:schemeClr val="bg2"/>
                </a:solidFill>
                <a:latin typeface="Abadi Extra Light" panose="020F0502020204030204" pitchFamily="34" charset="0"/>
              </a:rPr>
              <a:t> Using Repository Classes</a:t>
            </a:r>
            <a:endParaRPr lang="en-IN" sz="3200" dirty="0">
              <a:solidFill>
                <a:schemeClr val="bg2"/>
              </a:solidFill>
              <a:latin typeface="Abadi Extra Light" panose="020F0502020204030204" pitchFamily="34" charset="0"/>
            </a:endParaRPr>
          </a:p>
        </p:txBody>
      </p:sp>
      <p:sp>
        <p:nvSpPr>
          <p:cNvPr id="3" name="TextBox 2">
            <a:extLst>
              <a:ext uri="{FF2B5EF4-FFF2-40B4-BE49-F238E27FC236}">
                <a16:creationId xmlns:a16="http://schemas.microsoft.com/office/drawing/2014/main" id="{350460D9-B8FE-53EA-93E6-0861290000CB}"/>
              </a:ext>
            </a:extLst>
          </p:cNvPr>
          <p:cNvSpPr txBox="1"/>
          <p:nvPr/>
        </p:nvSpPr>
        <p:spPr>
          <a:xfrm>
            <a:off x="3446015" y="5892956"/>
            <a:ext cx="5299969" cy="369332"/>
          </a:xfrm>
          <a:prstGeom prst="rect">
            <a:avLst/>
          </a:prstGeom>
          <a:noFill/>
        </p:spPr>
        <p:txBody>
          <a:bodyPr wrap="square" rtlCol="0">
            <a:spAutoFit/>
          </a:bodyPr>
          <a:lstStyle/>
          <a:p>
            <a:pPr algn="ctr"/>
            <a:r>
              <a:rPr lang="en-US" dirty="0">
                <a:solidFill>
                  <a:schemeClr val="bg1"/>
                </a:solidFill>
                <a:latin typeface="Abadi Extra Light" panose="020B0204020104020204" pitchFamily="34" charset="0"/>
              </a:rPr>
              <a:t>By: Promod</a:t>
            </a:r>
            <a:endParaRPr lang="en-IN"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83928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101F-A3DF-A8B3-C8BA-DC90E09D4E87}"/>
              </a:ext>
            </a:extLst>
          </p:cNvPr>
          <p:cNvSpPr>
            <a:spLocks noGrp="1"/>
          </p:cNvSpPr>
          <p:nvPr>
            <p:ph type="title"/>
          </p:nvPr>
        </p:nvSpPr>
        <p:spPr>
          <a:xfrm>
            <a:off x="685800" y="2523478"/>
            <a:ext cx="10817352" cy="749808"/>
          </a:xfrm>
        </p:spPr>
        <p:txBody>
          <a:bodyPr/>
          <a:lstStyle/>
          <a:p>
            <a:r>
              <a:rPr lang="en-US" sz="1800" dirty="0"/>
              <a:t>Microservice architecture is a design pattern in software development that breaks down applications into smaller, more manageable components known as microservices. These microservices are independent of each other, allowing for improved scalability, flexibility, and maintainability</a:t>
            </a:r>
            <a:endParaRPr lang="en-IN" sz="1800" dirty="0"/>
          </a:p>
        </p:txBody>
      </p:sp>
      <p:sp>
        <p:nvSpPr>
          <p:cNvPr id="3" name="TextBox 2">
            <a:extLst>
              <a:ext uri="{FF2B5EF4-FFF2-40B4-BE49-F238E27FC236}">
                <a16:creationId xmlns:a16="http://schemas.microsoft.com/office/drawing/2014/main" id="{DB665BBE-89F5-B6CC-14B5-ED9A46E5867F}"/>
              </a:ext>
            </a:extLst>
          </p:cNvPr>
          <p:cNvSpPr txBox="1"/>
          <p:nvPr/>
        </p:nvSpPr>
        <p:spPr>
          <a:xfrm>
            <a:off x="579664" y="1633491"/>
            <a:ext cx="4962618" cy="461665"/>
          </a:xfrm>
          <a:prstGeom prst="rect">
            <a:avLst/>
          </a:prstGeom>
          <a:noFill/>
        </p:spPr>
        <p:txBody>
          <a:bodyPr wrap="square" rtlCol="0">
            <a:spAutoFit/>
          </a:bodyPr>
          <a:lstStyle/>
          <a:p>
            <a:r>
              <a:rPr lang="en-US" sz="2400" dirty="0">
                <a:solidFill>
                  <a:srgbClr val="FF0000"/>
                </a:solidFill>
              </a:rPr>
              <a:t>Introduction</a:t>
            </a:r>
            <a:endParaRPr lang="en-IN" sz="2400" dirty="0">
              <a:solidFill>
                <a:srgbClr val="FF0000"/>
              </a:solidFill>
            </a:endParaRPr>
          </a:p>
        </p:txBody>
      </p:sp>
    </p:spTree>
    <p:extLst>
      <p:ext uri="{BB962C8B-B14F-4D97-AF65-F5344CB8AC3E}">
        <p14:creationId xmlns:p14="http://schemas.microsoft.com/office/powerpoint/2010/main" val="203264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7963-3407-43FD-BA71-B24F0919E956}"/>
              </a:ext>
            </a:extLst>
          </p:cNvPr>
          <p:cNvSpPr>
            <a:spLocks noGrp="1"/>
          </p:cNvSpPr>
          <p:nvPr>
            <p:ph type="title"/>
          </p:nvPr>
        </p:nvSpPr>
        <p:spPr>
          <a:xfrm>
            <a:off x="685800" y="1371600"/>
            <a:ext cx="2481943" cy="498021"/>
          </a:xfrm>
        </p:spPr>
        <p:txBody>
          <a:bodyPr/>
          <a:lstStyle/>
          <a:p>
            <a:r>
              <a:rPr lang="en-IN" sz="2400" dirty="0">
                <a:solidFill>
                  <a:srgbClr val="FF0000"/>
                </a:solidFill>
              </a:rPr>
              <a:t>Importance</a:t>
            </a:r>
            <a:r>
              <a:rPr lang="en-IN" dirty="0">
                <a:solidFill>
                  <a:srgbClr val="FF0000"/>
                </a:solidFill>
              </a:rPr>
              <a:t>:</a:t>
            </a:r>
            <a:br>
              <a:rPr lang="en-IN" dirty="0"/>
            </a:br>
            <a:endParaRPr lang="en-IN" dirty="0"/>
          </a:p>
        </p:txBody>
      </p:sp>
      <p:sp>
        <p:nvSpPr>
          <p:cNvPr id="3" name="TextBox 2">
            <a:extLst>
              <a:ext uri="{FF2B5EF4-FFF2-40B4-BE49-F238E27FC236}">
                <a16:creationId xmlns:a16="http://schemas.microsoft.com/office/drawing/2014/main" id="{02C761E0-3E22-5CD4-E7A1-0EFB99EEC00D}"/>
              </a:ext>
            </a:extLst>
          </p:cNvPr>
          <p:cNvSpPr txBox="1"/>
          <p:nvPr/>
        </p:nvSpPr>
        <p:spPr>
          <a:xfrm>
            <a:off x="808264" y="1698171"/>
            <a:ext cx="10817352" cy="1200329"/>
          </a:xfrm>
          <a:prstGeom prst="rect">
            <a:avLst/>
          </a:prstGeom>
          <a:noFill/>
        </p:spPr>
        <p:txBody>
          <a:bodyPr wrap="square" rtlCol="0">
            <a:spAutoFit/>
          </a:bodyPr>
          <a:lstStyle/>
          <a:p>
            <a:endParaRPr lang="en-US" dirty="0"/>
          </a:p>
          <a:p>
            <a:r>
              <a:rPr lang="en-US" dirty="0"/>
              <a:t>Domain classes, controllers, and repository classes are fundamental components in many modern software applications, particularly those following an MVC (Model-View-Controller) architecture. </a:t>
            </a:r>
            <a:endParaRPr lang="en-IN" dirty="0"/>
          </a:p>
        </p:txBody>
      </p:sp>
    </p:spTree>
    <p:extLst>
      <p:ext uri="{BB962C8B-B14F-4D97-AF65-F5344CB8AC3E}">
        <p14:creationId xmlns:p14="http://schemas.microsoft.com/office/powerpoint/2010/main" val="182210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5BA9-730D-4810-67CB-2637727BEE72}"/>
              </a:ext>
            </a:extLst>
          </p:cNvPr>
          <p:cNvSpPr>
            <a:spLocks noGrp="1"/>
          </p:cNvSpPr>
          <p:nvPr>
            <p:ph type="title"/>
          </p:nvPr>
        </p:nvSpPr>
        <p:spPr>
          <a:xfrm>
            <a:off x="687324" y="936417"/>
            <a:ext cx="10817352" cy="749808"/>
          </a:xfrm>
        </p:spPr>
        <p:txBody>
          <a:bodyPr/>
          <a:lstStyle/>
          <a:p>
            <a:r>
              <a:rPr lang="en-IN" sz="2400" dirty="0">
                <a:solidFill>
                  <a:srgbClr val="FF0000"/>
                </a:solidFill>
              </a:rPr>
              <a:t>Domain Classes in Microservice Architecture</a:t>
            </a:r>
          </a:p>
        </p:txBody>
      </p:sp>
      <p:sp>
        <p:nvSpPr>
          <p:cNvPr id="3" name="TextBox 2">
            <a:extLst>
              <a:ext uri="{FF2B5EF4-FFF2-40B4-BE49-F238E27FC236}">
                <a16:creationId xmlns:a16="http://schemas.microsoft.com/office/drawing/2014/main" id="{9E4DE888-D6AF-8179-C70C-7C680B87B938}"/>
              </a:ext>
            </a:extLst>
          </p:cNvPr>
          <p:cNvSpPr txBox="1"/>
          <p:nvPr/>
        </p:nvSpPr>
        <p:spPr>
          <a:xfrm>
            <a:off x="346842" y="1566041"/>
            <a:ext cx="10499834"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a:t>Domain classes are the fundamental building blocks of microservices, representing the business objects within a specific domain.</a:t>
            </a:r>
          </a:p>
          <a:p>
            <a:pPr marL="342900" indent="-342900">
              <a:buFont typeface="Arial" panose="020B0604020202020204" pitchFamily="34" charset="0"/>
              <a:buChar char="•"/>
            </a:pPr>
            <a:r>
              <a:rPr lang="en-US" sz="2000" dirty="0"/>
              <a:t>They encapsulate the properties, behavior, and relationships of the business objects.</a:t>
            </a:r>
          </a:p>
          <a:p>
            <a:endParaRPr lang="en-IN" dirty="0"/>
          </a:p>
        </p:txBody>
      </p:sp>
    </p:spTree>
    <p:extLst>
      <p:ext uri="{BB962C8B-B14F-4D97-AF65-F5344CB8AC3E}">
        <p14:creationId xmlns:p14="http://schemas.microsoft.com/office/powerpoint/2010/main" val="414138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101F-A3DF-A8B3-C8BA-DC90E09D4E87}"/>
              </a:ext>
            </a:extLst>
          </p:cNvPr>
          <p:cNvSpPr>
            <a:spLocks noGrp="1"/>
          </p:cNvSpPr>
          <p:nvPr>
            <p:ph type="title"/>
          </p:nvPr>
        </p:nvSpPr>
        <p:spPr>
          <a:xfrm>
            <a:off x="685800" y="2523478"/>
            <a:ext cx="10817352" cy="749808"/>
          </a:xfrm>
        </p:spPr>
        <p:txBody>
          <a:bodyPr/>
          <a:lstStyle/>
          <a:p>
            <a:r>
              <a:rPr lang="en-US" sz="1800" dirty="0"/>
              <a:t>Single Responsibility: Each domain class should have a single responsibility and focus on one aspect of the business domain.</a:t>
            </a:r>
            <a:br>
              <a:rPr lang="en-US" sz="1800" dirty="0"/>
            </a:br>
            <a:br>
              <a:rPr lang="en-US" sz="1800" dirty="0"/>
            </a:br>
            <a:r>
              <a:rPr lang="en-US" sz="1800" dirty="0"/>
              <a:t>Clear Boundaries: Domain classes should have well-defined boundaries, ensuring that they are independent and easily maintainable.</a:t>
            </a:r>
            <a:br>
              <a:rPr lang="en-US" sz="1800" dirty="0"/>
            </a:br>
            <a:br>
              <a:rPr lang="en-US" sz="1800" dirty="0"/>
            </a:br>
            <a:r>
              <a:rPr lang="en-US" sz="1800" dirty="0"/>
              <a:t>Encapsulation: Domain classes should encapsulate their state and behavior, exposing only necessary details through a well-defined interface.</a:t>
            </a:r>
            <a:endParaRPr lang="en-IN" sz="1800" dirty="0"/>
          </a:p>
        </p:txBody>
      </p:sp>
      <p:sp>
        <p:nvSpPr>
          <p:cNvPr id="3" name="TextBox 2">
            <a:extLst>
              <a:ext uri="{FF2B5EF4-FFF2-40B4-BE49-F238E27FC236}">
                <a16:creationId xmlns:a16="http://schemas.microsoft.com/office/drawing/2014/main" id="{DB665BBE-89F5-B6CC-14B5-ED9A46E5867F}"/>
              </a:ext>
            </a:extLst>
          </p:cNvPr>
          <p:cNvSpPr txBox="1"/>
          <p:nvPr/>
        </p:nvSpPr>
        <p:spPr>
          <a:xfrm>
            <a:off x="685800" y="1633491"/>
            <a:ext cx="4962618" cy="461665"/>
          </a:xfrm>
          <a:prstGeom prst="rect">
            <a:avLst/>
          </a:prstGeom>
          <a:noFill/>
        </p:spPr>
        <p:txBody>
          <a:bodyPr wrap="square" rtlCol="0">
            <a:spAutoFit/>
          </a:bodyPr>
          <a:lstStyle/>
          <a:p>
            <a:r>
              <a:rPr lang="en-IN" sz="2400" dirty="0">
                <a:solidFill>
                  <a:srgbClr val="FF0000"/>
                </a:solidFill>
              </a:rPr>
              <a:t>Characteristics</a:t>
            </a:r>
          </a:p>
        </p:txBody>
      </p:sp>
    </p:spTree>
    <p:extLst>
      <p:ext uri="{BB962C8B-B14F-4D97-AF65-F5344CB8AC3E}">
        <p14:creationId xmlns:p14="http://schemas.microsoft.com/office/powerpoint/2010/main" val="306421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101F-A3DF-A8B3-C8BA-DC90E09D4E87}"/>
              </a:ext>
            </a:extLst>
          </p:cNvPr>
          <p:cNvSpPr>
            <a:spLocks noGrp="1"/>
          </p:cNvSpPr>
          <p:nvPr>
            <p:ph type="title"/>
          </p:nvPr>
        </p:nvSpPr>
        <p:spPr>
          <a:xfrm>
            <a:off x="685800" y="2021585"/>
            <a:ext cx="10817352" cy="749808"/>
          </a:xfrm>
        </p:spPr>
        <p:txBody>
          <a:bodyPr/>
          <a:lstStyle/>
          <a:p>
            <a:r>
              <a:rPr lang="en-US" sz="1800" b="1" dirty="0"/>
              <a:t>Definition:</a:t>
            </a:r>
            <a:br>
              <a:rPr lang="en-US" sz="1800" dirty="0"/>
            </a:br>
            <a:r>
              <a:rPr lang="en-US" sz="1800" dirty="0"/>
              <a:t>Controllers are the entry points to a microservice, responsible for handling incoming requests and coordinating the flow of data between domain classes and other services.</a:t>
            </a:r>
            <a:br>
              <a:rPr lang="en-US" sz="1800" dirty="0"/>
            </a:br>
            <a:r>
              <a:rPr lang="en-US" sz="1800" dirty="0"/>
              <a:t>They act as intermediaries between clients and the domain logic, ensuring proper communication and data exchange.</a:t>
            </a:r>
            <a:br>
              <a:rPr lang="en-US" sz="1800" dirty="0"/>
            </a:br>
            <a:br>
              <a:rPr lang="en-US" sz="1800" dirty="0"/>
            </a:br>
            <a:r>
              <a:rPr lang="en-US" sz="1800" b="1" dirty="0"/>
              <a:t>Characteristics:</a:t>
            </a:r>
            <a:br>
              <a:rPr lang="en-US" sz="1800" dirty="0"/>
            </a:br>
            <a:r>
              <a:rPr lang="en-US" sz="1800" u="sng" dirty="0"/>
              <a:t>Stateless: </a:t>
            </a:r>
            <a:r>
              <a:rPr lang="en-US" sz="1800" dirty="0"/>
              <a:t>Controllers should not maintain any state between requests, ensuring that each request is independent and can be processed in isolation.</a:t>
            </a:r>
            <a:br>
              <a:rPr lang="en-US" sz="1800" dirty="0"/>
            </a:br>
            <a:r>
              <a:rPr lang="en-US" sz="1800" u="sng" dirty="0"/>
              <a:t>Thin Layer: </a:t>
            </a:r>
            <a:r>
              <a:rPr lang="en-US" sz="1800" dirty="0"/>
              <a:t>Controllers should be a thin layer that delegates most of the processing to the appropriate domain classes or services.</a:t>
            </a:r>
            <a:br>
              <a:rPr lang="en-US" sz="1800" dirty="0"/>
            </a:br>
            <a:r>
              <a:rPr lang="en-US" sz="1800" u="sng" dirty="0"/>
              <a:t>Scalable: </a:t>
            </a:r>
            <a:r>
              <a:rPr lang="en-US" sz="1800" dirty="0"/>
              <a:t>Controllers should be designed to handle an increasing number of requests as the application scales.</a:t>
            </a:r>
            <a:endParaRPr lang="en-IN" sz="1800" dirty="0"/>
          </a:p>
        </p:txBody>
      </p:sp>
      <p:sp>
        <p:nvSpPr>
          <p:cNvPr id="3" name="TextBox 2">
            <a:extLst>
              <a:ext uri="{FF2B5EF4-FFF2-40B4-BE49-F238E27FC236}">
                <a16:creationId xmlns:a16="http://schemas.microsoft.com/office/drawing/2014/main" id="{DB665BBE-89F5-B6CC-14B5-ED9A46E5867F}"/>
              </a:ext>
            </a:extLst>
          </p:cNvPr>
          <p:cNvSpPr txBox="1"/>
          <p:nvPr/>
        </p:nvSpPr>
        <p:spPr>
          <a:xfrm>
            <a:off x="685800" y="781234"/>
            <a:ext cx="7801252" cy="461665"/>
          </a:xfrm>
          <a:prstGeom prst="rect">
            <a:avLst/>
          </a:prstGeom>
          <a:noFill/>
        </p:spPr>
        <p:txBody>
          <a:bodyPr wrap="square" rtlCol="0">
            <a:spAutoFit/>
          </a:bodyPr>
          <a:lstStyle/>
          <a:p>
            <a:r>
              <a:rPr lang="en-IN" sz="2400" dirty="0">
                <a:solidFill>
                  <a:srgbClr val="FF0000"/>
                </a:solidFill>
              </a:rPr>
              <a:t>Controllers in Microservice Architecture</a:t>
            </a:r>
          </a:p>
        </p:txBody>
      </p:sp>
    </p:spTree>
    <p:extLst>
      <p:ext uri="{BB962C8B-B14F-4D97-AF65-F5344CB8AC3E}">
        <p14:creationId xmlns:p14="http://schemas.microsoft.com/office/powerpoint/2010/main" val="396192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4A64-0D6B-110A-E41A-5D18DC300C7E}"/>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49B5F225-A70B-CDFC-ACDD-C04321EDE22A}"/>
              </a:ext>
            </a:extLst>
          </p:cNvPr>
          <p:cNvPicPr>
            <a:picLocks noChangeAspect="1"/>
          </p:cNvPicPr>
          <p:nvPr/>
        </p:nvPicPr>
        <p:blipFill>
          <a:blip r:embed="rId2"/>
          <a:stretch>
            <a:fillRect/>
          </a:stretch>
        </p:blipFill>
        <p:spPr>
          <a:xfrm>
            <a:off x="795283" y="163997"/>
            <a:ext cx="10598385" cy="6530005"/>
          </a:xfrm>
          <a:prstGeom prst="rect">
            <a:avLst/>
          </a:prstGeom>
        </p:spPr>
      </p:pic>
    </p:spTree>
    <p:extLst>
      <p:ext uri="{BB962C8B-B14F-4D97-AF65-F5344CB8AC3E}">
        <p14:creationId xmlns:p14="http://schemas.microsoft.com/office/powerpoint/2010/main" val="227172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BF5058-ABDE-2B76-3634-A9DDF42D52C4}"/>
              </a:ext>
            </a:extLst>
          </p:cNvPr>
          <p:cNvPicPr>
            <a:picLocks noChangeAspect="1"/>
          </p:cNvPicPr>
          <p:nvPr/>
        </p:nvPicPr>
        <p:blipFill>
          <a:blip r:embed="rId2"/>
          <a:stretch>
            <a:fillRect/>
          </a:stretch>
        </p:blipFill>
        <p:spPr>
          <a:xfrm>
            <a:off x="639193" y="344158"/>
            <a:ext cx="10448834" cy="6131067"/>
          </a:xfrm>
          <a:prstGeom prst="rect">
            <a:avLst/>
          </a:prstGeom>
        </p:spPr>
      </p:pic>
    </p:spTree>
    <p:extLst>
      <p:ext uri="{BB962C8B-B14F-4D97-AF65-F5344CB8AC3E}">
        <p14:creationId xmlns:p14="http://schemas.microsoft.com/office/powerpoint/2010/main" val="884159032"/>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2B88D7FF507A47A5B224EAD6C7FB00" ma:contentTypeVersion="0" ma:contentTypeDescription="Create a new document." ma:contentTypeScope="" ma:versionID="923e07d3545baba5c74c09000ddce3bd">
  <xsd:schema xmlns:xsd="http://www.w3.org/2001/XMLSchema" xmlns:xs="http://www.w3.org/2001/XMLSchema" xmlns:p="http://schemas.microsoft.com/office/2006/metadata/properties" targetNamespace="http://schemas.microsoft.com/office/2006/metadata/properties" ma:root="true" ma:fieldsID="accc8f7185d08a53c4d358ac3f3fb3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772E4A-FDAE-47EA-BF57-6148E6498A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CDEB0E8-110A-4D9D-8BB8-FF31A2D3F13F}">
  <ds:schemaRefs>
    <ds:schemaRef ds:uri="http://schemas.microsoft.com/sharepoint/v3/contenttype/forms"/>
  </ds:schemaRefs>
</ds:datastoreItem>
</file>

<file path=customXml/itemProps3.xml><?xml version="1.0" encoding="utf-8"?>
<ds:datastoreItem xmlns:ds="http://schemas.openxmlformats.org/officeDocument/2006/customXml" ds:itemID="{966DA17C-231E-4B47-92FB-034B279DD448}">
  <ds:schemaRef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2839</TotalTime>
  <Words>550</Words>
  <Application>Microsoft Office PowerPoint</Application>
  <PresentationFormat>Widescreen</PresentationFormat>
  <Paragraphs>24</Paragraphs>
  <Slides>14</Slides>
  <Notes>1</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14</vt:i4>
      </vt:variant>
    </vt:vector>
  </HeadingPairs>
  <TitlesOfParts>
    <vt:vector size="32" baseType="lpstr">
      <vt:lpstr>Abadi Extra Light</vt:lpstr>
      <vt:lpstr>Arial</vt:lpstr>
      <vt:lpstr>Calibri</vt:lpstr>
      <vt:lpstr>Futura Next Book</vt:lpstr>
      <vt:lpstr>Futura Next DemiBold</vt:lpstr>
      <vt:lpstr>Futura Next Medium</vt:lpstr>
      <vt:lpstr>FUTURANEXT-MEDIUM</vt:lpstr>
      <vt:lpstr>FUTURANEXT-MEDIUM</vt:lpstr>
      <vt:lpstr>Minion Pro</vt:lpstr>
      <vt:lpstr>Söhne</vt:lpstr>
      <vt:lpstr>Brand Mark</vt:lpstr>
      <vt:lpstr>Cover</vt:lpstr>
      <vt:lpstr>Agenda</vt:lpstr>
      <vt:lpstr>Divider</vt:lpstr>
      <vt:lpstr>Quote</vt:lpstr>
      <vt:lpstr>Voice</vt:lpstr>
      <vt:lpstr>Content</vt:lpstr>
      <vt:lpstr>Back Cover</vt:lpstr>
      <vt:lpstr>Publicis Sapient Logo</vt:lpstr>
      <vt:lpstr>Writing Domain Classes and Controllers   Using Repository Classes</vt:lpstr>
      <vt:lpstr>Microservice architecture is a design pattern in software development that breaks down applications into smaller, more manageable components known as microservices. These microservices are independent of each other, allowing for improved scalability, flexibility, and maintainability</vt:lpstr>
      <vt:lpstr>Importance: </vt:lpstr>
      <vt:lpstr>Domain Classes in Microservice Architecture</vt:lpstr>
      <vt:lpstr>Single Responsibility: Each domain class should have a single responsibility and focus on one aspect of the business domain.  Clear Boundaries: Domain classes should have well-defined boundaries, ensuring that they are independent and easily maintainable.  Encapsulation: Domain classes should encapsulate their state and behavior, exposing only necessary details through a well-defined interface.</vt:lpstr>
      <vt:lpstr>Definition: Controllers are the entry points to a microservice, responsible for handling incoming requests and coordinating the flow of data between domain classes and other services. They act as intermediaries between clients and the domain logic, ensuring proper communication and data exchange.  Characteristics: Stateless: Controllers should not maintain any state between requests, ensuring that each request is independent and can be processed in isolation. Thin Layer: Controllers should be a thin layer that delegates most of the processing to the appropriate domain classes or services. Scalable: Controllers should be designed to handle an increasing number of requests as the application scales.</vt:lpstr>
      <vt:lpstr>PowerPoint Presentation</vt:lpstr>
      <vt:lpstr>PowerPoint Presentation</vt:lpstr>
      <vt:lpstr>Definition: Repository classes are responsible for managing the data access and storage for domain classes within a microservice. They encapsulate the logic for querying, creating, updating, and deleting domain objects from the underlying data storage system (e.g., databases, file systems, or external APIs)  Usage of Repository Classes in Microservice Architecture  Separation of Concerns: By using repository classes, microservices can separate the concerns of data access and business logic, leading to cleaner and more maintainable code. This separation allows developers to focus on the core functionality of the microservice without getting entangled in the specifics of data persistence.</vt:lpstr>
      <vt:lpstr>PowerPoint Presentation</vt:lpstr>
      <vt:lpstr>VIEWS</vt:lpstr>
      <vt:lpstr>controllers handle client requests and orchestrate data flow, while repositories manage data access and storage, ensuring separation of concerns and maintainability in a microservice architecture. By using controllers and repositories effectively, developers can create modular, scalable, and efficient microservices that support the overall goals of the application.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
  <cp:keywords/>
  <dc:description/>
  <cp:lastModifiedBy>Pramod Reddy Kunreddy</cp:lastModifiedBy>
  <cp:revision>274</cp:revision>
  <dcterms:created xsi:type="dcterms:W3CDTF">2018-11-16T01:56:21Z</dcterms:created>
  <dcterms:modified xsi:type="dcterms:W3CDTF">2024-02-21T05:52:35Z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y fmtid="{D5CDD505-2E9C-101B-9397-08002B2CF9AE}" pid="8" name="ContentTypeId">
    <vt:lpwstr>0x0101003B2B88D7FF507A47A5B224EAD6C7FB00</vt:lpwstr>
  </property>
</Properties>
</file>