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61" r:id="rId2"/>
    <p:sldId id="269" r:id="rId3"/>
    <p:sldId id="256" r:id="rId4"/>
    <p:sldId id="324" r:id="rId5"/>
    <p:sldId id="285" r:id="rId6"/>
    <p:sldId id="270" r:id="rId7"/>
    <p:sldId id="272" r:id="rId8"/>
    <p:sldId id="263" r:id="rId9"/>
    <p:sldId id="286" r:id="rId10"/>
    <p:sldId id="273" r:id="rId11"/>
    <p:sldId id="266" r:id="rId12"/>
    <p:sldId id="275" r:id="rId13"/>
    <p:sldId id="327" r:id="rId14"/>
    <p:sldId id="329" r:id="rId15"/>
    <p:sldId id="331" r:id="rId16"/>
    <p:sldId id="332" r:id="rId17"/>
    <p:sldId id="308" r:id="rId18"/>
    <p:sldId id="309" r:id="rId19"/>
    <p:sldId id="310" r:id="rId20"/>
    <p:sldId id="312" r:id="rId21"/>
    <p:sldId id="315" r:id="rId22"/>
    <p:sldId id="317" r:id="rId23"/>
    <p:sldId id="311" r:id="rId24"/>
    <p:sldId id="313" r:id="rId25"/>
    <p:sldId id="314" r:id="rId26"/>
    <p:sldId id="316" r:id="rId27"/>
    <p:sldId id="326" r:id="rId28"/>
    <p:sldId id="330" r:id="rId29"/>
    <p:sldId id="26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Pramod</a:t>
            </a:r>
          </a:p>
        </p:txBody>
      </p:sp>
    </p:spTree>
    <p:extLst>
      <p:ext uri="{BB962C8B-B14F-4D97-AF65-F5344CB8AC3E}">
        <p14:creationId xmlns:p14="http://schemas.microsoft.com/office/powerpoint/2010/main" val="157666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65D8-A0DE-4146-8DE9-457E8BD6C919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E1BF-4C6A-4063-93C0-1B6C278B114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anav.wordpress.com/2013/10/27/tf-idf-and-cosine-similarity/" TargetMode="External"/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116" y="1035263"/>
            <a:ext cx="10809668" cy="1300766"/>
          </a:xfrm>
        </p:spPr>
        <p:txBody>
          <a:bodyPr>
            <a:noAutofit/>
          </a:bodyPr>
          <a:lstStyle/>
          <a:p>
            <a:r>
              <a:rPr lang="en-IN" sz="4800" b="1" u="sng" dirty="0"/>
              <a:t>Verb Sense </a:t>
            </a:r>
            <a:r>
              <a:rPr lang="en-IN" sz="4800" b="1" u="sng" dirty="0" smtClean="0"/>
              <a:t>Disambiguation using Neural Network</a:t>
            </a:r>
            <a:endParaRPr lang="en-IN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5950" y="3412901"/>
            <a:ext cx="6126050" cy="3445099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-</a:t>
            </a:r>
            <a:r>
              <a:rPr lang="en-IN" dirty="0" err="1"/>
              <a:t>Pranay</a:t>
            </a:r>
            <a:r>
              <a:rPr lang="en-IN" dirty="0"/>
              <a:t> Jain                (15-1-4-035)</a:t>
            </a:r>
          </a:p>
          <a:p>
            <a:pPr algn="l"/>
            <a:r>
              <a:rPr lang="en-IN" dirty="0"/>
              <a:t>-</a:t>
            </a:r>
            <a:r>
              <a:rPr lang="en-IN" dirty="0" err="1"/>
              <a:t>Pramod</a:t>
            </a:r>
            <a:r>
              <a:rPr lang="en-IN" dirty="0"/>
              <a:t> Singh Yadav(15-1-4-101)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Project Guided By-</a:t>
            </a:r>
          </a:p>
          <a:p>
            <a:pPr algn="l"/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Koushik</a:t>
            </a:r>
            <a:r>
              <a:rPr lang="en-IN" dirty="0"/>
              <a:t> </a:t>
            </a:r>
            <a:r>
              <a:rPr lang="en-IN" dirty="0" err="1"/>
              <a:t>Guha</a:t>
            </a:r>
            <a:r>
              <a:rPr lang="en-IN" dirty="0"/>
              <a:t> </a:t>
            </a:r>
          </a:p>
          <a:p>
            <a:pPr algn="l"/>
            <a:r>
              <a:rPr lang="en-IN" dirty="0"/>
              <a:t>Assistant Professor</a:t>
            </a:r>
          </a:p>
          <a:p>
            <a:pPr algn="l"/>
            <a:r>
              <a:rPr lang="en-IN" dirty="0"/>
              <a:t>Dept. of Electronics and Communication </a:t>
            </a:r>
            <a:r>
              <a:rPr lang="en-IN" dirty="0" err="1"/>
              <a:t>Engg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NIT </a:t>
            </a:r>
            <a:r>
              <a:rPr lang="en-IN" dirty="0" err="1"/>
              <a:t>Silchar</a:t>
            </a:r>
            <a:endParaRPr lang="en-IN" dirty="0"/>
          </a:p>
          <a:p>
            <a:pPr algn="l"/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87855" y="3670935"/>
            <a:ext cx="1958340" cy="185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408" y="239993"/>
            <a:ext cx="11157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        Term Frequency and Inverse Document Frequency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5168"/>
            <a:ext cx="6194738" cy="4799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04" y="1125168"/>
            <a:ext cx="5664819" cy="4799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3511"/>
            <a:ext cx="10515600" cy="1325563"/>
          </a:xfrm>
        </p:spPr>
        <p:txBody>
          <a:bodyPr/>
          <a:lstStyle/>
          <a:p>
            <a:r>
              <a:rPr lang="en-IN" u="sng" dirty="0"/>
              <a:t>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2" y="1037492"/>
            <a:ext cx="11039963" cy="5283934"/>
          </a:xfrm>
        </p:spPr>
        <p:txBody>
          <a:bodyPr/>
          <a:lstStyle/>
          <a:p>
            <a:r>
              <a:rPr lang="en-IN" dirty="0"/>
              <a:t>The cosine similarity is a method of obtaining the closeness of two words by taking the dot product of the words by using the </a:t>
            </a:r>
            <a:r>
              <a:rPr lang="en-IN" dirty="0" smtClean="0"/>
              <a:t>formula-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67" y="2124239"/>
            <a:ext cx="5662857" cy="2025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85" y="3023985"/>
            <a:ext cx="3733800" cy="311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9718" y="193183"/>
            <a:ext cx="593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Cosine Similarity Values of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5" y="1192234"/>
            <a:ext cx="9359386" cy="5350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" y="-120968"/>
            <a:ext cx="12186920" cy="1325563"/>
          </a:xfrm>
        </p:spPr>
        <p:txBody>
          <a:bodyPr/>
          <a:lstStyle/>
          <a:p>
            <a:r>
              <a:rPr lang="en-US" b="1" dirty="0"/>
              <a:t>Cosine similarity of Noun and </a:t>
            </a:r>
            <a:r>
              <a:rPr lang="en-US" b="1" dirty="0" smtClean="0"/>
              <a:t>Verb with surrounding                terms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180" y="1205230"/>
            <a:ext cx="3263900" cy="210121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71925" y="1204595"/>
            <a:ext cx="3292475" cy="2102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270" y="1204595"/>
            <a:ext cx="3493135" cy="1946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" y="4237355"/>
            <a:ext cx="6190615" cy="25457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8905" y="3382010"/>
            <a:ext cx="3653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1 highest surrounding terms of noun Horse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939540" y="3396615"/>
            <a:ext cx="3782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Fig.2 Highest surrounding terms of noun Machine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8122920" y="3353435"/>
            <a:ext cx="353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3 Highest surrounding terms of noun  Blood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303645" y="5516880"/>
            <a:ext cx="468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4 Highest surrounding terms of verb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Cosine Similarity between Noun and Verb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2494915"/>
            <a:ext cx="3143250" cy="2165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30" y="2495550"/>
            <a:ext cx="3147060" cy="216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2495550"/>
            <a:ext cx="2668270" cy="21653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28600" y="5003800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Fig.1 Cosine similarity between Horse and run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526915" y="4989830"/>
            <a:ext cx="3524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2 Cosine similarity between Machine and run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8595995" y="5032375"/>
            <a:ext cx="3208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3 Cosine similarity between Blood and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5" y="211873"/>
            <a:ext cx="10871195" cy="594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cs typeface="Times New Roman" panose="02020603050405020304" pitchFamily="18" charset="0"/>
              </a:rPr>
              <a:t>From cosine </a:t>
            </a:r>
            <a:r>
              <a:rPr lang="en-IN" sz="2400" dirty="0">
                <a:cs typeface="Times New Roman" panose="02020603050405020304" pitchFamily="18" charset="0"/>
              </a:rPr>
              <a:t>similarity </a:t>
            </a:r>
            <a:r>
              <a:rPr lang="en-IN" sz="2400" dirty="0" smtClean="0">
                <a:cs typeface="Times New Roman" panose="02020603050405020304" pitchFamily="18" charset="0"/>
              </a:rPr>
              <a:t>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Find out </a:t>
            </a:r>
            <a:r>
              <a:rPr lang="en-IN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surrounding terms </a:t>
            </a:r>
            <a:r>
              <a:rPr lang="en-IN" sz="2400" dirty="0" smtClean="0">
                <a:cs typeface="Times New Roman" panose="02020603050405020304" pitchFamily="18" charset="0"/>
              </a:rPr>
              <a:t>of polysemous verb.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cs typeface="Times New Roman" panose="02020603050405020304" pitchFamily="18" charset="0"/>
              </a:rPr>
              <a:t>Find out </a:t>
            </a:r>
            <a:r>
              <a:rPr lang="en-IN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sense</a:t>
            </a:r>
            <a:r>
              <a:rPr lang="en-IN" sz="2400" dirty="0" smtClean="0">
                <a:cs typeface="Times New Roman" panose="02020603050405020304" pitchFamily="18" charset="0"/>
              </a:rPr>
              <a:t> of polysemous verb with respect to surrounding terms specially noun.</a:t>
            </a:r>
          </a:p>
          <a:p>
            <a:pPr marL="0" indent="0">
              <a:buNone/>
            </a:pPr>
            <a:r>
              <a:rPr lang="en-IN" sz="2400" dirty="0" smtClean="0">
                <a:cs typeface="Times New Roman" panose="02020603050405020304" pitchFamily="18" charset="0"/>
              </a:rPr>
              <a:t>Example1: The horse runs in the race.</a:t>
            </a:r>
          </a:p>
          <a:p>
            <a:pPr marL="0" indent="0">
              <a:buNone/>
            </a:pPr>
            <a:r>
              <a:rPr lang="en-IN" sz="2400" dirty="0" smtClean="0">
                <a:cs typeface="Times New Roman" panose="02020603050405020304" pitchFamily="18" charset="0"/>
              </a:rPr>
              <a:t>                 cos (horse, race)=0.3135 </a:t>
            </a:r>
            <a:endParaRPr lang="en-IN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cs typeface="Times New Roman" panose="02020603050405020304" pitchFamily="18" charset="0"/>
              </a:rPr>
              <a:t>                </a:t>
            </a:r>
            <a:r>
              <a:rPr lang="en-IN" sz="2400" dirty="0" smtClean="0">
                <a:cs typeface="Times New Roman" panose="02020603050405020304" pitchFamily="18" charset="0"/>
              </a:rPr>
              <a:t>cos </a:t>
            </a:r>
            <a:r>
              <a:rPr lang="en-IN" sz="2400" dirty="0" smtClean="0">
                <a:cs typeface="Times New Roman" panose="02020603050405020304" pitchFamily="18" charset="0"/>
              </a:rPr>
              <a:t>(runs, race)=0.6585     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cs typeface="Times New Roman" panose="02020603050405020304" pitchFamily="18" charset="0"/>
              </a:rPr>
              <a:t>                 cos</a:t>
            </a:r>
            <a:r>
              <a:rPr lang="en-IN" sz="2400" dirty="0" smtClean="0">
                <a:cs typeface="Times New Roman" panose="02020603050405020304" pitchFamily="18" charset="0"/>
              </a:rPr>
              <a:t>( horse, runs)=0.2152   </a:t>
            </a:r>
            <a:endParaRPr lang="en-IN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cs typeface="Times New Roman" panose="02020603050405020304" pitchFamily="18" charset="0"/>
              </a:rPr>
              <a:t>  </a:t>
            </a:r>
            <a:r>
              <a:rPr lang="en-IN" sz="2400" dirty="0" smtClean="0">
                <a:cs typeface="Times New Roman" panose="02020603050405020304" pitchFamily="18" charset="0"/>
              </a:rPr>
              <a:t>   </a:t>
            </a:r>
            <a:r>
              <a:rPr lang="en-IN" sz="2400" dirty="0" smtClean="0">
                <a:cs typeface="Times New Roman" panose="02020603050405020304" pitchFamily="18" charset="0"/>
              </a:rPr>
              <a:t>cos</a:t>
            </a:r>
            <a:r>
              <a:rPr lang="en-IN" sz="2400" dirty="0" smtClean="0">
                <a:cs typeface="Times New Roman" panose="02020603050405020304" pitchFamily="18" charset="0"/>
              </a:rPr>
              <a:t>( horse, race),cos( runs, race)           </a:t>
            </a:r>
            <a:r>
              <a:rPr lang="en-IN" sz="2400" dirty="0" smtClean="0">
                <a:cs typeface="Times New Roman" panose="02020603050405020304" pitchFamily="18" charset="0"/>
              </a:rPr>
              <a:t>   horse runs</a:t>
            </a:r>
            <a:endParaRPr lang="en-IN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Where horse and race non ambiguous term.</a:t>
            </a:r>
            <a:endParaRPr lang="en-IN" sz="2400" dirty="0" smtClean="0"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If horse and runs are used together then sense of runs is ‘</a:t>
            </a:r>
            <a:r>
              <a:rPr lang="en-IN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moving fast’</a:t>
            </a:r>
            <a:r>
              <a:rPr lang="en-I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provided horse and race will appear together in the same context.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62FA457-75A4-4C3B-A00A-C275767EA2E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44448" y="3937964"/>
            <a:ext cx="726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19" y="1633190"/>
            <a:ext cx="3571067" cy="21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5" y="401444"/>
            <a:ext cx="10871195" cy="576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cs typeface="Times New Roman" panose="02020603050405020304" pitchFamily="18" charset="0"/>
              </a:rPr>
              <a:t>Example2:</a:t>
            </a:r>
            <a:r>
              <a:rPr lang="en-IN" sz="2400" dirty="0">
                <a:cs typeface="Times New Roman" panose="02020603050405020304" pitchFamily="18" charset="0"/>
              </a:rPr>
              <a:t> Blood runs in the </a:t>
            </a:r>
            <a:r>
              <a:rPr lang="en-IN" sz="2400" dirty="0" smtClean="0">
                <a:cs typeface="Times New Roman" panose="02020603050405020304" pitchFamily="18" charset="0"/>
              </a:rPr>
              <a:t>veins.</a:t>
            </a:r>
          </a:p>
          <a:p>
            <a:pPr marL="0" indent="0">
              <a:buNone/>
            </a:pPr>
            <a:r>
              <a:rPr lang="en-IN" sz="2400" dirty="0"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cs typeface="Times New Roman" panose="02020603050405020304" pitchFamily="18" charset="0"/>
              </a:rPr>
              <a:t>               cos( blood, runs)=0.0247</a:t>
            </a:r>
          </a:p>
          <a:p>
            <a:pPr marL="0" indent="0">
              <a:buNone/>
            </a:pPr>
            <a:r>
              <a:rPr lang="en-IN" sz="2400" dirty="0"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cs typeface="Times New Roman" panose="02020603050405020304" pitchFamily="18" charset="0"/>
              </a:rPr>
              <a:t>               cos( blood, veins)=0.6074</a:t>
            </a:r>
          </a:p>
          <a:p>
            <a:pPr marL="0" indent="0">
              <a:buNone/>
            </a:pPr>
            <a:r>
              <a:rPr lang="en-IN" sz="2400" dirty="0"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cs typeface="Times New Roman" panose="02020603050405020304" pitchFamily="18" charset="0"/>
              </a:rPr>
              <a:t>               cos( runs, veins)=0.2746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Where blood and veins are non ambiguous term.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IN" sz="24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runs </a:t>
            </a:r>
            <a:r>
              <a:rPr lang="en-I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and blood together can infer the sense of run is ‘</a:t>
            </a:r>
            <a:r>
              <a:rPr lang="en-IN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flowing’</a:t>
            </a:r>
            <a:r>
              <a:rPr lang="en-I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provided blood and veins appears together in same context.</a:t>
            </a:r>
            <a:endParaRPr lang="en-IN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62FA457-75A4-4C3B-A00A-C275767EA2E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17" y="397724"/>
            <a:ext cx="3282168" cy="29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Correlation and Coefficient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is a statistical technique that can show whether and how strongly pairs of random variables are related.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correlation coefficient is a statistical measure that calculates the strength of the relationship between the relative movements of two variables.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values range between -1.0 and 1.0.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Pearson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210"/>
            <a:ext cx="10515600" cy="462407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Pearson correlation coefficient is a measure of the strength of the linear relationship between two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value of </a:t>
            </a:r>
            <a:r>
              <a:rPr lang="en-US" dirty="0" err="1"/>
              <a:t>pearson</a:t>
            </a:r>
            <a:r>
              <a:rPr lang="en-US" dirty="0"/>
              <a:t> correlation coefficient tells us about the relation between two variables as </a:t>
            </a:r>
            <a:r>
              <a:rPr lang="en-US" dirty="0" smtClean="0"/>
              <a:t>follows - 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1   for strictly positive linear relationship 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-1   for strictly negative relationship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0    for no linear relationship.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5760" y="288925"/>
            <a:ext cx="3951605" cy="2014220"/>
          </a:xfrm>
          <a:prstGeom prst="rect">
            <a:avLst/>
          </a:prstGeom>
        </p:spPr>
      </p:pic>
      <p:pic>
        <p:nvPicPr>
          <p:cNvPr id="5" name="Content Placeholder 4" descr="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7385" y="532130"/>
            <a:ext cx="4411345" cy="1527810"/>
          </a:xfrm>
          <a:prstGeom prst="rect">
            <a:avLst/>
          </a:prstGeom>
        </p:spPr>
      </p:pic>
      <p:pic>
        <p:nvPicPr>
          <p:cNvPr id="7" name="Picture 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10" y="3528060"/>
            <a:ext cx="4963160" cy="2552700"/>
          </a:xfrm>
          <a:prstGeom prst="rect">
            <a:avLst/>
          </a:prstGeom>
        </p:spPr>
      </p:pic>
      <p:pic>
        <p:nvPicPr>
          <p:cNvPr id="8" name="Picture 7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565" y="3528060"/>
            <a:ext cx="4432935" cy="23698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37515" y="2499360"/>
            <a:ext cx="557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1  r</a:t>
            </a:r>
            <a:r>
              <a:rPr lang="en-US" b="1" baseline="-25000"/>
              <a:t>p</a:t>
            </a:r>
            <a:r>
              <a:rPr lang="en-US" b="1"/>
              <a:t>=1    Perfect positive linear relationship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66090" y="6314440"/>
            <a:ext cx="5090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3  </a:t>
            </a:r>
            <a:r>
              <a:rPr lang="en-US" b="1">
                <a:sym typeface="+mn-ea"/>
              </a:rPr>
              <a:t>r</a:t>
            </a:r>
            <a:r>
              <a:rPr lang="en-US" b="1" baseline="-25000">
                <a:sym typeface="+mn-ea"/>
              </a:rPr>
              <a:t>p</a:t>
            </a:r>
            <a:r>
              <a:rPr lang="en-US" b="1">
                <a:sym typeface="+mn-ea"/>
              </a:rPr>
              <a:t>=0 no linear relationship</a:t>
            </a:r>
            <a:r>
              <a:rPr lang="en-US" b="1"/>
              <a:t>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750685" y="2499360"/>
            <a:ext cx="571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ym typeface="+mn-ea"/>
              </a:rPr>
              <a:t>Fig. 2  r</a:t>
            </a:r>
            <a:r>
              <a:rPr lang="en-US" b="1" baseline="-25000">
                <a:sym typeface="+mn-ea"/>
              </a:rPr>
              <a:t>p</a:t>
            </a:r>
            <a:r>
              <a:rPr lang="en-US" b="1">
                <a:sym typeface="+mn-ea"/>
              </a:rPr>
              <a:t>=-1 Perfect negative linear relationship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6750685" y="6299200"/>
            <a:ext cx="488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Fig. 4  </a:t>
            </a:r>
            <a:r>
              <a:rPr lang="en-US" b="1">
                <a:sym typeface="+mn-ea"/>
              </a:rPr>
              <a:t>r</a:t>
            </a:r>
            <a:r>
              <a:rPr lang="en-US" b="1" baseline="-25000">
                <a:sym typeface="+mn-ea"/>
              </a:rPr>
              <a:t>p</a:t>
            </a:r>
            <a:r>
              <a:rPr lang="en-US" b="1">
                <a:sym typeface="+mn-ea"/>
              </a:rPr>
              <a:t>=0.63 strong positive linear relationship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669931" cy="813044"/>
          </a:xfrm>
        </p:spPr>
        <p:txBody>
          <a:bodyPr/>
          <a:lstStyle/>
          <a:p>
            <a:r>
              <a:rPr lang="en-IN"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5389685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Aim of the Project</a:t>
            </a:r>
          </a:p>
          <a:p>
            <a:r>
              <a:rPr lang="en-IN" dirty="0"/>
              <a:t>Process Flow</a:t>
            </a:r>
          </a:p>
          <a:p>
            <a:r>
              <a:rPr lang="en-IN" dirty="0"/>
              <a:t>Latent Semantic </a:t>
            </a:r>
            <a:r>
              <a:rPr lang="en-IN" dirty="0" smtClean="0"/>
              <a:t>Analysis</a:t>
            </a:r>
            <a:endParaRPr lang="en-IN" dirty="0"/>
          </a:p>
          <a:p>
            <a:r>
              <a:rPr lang="en-IN" dirty="0" smtClean="0"/>
              <a:t>Term </a:t>
            </a:r>
            <a:r>
              <a:rPr lang="en-IN" dirty="0"/>
              <a:t>Frequency-Inverse </a:t>
            </a:r>
            <a:r>
              <a:rPr lang="en-IN" dirty="0" smtClean="0"/>
              <a:t>Document</a:t>
            </a:r>
            <a:r>
              <a:rPr lang="en-IN" dirty="0" smtClean="0"/>
              <a:t> </a:t>
            </a:r>
            <a:r>
              <a:rPr lang="en-IN" dirty="0"/>
              <a:t>Frequency</a:t>
            </a:r>
          </a:p>
          <a:p>
            <a:r>
              <a:rPr lang="en-IN" dirty="0"/>
              <a:t>Cosine similarity of </a:t>
            </a:r>
            <a:r>
              <a:rPr lang="en-IN" dirty="0" smtClean="0"/>
              <a:t>noun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/>
              <a:t>verb with surrounding terms.</a:t>
            </a:r>
          </a:p>
          <a:p>
            <a:r>
              <a:rPr lang="en-US" altLang="en-IN" dirty="0"/>
              <a:t>Pearson and Spearman Coefficient correlation.</a:t>
            </a:r>
            <a:endParaRPr lang="en-IN" dirty="0"/>
          </a:p>
          <a:p>
            <a:r>
              <a:rPr lang="en-IN" dirty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</a:t>
            </a:r>
            <a:r>
              <a:rPr lang="en-US" dirty="0" smtClean="0"/>
              <a:t>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06760" cy="4351655"/>
          </a:xfrm>
        </p:spPr>
        <p:txBody>
          <a:bodyPr/>
          <a:lstStyle/>
          <a:p>
            <a:r>
              <a:rPr lang="en-US" dirty="0"/>
              <a:t>The formula for </a:t>
            </a:r>
            <a:r>
              <a:rPr lang="en-US" dirty="0" err="1"/>
              <a:t>pearson</a:t>
            </a:r>
            <a:r>
              <a:rPr lang="en-US" dirty="0"/>
              <a:t> correlation coefficient is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dirty="0" err="1"/>
              <a:t>dwsdsds</a:t>
            </a:r>
            <a:r>
              <a:rPr lang="en-US" dirty="0"/>
              <a:t>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where   </a:t>
            </a:r>
            <a:r>
              <a:rPr lang="en-US" dirty="0"/>
              <a:t>n= total no. of data entries</a:t>
            </a:r>
          </a:p>
          <a:p>
            <a:pPr marL="0" indent="0">
              <a:buNone/>
            </a:pPr>
            <a:r>
              <a:rPr lang="en-US" dirty="0"/>
              <a:t> and x and y are the data entries in the respective columns.</a:t>
            </a:r>
          </a:p>
        </p:txBody>
      </p:sp>
      <p:pic>
        <p:nvPicPr>
          <p:cNvPr id="4" name="Content Placeholder 3" descr="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56280" y="2625090"/>
            <a:ext cx="5181600" cy="1608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Pearson </a:t>
            </a:r>
            <a:r>
              <a:rPr lang="en-US" b="1" dirty="0"/>
              <a:t>correlation </a:t>
            </a:r>
            <a:r>
              <a:rPr lang="en-US" b="1" dirty="0" smtClean="0"/>
              <a:t>Coefficient Values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                </a:t>
            </a:r>
            <a:r>
              <a:rPr lang="en-US" sz="2800" b="1" dirty="0" smtClean="0"/>
              <a:t>for verb RUN </a:t>
            </a:r>
            <a:endParaRPr lang="en-US" sz="2800" b="1" dirty="0"/>
          </a:p>
        </p:txBody>
      </p:sp>
      <p:pic>
        <p:nvPicPr>
          <p:cNvPr id="12" name="Picture 11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67" y="2618740"/>
            <a:ext cx="4528820" cy="3423285"/>
          </a:xfrm>
          <a:prstGeom prst="rect">
            <a:avLst/>
          </a:prstGeom>
        </p:spPr>
      </p:pic>
      <p:pic>
        <p:nvPicPr>
          <p:cNvPr id="6" name="Content Placeholder 5" descr="4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18105"/>
            <a:ext cx="4213302" cy="342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</a:t>
            </a:r>
            <a:r>
              <a:rPr lang="en-US" b="1" dirty="0" smtClean="0"/>
              <a:t>  Scatter </a:t>
            </a:r>
            <a:r>
              <a:rPr lang="en-US" b="1" dirty="0"/>
              <a:t>Plots</a:t>
            </a:r>
          </a:p>
        </p:txBody>
      </p:sp>
      <p:pic>
        <p:nvPicPr>
          <p:cNvPr id="15" name="Content Placeholder 14" descr="2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39815" y="1692275"/>
            <a:ext cx="5985510" cy="3891915"/>
          </a:xfrm>
          <a:prstGeom prst="rect">
            <a:avLst/>
          </a:prstGeom>
        </p:spPr>
      </p:pic>
      <p:pic>
        <p:nvPicPr>
          <p:cNvPr id="17" name="Picture 16" descr="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" y="1691640"/>
            <a:ext cx="5070475" cy="389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Spearman Correlation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7970"/>
            <a:ext cx="10515600" cy="4639310"/>
          </a:xfrm>
        </p:spPr>
        <p:txBody>
          <a:bodyPr/>
          <a:lstStyle/>
          <a:p>
            <a:r>
              <a:rPr lang="en-US" dirty="0"/>
              <a:t>Spearman’s correlation coefficient is a statistical measure of the strength of a monotonic relationship between paired data. </a:t>
            </a:r>
          </a:p>
          <a:p>
            <a:endParaRPr lang="en-US" dirty="0"/>
          </a:p>
          <a:p>
            <a:r>
              <a:rPr lang="en-US" dirty="0">
                <a:sym typeface="+mn-ea"/>
              </a:rPr>
              <a:t>The value of spearman correlation coefficient tells us about the relation between two variables as ;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1   for perfect positive monotonic relationship 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-1   for perfect negative monotonic relationship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 0    for no correlation 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89395" y="552450"/>
            <a:ext cx="4298950" cy="2597785"/>
          </a:xfrm>
          <a:prstGeom prst="rect">
            <a:avLst/>
          </a:prstGeom>
        </p:spPr>
      </p:pic>
      <p:pic>
        <p:nvPicPr>
          <p:cNvPr id="5" name="Content Placeholder 4" descr="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960" y="552450"/>
            <a:ext cx="3666490" cy="2773045"/>
          </a:xfrm>
          <a:prstGeom prst="rect">
            <a:avLst/>
          </a:prstGeom>
        </p:spPr>
      </p:pic>
      <p:pic>
        <p:nvPicPr>
          <p:cNvPr id="7" name="Picture 6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4149725"/>
            <a:ext cx="4219575" cy="2515235"/>
          </a:xfrm>
          <a:prstGeom prst="rect">
            <a:avLst/>
          </a:prstGeom>
        </p:spPr>
      </p:pic>
      <p:pic>
        <p:nvPicPr>
          <p:cNvPr id="8" name="Picture 7" descr="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185" y="3980815"/>
            <a:ext cx="4200525" cy="2684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</a:t>
            </a:r>
            <a:r>
              <a:rPr lang="en-US" dirty="0" smtClean="0"/>
              <a:t>Correlation Coefficient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lstStyle/>
          <a:p>
            <a:r>
              <a:rPr lang="en-US" dirty="0"/>
              <a:t>The formula for spearman correlation coefficient is  </a:t>
            </a:r>
          </a:p>
        </p:txBody>
      </p:sp>
      <p:pic>
        <p:nvPicPr>
          <p:cNvPr id="6" name="Content Placeholder 5" descr="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0625" y="2403475"/>
            <a:ext cx="5730240" cy="16389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4403725"/>
            <a:ext cx="1067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+mn-ea"/>
              </a:rPr>
              <a:t> where   </a:t>
            </a:r>
            <a:r>
              <a:rPr lang="en-US" sz="2800" dirty="0">
                <a:sym typeface="+mn-ea"/>
              </a:rPr>
              <a:t>n= total no. of data entry pairs.</a:t>
            </a:r>
            <a:endParaRPr lang="en-US" sz="2800" dirty="0"/>
          </a:p>
          <a:p>
            <a:r>
              <a:rPr lang="en-US" sz="2800" dirty="0">
                <a:sym typeface="+mn-ea"/>
              </a:rPr>
              <a:t> d</a:t>
            </a:r>
            <a:r>
              <a:rPr lang="en-US" sz="2800" baseline="-25000" dirty="0">
                <a:sym typeface="+mn-ea"/>
              </a:rPr>
              <a:t>i</a:t>
            </a:r>
            <a:r>
              <a:rPr lang="en-US" sz="2800" baseline="300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 is the difference of respective rank of columns for the  </a:t>
            </a:r>
            <a:r>
              <a:rPr lang="en-US" sz="2800" dirty="0" err="1">
                <a:sym typeface="+mn-ea"/>
              </a:rPr>
              <a:t>i</a:t>
            </a:r>
            <a:r>
              <a:rPr lang="en-US" sz="2800" baseline="30000" dirty="0">
                <a:sym typeface="+mn-ea"/>
              </a:rPr>
              <a:t> </a:t>
            </a:r>
            <a:r>
              <a:rPr lang="en-US" sz="2800" baseline="30000" dirty="0" err="1">
                <a:sym typeface="+mn-ea"/>
              </a:rPr>
              <a:t>th</a:t>
            </a:r>
            <a:r>
              <a:rPr lang="en-US" sz="2800" dirty="0">
                <a:sym typeface="+mn-ea"/>
              </a:rPr>
              <a:t> element.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365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Spearman </a:t>
            </a:r>
            <a:r>
              <a:rPr lang="en-US" b="1" dirty="0"/>
              <a:t>Correlation Coefficient values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0190" y="1252855"/>
            <a:ext cx="11661140" cy="49244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                            </a:t>
            </a:r>
            <a:r>
              <a:rPr lang="en-US" b="1" dirty="0" smtClean="0"/>
              <a:t>     </a:t>
            </a:r>
            <a:r>
              <a:rPr lang="en-US" b="1" dirty="0"/>
              <a:t>For Verb Run</a:t>
            </a:r>
          </a:p>
        </p:txBody>
      </p:sp>
      <p:pic>
        <p:nvPicPr>
          <p:cNvPr id="8" name="Picture 7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85" y="2540635"/>
            <a:ext cx="5180330" cy="3636645"/>
          </a:xfrm>
          <a:prstGeom prst="rect">
            <a:avLst/>
          </a:prstGeom>
        </p:spPr>
      </p:pic>
      <p:pic>
        <p:nvPicPr>
          <p:cNvPr id="4" name="Content Placeholder 3" descr="4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820" y="2540000"/>
            <a:ext cx="4337050" cy="363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165" y="331671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/>
              <a:t>Pearson </a:t>
            </a:r>
            <a:r>
              <a:rPr lang="en-US" b="1" dirty="0"/>
              <a:t>and Spearman </a:t>
            </a:r>
            <a:r>
              <a:rPr lang="en-US" b="1" dirty="0" smtClean="0"/>
              <a:t>coefficient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217019" y="14910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Verb Broke     </a:t>
            </a:r>
          </a:p>
        </p:txBody>
      </p:sp>
      <p:pic>
        <p:nvPicPr>
          <p:cNvPr id="9" name="Content Placeholder 8" descr="23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165" y="2582545"/>
            <a:ext cx="4440555" cy="3849370"/>
          </a:xfrm>
          <a:prstGeom prst="rect">
            <a:avLst/>
          </a:prstGeom>
        </p:spPr>
      </p:pic>
      <p:pic>
        <p:nvPicPr>
          <p:cNvPr id="10" name="Picture 9" descr="55837819_1241186326045541_771752322547056640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885" y="2654300"/>
            <a:ext cx="5913120" cy="377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495"/>
            <a:ext cx="10515600" cy="1325563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694"/>
            <a:ext cx="10515600" cy="5029200"/>
          </a:xfrm>
        </p:spPr>
        <p:txBody>
          <a:bodyPr>
            <a:normAutofit fontScale="55000" lnSpcReduction="20000"/>
          </a:bodyPr>
          <a:lstStyle/>
          <a:p>
            <a:r>
              <a:rPr lang="en-IN" sz="3600" dirty="0"/>
              <a:t>Dataset-  </a:t>
            </a:r>
            <a:r>
              <a:rPr lang="en-IN" sz="3600" dirty="0">
                <a:hlinkClick r:id="rId2"/>
              </a:rPr>
              <a:t>https://wordnet.princeton.edu/</a:t>
            </a:r>
            <a:endParaRPr lang="en-IN" sz="3600" dirty="0"/>
          </a:p>
          <a:p>
            <a:endParaRPr lang="en-IN" sz="3600" dirty="0" smtClean="0">
              <a:hlinkClick r:id=""/>
            </a:endParaRPr>
          </a:p>
          <a:p>
            <a:r>
              <a:rPr lang="en-IN" sz="3600" dirty="0" smtClean="0">
                <a:hlinkClick r:id=""/>
              </a:rPr>
              <a:t>https</a:t>
            </a:r>
            <a:r>
              <a:rPr lang="en-IN" sz="3600" dirty="0">
                <a:hlinkClick r:id="rId3"/>
              </a:rPr>
              <a:t>://janav.wordpress.com/2013/10/27/tf-idf-and-cosine-similarity/</a:t>
            </a:r>
            <a:endParaRPr lang="en-IN" sz="3600" dirty="0"/>
          </a:p>
          <a:p>
            <a:endParaRPr lang="en-IN" sz="3600" dirty="0" smtClean="0"/>
          </a:p>
          <a:p>
            <a:r>
              <a:rPr lang="en-IN" sz="3600" dirty="0" err="1" smtClean="0"/>
              <a:t>Kintsch</a:t>
            </a:r>
            <a:r>
              <a:rPr lang="en-IN" sz="3600" dirty="0"/>
              <a:t>, W. (2001</a:t>
            </a:r>
            <a:r>
              <a:rPr lang="en-IN" sz="3600" dirty="0" smtClean="0"/>
              <a:t>), ”Predication”, Cognitive </a:t>
            </a:r>
            <a:r>
              <a:rPr lang="en-IN" sz="3600" dirty="0"/>
              <a:t>Science, 25, 173-202.</a:t>
            </a:r>
          </a:p>
          <a:p>
            <a:endParaRPr lang="en-IN" sz="3600" dirty="0"/>
          </a:p>
          <a:p>
            <a:r>
              <a:rPr lang="en-IN" sz="3600" dirty="0" smtClean="0"/>
              <a:t>B </a:t>
            </a:r>
            <a:r>
              <a:rPr lang="en-IN" sz="3600" dirty="0" err="1"/>
              <a:t>Kievit-Kylar</a:t>
            </a:r>
            <a:r>
              <a:rPr lang="en-IN" sz="3600" dirty="0"/>
              <a:t>, </a:t>
            </a:r>
            <a:r>
              <a:rPr lang="en-IN" sz="3600" dirty="0" err="1"/>
              <a:t>GKachergis</a:t>
            </a:r>
            <a:r>
              <a:rPr lang="en-IN" sz="3600" dirty="0"/>
              <a:t>, </a:t>
            </a:r>
            <a:r>
              <a:rPr lang="en-IN" sz="3600" dirty="0" err="1"/>
              <a:t>MNJones</a:t>
            </a:r>
            <a:r>
              <a:rPr lang="en-IN" sz="3600" dirty="0" smtClean="0"/>
              <a:t>, ”</a:t>
            </a:r>
            <a:r>
              <a:rPr lang="en-IN" sz="3600" dirty="0"/>
              <a:t>Naturalistic Word-Concept Pair </a:t>
            </a:r>
            <a:r>
              <a:rPr lang="en-IN" sz="3600" dirty="0" err="1"/>
              <a:t>Learining</a:t>
            </a:r>
            <a:r>
              <a:rPr lang="en-IN" sz="3600" dirty="0"/>
              <a:t> with Semantic Spaces</a:t>
            </a:r>
            <a:r>
              <a:rPr lang="en-IN" sz="3600" dirty="0" smtClean="0"/>
              <a:t>”, Cognitive </a:t>
            </a:r>
            <a:r>
              <a:rPr lang="en-IN" sz="3600" dirty="0"/>
              <a:t>Science,2013.</a:t>
            </a:r>
          </a:p>
          <a:p>
            <a:endParaRPr lang="en-IN" sz="3600" dirty="0"/>
          </a:p>
          <a:p>
            <a:r>
              <a:rPr lang="en-IN" sz="3600" dirty="0"/>
              <a:t>George A. Miller. Word net: A Lexical Database for English Communication, ACM, 38(11):39-41, 1995.</a:t>
            </a:r>
          </a:p>
          <a:p>
            <a:endParaRPr lang="en-IN" sz="3600" dirty="0"/>
          </a:p>
          <a:p>
            <a:r>
              <a:rPr lang="en-IN" sz="3600" dirty="0"/>
              <a:t>Roberto </a:t>
            </a:r>
            <a:r>
              <a:rPr lang="en-IN" sz="3600" dirty="0" err="1"/>
              <a:t>Navigli</a:t>
            </a:r>
            <a:r>
              <a:rPr lang="en-IN" sz="3600" dirty="0" smtClean="0"/>
              <a:t>, ”Word </a:t>
            </a:r>
            <a:r>
              <a:rPr lang="en-IN" sz="3600" dirty="0"/>
              <a:t>sense disambiguation: A survey”. ACM Computing Surveys. 41(2), 2009.</a:t>
            </a:r>
          </a:p>
          <a:p>
            <a:endParaRPr lang="en-IN" sz="3600" dirty="0"/>
          </a:p>
          <a:p>
            <a:r>
              <a:rPr lang="en-IN" sz="3600" dirty="0"/>
              <a:t>Pal, A. R.,</a:t>
            </a:r>
            <a:r>
              <a:rPr lang="en-IN" sz="3600" dirty="0" err="1"/>
              <a:t>Saha</a:t>
            </a:r>
            <a:r>
              <a:rPr lang="en-IN" sz="3600" dirty="0"/>
              <a:t>, D.  “Word sense disambiguation: A survey”. International Journal of Control Theory and Computer </a:t>
            </a:r>
            <a:r>
              <a:rPr lang="en-IN" sz="3600" dirty="0" err="1"/>
              <a:t>Modeling</a:t>
            </a:r>
            <a:r>
              <a:rPr lang="en-IN" sz="3600" dirty="0"/>
              <a:t> (IJCTCM) Vol.5, No.3, July 2015.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8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918" y="2168167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096" y="407114"/>
            <a:ext cx="9985419" cy="1131440"/>
          </a:xfrm>
        </p:spPr>
        <p:txBody>
          <a:bodyPr>
            <a:normAutofit/>
          </a:bodyPr>
          <a:lstStyle/>
          <a:p>
            <a:pPr algn="l"/>
            <a:r>
              <a:rPr lang="en-IN" sz="4400" u="sng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096" y="2475571"/>
            <a:ext cx="9946783" cy="380256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Many words </a:t>
            </a:r>
            <a:r>
              <a:rPr lang="en-IN" dirty="0"/>
              <a:t>in </a:t>
            </a:r>
            <a:r>
              <a:rPr lang="en-IN" dirty="0" smtClean="0"/>
              <a:t>Indian languages as well as Foreign languages have different meanings according to  the context in which they are being used.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Ambiguity of Noun and Verb are most common and can be removed by observing their surrounding terms in the context.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Dictionaries, while giving the meaning of any verb or noun, also explains the context in which it is being used.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r>
              <a:rPr lang="en-IN" u="sng" dirty="0" smtClean="0"/>
              <a:t>Aim of the </a:t>
            </a:r>
            <a:r>
              <a:rPr lang="en-IN" u="sng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02815" cy="4926867"/>
          </a:xfrm>
        </p:spPr>
        <p:txBody>
          <a:bodyPr/>
          <a:lstStyle/>
          <a:p>
            <a:r>
              <a:rPr lang="en-IN" dirty="0"/>
              <a:t>The human brain efficiently differentiates between meaning of the verb by associating it with noun and </a:t>
            </a:r>
            <a:r>
              <a:rPr lang="en-IN" dirty="0" smtClean="0"/>
              <a:t>its </a:t>
            </a:r>
            <a:r>
              <a:rPr lang="en-IN" dirty="0"/>
              <a:t>surrounding terms in the sentence.  </a:t>
            </a:r>
          </a:p>
          <a:p>
            <a:endParaRPr lang="en-IN" dirty="0"/>
          </a:p>
          <a:p>
            <a:r>
              <a:rPr lang="en-IN" dirty="0"/>
              <a:t>We aim to develop a </a:t>
            </a:r>
            <a:r>
              <a:rPr lang="en-IN" dirty="0" smtClean="0"/>
              <a:t>program to find out exact sense of a ambiguous verb used in a context.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</a:t>
            </a:r>
            <a:r>
              <a:rPr lang="en-IN" dirty="0" smtClean="0"/>
              <a:t>aim to </a:t>
            </a:r>
            <a:r>
              <a:rPr lang="en-US" altLang="en-IN" dirty="0" smtClean="0"/>
              <a:t>develop a database which will provide a list of possible surrounding terms which can be used with a verb in a particular context.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u="sng" dirty="0"/>
              <a:t>Process Flow of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629" y="58902"/>
            <a:ext cx="3262645" cy="428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1629" y="831148"/>
            <a:ext cx="3274060" cy="386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Bag of 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2925" y="1577072"/>
            <a:ext cx="3262630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TF-IDF 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2925" y="2222983"/>
            <a:ext cx="3262630" cy="466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Separate nouns, verbs and surrounding terms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2925" y="3020776"/>
            <a:ext cx="3262630" cy="454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Cosine Similarity of verb with surrounding terms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860062" y="489705"/>
            <a:ext cx="213568" cy="33162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871317" y="1220032"/>
            <a:ext cx="215188" cy="33023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5860062" y="1891863"/>
            <a:ext cx="213568" cy="33023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5860062" y="2688769"/>
            <a:ext cx="226443" cy="33023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5870366" y="3465393"/>
            <a:ext cx="243622" cy="33023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368800" y="3805034"/>
            <a:ext cx="3262630" cy="526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Cosine Similarity of noun with surrounding terms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875732" y="5161193"/>
            <a:ext cx="232890" cy="33023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5884568" y="4333223"/>
            <a:ext cx="218941" cy="33023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352925" y="4680498"/>
            <a:ext cx="3262630" cy="480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Cosine Similarity of verbs with nouns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52925" y="5491426"/>
            <a:ext cx="3278505" cy="61849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Pearson and Spearman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3656" y="218941"/>
            <a:ext cx="302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Sample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1" y="837127"/>
            <a:ext cx="10109914" cy="5589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2" y="365125"/>
            <a:ext cx="10800008" cy="1325563"/>
          </a:xfrm>
        </p:spPr>
        <p:txBody>
          <a:bodyPr/>
          <a:lstStyle/>
          <a:p>
            <a:r>
              <a:rPr lang="en-IN" u="sng" dirty="0"/>
              <a:t>LATENT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690688"/>
            <a:ext cx="10800008" cy="4794116"/>
          </a:xfrm>
        </p:spPr>
        <p:txBody>
          <a:bodyPr/>
          <a:lstStyle/>
          <a:p>
            <a:r>
              <a:rPr lang="en-IN" dirty="0"/>
              <a:t>LSA is a mathematical technique that generates a high-dimensional semantic space from the analysis of a large corpus of written text.</a:t>
            </a:r>
          </a:p>
          <a:p>
            <a:r>
              <a:rPr lang="en-IN" dirty="0"/>
              <a:t>The raw data for LSA are meaningful passages and the set of words each contains. </a:t>
            </a:r>
          </a:p>
          <a:p>
            <a:r>
              <a:rPr lang="en-IN" dirty="0"/>
              <a:t>A matrix is constructed whose columns are words and whose rows are documents. </a:t>
            </a:r>
          </a:p>
          <a:p>
            <a:r>
              <a:rPr lang="en-IN" dirty="0"/>
              <a:t>The cells of the matrix are the frequencies with which each word occurred in each document.</a:t>
            </a:r>
          </a:p>
          <a:p>
            <a:r>
              <a:rPr lang="en-IN" dirty="0"/>
              <a:t>This frequency is called </a:t>
            </a:r>
            <a:r>
              <a:rPr lang="en-IN" i="1" dirty="0"/>
              <a:t>Term Frequency(</a:t>
            </a:r>
            <a:r>
              <a:rPr lang="en-IN" i="1" dirty="0" err="1"/>
              <a:t>tf</a:t>
            </a:r>
            <a:r>
              <a:rPr lang="en-IN" i="1" dirty="0"/>
              <a:t>)</a:t>
            </a:r>
            <a:r>
              <a:rPr lang="en-IN" dirty="0"/>
              <a:t>.</a:t>
            </a:r>
            <a:endParaRPr lang="en-IN" i="1" dirty="0"/>
          </a:p>
          <a:p>
            <a:r>
              <a:rPr lang="en-IN" dirty="0"/>
              <a:t>From this matrix, we calculate  normalized term frequency.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-2979"/>
            <a:ext cx="12191999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 example of the LSA is as shown in the following figure.</a:t>
            </a:r>
          </a:p>
          <a:p>
            <a:endParaRPr lang="en-US" alt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ym typeface="+mn-ea"/>
              </a:rPr>
              <a:t>For each column in the matrix a </a:t>
            </a:r>
            <a:r>
              <a:rPr lang="en-IN" sz="2800" dirty="0" err="1">
                <a:sym typeface="+mn-ea"/>
              </a:rPr>
              <a:t>idf</a:t>
            </a:r>
            <a:r>
              <a:rPr lang="en-IN" sz="2800" dirty="0">
                <a:sym typeface="+mn-ea"/>
              </a:rPr>
              <a:t> value is calculated using the formula-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1" dirty="0">
                <a:sym typeface="+mn-ea"/>
              </a:rPr>
              <a:t>IDF(word)= 1+log</a:t>
            </a:r>
            <a:r>
              <a:rPr lang="en-IN" sz="2800" i="1" baseline="-25000" dirty="0">
                <a:sym typeface="+mn-ea"/>
              </a:rPr>
              <a:t>e</a:t>
            </a:r>
            <a:r>
              <a:rPr lang="en-IN" sz="2800" i="1" dirty="0">
                <a:sym typeface="+mn-ea"/>
              </a:rPr>
              <a:t>(total no. of documents/no. of documents with the term in it)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ym typeface="+mn-ea"/>
              </a:rPr>
              <a:t>This IDF value for each word is then multiplied with the normalized term </a:t>
            </a:r>
            <a:r>
              <a:rPr lang="en-US" altLang="en-IN" sz="2800" dirty="0">
                <a:sym typeface="+mn-ea"/>
              </a:rPr>
              <a:t>frequency.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sz="2800" dirty="0">
                <a:sym typeface="+mn-ea"/>
              </a:rPr>
              <a:t>After that we would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sz="2800" dirty="0"/>
              <a:t>     </a:t>
            </a:r>
            <a:r>
              <a:rPr lang="en-US" altLang="en-IN" sz="2800" dirty="0"/>
              <a:t>seperate noun and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sz="2800" dirty="0"/>
              <a:t>     verbs from other surr-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sz="2800" dirty="0"/>
              <a:t>    -ounding terms.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dirty="0"/>
          </a:p>
          <a:p>
            <a:pPr indent="0">
              <a:buFont typeface="Arial" panose="020B0604020202020204" pitchFamily="34" charset="0"/>
              <a:buNone/>
            </a:pP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175" y="2602230"/>
            <a:ext cx="7981315" cy="4218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1135</Words>
  <Application>Microsoft Office PowerPoint</Application>
  <PresentationFormat>Widescreen</PresentationFormat>
  <Paragraphs>153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Verb Sense Disambiguation using Neural Network</vt:lpstr>
      <vt:lpstr>Contents</vt:lpstr>
      <vt:lpstr>Introduction</vt:lpstr>
      <vt:lpstr>Aim of the Project</vt:lpstr>
      <vt:lpstr>PowerPoint Presentation</vt:lpstr>
      <vt:lpstr>PowerPoint Presentation</vt:lpstr>
      <vt:lpstr>PowerPoint Presentation</vt:lpstr>
      <vt:lpstr>LATENT SEMANTIC ANALYSIS</vt:lpstr>
      <vt:lpstr>PowerPoint Presentation</vt:lpstr>
      <vt:lpstr>PowerPoint Presentation</vt:lpstr>
      <vt:lpstr>Cosine Similarity</vt:lpstr>
      <vt:lpstr>PowerPoint Presentation</vt:lpstr>
      <vt:lpstr>Cosine similarity of Noun and Verb with surrounding                terms</vt:lpstr>
      <vt:lpstr>Cosine Similarity between Noun and Verb</vt:lpstr>
      <vt:lpstr>PowerPoint Presentation</vt:lpstr>
      <vt:lpstr>PowerPoint Presentation</vt:lpstr>
      <vt:lpstr>Correlation and Coefficient of Correlation</vt:lpstr>
      <vt:lpstr>Pearson Correlation</vt:lpstr>
      <vt:lpstr>PowerPoint Presentation</vt:lpstr>
      <vt:lpstr>Pearson Correlation Coefficient</vt:lpstr>
      <vt:lpstr>      Pearson correlation Coefficient Values                               for verb RUN </vt:lpstr>
      <vt:lpstr>                           Scatter Plots</vt:lpstr>
      <vt:lpstr>Spearman Correlation</vt:lpstr>
      <vt:lpstr>PowerPoint Presentation</vt:lpstr>
      <vt:lpstr>Spearman Correlation Coefficient</vt:lpstr>
      <vt:lpstr>     Spearman Correlation Coefficient values</vt:lpstr>
      <vt:lpstr>          Pearson and Spearman coefficient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 Sense Disambiguation</dc:title>
  <dc:creator>Jain</dc:creator>
  <cp:lastModifiedBy>Jain</cp:lastModifiedBy>
  <cp:revision>100</cp:revision>
  <dcterms:created xsi:type="dcterms:W3CDTF">2018-10-09T03:58:00Z</dcterms:created>
  <dcterms:modified xsi:type="dcterms:W3CDTF">2019-03-26T07:42:02Z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