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EA1"/>
    <a:srgbClr val="A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7" autoAdjust="0"/>
  </p:normalViewPr>
  <p:slideViewPr>
    <p:cSldViewPr snapToGrid="0">
      <p:cViewPr varScale="1">
        <p:scale>
          <a:sx n="120" d="100"/>
          <a:sy n="120" d="100"/>
        </p:scale>
        <p:origin x="13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hamdan.alsheryani\Downloads\Mark%20Stanley%20Proposals\Copy%20of%20Digital%20Banking%20Report_All%20Banks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'Switch WS'!$B$29</c:f>
              <c:strCache>
                <c:ptCount val="1"/>
                <c:pt idx="0">
                  <c:v>&lt;20K</c:v>
                </c:pt>
              </c:strCache>
            </c:strRef>
          </c:tx>
          <c:spPr>
            <a:solidFill>
              <a:srgbClr val="AFABAB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YInterstate" panose="0200050302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'Switch WS'!$A$30:$A$33</c:f>
              <c:strCache>
                <c:ptCount val="4"/>
                <c:pt idx="0">
                  <c:v>Less Than 3 Months</c:v>
                </c:pt>
                <c:pt idx="1">
                  <c:v>3 to 6 months</c:v>
                </c:pt>
                <c:pt idx="2">
                  <c:v>6 to 12 months</c:v>
                </c:pt>
                <c:pt idx="3">
                  <c:v>I Would Not Switch</c:v>
                </c:pt>
              </c:strCache>
            </c:strRef>
          </c:cat>
          <c:val>
            <c:numRef>
              <c:f>'Switch WS'!$B$30:$B$33</c:f>
              <c:numCache>
                <c:formatCode>General</c:formatCode>
                <c:ptCount val="4"/>
                <c:pt idx="0">
                  <c:v>20</c:v>
                </c:pt>
                <c:pt idx="1">
                  <c:v>1</c:v>
                </c:pt>
                <c:pt idx="2">
                  <c:v>6</c:v>
                </c:pt>
                <c:pt idx="3">
                  <c:v>29</c:v>
                </c:pt>
              </c:numCache>
            </c:numRef>
          </c:val>
        </c:ser>
        <c:ser>
          <c:idx val="1"/>
          <c:order val="1"/>
          <c:tx>
            <c:strRef>
              <c:f>'Switch WS'!$C$29</c:f>
              <c:strCache>
                <c:ptCount val="1"/>
                <c:pt idx="0">
                  <c:v>20k - 40k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YInterstate" panose="0200050302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'Switch WS'!$A$30:$A$33</c:f>
              <c:strCache>
                <c:ptCount val="4"/>
                <c:pt idx="0">
                  <c:v>Less Than 3 Months</c:v>
                </c:pt>
                <c:pt idx="1">
                  <c:v>3 to 6 months</c:v>
                </c:pt>
                <c:pt idx="2">
                  <c:v>6 to 12 months</c:v>
                </c:pt>
                <c:pt idx="3">
                  <c:v>I Would Not Switch</c:v>
                </c:pt>
              </c:strCache>
            </c:strRef>
          </c:cat>
          <c:val>
            <c:numRef>
              <c:f>'Switch WS'!$C$30:$C$33</c:f>
              <c:numCache>
                <c:formatCode>General</c:formatCode>
                <c:ptCount val="4"/>
                <c:pt idx="0">
                  <c:v>25</c:v>
                </c:pt>
                <c:pt idx="1">
                  <c:v>6</c:v>
                </c:pt>
                <c:pt idx="2">
                  <c:v>2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'Switch WS'!$D$29</c:f>
              <c:strCache>
                <c:ptCount val="1"/>
                <c:pt idx="0">
                  <c:v>40k - 50k+</c:v>
                </c:pt>
              </c:strCache>
            </c:strRef>
          </c:tx>
          <c:spPr>
            <a:solidFill>
              <a:srgbClr val="CCCCCC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YInterstate" panose="0200050302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'Switch WS'!$A$30:$A$33</c:f>
              <c:strCache>
                <c:ptCount val="4"/>
                <c:pt idx="0">
                  <c:v>Less Than 3 Months</c:v>
                </c:pt>
                <c:pt idx="1">
                  <c:v>3 to 6 months</c:v>
                </c:pt>
                <c:pt idx="2">
                  <c:v>6 to 12 months</c:v>
                </c:pt>
                <c:pt idx="3">
                  <c:v>I Would Not Switch</c:v>
                </c:pt>
              </c:strCache>
            </c:strRef>
          </c:cat>
          <c:val>
            <c:numRef>
              <c:f>'Switch WS'!$D$30:$D$33</c:f>
              <c:numCache>
                <c:formatCode>General</c:formatCode>
                <c:ptCount val="4"/>
                <c:pt idx="0">
                  <c:v>17</c:v>
                </c:pt>
                <c:pt idx="1">
                  <c:v>2</c:v>
                </c:pt>
                <c:pt idx="2">
                  <c:v>3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8610608"/>
        <c:axId val="318611000"/>
      </c:barChart>
      <c:catAx>
        <c:axId val="31861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YInterstate" panose="02000503020000020004" pitchFamily="2" charset="0"/>
                <a:ea typeface="+mn-ea"/>
                <a:cs typeface="+mn-cs"/>
              </a:defRPr>
            </a:pPr>
            <a:endParaRPr lang="en-US"/>
          </a:p>
        </c:txPr>
        <c:crossAx val="318611000"/>
        <c:crosses val="autoZero"/>
        <c:auto val="1"/>
        <c:lblAlgn val="ctr"/>
        <c:lblOffset val="100"/>
        <c:noMultiLvlLbl val="0"/>
      </c:catAx>
      <c:valAx>
        <c:axId val="318611000"/>
        <c:scaling>
          <c:orientation val="minMax"/>
          <c:max val="65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861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EYInterstate" panose="02000503020000020004" pitchFamily="2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9143-51EB-4A0A-AA8D-94AF9327224E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C119-20F9-4313-A526-FD70C60B5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3EB33-0516-4307-8AFF-99C436E5AC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8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BC119-20F9-4313-A526-FD70C60B54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77F41-60CA-4904-85F6-C11931337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7DFA69-A7F2-4B36-A36C-1B6FA9B0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BA9A9F-F873-4813-84C1-7FD8518E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5FA742-E10D-497A-A8B9-84A58D4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118F50-402B-4095-AA58-AD7361DC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BB7674-5712-4A16-A95C-6B45670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7D06EE-3EAE-4B4B-B7ED-A1E08C18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64CCB1-4B2A-4557-B4E5-34729D4B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93B209-527D-4F41-91AC-0D8BA972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37A777-0D2E-4D34-B46B-014AFD2A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8E53E5-161E-4775-974F-D1834A877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7049B6-A1AA-4E9F-8250-438B7C7B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5E384B-63ED-4AC2-961C-8C27D6A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16A1A9-6920-4B7D-BA4F-CDDF0D0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2636EC-BB58-4602-9E34-FCF7A875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485" y="455280"/>
            <a:ext cx="5750117" cy="307777"/>
          </a:xfrm>
        </p:spPr>
        <p:txBody>
          <a:bodyPr lIns="0" tIns="0" rIns="0" bIns="0"/>
          <a:lstStyle>
            <a:lvl1pPr algn="l">
              <a:defRPr sz="2000" b="1" spc="0">
                <a:solidFill>
                  <a:srgbClr val="469DA0"/>
                </a:solidFill>
                <a:latin typeface="Agfa Rotis Sans Serif Light" panose="0200060603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86" y="6763672"/>
            <a:ext cx="12185316" cy="82296"/>
          </a:xfrm>
          <a:prstGeom prst="rect">
            <a:avLst/>
          </a:prstGeom>
          <a:solidFill>
            <a:srgbClr val="469DA0"/>
          </a:solidFill>
          <a:ln>
            <a:solidFill>
              <a:srgbClr val="469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103928-FB32-4785-BE50-0695D554C0DD}"/>
              </a:ext>
            </a:extLst>
          </p:cNvPr>
          <p:cNvSpPr txBox="1"/>
          <p:nvPr userDrawn="1"/>
        </p:nvSpPr>
        <p:spPr>
          <a:xfrm>
            <a:off x="11623755" y="6459379"/>
            <a:ext cx="55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C461DC-3AC6-481E-BFA7-F028BCF94AED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4FC8CC0-F994-4BCA-82C3-9234C4C12DC6}"/>
              </a:ext>
            </a:extLst>
          </p:cNvPr>
          <p:cNvSpPr txBox="1"/>
          <p:nvPr userDrawn="1"/>
        </p:nvSpPr>
        <p:spPr>
          <a:xfrm>
            <a:off x="4220308" y="6445861"/>
            <a:ext cx="428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t>Waqfe</a:t>
            </a:r>
            <a:r>
              <a:rPr lang="en-US" sz="10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t> – Community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FC8CC0-F994-4BCA-82C3-9234C4C12DC6}"/>
              </a:ext>
            </a:extLst>
          </p:cNvPr>
          <p:cNvSpPr txBox="1"/>
          <p:nvPr userDrawn="1"/>
        </p:nvSpPr>
        <p:spPr>
          <a:xfrm>
            <a:off x="76200" y="6459380"/>
            <a:ext cx="183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t>Strictly Confidential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xmlns="" id="{9051C806-2F5D-F844-9946-3459F0C6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377946"/>
            <a:ext cx="2804160" cy="221151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C8CC0-F994-4BCA-82C3-9234C4C12DC6}"/>
              </a:ext>
            </a:extLst>
          </p:cNvPr>
          <p:cNvSpPr txBox="1"/>
          <p:nvPr userDrawn="1"/>
        </p:nvSpPr>
        <p:spPr>
          <a:xfrm>
            <a:off x="4220308" y="6445861"/>
            <a:ext cx="428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t>finocracy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to Sans" panose="020B0502040504020204" pitchFamily="34" charset="0"/>
                <a:cs typeface="Arial" panose="020B0604020202020204" pitchFamily="34" charset="0"/>
              </a:rPr>
              <a:t> – Enterprise Architecture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61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484B74-10DB-46C1-AAD3-F337193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AF4E5-36B5-4C76-B033-09B22303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EDDC47-B1BA-4E81-9FEA-979B80A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4765E9-41FB-4B95-A136-5E0E702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54FD94-25FC-442E-BE97-3DC93F9A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A0E2D-D3F7-4B55-BC49-9683EEA6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6ED2EF-415B-470C-B4B8-916D623B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352198-E5A9-4E51-9967-FB45B28C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18A816-01C8-4DF1-8FD3-CEA3221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5974C0-A97A-4C0C-B53F-B62059E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43426B-5CAA-4B59-BB7D-76DFB5BD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4F0FA-1C9B-4939-8137-30CF09502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7AB202-A031-46B2-A79A-D74E8F782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70850D-78EE-47B8-AC8E-826ADA82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61C5F5-3F37-4DF1-81A5-C3637059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3F5D5E-B434-46EF-8222-6202254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32EDF-F6B4-456E-A598-AB9DB28C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1C2C49-436D-43AF-B5E3-3DD0193F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EAD8B9-1F4F-40B7-99EB-49792B6B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D67CF94-A54F-41A9-AC5F-D0B77DD7C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DC8B32-0AE5-4154-9B86-1FC46F92A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6987C86-62AC-40DB-9286-1DFE0E6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533ADB6-64D6-4FD3-922B-515275C1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C2EA0DF-CB82-4F40-B798-41FAAB98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0B5E4-135A-433C-BCBF-E507037A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2ACD0-7AF5-4E78-A0FE-074FAD46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ACAB7-1886-433A-A868-ABFC200A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63FEC8-27F5-4485-BF03-818853D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8B5540-B5C6-4D01-BFB4-1487E10B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19F1CD-D546-4AAB-B27E-8126C1EF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4134A1-CE49-4D41-9CB0-DCF7CC96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C8DAC-9840-4C34-8CA2-A0EFBBFC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CBC9E-AD28-4DDD-8B78-52A9F4A8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D6A4E9-C8CA-4E04-B5BB-AE40A4AB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74247E-36D4-4BF8-8EAB-3ACAA2D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D212A2-D72F-4428-984B-FB39A83E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12A938-7839-44E3-B7B5-F3EF868A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DD707-9952-480F-B2F8-C0EC0722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B2FC68-C010-4009-9917-54077323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D745F5-C8A5-4A1F-BC3F-E326923A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D52762-3507-4909-AA91-B6127A01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3608E4-EACE-4194-ADFF-2105913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44A34A-DE7B-427D-892F-90086DEB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3F85822-C665-4C92-9505-E342ACE1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4599FE-4DB9-4AB5-8E29-78F3F61F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0D4B53-1945-43D4-9582-E163FFC2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95C9-D7A1-4EB1-A607-2E8A7C1561A2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2DD747-BEE6-4907-AD10-8BDAEFEF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829426-1ACF-4B6F-A76F-71783E14B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2C2A-EBB7-4D2E-A337-D433E6187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F90AF2-3EE6-9847-954A-8F4FE95ECEF5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64A8B9-CDC1-2240-9D46-D63607EA0040}"/>
              </a:ext>
            </a:extLst>
          </p:cNvPr>
          <p:cNvSpPr/>
          <p:nvPr/>
        </p:nvSpPr>
        <p:spPr>
          <a:xfrm>
            <a:off x="1784600" y="4434252"/>
            <a:ext cx="86228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23">
              <a:spcAft>
                <a:spcPts val="1200"/>
              </a:spcAft>
            </a:pPr>
            <a:r>
              <a:rPr lang="en-US" sz="1600" kern="0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2018</a:t>
            </a:r>
            <a:endParaRPr lang="en-US" sz="3600" kern="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23">
              <a:spcAft>
                <a:spcPts val="1200"/>
              </a:spcAft>
            </a:pPr>
            <a:r>
              <a:rPr lang="en-US" sz="3600" kern="0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Data Analytics : ML &amp; AI</a:t>
            </a:r>
          </a:p>
          <a:p>
            <a:pPr algn="ctr" defTabSz="914423">
              <a:spcAft>
                <a:spcPts val="1200"/>
              </a:spcAft>
            </a:pPr>
            <a:r>
              <a:rPr lang="en-US" sz="3600" kern="0" spc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600" kern="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864A8B9-CDC1-2240-9D46-D63607EA0040}"/>
              </a:ext>
            </a:extLst>
          </p:cNvPr>
          <p:cNvSpPr/>
          <p:nvPr/>
        </p:nvSpPr>
        <p:spPr>
          <a:xfrm>
            <a:off x="4187381" y="2133968"/>
            <a:ext cx="35445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23">
              <a:spcAft>
                <a:spcPts val="1200"/>
              </a:spcAft>
            </a:pPr>
            <a:r>
              <a:rPr lang="en-US" sz="4400" b="1" kern="0" spc="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Finocracy</a:t>
            </a:r>
            <a:endParaRPr lang="en-US" sz="4400" b="1" kern="0" spc="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201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002" y="65899"/>
            <a:ext cx="5750117" cy="307777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Dashboard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2" name="Chart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260313"/>
              </p:ext>
            </p:extLst>
          </p:nvPr>
        </p:nvGraphicFramePr>
        <p:xfrm>
          <a:off x="5886947" y="2500017"/>
          <a:ext cx="3110308" cy="11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65638" y="3752386"/>
            <a:ext cx="8731617" cy="195250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39501" rIns="0" bIns="0" rtlCol="0" anchor="ctr">
            <a:spAutoFit/>
          </a:bodyPr>
          <a:lstStyle/>
          <a:p>
            <a:pPr marL="0" marR="0" lvl="0" indent="0" algn="ct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48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Customers – Choice</a:t>
            </a:r>
            <a:r>
              <a:rPr kumimoji="0" lang="en-US" sz="1188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to Express</a:t>
            </a:r>
            <a:endParaRPr kumimoji="0" lang="en-US" sz="118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57455" y="828985"/>
            <a:ext cx="3110308" cy="29418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Would You Switch 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to a bank with better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Digital Services? – Income Breakdown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14303" y="2223168"/>
            <a:ext cx="3110308" cy="29418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How 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quickly would you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b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e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p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repared to switch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to a Digital 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only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Bank?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929749" y="511315"/>
            <a:ext cx="3110308" cy="195250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39501" rIns="0" bIns="0" rtlCol="0" anchor="ctr">
            <a:spAutoFit/>
          </a:bodyPr>
          <a:lstStyle/>
          <a:p>
            <a:pPr marL="0" marR="0" lvl="0" indent="0" algn="ct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48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What </a:t>
            </a: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did the customers</a:t>
            </a:r>
            <a:r>
              <a:rPr kumimoji="0" lang="en-US" sz="1188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v</a:t>
            </a: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alue</a:t>
            </a: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?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9367889" y="504310"/>
            <a:ext cx="0" cy="551508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dash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8544648" y="788977"/>
            <a:ext cx="2216094" cy="2893608"/>
          </a:xfrm>
          <a:prstGeom prst="rect">
            <a:avLst/>
          </a:prstGeom>
          <a:noFill/>
        </p:spPr>
        <p:txBody>
          <a:bodyPr wrap="square" lIns="0" tIns="39501" rIns="0" bIns="0" rtlCol="0" anchor="t">
            <a:normAutofit/>
          </a:bodyPr>
          <a:lstStyle/>
          <a:p>
            <a:pPr marL="148133" indent="-148133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</a:pPr>
            <a:endParaRPr lang="en-US" sz="1080" b="1" dirty="0">
              <a:solidFill>
                <a:srgbClr val="808080"/>
              </a:solidFill>
              <a:latin typeface="EYInterstate" panose="02000503020000020004" pitchFamily="2" charset="0"/>
            </a:endParaRPr>
          </a:p>
          <a:p>
            <a:pPr marL="148133" indent="-148133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</a:pPr>
            <a:endParaRPr lang="en-US" sz="1080" b="1" dirty="0">
              <a:solidFill>
                <a:srgbClr val="808080"/>
              </a:solidFill>
              <a:latin typeface="EYInterstate" panose="02000503020000020004" pitchFamily="2" charset="0"/>
            </a:endParaRPr>
          </a:p>
          <a:p>
            <a:pPr marL="148133" indent="-148133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</a:pPr>
            <a:endParaRPr lang="en-US" sz="1080" b="1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2567" y="5135824"/>
            <a:ext cx="3110308" cy="16703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Performance of Communit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y events</a:t>
            </a:r>
            <a:endParaRPr lang="en-US" sz="972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39791" y="5097147"/>
            <a:ext cx="3110308" cy="16703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Where do you want the bank to utilize your deposits ?</a:t>
            </a:r>
            <a:endParaRPr lang="en-US" sz="972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62567" y="4063100"/>
            <a:ext cx="3110308" cy="29418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How 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relevant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i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s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y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our Bank to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y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our life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, Helping 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y</a:t>
            </a: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ou achieve your goals</a:t>
            </a: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?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35823" y="4692036"/>
            <a:ext cx="1352984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3532" y="4631078"/>
            <a:ext cx="555844" cy="237633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Not Relevant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983178" y="4633240"/>
            <a:ext cx="686894" cy="237633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Extremely Relevant</a:t>
            </a:r>
          </a:p>
        </p:txBody>
      </p:sp>
      <p:sp>
        <p:nvSpPr>
          <p:cNvPr id="126" name="Isosceles Triangle 125"/>
          <p:cNvSpPr/>
          <p:nvPr/>
        </p:nvSpPr>
        <p:spPr>
          <a:xfrm flipV="1">
            <a:off x="2081152" y="461113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35823" y="4692036"/>
            <a:ext cx="1205244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35823" y="4692036"/>
            <a:ext cx="1045841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2081152" y="486872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1" name="Isosceles Triangle 130"/>
          <p:cNvSpPr/>
          <p:nvPr/>
        </p:nvSpPr>
        <p:spPr>
          <a:xfrm flipV="1">
            <a:off x="2233497" y="461113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2" name="Isosceles Triangle 131"/>
          <p:cNvSpPr/>
          <p:nvPr/>
        </p:nvSpPr>
        <p:spPr>
          <a:xfrm>
            <a:off x="2233497" y="486872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35824" y="4687177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49298" y="5525427"/>
            <a:ext cx="147350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76042" y="5514873"/>
            <a:ext cx="406809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Failure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96653" y="5508089"/>
            <a:ext cx="589697" cy="138760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Success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37" name="Isosceles Triangle 136"/>
          <p:cNvSpPr/>
          <p:nvPr/>
        </p:nvSpPr>
        <p:spPr>
          <a:xfrm flipV="1">
            <a:off x="2594917" y="544452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349298" y="5525427"/>
            <a:ext cx="1302441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349298" y="5525427"/>
            <a:ext cx="1132232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42" name="Isosceles Triangle 141"/>
          <p:cNvSpPr/>
          <p:nvPr/>
        </p:nvSpPr>
        <p:spPr>
          <a:xfrm>
            <a:off x="2594917" y="5702114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4" name="Isosceles Triangle 143"/>
          <p:cNvSpPr/>
          <p:nvPr/>
        </p:nvSpPr>
        <p:spPr>
          <a:xfrm flipV="1">
            <a:off x="2764865" y="544452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5" name="Isosceles Triangle 144"/>
          <p:cNvSpPr/>
          <p:nvPr/>
        </p:nvSpPr>
        <p:spPr>
          <a:xfrm>
            <a:off x="2772611" y="5702114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349299" y="5520567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231473" y="4682647"/>
            <a:ext cx="933092" cy="169375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28831" y="4681482"/>
            <a:ext cx="406809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0%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49442" y="4695548"/>
            <a:ext cx="589697" cy="138760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100%</a:t>
            </a:r>
          </a:p>
        </p:txBody>
      </p:sp>
      <p:sp>
        <p:nvSpPr>
          <p:cNvPr id="151" name="Isosceles Triangle 150"/>
          <p:cNvSpPr/>
          <p:nvPr/>
        </p:nvSpPr>
        <p:spPr>
          <a:xfrm flipV="1">
            <a:off x="6735469" y="461113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02088" y="4692036"/>
            <a:ext cx="79312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55" name="Isosceles Triangle 154"/>
          <p:cNvSpPr/>
          <p:nvPr/>
        </p:nvSpPr>
        <p:spPr>
          <a:xfrm>
            <a:off x="6735469" y="486872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57" name="Isosceles Triangle 156"/>
          <p:cNvSpPr/>
          <p:nvPr/>
        </p:nvSpPr>
        <p:spPr>
          <a:xfrm flipV="1">
            <a:off x="6875379" y="461113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58" name="Isosceles Triangle 157"/>
          <p:cNvSpPr/>
          <p:nvPr/>
        </p:nvSpPr>
        <p:spPr>
          <a:xfrm>
            <a:off x="6883124" y="486872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296285" y="5453867"/>
            <a:ext cx="1422966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668540" y="5442345"/>
            <a:ext cx="561298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Disagree (0)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43640" y="5395070"/>
            <a:ext cx="589697" cy="138760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Agree (10)</a:t>
            </a:r>
          </a:p>
        </p:txBody>
      </p:sp>
      <p:sp>
        <p:nvSpPr>
          <p:cNvPr id="163" name="Isosceles Triangle 162"/>
          <p:cNvSpPr/>
          <p:nvPr/>
        </p:nvSpPr>
        <p:spPr>
          <a:xfrm flipV="1">
            <a:off x="7552932" y="537296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96285" y="5453867"/>
            <a:ext cx="134520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296285" y="5453867"/>
            <a:ext cx="116247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67" name="Isosceles Triangle 166"/>
          <p:cNvSpPr/>
          <p:nvPr/>
        </p:nvSpPr>
        <p:spPr>
          <a:xfrm>
            <a:off x="7552932" y="5630554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68" name="Isosceles Triangle 167"/>
          <p:cNvSpPr/>
          <p:nvPr/>
        </p:nvSpPr>
        <p:spPr>
          <a:xfrm flipV="1">
            <a:off x="7652873" y="537296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69" name="Isosceles Triangle 168"/>
          <p:cNvSpPr/>
          <p:nvPr/>
        </p:nvSpPr>
        <p:spPr>
          <a:xfrm>
            <a:off x="7660619" y="5630554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96286" y="5449007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82763" y="4127268"/>
            <a:ext cx="3304702" cy="29418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Do you want your deposits to be utilized by the bank for a good social cause</a:t>
            </a:r>
            <a:endParaRPr lang="en-US" sz="972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458811" y="5777157"/>
            <a:ext cx="388841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65%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773849" y="5786044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74%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464323" y="5328893"/>
            <a:ext cx="380023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AVG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008672" y="4927048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60%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920365" y="4463599"/>
            <a:ext cx="380023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AVG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205403" y="4927048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67%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657999" y="4927048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39%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05677" y="4463599"/>
            <a:ext cx="380023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AVG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830515" y="4927048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46%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693918" y="5704017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7.1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486961" y="5240567"/>
            <a:ext cx="380023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AVG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508999" y="5704017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6.7</a:t>
            </a:r>
          </a:p>
        </p:txBody>
      </p:sp>
      <p:sp>
        <p:nvSpPr>
          <p:cNvPr id="193" name="TextBox 1"/>
          <p:cNvSpPr txBox="1"/>
          <p:nvPr/>
        </p:nvSpPr>
        <p:spPr>
          <a:xfrm>
            <a:off x="8507943" y="3087581"/>
            <a:ext cx="435649" cy="2094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501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48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296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50%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4"/>
          <a:srcRect l="7520" r="1674"/>
          <a:stretch/>
        </p:blipFill>
        <p:spPr>
          <a:xfrm>
            <a:off x="5914303" y="1218558"/>
            <a:ext cx="3110308" cy="757461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6002087" y="4696896"/>
            <a:ext cx="53652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002088" y="4687177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65639" y="504310"/>
            <a:ext cx="5285174" cy="195250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100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pPr marL="0" marR="0" lvl="0" indent="0" algn="ct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18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Who Are Your </a:t>
            </a: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top 10 Customers</a:t>
            </a:r>
            <a:r>
              <a:rPr kumimoji="0" lang="en-US" sz="118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?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73101" y="782824"/>
            <a:ext cx="1777711" cy="255689"/>
          </a:xfrm>
          <a:prstGeom prst="rect">
            <a:avLst/>
          </a:prstGeom>
          <a:solidFill>
            <a:srgbClr val="FFE600"/>
          </a:solidFill>
          <a:ln w="25400" cap="flat" cmpd="sng" algn="ctr">
            <a:noFill/>
            <a:prstDash val="solid"/>
          </a:ln>
          <a:effectLst/>
        </p:spPr>
        <p:txBody>
          <a:bodyPr lIns="98707" tIns="49356" rIns="98707" bIns="49356" rtlCol="0" anchor="ctr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Affluent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782641" y="1067582"/>
            <a:ext cx="1777711" cy="2466681"/>
          </a:xfrm>
          <a:prstGeom prst="rect">
            <a:avLst/>
          </a:prstGeom>
          <a:solidFill>
            <a:srgbClr val="F0F0F0"/>
          </a:solidFill>
          <a:ln w="12700" cap="flat" cmpd="sng" algn="ctr">
            <a:noFill/>
            <a:prstDash val="solid"/>
          </a:ln>
          <a:effectLst/>
        </p:spPr>
        <p:txBody>
          <a:bodyPr lIns="19750" tIns="49356" rIns="9875" bIns="49356" rtlCol="0" anchor="t" anchorCtr="0"/>
          <a:lstStyle/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513309" marR="0" lvl="1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Age: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40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Gender: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Male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Monthly salary: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      &gt; 50k AED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Products: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n-US" sz="864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Libshar</a:t>
            </a:r>
            <a:r>
              <a:rPr lang="en-US" sz="864" kern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a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Current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and Saving Account; Credit Card; Car loan Mortgage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Digital engagement: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Low-medium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972" y="1121777"/>
            <a:ext cx="385134" cy="448090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2039428" y="780940"/>
            <a:ext cx="1671352" cy="274457"/>
          </a:xfrm>
          <a:prstGeom prst="rect">
            <a:avLst/>
          </a:prstGeom>
          <a:solidFill>
            <a:srgbClr val="FFE600"/>
          </a:solidFill>
          <a:ln w="25400" cap="flat" cmpd="sng" algn="ctr">
            <a:noFill/>
            <a:prstDash val="solid"/>
          </a:ln>
          <a:effectLst/>
        </p:spPr>
        <p:txBody>
          <a:bodyPr lIns="98707" tIns="49356" rIns="98707" bIns="49356" rtlCol="0" anchor="ctr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Emerging Affluent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036285" y="1098034"/>
            <a:ext cx="1674495" cy="2466681"/>
          </a:xfrm>
          <a:prstGeom prst="rect">
            <a:avLst/>
          </a:prstGeom>
          <a:solidFill>
            <a:srgbClr val="F0F0F0"/>
          </a:solidFill>
          <a:ln w="12700" cap="flat" cmpd="sng" algn="ctr">
            <a:noFill/>
            <a:prstDash val="solid"/>
          </a:ln>
          <a:effectLst/>
        </p:spPr>
        <p:txBody>
          <a:bodyPr lIns="19750" tIns="49356" rIns="9875" bIns="49356" rtlCol="0" anchor="t" anchorCtr="0"/>
          <a:lstStyle/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513309" marR="0" lvl="1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Age: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29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Gender: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Male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Monthly salary: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   20-50k AED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Products: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Libshara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account; Credit Card; Loan (personal/car)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Digital engagement: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Higher</a:t>
            </a: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81" y="1160240"/>
            <a:ext cx="385134" cy="440682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265638" y="787812"/>
            <a:ext cx="1711147" cy="267585"/>
          </a:xfrm>
          <a:prstGeom prst="rect">
            <a:avLst/>
          </a:prstGeom>
          <a:solidFill>
            <a:srgbClr val="FFE600"/>
          </a:solidFill>
          <a:ln w="25400" cap="flat" cmpd="sng" algn="ctr">
            <a:noFill/>
            <a:prstDash val="solid"/>
          </a:ln>
          <a:effectLst/>
        </p:spPr>
        <p:txBody>
          <a:bodyPr lIns="98707" tIns="49356" rIns="98707" bIns="49356" rtlCol="0" anchor="ctr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Mass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265638" y="1098034"/>
            <a:ext cx="1711148" cy="2466681"/>
          </a:xfrm>
          <a:prstGeom prst="rect">
            <a:avLst/>
          </a:prstGeom>
          <a:solidFill>
            <a:srgbClr val="F0F0F0"/>
          </a:solidFill>
          <a:ln w="12700" cap="flat" cmpd="sng" algn="ctr">
            <a:noFill/>
            <a:prstDash val="solid"/>
          </a:ln>
          <a:effectLst/>
        </p:spPr>
        <p:txBody>
          <a:bodyPr lIns="19750" tIns="49356" rIns="9875" bIns="49356" rtlCol="0" anchor="t" anchorCtr="0"/>
          <a:lstStyle/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64" b="1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513309" marR="0" lvl="1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Age: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35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Gender: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Female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Monthly salary: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    10-20k AED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Products: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Libshara account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; Credit Card</a:t>
            </a:r>
          </a:p>
          <a:p>
            <a:pPr marL="19751" marR="0" lvl="0" indent="-59253" defTabSz="911125" eaLnBrk="1" fontAlgn="auto" latinLnBrk="0" hangingPunct="1">
              <a:lnSpc>
                <a:spcPct val="100000"/>
              </a:lnSpc>
              <a:spcBef>
                <a:spcPts val="648"/>
              </a:spcBef>
              <a:spcAft>
                <a:spcPts val="216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64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Digital engagement: </a:t>
            </a:r>
            <a:r>
              <a:rPr kumimoji="0" lang="en-US" sz="864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Lower</a:t>
            </a: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81" y="1160240"/>
            <a:ext cx="385134" cy="445547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5827303" y="3075619"/>
            <a:ext cx="3169952" cy="482023"/>
          </a:xfrm>
          <a:prstGeom prst="rect">
            <a:avLst/>
          </a:prstGeom>
          <a:noFill/>
          <a:ln w="9525" cap="flat" cmpd="sng" algn="ctr">
            <a:solidFill>
              <a:srgbClr val="F04C3E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96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Isosceles Triangle 207"/>
          <p:cNvSpPr/>
          <p:nvPr/>
        </p:nvSpPr>
        <p:spPr>
          <a:xfrm rot="5400000">
            <a:off x="8370195" y="3557641"/>
            <a:ext cx="2165246" cy="138327"/>
          </a:xfrm>
          <a:prstGeom prst="triangle">
            <a:avLst/>
          </a:prstGeom>
          <a:solidFill>
            <a:srgbClr val="FFE60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96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756630" y="3654927"/>
            <a:ext cx="2216094" cy="195250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100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pPr marL="0" marR="0" lvl="0" indent="0" algn="ct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18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Benefits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9756630" y="3982545"/>
            <a:ext cx="2216094" cy="46365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1080" dirty="0">
                <a:solidFill>
                  <a:srgbClr val="808080"/>
                </a:solidFill>
                <a:latin typeface="EYInterstate" panose="02000503020000020004" pitchFamily="2" charset="0"/>
              </a:rPr>
              <a:t>Improving the digital customer experience could deliver significant uplift across:</a:t>
            </a:r>
          </a:p>
        </p:txBody>
      </p:sp>
      <p:grpSp>
        <p:nvGrpSpPr>
          <p:cNvPr id="211" name="Group 210"/>
          <p:cNvGrpSpPr/>
          <p:nvPr/>
        </p:nvGrpSpPr>
        <p:grpSpPr>
          <a:xfrm>
            <a:off x="9756630" y="4644191"/>
            <a:ext cx="2216094" cy="1209438"/>
            <a:chOff x="7150345" y="4854651"/>
            <a:chExt cx="2162768" cy="1119884"/>
          </a:xfrm>
        </p:grpSpPr>
        <p:sp>
          <p:nvSpPr>
            <p:cNvPr id="212" name="TextBox 211"/>
            <p:cNvSpPr txBox="1"/>
            <p:nvPr/>
          </p:nvSpPr>
          <p:spPr>
            <a:xfrm>
              <a:off x="7150345" y="5503594"/>
              <a:ext cx="464803" cy="470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648" dirty="0">
                  <a:solidFill>
                    <a:srgbClr val="808080"/>
                  </a:solidFill>
                  <a:latin typeface="EYInterstate" panose="02000503020000020004" pitchFamily="2" charset="0"/>
                </a:rPr>
                <a:t>of customers would increase payment usage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85279" y="5503594"/>
              <a:ext cx="464803" cy="470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648" dirty="0">
                  <a:solidFill>
                    <a:srgbClr val="808080"/>
                  </a:solidFill>
                  <a:latin typeface="EYInterstate" panose="02000503020000020004" pitchFamily="2" charset="0"/>
                </a:rPr>
                <a:t>of customers would increase credit card usage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220213" y="5503594"/>
              <a:ext cx="464803" cy="470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648" dirty="0">
                  <a:solidFill>
                    <a:srgbClr val="808080"/>
                  </a:solidFill>
                  <a:latin typeface="EYInterstate" panose="02000503020000020004" pitchFamily="2" charset="0"/>
                </a:rPr>
                <a:t>of customers would increase savings usage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8755146" y="5503594"/>
              <a:ext cx="464803" cy="470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648" dirty="0">
                  <a:solidFill>
                    <a:srgbClr val="808080"/>
                  </a:solidFill>
                  <a:latin typeface="EYInterstate" panose="02000503020000020004" pitchFamily="2" charset="0"/>
                </a:rPr>
                <a:t>of customers would increase investment usage</a:t>
              </a: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7162998" y="4854651"/>
              <a:ext cx="2150115" cy="621548"/>
              <a:chOff x="6969280" y="4565317"/>
              <a:chExt cx="2150115" cy="621548"/>
            </a:xfrm>
          </p:grpSpPr>
          <p:pic>
            <p:nvPicPr>
              <p:cNvPr id="217" name="Picture 216"/>
              <p:cNvPicPr>
                <a:picLocks noChangeAspect="1"/>
              </p:cNvPicPr>
              <p:nvPr/>
            </p:nvPicPr>
            <p:blipFill rotWithShape="1">
              <a:blip r:embed="rId8"/>
              <a:srcRect r="82256" b="32147"/>
              <a:stretch/>
            </p:blipFill>
            <p:spPr>
              <a:xfrm>
                <a:off x="6969280" y="4565317"/>
                <a:ext cx="485146" cy="621547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 rotWithShape="1">
              <a:blip r:embed="rId8"/>
              <a:srcRect l="40559" b="32147"/>
              <a:stretch/>
            </p:blipFill>
            <p:spPr>
              <a:xfrm>
                <a:off x="7494193" y="4565318"/>
                <a:ext cx="1625202" cy="621547"/>
              </a:xfrm>
              <a:prstGeom prst="rect">
                <a:avLst/>
              </a:prstGeom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6289659" y="5956117"/>
            <a:ext cx="1422966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61914" y="5944595"/>
            <a:ext cx="561298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Disagree (0)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8337014" y="5897320"/>
            <a:ext cx="589697" cy="138760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>
                <a:solidFill>
                  <a:srgbClr val="808080"/>
                </a:solidFill>
                <a:latin typeface="EYInterstate" panose="02000503020000020004" pitchFamily="2" charset="0"/>
              </a:rPr>
              <a:t>Agree (10)</a:t>
            </a:r>
          </a:p>
        </p:txBody>
      </p:sp>
      <p:sp>
        <p:nvSpPr>
          <p:cNvPr id="220" name="Isosceles Triangle 219"/>
          <p:cNvSpPr/>
          <p:nvPr/>
        </p:nvSpPr>
        <p:spPr>
          <a:xfrm flipV="1">
            <a:off x="7546306" y="5875213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289658" y="5940195"/>
            <a:ext cx="1835315" cy="161718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289659" y="5956117"/>
            <a:ext cx="1162478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23" name="Isosceles Triangle 222"/>
          <p:cNvSpPr/>
          <p:nvPr/>
        </p:nvSpPr>
        <p:spPr>
          <a:xfrm>
            <a:off x="7546306" y="6132804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24" name="Isosceles Triangle 223"/>
          <p:cNvSpPr/>
          <p:nvPr/>
        </p:nvSpPr>
        <p:spPr>
          <a:xfrm flipV="1">
            <a:off x="7646247" y="5875213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25" name="Isosceles Triangle 224"/>
          <p:cNvSpPr/>
          <p:nvPr/>
        </p:nvSpPr>
        <p:spPr>
          <a:xfrm>
            <a:off x="8049442" y="6132804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289660" y="5951257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031361" y="6184878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9.1</a:t>
            </a:r>
            <a:endParaRPr lang="en-US" sz="75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509922" y="6185251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6.7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988431" y="5413612"/>
            <a:ext cx="1381641" cy="237633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Construct house / orphanage / hospitals for poor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029097" y="5804432"/>
            <a:ext cx="1287586" cy="237633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Finance business for low income group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695722" y="531410"/>
            <a:ext cx="2216094" cy="195250"/>
          </a:xfrm>
          <a:prstGeom prst="rect">
            <a:avLst/>
          </a:prstGeom>
          <a:solidFill>
            <a:srgbClr val="80808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100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pPr marL="0" marR="0" lvl="0" indent="0" algn="ctr" defTabSz="911125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Tx/>
              <a:buNone/>
              <a:tabLst/>
              <a:defRPr/>
            </a:pPr>
            <a:r>
              <a:rPr kumimoji="0" lang="en-US" sz="118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Product Details</a:t>
            </a:r>
            <a:endParaRPr kumimoji="0" lang="en-US" sz="118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686112" y="921644"/>
            <a:ext cx="2216094" cy="167037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972" dirty="0">
                <a:solidFill>
                  <a:srgbClr val="808080"/>
                </a:solidFill>
                <a:latin typeface="EYInterstate" panose="02000503020000020004" pitchFamily="2" charset="0"/>
              </a:rPr>
              <a:t>Product performance </a:t>
            </a:r>
            <a:endParaRPr lang="en-US" sz="972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9610393" y="2046622"/>
            <a:ext cx="2211722" cy="1133638"/>
            <a:chOff x="7029607" y="5002997"/>
            <a:chExt cx="2158500" cy="1049697"/>
          </a:xfrm>
        </p:grpSpPr>
        <p:sp>
          <p:nvSpPr>
            <p:cNvPr id="234" name="TextBox 233"/>
            <p:cNvSpPr txBox="1"/>
            <p:nvPr/>
          </p:nvSpPr>
          <p:spPr>
            <a:xfrm>
              <a:off x="7029607" y="5002997"/>
              <a:ext cx="464803" cy="290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800" dirty="0" smtClean="0">
                  <a:solidFill>
                    <a:srgbClr val="808080"/>
                  </a:solidFill>
                  <a:latin typeface="EYInterstate" panose="02000503020000020004" pitchFamily="2" charset="0"/>
                </a:rPr>
                <a:t>Libshara Account usage</a:t>
              </a:r>
              <a:endParaRPr lang="en-US" sz="800" dirty="0">
                <a:solidFill>
                  <a:srgbClr val="808080"/>
                </a:solidFill>
                <a:latin typeface="EYInterstate" panose="02000503020000020004" pitchFamily="2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912718" y="5011984"/>
              <a:ext cx="464803" cy="290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800" dirty="0" smtClean="0">
                  <a:solidFill>
                    <a:srgbClr val="808080"/>
                  </a:solidFill>
                  <a:latin typeface="EYInterstate" panose="02000503020000020004" pitchFamily="2" charset="0"/>
                </a:rPr>
                <a:t>Standing Order setup</a:t>
              </a:r>
              <a:endParaRPr lang="en-US" sz="800" dirty="0">
                <a:solidFill>
                  <a:srgbClr val="808080"/>
                </a:solidFill>
                <a:latin typeface="EYInterstate" panose="02000503020000020004" pitchFamily="2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723304" y="5011984"/>
              <a:ext cx="464803" cy="2906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800" dirty="0" smtClean="0">
                  <a:solidFill>
                    <a:srgbClr val="808080"/>
                  </a:solidFill>
                  <a:latin typeface="EYInterstate" panose="02000503020000020004" pitchFamily="2" charset="0"/>
                </a:rPr>
                <a:t>Credit Card usage</a:t>
              </a:r>
              <a:endParaRPr lang="en-US" sz="800" dirty="0">
                <a:solidFill>
                  <a:srgbClr val="808080"/>
                </a:solidFill>
                <a:latin typeface="EYInterstate" panose="02000503020000020004" pitchFamily="2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268511" y="5858903"/>
              <a:ext cx="547656" cy="1937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1125">
                <a:lnSpc>
                  <a:spcPct val="85000"/>
                </a:lnSpc>
                <a:spcAft>
                  <a:spcPts val="648"/>
                </a:spcAft>
                <a:buClr>
                  <a:srgbClr val="FFE600"/>
                </a:buClr>
                <a:buSzPct val="70000"/>
              </a:pPr>
              <a:r>
                <a:rPr lang="en-US" sz="800" dirty="0">
                  <a:solidFill>
                    <a:srgbClr val="808080"/>
                  </a:solidFill>
                  <a:latin typeface="EYInterstate" panose="02000503020000020004" pitchFamily="2" charset="0"/>
                </a:rPr>
                <a:t>P</a:t>
              </a:r>
              <a:r>
                <a:rPr lang="en-US" sz="800" dirty="0" smtClean="0">
                  <a:solidFill>
                    <a:srgbClr val="808080"/>
                  </a:solidFill>
                  <a:latin typeface="EYInterstate" panose="02000503020000020004" pitchFamily="2" charset="0"/>
                </a:rPr>
                <a:t>rospect customers</a:t>
              </a:r>
              <a:endParaRPr lang="en-US" sz="800" dirty="0">
                <a:solidFill>
                  <a:srgbClr val="808080"/>
                </a:solidFill>
                <a:latin typeface="EYInterstate" panose="02000503020000020004" pitchFamily="2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9" y="1487197"/>
            <a:ext cx="442034" cy="371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72" y="1515569"/>
            <a:ext cx="450375" cy="363918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664" y="1498342"/>
            <a:ext cx="450375" cy="363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9436" y="25805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19EA1"/>
                </a:solidFill>
              </a:rPr>
              <a:t>40%</a:t>
            </a:r>
            <a:endParaRPr lang="en-GB" dirty="0">
              <a:solidFill>
                <a:srgbClr val="319EA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060869" y="2965927"/>
            <a:ext cx="594088" cy="20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80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Active customers</a:t>
            </a:r>
            <a:endParaRPr lang="en-US" sz="80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043786" y="25923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60%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358575" y="6141090"/>
            <a:ext cx="1758336" cy="151657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885319" y="6136397"/>
            <a:ext cx="406809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Failure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405930" y="6129613"/>
            <a:ext cx="589697" cy="138760"/>
          </a:xfrm>
          <a:prstGeom prst="rect">
            <a:avLst/>
          </a:prstGeom>
          <a:noFill/>
        </p:spPr>
        <p:txBody>
          <a:bodyPr wrap="square" lIns="0" tIns="39501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Success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47" name="Isosceles Triangle 246"/>
          <p:cNvSpPr/>
          <p:nvPr/>
        </p:nvSpPr>
        <p:spPr>
          <a:xfrm flipV="1">
            <a:off x="2604194" y="6066047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358575" y="6146951"/>
            <a:ext cx="1302441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358575" y="6146951"/>
            <a:ext cx="1132232" cy="145796"/>
          </a:xfrm>
          <a:prstGeom prst="rect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 defTabSz="911125"/>
            <a:endParaRPr lang="en-US" sz="1080" kern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50" name="Isosceles Triangle 249"/>
          <p:cNvSpPr/>
          <p:nvPr/>
        </p:nvSpPr>
        <p:spPr>
          <a:xfrm>
            <a:off x="2604194" y="6323638"/>
            <a:ext cx="104111" cy="58318"/>
          </a:xfrm>
          <a:prstGeom prst="triangle">
            <a:avLst/>
          </a:prstGeom>
          <a:solidFill>
            <a:srgbClr val="80808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51" name="Isosceles Triangle 250"/>
          <p:cNvSpPr/>
          <p:nvPr/>
        </p:nvSpPr>
        <p:spPr>
          <a:xfrm flipV="1">
            <a:off x="2774142" y="6066047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52" name="Isosceles Triangle 251"/>
          <p:cNvSpPr/>
          <p:nvPr/>
        </p:nvSpPr>
        <p:spPr>
          <a:xfrm>
            <a:off x="3030340" y="6328310"/>
            <a:ext cx="104111" cy="58318"/>
          </a:xfrm>
          <a:prstGeom prst="triangle">
            <a:avLst/>
          </a:prstGeom>
          <a:solidFill>
            <a:srgbClr val="00A3AE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358576" y="6142091"/>
            <a:ext cx="2004443" cy="1555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11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8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468088" y="6398681"/>
            <a:ext cx="388841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6</a:t>
            </a:r>
            <a:r>
              <a:rPr lang="en-US" sz="756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5</a:t>
            </a: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%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007157" y="6398681"/>
            <a:ext cx="209329" cy="138760"/>
          </a:xfrm>
          <a:prstGeom prst="rect">
            <a:avLst/>
          </a:prstGeom>
        </p:spPr>
        <p:txBody>
          <a:bodyPr wrap="square" lIns="0" tIns="39501" rIns="0" bIns="0" rtlCol="0" anchor="ctr">
            <a:spAutoFit/>
          </a:bodyPr>
          <a:lstStyle/>
          <a:p>
            <a:pPr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90</a:t>
            </a:r>
            <a:r>
              <a:rPr lang="en-US" sz="756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%</a:t>
            </a:r>
            <a:endParaRPr lang="en-US" sz="75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2473600" y="5950417"/>
            <a:ext cx="380023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/>
          <a:p>
            <a:pPr algn="ctr" defTabSz="911125">
              <a:lnSpc>
                <a:spcPct val="85000"/>
              </a:lnSpc>
              <a:spcAft>
                <a:spcPts val="648"/>
              </a:spcAft>
              <a:buClr>
                <a:srgbClr val="FFE600"/>
              </a:buClr>
              <a:buSzPct val="70000"/>
            </a:pPr>
            <a:r>
              <a:rPr lang="en-US" sz="756" dirty="0">
                <a:solidFill>
                  <a:srgbClr val="808080"/>
                </a:solidFill>
                <a:latin typeface="EYInterstate" panose="02000503020000020004" pitchFamily="2" charset="0"/>
              </a:rPr>
              <a:t>AVG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-472208" y="5542293"/>
            <a:ext cx="1381641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Community Event 1 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-445818" y="6136397"/>
            <a:ext cx="1381641" cy="138760"/>
          </a:xfrm>
          <a:prstGeom prst="rect">
            <a:avLst/>
          </a:prstGeom>
          <a:noFill/>
        </p:spPr>
        <p:txBody>
          <a:bodyPr wrap="square" lIns="0" tIns="39501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defTabSz="911125">
              <a:buClr>
                <a:srgbClr val="FFE600"/>
              </a:buClr>
            </a:pPr>
            <a:r>
              <a:rPr lang="en-US" sz="756" b="0" dirty="0" smtClean="0">
                <a:solidFill>
                  <a:srgbClr val="808080"/>
                </a:solidFill>
                <a:latin typeface="EYInterstate" panose="02000503020000020004" pitchFamily="2" charset="0"/>
              </a:rPr>
              <a:t>Community Event 2 </a:t>
            </a:r>
            <a:endParaRPr lang="en-US" sz="756" b="0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808080"/>
    </a:lt1>
    <a:dk2>
      <a:srgbClr val="FFFFFF"/>
    </a:dk2>
    <a:lt2>
      <a:srgbClr val="808080"/>
    </a:lt2>
    <a:accent1>
      <a:srgbClr val="808080"/>
    </a:accent1>
    <a:accent2>
      <a:srgbClr val="FFE600"/>
    </a:accent2>
    <a:accent3>
      <a:srgbClr val="999999"/>
    </a:accent3>
    <a:accent4>
      <a:srgbClr val="F0F0F0"/>
    </a:accent4>
    <a:accent5>
      <a:srgbClr val="00A3AE"/>
    </a:accent5>
    <a:accent6>
      <a:srgbClr val="C0C0C0"/>
    </a:accent6>
    <a:hlink>
      <a:srgbClr val="336699"/>
    </a:hlink>
    <a:folHlink>
      <a:srgbClr val="91278F"/>
    </a:folHlink>
  </a:clrScheme>
  <a:fontScheme name="EY_Handou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323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Agfa Rotis Sans Serif Light</vt:lpstr>
      <vt:lpstr>Arial</vt:lpstr>
      <vt:lpstr>Calibri</vt:lpstr>
      <vt:lpstr>Calibri Light</vt:lpstr>
      <vt:lpstr>EYInterstate</vt:lpstr>
      <vt:lpstr>Noto Sans</vt:lpstr>
      <vt:lpstr>Office Theme</vt:lpstr>
      <vt:lpstr>PowerPoint Presentation</vt:lpstr>
      <vt:lpstr>Executive Dashboard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Mansur</dc:creator>
  <cp:lastModifiedBy>Abid Mohamed Ismail</cp:lastModifiedBy>
  <cp:revision>200</cp:revision>
  <dcterms:created xsi:type="dcterms:W3CDTF">2018-02-13T22:44:32Z</dcterms:created>
  <dcterms:modified xsi:type="dcterms:W3CDTF">2018-07-17T13:28:38Z</dcterms:modified>
</cp:coreProperties>
</file>