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81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MMC_CoverShape"/>
          <p:cNvGrpSpPr/>
          <p:nvPr userDrawn="1">
            <p:custDataLst>
              <p:tags r:id="rId1"/>
            </p:custDataLst>
          </p:nvPr>
        </p:nvGrpSpPr>
        <p:grpSpPr>
          <a:xfrm>
            <a:off x="1" y="2159001"/>
            <a:ext cx="12189985" cy="4114801"/>
            <a:chOff x="0" y="2159000"/>
            <a:chExt cx="9601201" cy="4114801"/>
          </a:xfrm>
        </p:grpSpPr>
        <p:sp>
          <p:nvSpPr>
            <p:cNvPr id="4" name="Freeform 3"/>
            <p:cNvSpPr/>
            <p:nvPr userDrawn="1"/>
          </p:nvSpPr>
          <p:spPr>
            <a:xfrm>
              <a:off x="0" y="2616200"/>
              <a:ext cx="914401" cy="3657601"/>
            </a:xfrm>
            <a:custGeom>
              <a:avLst/>
              <a:gdLst/>
              <a:ahLst/>
              <a:cxnLst/>
              <a:rect l="0" t="0" r="0" b="0"/>
              <a:pathLst>
                <a:path w="914401" h="3657601">
                  <a:moveTo>
                    <a:pt x="0" y="457200"/>
                  </a:moveTo>
                  <a:lnTo>
                    <a:pt x="914400" y="0"/>
                  </a:lnTo>
                  <a:lnTo>
                    <a:pt x="711200" y="3657600"/>
                  </a:lnTo>
                  <a:lnTo>
                    <a:pt x="0" y="3657600"/>
                  </a:lnTo>
                </a:path>
              </a:pathLst>
            </a:cu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" name="Freeform 4"/>
            <p:cNvSpPr/>
            <p:nvPr userDrawn="1"/>
          </p:nvSpPr>
          <p:spPr>
            <a:xfrm>
              <a:off x="457200" y="2616200"/>
              <a:ext cx="8940801" cy="3657601"/>
            </a:xfrm>
            <a:custGeom>
              <a:avLst/>
              <a:gdLst/>
              <a:ahLst/>
              <a:cxnLst/>
              <a:rect l="0" t="0" r="0" b="0"/>
              <a:pathLst>
                <a:path w="8940801" h="3657601">
                  <a:moveTo>
                    <a:pt x="0" y="3657600"/>
                  </a:moveTo>
                  <a:lnTo>
                    <a:pt x="457200" y="0"/>
                  </a:lnTo>
                  <a:lnTo>
                    <a:pt x="8940800" y="3657600"/>
                  </a:lnTo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Freeform 5"/>
            <p:cNvSpPr/>
            <p:nvPr userDrawn="1"/>
          </p:nvSpPr>
          <p:spPr>
            <a:xfrm>
              <a:off x="914400" y="2362200"/>
              <a:ext cx="8686801" cy="3911601"/>
            </a:xfrm>
            <a:custGeom>
              <a:avLst/>
              <a:gdLst/>
              <a:ahLst/>
              <a:cxnLst/>
              <a:rect l="0" t="0" r="0" b="0"/>
              <a:pathLst>
                <a:path w="8686801" h="3911601">
                  <a:moveTo>
                    <a:pt x="8229600" y="3911600"/>
                  </a:moveTo>
                  <a:lnTo>
                    <a:pt x="0" y="254000"/>
                  </a:lnTo>
                  <a:lnTo>
                    <a:pt x="8686800" y="0"/>
                  </a:lnTo>
                  <a:lnTo>
                    <a:pt x="8686800" y="3911600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>
            <a:xfrm>
              <a:off x="914400" y="2159000"/>
              <a:ext cx="8686801" cy="457201"/>
            </a:xfrm>
            <a:custGeom>
              <a:avLst/>
              <a:gdLst/>
              <a:ahLst/>
              <a:cxnLst/>
              <a:rect l="0" t="0" r="0" b="0"/>
              <a:pathLst>
                <a:path w="8686801" h="457201">
                  <a:moveTo>
                    <a:pt x="8686800" y="457200"/>
                  </a:moveTo>
                  <a:lnTo>
                    <a:pt x="0" y="457200"/>
                  </a:lnTo>
                  <a:lnTo>
                    <a:pt x="8686800" y="0"/>
                  </a:lnTo>
                </a:path>
              </a:pathLst>
            </a:cu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8098" y="1242000"/>
            <a:ext cx="10366285" cy="367200"/>
          </a:xfrm>
        </p:spPr>
        <p:txBody>
          <a:bodyPr lIns="0" tIns="0" rIns="0" bIns="0">
            <a:spAutoFit/>
          </a:bodyPr>
          <a:lstStyle>
            <a:lvl1pPr>
              <a:defRPr sz="280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7239" y="1998000"/>
            <a:ext cx="6161267" cy="230400"/>
          </a:xfrm>
        </p:spPr>
        <p:txBody>
          <a:bodyPr wrap="none" lIns="0" tIns="0" rIns="0" bIns="0"/>
          <a:lstStyle>
            <a:lvl1pPr marL="0" indent="0" algn="l">
              <a:spcBef>
                <a:spcPts val="0"/>
              </a:spcBef>
              <a:buNone/>
              <a:defRPr sz="18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ENTER DATE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1" y="395226"/>
            <a:ext cx="2965701" cy="3325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03" y="6459476"/>
            <a:ext cx="6364122" cy="10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6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83" y="381600"/>
            <a:ext cx="11065313" cy="691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68383" y="2590800"/>
            <a:ext cx="5238388" cy="36925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1"/>
          </p:nvPr>
        </p:nvSpPr>
        <p:spPr>
          <a:xfrm>
            <a:off x="6395307" y="2590801"/>
            <a:ext cx="5238388" cy="36925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68383" y="1308100"/>
            <a:ext cx="5238388" cy="1282700"/>
          </a:xfrm>
        </p:spPr>
        <p:txBody>
          <a:bodyPr bIns="72000"/>
          <a:lstStyle>
            <a:lvl1pPr marL="0" indent="0">
              <a:buNone/>
              <a:defRPr sz="1600"/>
            </a:lvl1pPr>
            <a:lvl2pPr marL="180975" indent="-180975">
              <a:buFont typeface="Arial" panose="020B0604020202020204" pitchFamily="34" charset="0"/>
              <a:buChar char="•"/>
              <a:defRPr sz="1600"/>
            </a:lvl2pPr>
            <a:lvl3pPr marL="361950" indent="-180975">
              <a:defRPr sz="1600"/>
            </a:lvl3pPr>
            <a:lvl4pPr marL="542925" indent="-171450"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95307" y="1308100"/>
            <a:ext cx="5238388" cy="1282700"/>
          </a:xfrm>
        </p:spPr>
        <p:txBody>
          <a:bodyPr bIns="72000"/>
          <a:lstStyle>
            <a:lvl1pPr marL="0" indent="0">
              <a:buNone/>
              <a:defRPr sz="1600"/>
            </a:lvl1pPr>
            <a:lvl2pPr marL="180975" indent="-180975">
              <a:buFont typeface="Arial" panose="020B0604020202020204" pitchFamily="34" charset="0"/>
              <a:buChar char="•"/>
              <a:defRPr sz="1600"/>
            </a:lvl2pPr>
            <a:lvl3pPr marL="361950" indent="-180975">
              <a:defRPr sz="1600"/>
            </a:lvl3pPr>
            <a:lvl4pPr marL="542925" indent="-171450"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9412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8383" y="1308100"/>
            <a:ext cx="11065313" cy="596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/>
            </a:lvl1pPr>
            <a:lvl2pPr marL="226800" indent="0">
              <a:buNone/>
              <a:defRPr/>
            </a:lvl2pPr>
            <a:lvl3pPr marL="511200" indent="0">
              <a:buNone/>
              <a:defRPr/>
            </a:lvl3pPr>
            <a:lvl4pPr marL="687600" indent="0">
              <a:buNone/>
              <a:defRPr/>
            </a:lvl4pPr>
            <a:lvl5pPr marL="867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568383" y="1905000"/>
            <a:ext cx="11065313" cy="4378325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968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8383" y="1308100"/>
            <a:ext cx="5236372" cy="596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226800" indent="0">
              <a:buNone/>
              <a:defRPr/>
            </a:lvl2pPr>
            <a:lvl3pPr marL="511200" indent="0">
              <a:buNone/>
              <a:defRPr/>
            </a:lvl3pPr>
            <a:lvl4pPr marL="687600" indent="0">
              <a:buNone/>
              <a:defRPr/>
            </a:lvl4pPr>
            <a:lvl5pPr marL="867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568383" y="1905000"/>
            <a:ext cx="5236372" cy="4378325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85230" y="1308100"/>
            <a:ext cx="5248465" cy="596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226800" indent="0">
              <a:buNone/>
              <a:defRPr/>
            </a:lvl2pPr>
            <a:lvl3pPr marL="511200" indent="0">
              <a:buNone/>
              <a:defRPr/>
            </a:lvl3pPr>
            <a:lvl4pPr marL="687600" indent="0">
              <a:buNone/>
              <a:defRPr/>
            </a:lvl4pPr>
            <a:lvl5pPr marL="867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385230" y="1904999"/>
            <a:ext cx="5248465" cy="4378326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57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8383" y="1308100"/>
            <a:ext cx="5236372" cy="596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226800" indent="0">
              <a:buNone/>
              <a:defRPr/>
            </a:lvl2pPr>
            <a:lvl3pPr marL="511200" indent="0">
              <a:buNone/>
              <a:defRPr/>
            </a:lvl3pPr>
            <a:lvl4pPr marL="687600" indent="0">
              <a:buNone/>
              <a:defRPr/>
            </a:lvl4pPr>
            <a:lvl5pPr marL="867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568383" y="1905000"/>
            <a:ext cx="5236372" cy="4378325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85230" y="1308100"/>
            <a:ext cx="5248465" cy="596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226800" indent="0">
              <a:buNone/>
              <a:defRPr/>
            </a:lvl2pPr>
            <a:lvl3pPr marL="511200" indent="0">
              <a:buNone/>
              <a:defRPr/>
            </a:lvl3pPr>
            <a:lvl4pPr marL="687600" indent="0">
              <a:buNone/>
              <a:defRPr/>
            </a:lvl4pPr>
            <a:lvl5pPr marL="867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85230" y="1905000"/>
            <a:ext cx="5248465" cy="43783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46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8383" y="1308100"/>
            <a:ext cx="5236372" cy="596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226800" indent="0">
              <a:buNone/>
              <a:defRPr/>
            </a:lvl2pPr>
            <a:lvl3pPr marL="511200" indent="0">
              <a:buNone/>
              <a:defRPr/>
            </a:lvl3pPr>
            <a:lvl4pPr marL="687600" indent="0">
              <a:buNone/>
              <a:defRPr/>
            </a:lvl4pPr>
            <a:lvl5pPr marL="867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385230" y="1905000"/>
            <a:ext cx="5248465" cy="4378325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85230" y="1308100"/>
            <a:ext cx="5248465" cy="596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226800" indent="0">
              <a:buNone/>
              <a:defRPr/>
            </a:lvl2pPr>
            <a:lvl3pPr marL="511200" indent="0">
              <a:buNone/>
              <a:defRPr/>
            </a:lvl3pPr>
            <a:lvl4pPr marL="687600" indent="0">
              <a:buNone/>
              <a:defRPr/>
            </a:lvl4pPr>
            <a:lvl5pPr marL="867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475" y="1905000"/>
            <a:ext cx="5224279" cy="43783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123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694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10" y="2755900"/>
            <a:ext cx="5756381" cy="63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3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83" y="1308099"/>
            <a:ext cx="11065313" cy="4975226"/>
          </a:xfrm>
        </p:spPr>
        <p:txBody>
          <a:bodyPr/>
          <a:lstStyle>
            <a:lvl1pPr>
              <a:spcBef>
                <a:spcPts val="1400"/>
              </a:spcBef>
              <a:defRPr/>
            </a:lvl1pPr>
            <a:lvl2pPr>
              <a:spcBef>
                <a:spcPts val="500"/>
              </a:spcBef>
              <a:defRPr/>
            </a:lvl2pPr>
            <a:lvl3pPr>
              <a:spcBef>
                <a:spcPts val="500"/>
              </a:spcBef>
              <a:defRPr/>
            </a:lvl3pPr>
            <a:lvl4pPr>
              <a:spcBef>
                <a:spcPts val="500"/>
              </a:spcBef>
              <a:defRPr/>
            </a:lvl4pPr>
            <a:lvl5pPr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6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1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Column +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83" y="1308100"/>
            <a:ext cx="11065313" cy="4975225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/>
            </a:lvl1pPr>
            <a:lvl2pPr marL="279400" indent="-279400"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534988" indent="-233363">
              <a:spcBef>
                <a:spcPts val="500"/>
              </a:spcBef>
              <a:buFont typeface="Arial" panose="020B0604020202020204" pitchFamily="34" charset="0"/>
              <a:buChar char="–"/>
              <a:defRPr/>
            </a:lvl3pPr>
            <a:lvl4pPr marL="715963" indent="-180975">
              <a:spcBef>
                <a:spcPts val="500"/>
              </a:spcBef>
              <a:defRPr/>
            </a:lvl4pPr>
            <a:lvl5pPr marL="896938" indent="-180975">
              <a:spcBef>
                <a:spcPts val="5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98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382" y="1308101"/>
            <a:ext cx="5291135" cy="4975225"/>
          </a:xfrm>
        </p:spPr>
        <p:txBody>
          <a:bodyPr lIns="0" tIns="0" rIns="0" b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563" y="1308101"/>
            <a:ext cx="5295131" cy="4975225"/>
          </a:xfrm>
        </p:spPr>
        <p:txBody>
          <a:bodyPr lIns="0" tIns="0" rIns="0" b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52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plus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83" y="381600"/>
            <a:ext cx="11065313" cy="691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82" y="1308100"/>
            <a:ext cx="5236373" cy="5969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382" y="1905001"/>
            <a:ext cx="5236373" cy="43783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230" y="1308100"/>
            <a:ext cx="5248465" cy="5969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5230" y="1905001"/>
            <a:ext cx="5248465" cy="43783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585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68382" y="1308101"/>
            <a:ext cx="3301455" cy="49752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8309435" y="1308101"/>
            <a:ext cx="3324259" cy="49752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2"/>
          </p:nvPr>
        </p:nvSpPr>
        <p:spPr>
          <a:xfrm>
            <a:off x="4444956" y="1308101"/>
            <a:ext cx="3289361" cy="49752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0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69664" y="1905001"/>
            <a:ext cx="3300174" cy="43783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8332242" y="1905001"/>
            <a:ext cx="3301454" cy="43783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2"/>
          </p:nvPr>
        </p:nvSpPr>
        <p:spPr>
          <a:xfrm>
            <a:off x="4444956" y="1905001"/>
            <a:ext cx="3289361" cy="43783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68383" y="1308100"/>
            <a:ext cx="3301454" cy="5969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4442250" y="1308100"/>
            <a:ext cx="3290637" cy="5969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4"/>
          </p:nvPr>
        </p:nvSpPr>
        <p:spPr>
          <a:xfrm>
            <a:off x="8332242" y="1308100"/>
            <a:ext cx="3301454" cy="5969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591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8383" y="1308100"/>
            <a:ext cx="11065313" cy="5969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1588" indent="0">
              <a:buNone/>
              <a:defRPr sz="1800"/>
            </a:lvl2pPr>
            <a:lvl3pPr marL="1588" indent="0">
              <a:buNone/>
              <a:defRPr sz="1800"/>
            </a:lvl3pPr>
            <a:lvl4pPr marL="687600" indent="0">
              <a:buNone/>
              <a:defRPr sz="1800"/>
            </a:lvl4pPr>
            <a:lvl5pPr marL="8676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568383" y="2133601"/>
            <a:ext cx="11065313" cy="4149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0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568383" y="381600"/>
            <a:ext cx="11065313" cy="691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BodyText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568383" y="1308100"/>
            <a:ext cx="11065313" cy="4975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>
            <p:custDataLst>
              <p:tags r:id="rId20"/>
            </p:custDataLst>
          </p:nvPr>
        </p:nvSpPr>
        <p:spPr>
          <a:xfrm>
            <a:off x="11035080" y="6483351"/>
            <a:ext cx="56435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>
              <a:lnSpc>
                <a:spcPct val="100000"/>
              </a:lnSpc>
              <a:defRPr sz="11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674AE3D8-ADA0-447B-9E8F-F53DD9427628}" type="slidenum">
              <a:rPr lang="en-GB" sz="1100" smtClean="0">
                <a:solidFill>
                  <a:schemeClr val="tx1"/>
                </a:solidFill>
              </a:rPr>
              <a:pPr/>
              <a:t>‹#›</a:t>
            </a:fld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5" name="Copyright" hidden="1"/>
          <p:cNvSpPr txBox="1"/>
          <p:nvPr>
            <p:custDataLst>
              <p:tags r:id="rId21"/>
            </p:custDataLst>
          </p:nvPr>
        </p:nvSpPr>
        <p:spPr>
          <a:xfrm>
            <a:off x="607899" y="6524278"/>
            <a:ext cx="438963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©2019 Marsh &amp; McLennan Companies, Inc.</a:t>
            </a:r>
            <a:endParaRPr lang="en-GB" sz="7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ate" hidden="1"/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5762586" y="6523478"/>
            <a:ext cx="658834" cy="10772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rgbClr val="7C848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D4C7D2-CCDD-4E8D-AC60-8F4E99E1FB74}" type="datetime3">
              <a:rPr lang="en-US" sz="700" smtClean="0">
                <a:solidFill>
                  <a:schemeClr val="tx1"/>
                </a:solidFill>
              </a:rPr>
              <a:pPr/>
              <a:t>9 February 2022</a:t>
            </a:fld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" name="Filepath"/>
          <p:cNvSpPr txBox="1"/>
          <p:nvPr>
            <p:custDataLst>
              <p:tags r:id="rId23"/>
            </p:custDataLst>
          </p:nvPr>
        </p:nvSpPr>
        <p:spPr>
          <a:xfrm>
            <a:off x="3153764" y="6530400"/>
            <a:ext cx="764673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endParaRPr lang="en-GB" sz="7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Business"/>
          <p:cNvSpPr txBox="1"/>
          <p:nvPr>
            <p:custDataLst>
              <p:tags r:id="rId24"/>
            </p:custDataLst>
          </p:nvPr>
        </p:nvSpPr>
        <p:spPr>
          <a:xfrm>
            <a:off x="607900" y="6530400"/>
            <a:ext cx="367634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MARSH &amp; McLENNAN COMPANIES</a:t>
            </a:r>
            <a:endParaRPr lang="en-GB" sz="7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8"/>
          <p:cNvSpPr/>
          <p:nvPr userDrawn="1"/>
        </p:nvSpPr>
        <p:spPr>
          <a:xfrm>
            <a:off x="1" y="1"/>
            <a:ext cx="12189985" cy="292101"/>
          </a:xfrm>
          <a:custGeom>
            <a:avLst/>
            <a:gdLst/>
            <a:ahLst/>
            <a:cxnLst/>
            <a:rect l="0" t="0" r="0" b="0"/>
            <a:pathLst>
              <a:path w="9601201" h="292101">
                <a:moveTo>
                  <a:pt x="0" y="0"/>
                </a:moveTo>
                <a:lnTo>
                  <a:pt x="9601200" y="0"/>
                </a:lnTo>
                <a:lnTo>
                  <a:pt x="9601200" y="2921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 userDrawn="1"/>
        </p:nvSpPr>
        <p:spPr>
          <a:xfrm>
            <a:off x="1" y="1"/>
            <a:ext cx="12189985" cy="431801"/>
          </a:xfrm>
          <a:custGeom>
            <a:avLst/>
            <a:gdLst/>
            <a:ahLst/>
            <a:cxnLst/>
            <a:rect l="0" t="0" r="0" b="0"/>
            <a:pathLst>
              <a:path w="9601201" h="431801">
                <a:moveTo>
                  <a:pt x="0" y="88900"/>
                </a:moveTo>
                <a:lnTo>
                  <a:pt x="9601200" y="266700"/>
                </a:lnTo>
                <a:lnTo>
                  <a:pt x="9601200" y="431800"/>
                </a:lnTo>
                <a:lnTo>
                  <a:pt x="0" y="152400"/>
                </a:lnTo>
                <a:lnTo>
                  <a:pt x="0" y="8890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3752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20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01600" indent="-201600" algn="l" defTabSz="914400" rtl="0" eaLnBrk="1" latinLnBrk="0" hangingPunct="1">
        <a:spcBef>
          <a:spcPts val="144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7600" indent="-2808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7600" indent="-1764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64000" indent="-1764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40400" indent="-1728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modcgupta/MMC_Usecases/blob/main/EDA/Fire_Dept_Calls_Analytics.ipynb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9" y="261257"/>
            <a:ext cx="11175179" cy="793070"/>
          </a:xfrm>
        </p:spPr>
        <p:txBody>
          <a:bodyPr/>
          <a:lstStyle/>
          <a:p>
            <a:r>
              <a:rPr lang="en-US" sz="2800" b="1" dirty="0"/>
              <a:t>Fire Department Calls for Service Analytics - Key Insights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8932AF-D499-4FAF-84CA-EF4FE884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054327"/>
            <a:ext cx="11800114" cy="5440544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1700" b="1" i="0" dirty="0">
                <a:solidFill>
                  <a:srgbClr val="000000"/>
                </a:solidFill>
                <a:effectLst/>
                <a:latin typeface="Helvetica Neue"/>
              </a:rPr>
              <a:t> Fire Calls by Response Time (In mins): 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Helvetica Neue"/>
              </a:rPr>
              <a:t>Around 73% calls were responded within 4 mins. </a:t>
            </a:r>
            <a:r>
              <a:rPr lang="en-US" sz="1700" b="0" i="1" dirty="0">
                <a:solidFill>
                  <a:srgbClr val="000000"/>
                </a:solidFill>
                <a:effectLst/>
                <a:latin typeface="Helvetica Neue"/>
              </a:rPr>
              <a:t>(49% calls &amp; 24% calls were responded within 2-4 mins &amp; 0-2 mins respectively) </a:t>
            </a:r>
            <a:endParaRPr lang="en-US" sz="17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700" b="1" i="0" dirty="0">
                <a:solidFill>
                  <a:srgbClr val="000000"/>
                </a:solidFill>
                <a:effectLst/>
                <a:latin typeface="Helvetica Neue"/>
              </a:rPr>
              <a:t> Fire Calls received by Call types: </a:t>
            </a:r>
            <a:r>
              <a:rPr lang="en-US" sz="1700" dirty="0">
                <a:solidFill>
                  <a:srgbClr val="000000"/>
                </a:solidFill>
                <a:latin typeface="Helvetica Neue"/>
              </a:rPr>
              <a:t>Around 65%, 12% and 11% calls were from Medical Incident, Structure Fire, Alarms respectively.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b="1" i="0" dirty="0">
                <a:solidFill>
                  <a:srgbClr val="000000"/>
                </a:solidFill>
                <a:effectLst/>
                <a:latin typeface="Helvetica Neue"/>
              </a:rPr>
              <a:t> Fire Calls received by Call types Group: </a:t>
            </a:r>
            <a:r>
              <a:rPr lang="en-US" sz="1700" dirty="0">
                <a:solidFill>
                  <a:srgbClr val="000000"/>
                </a:solidFill>
                <a:latin typeface="Helvetica Neue"/>
              </a:rPr>
              <a:t>Observed relatively high-volume calls were from Potentially Life-Threatening Group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b="1" i="0" dirty="0">
                <a:solidFill>
                  <a:srgbClr val="000000"/>
                </a:solidFill>
                <a:effectLst/>
                <a:latin typeface="Helvetica Neue"/>
              </a:rPr>
              <a:t> Fire Calls received by Call Final Disposition: </a:t>
            </a:r>
            <a:r>
              <a:rPr lang="en-US" sz="1700" dirty="0">
                <a:solidFill>
                  <a:srgbClr val="000000"/>
                </a:solidFill>
                <a:latin typeface="Helvetica Neue"/>
              </a:rPr>
              <a:t>Significant volume of calls were from Code 2 Transport and Fire group.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rgbClr val="000000"/>
                </a:solidFill>
                <a:latin typeface="Helvetica Neue"/>
              </a:rPr>
              <a:t> Medical Incident Call</a:t>
            </a:r>
            <a:r>
              <a:rPr lang="en-US" sz="1700" dirty="0">
                <a:solidFill>
                  <a:srgbClr val="000000"/>
                </a:solidFill>
                <a:latin typeface="Helvetica Neue"/>
              </a:rPr>
              <a:t>: Almost 60% of the calls were responded within 6 mins for Medical Incident Call type.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rgbClr val="000000"/>
                </a:solidFill>
                <a:latin typeface="Helvetica Neue"/>
              </a:rPr>
              <a:t> Average Response Time by Call Type: </a:t>
            </a:r>
            <a:r>
              <a:rPr lang="en-US" sz="1700" dirty="0">
                <a:solidFill>
                  <a:srgbClr val="000000"/>
                </a:solidFill>
                <a:latin typeface="Helvetica Neue"/>
              </a:rPr>
              <a:t>The Alarms, Lightening Strikes Calls have avg. response time within 5 mins, but seen more than 5 mins avg. response time for Train Incident, Admin, Mutual Aid / Asst Outside Agency categories.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rgbClr val="000000"/>
                </a:solidFill>
                <a:latin typeface="Helvetica Neue"/>
              </a:rPr>
              <a:t> Fire Calls received by year: </a:t>
            </a:r>
            <a:r>
              <a:rPr lang="en-US" sz="1700" dirty="0">
                <a:solidFill>
                  <a:srgbClr val="000000"/>
                </a:solidFill>
                <a:latin typeface="Helvetica Neue"/>
              </a:rPr>
              <a:t>Seen more fire incident calls after 2015 onwards (last 6 years)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rgbClr val="000000"/>
                </a:solidFill>
                <a:latin typeface="Helvetica Neue"/>
              </a:rPr>
              <a:t> Fire Calls received by hours: </a:t>
            </a:r>
            <a:r>
              <a:rPr lang="en-US" sz="1700" dirty="0">
                <a:solidFill>
                  <a:srgbClr val="000000"/>
                </a:solidFill>
                <a:latin typeface="Helvetica Neue"/>
              </a:rPr>
              <a:t>Peak Call hours are seen between 11 am to 5 pm while seen more calls between 8 am to 8 pm.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rgbClr val="000000"/>
                </a:solidFill>
                <a:latin typeface="Helvetica Neue"/>
              </a:rPr>
              <a:t> High Calls by ZIP/ Stations: </a:t>
            </a:r>
            <a:r>
              <a:rPr lang="en-US" sz="1700" dirty="0">
                <a:solidFill>
                  <a:srgbClr val="000000"/>
                </a:solidFill>
                <a:latin typeface="Helvetica Neue"/>
              </a:rPr>
              <a:t>We are seeing more calls from 94108, 94116, 94123 zip codes &amp; from </a:t>
            </a:r>
            <a:r>
              <a:rPr lang="en-IN" sz="1700" dirty="0">
                <a:solidFill>
                  <a:srgbClr val="000000"/>
                </a:solidFill>
                <a:latin typeface="Helvetica Neue"/>
              </a:rPr>
              <a:t>47, 04, 27 stations</a:t>
            </a:r>
          </a:p>
        </p:txBody>
      </p:sp>
    </p:spTree>
    <p:extLst>
      <p:ext uri="{BB962C8B-B14F-4D97-AF65-F5344CB8AC3E}">
        <p14:creationId xmlns:p14="http://schemas.microsoft.com/office/powerpoint/2010/main" val="153713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7" y="141514"/>
            <a:ext cx="11488099" cy="729343"/>
          </a:xfrm>
        </p:spPr>
        <p:txBody>
          <a:bodyPr/>
          <a:lstStyle/>
          <a:p>
            <a:r>
              <a:rPr lang="en-US" dirty="0"/>
              <a:t>Exploratory Data Analysis-1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E506E-492C-4A33-ACE1-24536AC2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7" y="457199"/>
            <a:ext cx="5841546" cy="3167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07EFC5-3B48-41C5-B98D-63AA75E87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7199"/>
            <a:ext cx="5950403" cy="3167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7ADA75-B655-4A6E-B0BA-1EFDF71EA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7" y="3701144"/>
            <a:ext cx="5841546" cy="26996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7BEB14-E8E7-434A-8D10-9C102C891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01144"/>
            <a:ext cx="5950402" cy="26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3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7" y="141514"/>
            <a:ext cx="11488099" cy="729343"/>
          </a:xfrm>
        </p:spPr>
        <p:txBody>
          <a:bodyPr/>
          <a:lstStyle/>
          <a:p>
            <a:r>
              <a:rPr lang="en-US" dirty="0"/>
              <a:t>Exploratory Data Analysis-2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DF552-9749-4E71-8094-FAA3074E5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771" y="506185"/>
            <a:ext cx="5166632" cy="5872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6B66B4-4FA5-4F09-A891-44FA3CC3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7" y="506185"/>
            <a:ext cx="6636203" cy="2922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2E3AA4-ABA4-47A9-BC6C-D544B453F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7" y="3456214"/>
            <a:ext cx="6636203" cy="292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6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7" y="141514"/>
            <a:ext cx="11488099" cy="729343"/>
          </a:xfrm>
        </p:spPr>
        <p:txBody>
          <a:bodyPr/>
          <a:lstStyle/>
          <a:p>
            <a:r>
              <a:rPr lang="en-US" dirty="0"/>
              <a:t>Exploratory Data Analysis-3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932B6-FE85-40A6-B46A-6149E78D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7" y="506185"/>
            <a:ext cx="5863317" cy="2922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7C1E9B-2A7F-4B5C-A35E-FF7BB2D85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457" y="506185"/>
            <a:ext cx="5993945" cy="29228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871B5A-0E41-4CBF-A03F-AA4301BF4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8" y="3516086"/>
            <a:ext cx="5863316" cy="29228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980ABA-133C-4F16-8BC4-606B8AEDD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457" y="3516086"/>
            <a:ext cx="5993945" cy="292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1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7" y="174171"/>
            <a:ext cx="11488099" cy="435429"/>
          </a:xfrm>
        </p:spPr>
        <p:txBody>
          <a:bodyPr/>
          <a:lstStyle/>
          <a:p>
            <a:r>
              <a:rPr lang="en-US" b="1" dirty="0"/>
              <a:t>Power BI Visualization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86F3E-6F1F-49F3-B5D7-95F537299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9600"/>
            <a:ext cx="11887200" cy="521425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1A020B6-8A6B-45B4-81E3-1172CDB897FE}"/>
              </a:ext>
            </a:extLst>
          </p:cNvPr>
          <p:cNvSpPr txBox="1">
            <a:spLocks/>
          </p:cNvSpPr>
          <p:nvPr/>
        </p:nvSpPr>
        <p:spPr>
          <a:xfrm>
            <a:off x="254454" y="6095999"/>
            <a:ext cx="11488099" cy="3048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b="1" dirty="0"/>
              <a:t>GitHub: </a:t>
            </a:r>
            <a:r>
              <a:rPr lang="en-US" sz="1800" dirty="0">
                <a:hlinkClick r:id="rId3"/>
              </a:rPr>
              <a:t>https://github.com/pramodcgupta/MMC_Usecases/blob/main/EDA/Fire_Dept_Calls_Analytics.ipynb</a:t>
            </a:r>
            <a:endParaRPr lang="en-US" sz="1800" dirty="0"/>
          </a:p>
          <a:p>
            <a:r>
              <a:rPr lang="en-US" sz="1800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50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28"/>
  <p:tag name="MMCOA_FONTSIZE_M" val="20"/>
  <p:tag name="MMCOA_FONTSIZE_S" val="14"/>
  <p:tag name="MMCOA_FONTSIZE_T" val="14"/>
  <p:tag name="MMCOA_POSITION_L" val="35.92079;30.04725;54.4252;684.2834"/>
  <p:tag name="MMCOA_POSITION_M" val="35.92079;30.04725;54.4252;684.2834"/>
  <p:tag name="MMCOA_POSITION_S" val="35.92079;30.04725;54.4252;684.2834"/>
  <p:tag name="MMCOA_POSITION_T" val="35.92079;30.04725;54.4252;684.283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28"/>
  <p:tag name="MMCOA_FONTSIZE_M" val="20"/>
  <p:tag name="MMCOA_FONTSIZE_S" val="14"/>
  <p:tag name="MMCOA_FONTSIZE_T" val="14"/>
  <p:tag name="MMCOA_POSITION_L" val="35.92079;100.6299;392.8819;684.2834"/>
  <p:tag name="MMCOA_POSITION_M" val="35.92079;100.6299;392.8819;684.2834"/>
  <p:tag name="MMCOA_POSITION_S" val="35.92079;100.6299;392.8819;684.2834"/>
  <p:tag name="MMCOA_POSITION_T" val="35.92079;100.6299;392.8819;684.283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FONTSIZE_L" val="11"/>
  <p:tag name="MMCOA_FONTSIZE_M" val="11"/>
  <p:tag name="MMCOA_FONTSIZE_S" val="11"/>
  <p:tag name="MMCOA_FONTSIZE_T" val="11"/>
  <p:tag name="MMCOA_POSITION_L" val="684.3751;510.5;13.3289;35"/>
  <p:tag name="MMCOA_POSITION_M" val="684.3751;510.5;13.3289;35"/>
  <p:tag name="MMCOA_POSITION_S" val="684.3751;510.5;13.3289;35"/>
  <p:tag name="MMCOA_POSITION_T" val="684.3751;510.5;13.3289;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7.70079;513.7227;8.482047;272.2367"/>
  <p:tag name="MMCOA_POSITION_M" val="37.70079;513.7227;8.482047;272.2367"/>
  <p:tag name="MMCOA_POSITION_S" val="37.70079;513.7227;8.482047;272.2367"/>
  <p:tag name="MMCOA_POSITION_T" val="37.70079;513.7227;8.482047;272.2367"/>
  <p:tag name="MMCOA_HIDEONCOLOUR" val="N"/>
  <p:tag name="MMCOA_HIDEONWHITE" val="N"/>
  <p:tag name="MMCOA_HIDEONCLASSIC" val="Y"/>
  <p:tag name="MMCOA_HIDEONTEXT" val="Y"/>
  <p:tag name="MMCOA_HIDEONECO" val="Y"/>
  <p:tag name="MMCOA_HIDEONBALLROOM" val="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49.7305;513.6597;8.482047;56.16827"/>
  <p:tag name="MMCOA_POSITION_M" val="349.7305;513.6597;8.482047;56.16827"/>
  <p:tag name="MMCOA_POSITION_S" val="349.7305;513.6597;8.482047;56.16827"/>
  <p:tag name="MMCOA_POSITION_T" val="349.7305;513.6597;8.482047;56.16827"/>
  <p:tag name="MMCOA_HIDEONCOLOUR" val="N"/>
  <p:tag name="MMCOA_HIDEONWHITE" val="N"/>
  <p:tag name="MMCOA_HIDEONBALLROOM" val="Y"/>
  <p:tag name="MMCOA_HIDEONCLASSIC" val="Y"/>
  <p:tag name="MMCOA_HIDEONTEXT" val="Y"/>
  <p:tag name="MMCOA_HIDEONECO" val="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195.5905;514.2047;7.937008;474.2362"/>
  <p:tag name="MMCOA_POSITION_M" val="195.5905;514.2047;7.937008;474.2362"/>
  <p:tag name="MMCOA_POSITION_S" val="195.5905;514.2047;7.937008;474.2362"/>
  <p:tag name="MMCOA_POSITION_T" val="195.5905;514.2047;7.937008;474.2362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7.70079;514.2047;8;228"/>
  <p:tag name="MMCOA_POSITION_M" val="37.70079;514.2047;8;228"/>
  <p:tag name="MMCOA_POSITION_S" val="37.70079;514.2047;8;228"/>
  <p:tag name="MMCOA_POSITION_T" val="37.70079;514.2047;8;228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_COVERDESIGN" val="&lt;ImageControl xmlns:xsi=&quot;http://www.w3.org/2001/XMLSchema-instance&quot; xmlns:xsd=&quot;http://www.w3.org/2001/XMLSchema&quot;&gt;&#10;  &lt;TypeOfImage&gt;SolidColour&lt;/TypeOfImage&gt;&#10;  &lt;ThumbNailFile&gt;C:\Documents and Settings\ukbedtst01\Local Settings\Application Data\MMC\ILM\Recent\T0D1000073.jpg&lt;/ThumbNailFile&gt;&#10;  &lt;Usage&gt;PowerPointTitle&lt;/Usage&gt;&#10;  &lt;PaletteName&gt;Sapphire&lt;/PaletteName&gt;&#10;  &lt;Design engine=&quot;MMC&quot;&gt;&#10;    &lt;FocalNumber&gt;1&lt;/FocalNumber&gt;&#10;    &lt;Facets&gt;&#10;      &lt;SideOfTick&gt;RightTop&lt;/SideOfTick&gt;&#10;      &lt;TickPosition&gt;&#10;        &lt;X&gt;21&lt;/X&gt;&#10;        &lt;Y&gt;0&lt;/Y&gt;&#10;      &lt;/TickPosition&gt;&#10;      &lt;EndTickPosition&gt;&#10;        &lt;X&gt;0&lt;/X&gt;&#10;        &lt;Y&gt;0&lt;/Y&gt;&#10;      &lt;/EndTickPosition&gt;&#10;      &lt;FacetNumber&gt;4&lt;/FacetNumber&gt;&#10;      &lt;Brightness&gt;0&lt;/Brightness&gt;&#10;      &lt;Colour /&gt;&#10;      &lt;ColourNumber&gt;-1&lt;/ColourNumber&gt;&#10;    &lt;/Facets&gt;&#10;    &lt;Facets&gt;&#10;      &lt;SideOfTick&gt;Left&lt;/SideOfTick&gt;&#10;      &lt;TickPosition&gt;&#10;        &lt;X&gt;0&lt;/X&gt;&#10;        &lt;Y&gt;2&lt;/Y&gt;&#10;      &lt;/TickPosition&gt;&#10;      &lt;EndTickPosition&gt;&#10;        &lt;X&gt;0&lt;/X&gt;&#10;        &lt;Y&gt;0&lt;/Y&gt;&#10;      &lt;/EndTickPosition&gt;&#10;      &lt;FacetNumber&gt;0&lt;/FacetNumber&gt;&#10;      &lt;Brightness&gt;0&lt;/Brightness&gt;&#10;      &lt;Colour&gt;#006D9E&lt;/Colour&gt;&#10;      &lt;ColourNumber&gt;1&lt;/ColourNumber&gt;&#10;    &lt;/Facets&gt;&#10;    &lt;Facets&gt;&#10;      &lt;SideOfTick&gt;Bottom&lt;/SideOfTick&gt;&#10;      &lt;TickPosition&gt;&#10;        &lt;X&gt;19&lt;/X&gt;&#10;        &lt;Y&gt;10&lt;/Y&gt;&#10;      &lt;/TickPosition&gt;&#10;      &lt;EndTickPosition&gt;&#10;        &lt;X&gt;0&lt;/X&gt;&#10;        &lt;Y&gt;0&lt;/Y&gt;&#10;      &lt;/EndTickPosition&gt;&#10;      &lt;FacetNumber&gt;2&lt;/FacetNumber&gt;&#10;      &lt;Brightness&gt;0&lt;/Brightness&gt;&#10;      &lt;Colour&gt;#002C77&lt;/Colour&gt;&#10;      &lt;ColourNumber&gt;0&lt;/ColourNumber&gt;&#10;    &lt;/Facets&gt;&#10;    &lt;Facets&gt;&#10;      &lt;SideOfTick&gt;Right&lt;/SideOfTick&gt;&#10;      &lt;TickPosition&gt;&#10;        &lt;X&gt;21&lt;/X&gt;&#10;        &lt;Y&gt;1&lt;/Y&gt;&#10;      &lt;/TickPosition&gt;&#10;      &lt;EndTickPosition&gt;&#10;        &lt;X&gt;0&lt;/X&gt;&#10;        &lt;Y&gt;0&lt;/Y&gt;&#10;      &lt;/EndTickPosition&gt;&#10;      &lt;FacetNumber&gt;3&lt;/FacetNumber&gt;&#10;      &lt;Brightness&gt;0&lt;/Brightness&gt;&#10;      &lt;Colour&gt;#A6E2EF&lt;/Colour&gt;&#10;      &lt;ColourNumber&gt;3&lt;/ColourNumber&gt;&#10;    &lt;/Facets&gt;&#10;    &lt;Facets&gt;&#10;      &lt;SideOfTick&gt;Bottom&lt;/SideOfTick&gt;&#10;      &lt;TickPosition&gt;&#10;        &lt;X&gt;1&lt;/X&gt;&#10;        &lt;Y&gt;10&lt;/Y&gt;&#10;      &lt;/TickPosition&gt;&#10;      &lt;EndTickPosition&gt;&#10;        &lt;X&gt;0&lt;/X&gt;&#10;        &lt;Y&gt;0&lt;/Y&gt;&#10;      &lt;/EndTickPosition&gt;&#10;      &lt;FacetNumber&gt;1&lt;/FacetNumber&gt;&#10;      &lt;Brightness&gt;0&lt;/Brightness&gt;&#10;      &lt;Colour&gt;#00A8C8&lt;/Colour&gt;&#10;      &lt;ColourNumber&gt;2&lt;/ColourNumber&gt;&#10;    &lt;/Facets&gt;&#10;    &lt;SectionColour&gt;#002C77&lt;/SectionColour&gt;&#10;    &lt;SectionColourNumber&gt;0&lt;/SectionColourNumber&gt;&#10;    &lt;SectionBrightness&gt;0&lt;/SectionBrightness&gt;&#10;  &lt;/Design&gt;&#10;&lt;/ImageControl&gt;"/>
  <p:tag name="MMC_PRESENTATIONTYPE" val="2"/>
</p:tagLst>
</file>

<file path=ppt/theme/theme1.xml><?xml version="1.0" encoding="utf-8"?>
<a:theme xmlns:a="http://schemas.openxmlformats.org/drawingml/2006/main" name="Classic">
  <a:themeElements>
    <a:clrScheme name="Option #5">
      <a:dk1>
        <a:srgbClr val="000000"/>
      </a:dk1>
      <a:lt1>
        <a:srgbClr val="FFFFFF"/>
      </a:lt1>
      <a:dk2>
        <a:srgbClr val="002C77"/>
      </a:dk2>
      <a:lt2>
        <a:srgbClr val="BFBFBF"/>
      </a:lt2>
      <a:accent1>
        <a:srgbClr val="002C77"/>
      </a:accent1>
      <a:accent2>
        <a:srgbClr val="00A8C8"/>
      </a:accent2>
      <a:accent3>
        <a:srgbClr val="006D9E"/>
      </a:accent3>
      <a:accent4>
        <a:srgbClr val="A6E2EF"/>
      </a:accent4>
      <a:accent5>
        <a:srgbClr val="7C848A"/>
      </a:accent5>
      <a:accent6>
        <a:srgbClr val="5A5A5A"/>
      </a:accent6>
      <a:hlink>
        <a:srgbClr val="404040"/>
      </a:hlink>
      <a:folHlink>
        <a:srgbClr val="808080"/>
      </a:folHlink>
    </a:clrScheme>
    <a:fontScheme name="MMCo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6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Bright Emerald">
      <a:srgbClr val="72BE44"/>
    </a:custClr>
    <a:custClr name="Light Emerald">
      <a:srgbClr val="BDDDA3"/>
    </a:custClr>
    <a:custClr name="Bright Iolite">
      <a:srgbClr val="6F83C1"/>
    </a:custClr>
    <a:custClr name="Light Iolite">
      <a:srgbClr val="C4CAE6"/>
    </a:custClr>
    <a:custClr name="Bright Topaz">
      <a:srgbClr val="FBAE17"/>
    </a:custClr>
    <a:custClr name="Light Topaz">
      <a:srgbClr val="FFDDAC"/>
    </a:custClr>
    <a:custClr name="Bright Turquoise">
      <a:srgbClr val="0FB694"/>
    </a:custClr>
    <a:custClr name="Light Turquoise">
      <a:srgbClr val="A7D9C8"/>
    </a:custClr>
    <a:custClr name="Bright Citrine">
      <a:srgbClr val="F48132"/>
    </a:custClr>
    <a:custClr name="Light Citrine">
      <a:srgbClr val="FCCFA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318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Helvetica Neue</vt:lpstr>
      <vt:lpstr>Wingdings</vt:lpstr>
      <vt:lpstr>Classic</vt:lpstr>
      <vt:lpstr>Fire Department Calls for Service Analytics - Key Insights </vt:lpstr>
      <vt:lpstr>Exploratory Data Analysis-1 </vt:lpstr>
      <vt:lpstr>Exploratory Data Analysis-2  </vt:lpstr>
      <vt:lpstr>Exploratory Data Analysis-3  </vt:lpstr>
      <vt:lpstr>Power BI Visualization    </vt:lpstr>
    </vt:vector>
  </TitlesOfParts>
  <Company>MMC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Department Calls for service Analytics</dc:title>
  <dc:creator>Anand, Bhawna</dc:creator>
  <cp:lastModifiedBy>Pramod Gupta</cp:lastModifiedBy>
  <cp:revision>28</cp:revision>
  <dcterms:created xsi:type="dcterms:W3CDTF">2022-02-03T14:05:56Z</dcterms:created>
  <dcterms:modified xsi:type="dcterms:W3CDTF">2022-02-09T13:26:38Z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f1469a-2c2a-4aee-b92b-090d4c5468ff_Enabled">
    <vt:lpwstr>true</vt:lpwstr>
  </property>
  <property fmtid="{D5CDD505-2E9C-101B-9397-08002B2CF9AE}" pid="3" name="MSIP_Label_38f1469a-2c2a-4aee-b92b-090d4c5468ff_SetDate">
    <vt:lpwstr>2022-02-03T14:05:56Z</vt:lpwstr>
  </property>
  <property fmtid="{D5CDD505-2E9C-101B-9397-08002B2CF9AE}" pid="4" name="MSIP_Label_38f1469a-2c2a-4aee-b92b-090d4c5468ff_Method">
    <vt:lpwstr>Standard</vt:lpwstr>
  </property>
  <property fmtid="{D5CDD505-2E9C-101B-9397-08002B2CF9AE}" pid="5" name="MSIP_Label_38f1469a-2c2a-4aee-b92b-090d4c5468ff_Name">
    <vt:lpwstr>Confidential - Unmarked</vt:lpwstr>
  </property>
  <property fmtid="{D5CDD505-2E9C-101B-9397-08002B2CF9AE}" pid="6" name="MSIP_Label_38f1469a-2c2a-4aee-b92b-090d4c5468ff_SiteId">
    <vt:lpwstr>2a6e6092-73e4-4752-b1a5-477a17f5056d</vt:lpwstr>
  </property>
  <property fmtid="{D5CDD505-2E9C-101B-9397-08002B2CF9AE}" pid="7" name="MSIP_Label_38f1469a-2c2a-4aee-b92b-090d4c5468ff_ActionId">
    <vt:lpwstr>0e6e4483-b2ef-45af-9a75-e9c598ca44c7</vt:lpwstr>
  </property>
  <property fmtid="{D5CDD505-2E9C-101B-9397-08002B2CF9AE}" pid="8" name="MSIP_Label_38f1469a-2c2a-4aee-b92b-090d4c5468ff_ContentBits">
    <vt:lpwstr>0</vt:lpwstr>
  </property>
</Properties>
</file>