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sldIdLst>
    <p:sldId id="256" r:id="rId2"/>
    <p:sldId id="259" r:id="rId3"/>
    <p:sldId id="261" r:id="rId4"/>
    <p:sldId id="258" r:id="rId5"/>
    <p:sldId id="260" r:id="rId6"/>
    <p:sldId id="270" r:id="rId7"/>
    <p:sldId id="265" r:id="rId8"/>
    <p:sldId id="266" r:id="rId9"/>
    <p:sldId id="267" r:id="rId10"/>
    <p:sldId id="268" r:id="rId11"/>
    <p:sldId id="269"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353285-F4AB-4396-A64F-986A82D5AD9D}">
          <p14:sldIdLst>
            <p14:sldId id="256"/>
            <p14:sldId id="259"/>
            <p14:sldId id="261"/>
            <p14:sldId id="258"/>
            <p14:sldId id="260"/>
            <p14:sldId id="270"/>
            <p14:sldId id="265"/>
            <p14:sldId id="266"/>
            <p14:sldId id="267"/>
            <p14:sldId id="268"/>
            <p14:sldId id="269"/>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3A1C593-65D0-4073-BCC9-577B9352EA97}" type="datetimeFigureOut">
              <a:rPr lang="en-US" smtClean="0"/>
              <a:t>5/15/2024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2473375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89821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220727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522584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3A1C593-65D0-4073-BCC9-577B9352EA97}" type="datetimeFigureOut">
              <a:rPr lang="en-US" smtClean="0"/>
              <a:t>5/15/2024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3329386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050991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69834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104283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34209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A1C593-65D0-4073-BCC9-577B9352EA97}" type="datetimeFigureOut">
              <a:rPr lang="en-US" smtClean="0"/>
              <a:t>5/15/2024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B618960-8005-486C-9A75-10CB2AAC16F9}"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47649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3A1C593-65D0-4073-BCC9-577B9352EA97}" type="datetimeFigureOut">
              <a:rPr lang="en-US" smtClean="0"/>
              <a:t>5/15/2024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B618960-8005-486C-9A75-10CB2AAC16F9}"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07124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3A1C593-65D0-4073-BCC9-577B9352EA97}" type="datetimeFigureOut">
              <a:rPr lang="en-US" smtClean="0"/>
              <a:t>5/15/2024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908996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lab.research.google.com/drive/1y2Nw7YAEZ-WtWTH7ZDrwNu1LrI_JJJRb?usp=shar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y2Nw7YAEZ-WtWTH7ZDrwNu1LrI_JJJRb?usp=sharin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711" y="3811905"/>
            <a:ext cx="9211733" cy="1082675"/>
          </a:xfrm>
        </p:spPr>
        <p:txBody>
          <a:bodyPr/>
          <a:lstStyle/>
          <a:p>
            <a:pPr algn="ctr"/>
            <a:r>
              <a:rPr lang="en-US" sz="3600" dirty="0">
                <a:solidFill>
                  <a:schemeClr val="tx1"/>
                </a:solidFill>
                <a:sym typeface="+mn-ea"/>
              </a:rPr>
              <a:t>Loan Approval Prediction Using Machine Learning</a:t>
            </a:r>
          </a:p>
        </p:txBody>
      </p:sp>
      <p:sp>
        <p:nvSpPr>
          <p:cNvPr id="5" name="Text Box 4"/>
          <p:cNvSpPr txBox="1"/>
          <p:nvPr/>
        </p:nvSpPr>
        <p:spPr>
          <a:xfrm>
            <a:off x="847090" y="1504950"/>
            <a:ext cx="10497820" cy="2306955"/>
          </a:xfrm>
          <a:prstGeom prst="rect">
            <a:avLst/>
          </a:prstGeom>
          <a:noFill/>
        </p:spPr>
        <p:txBody>
          <a:bodyPr wrap="square" rtlCol="0" anchor="t">
            <a:spAutoFit/>
          </a:bodyPr>
          <a:lstStyle/>
          <a:p>
            <a:pPr algn="ctr"/>
            <a:r>
              <a:rPr lang="en-US" sz="3600" dirty="0">
                <a:solidFill>
                  <a:schemeClr val="tx1"/>
                </a:solidFill>
                <a:sym typeface="+mn-ea"/>
              </a:rPr>
              <a:t>Data Handling and visualization </a:t>
            </a:r>
          </a:p>
          <a:p>
            <a:pPr algn="ctr"/>
            <a:r>
              <a:rPr lang="en-US" sz="3600" dirty="0">
                <a:solidFill>
                  <a:schemeClr val="tx1"/>
                </a:solidFill>
                <a:sym typeface="+mn-ea"/>
              </a:rPr>
              <a:t>Project</a:t>
            </a:r>
          </a:p>
          <a:p>
            <a:pPr algn="ctr"/>
            <a:r>
              <a:rPr lang="en-US" sz="3600" dirty="0">
                <a:solidFill>
                  <a:schemeClr val="tx1"/>
                </a:solidFill>
                <a:sym typeface="+mn-ea"/>
              </a:rPr>
              <a:t>Review 1</a:t>
            </a:r>
          </a:p>
          <a:p>
            <a:pPr algn="ctr"/>
            <a:endParaRPr lang="en-US" sz="3600" dirty="0">
              <a:solidFill>
                <a:schemeClr val="tx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60271EF-2573-AA9E-C793-A9444210F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825" y="2152650"/>
            <a:ext cx="4905375" cy="2552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71C44B-26FC-0A13-EB50-E5EAACCE0FF1}"/>
              </a:ext>
            </a:extLst>
          </p:cNvPr>
          <p:cNvSpPr txBox="1"/>
          <p:nvPr/>
        </p:nvSpPr>
        <p:spPr>
          <a:xfrm>
            <a:off x="3643313" y="575733"/>
            <a:ext cx="5232400" cy="954107"/>
          </a:xfrm>
          <a:prstGeom prst="rect">
            <a:avLst/>
          </a:prstGeom>
          <a:noFill/>
        </p:spPr>
        <p:txBody>
          <a:bodyPr wrap="square" rtlCol="0">
            <a:spAutoFit/>
          </a:bodyPr>
          <a:lstStyle/>
          <a:p>
            <a:pPr algn="ctr"/>
            <a:r>
              <a:rPr lang="en-US" sz="2800" dirty="0"/>
              <a:t>Word cloud visualization for Loan ID</a:t>
            </a:r>
          </a:p>
        </p:txBody>
      </p:sp>
    </p:spTree>
    <p:extLst>
      <p:ext uri="{BB962C8B-B14F-4D97-AF65-F5344CB8AC3E}">
        <p14:creationId xmlns:p14="http://schemas.microsoft.com/office/powerpoint/2010/main" val="64732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D568A65-1521-7111-96E8-1C71EBA4F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056" y="435555"/>
            <a:ext cx="9513887" cy="598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6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4535" y="3299460"/>
            <a:ext cx="7555865" cy="1085215"/>
          </a:xfrm>
        </p:spPr>
        <p:txBody>
          <a:bodyPr>
            <a:normAutofit fontScale="25000" lnSpcReduction="20000"/>
          </a:bodyPr>
          <a:lstStyle/>
          <a:p>
            <a:pPr marL="0" indent="0" algn="ctr">
              <a:buNone/>
            </a:pPr>
            <a:r>
              <a:rPr lang="en-US" sz="32000" dirty="0"/>
              <a:t>THANK YOU </a:t>
            </a:r>
          </a:p>
          <a:p>
            <a:pPr marL="0" indent="0" algn="ctr">
              <a:buNone/>
            </a:pPr>
            <a:endParaRPr lang="en-US" sz="6000" dirty="0"/>
          </a:p>
          <a:p>
            <a:pPr marL="0" indent="0" algn="ctr">
              <a:buNone/>
            </a:pPr>
            <a:endParaRPr lang="en-US" sz="6000" dirty="0"/>
          </a:p>
          <a:p>
            <a:pPr marL="0" indent="0" algn="ctr">
              <a:buNone/>
            </a:pPr>
            <a:r>
              <a:rPr lang="en-US" sz="6000" dirty="0"/>
              <a:t>Pramodh     20201ISE0053</a:t>
            </a:r>
          </a:p>
          <a:p>
            <a:pPr marL="0" indent="0" algn="ctr">
              <a:buNone/>
            </a:pPr>
            <a:r>
              <a:rPr lang="en-US" sz="6000" dirty="0"/>
              <a:t>Purvika S     20201ISE0050</a:t>
            </a:r>
          </a:p>
          <a:p>
            <a:pPr marL="0" indent="0" algn="ctr">
              <a:buNone/>
            </a:pPr>
            <a:r>
              <a:rPr lang="en-US" sz="6000" dirty="0"/>
              <a:t>Chatur S     20201ISE0094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3565"/>
            <a:ext cx="9737725" cy="582930"/>
          </a:xfrm>
        </p:spPr>
        <p:txBody>
          <a:bodyPr>
            <a:normAutofit fontScale="90000"/>
          </a:bodyPr>
          <a:lstStyle/>
          <a:p>
            <a:pPr algn="l"/>
            <a:r>
              <a:rPr lang="en-US"/>
              <a:t>Problem Statement</a:t>
            </a:r>
          </a:p>
        </p:txBody>
      </p:sp>
      <p:sp>
        <p:nvSpPr>
          <p:cNvPr id="3" name="Content Placeholder 2"/>
          <p:cNvSpPr>
            <a:spLocks noGrp="1"/>
          </p:cNvSpPr>
          <p:nvPr>
            <p:ph idx="1"/>
          </p:nvPr>
        </p:nvSpPr>
        <p:spPr/>
        <p:txBody>
          <a:bodyPr/>
          <a:lstStyle/>
          <a:p>
            <a:r>
              <a:rPr lang="en-US" sz="2400" dirty="0"/>
              <a:t>LOANS are the major requirement of the modern world. By this only, Banks get a major part of the total profit. It is beneficial for students to manage their education and living expenses, and for people to buy any kind of luxury like houses, cars, etc.</a:t>
            </a:r>
          </a:p>
          <a:p>
            <a:endParaRPr lang="en-US" sz="2400" dirty="0"/>
          </a:p>
          <a:p>
            <a:r>
              <a:rPr lang="en-US" sz="2400" dirty="0"/>
              <a:t>But when it comes to deciding whether the applicant’s profile is relevant to be granted with loan or not. Banks have to look after many aspects.</a:t>
            </a:r>
          </a:p>
          <a:p>
            <a:endParaRPr lang="en-US" sz="2400" dirty="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45" y="773430"/>
            <a:ext cx="9806940" cy="582930"/>
          </a:xfrm>
        </p:spPr>
        <p:txBody>
          <a:bodyPr>
            <a:normAutofit fontScale="90000"/>
          </a:bodyPr>
          <a:lstStyle/>
          <a:p>
            <a:pPr algn="l"/>
            <a:r>
              <a:rPr lang="en-US">
                <a:sym typeface="+mn-ea"/>
              </a:rPr>
              <a:t>Objective</a:t>
            </a:r>
            <a:endParaRPr lang="en-US"/>
          </a:p>
        </p:txBody>
      </p:sp>
      <p:sp>
        <p:nvSpPr>
          <p:cNvPr id="3" name="Content Placeholder 2"/>
          <p:cNvSpPr>
            <a:spLocks noGrp="1"/>
          </p:cNvSpPr>
          <p:nvPr>
            <p:ph idx="1"/>
          </p:nvPr>
        </p:nvSpPr>
        <p:spPr/>
        <p:txBody>
          <a:bodyPr/>
          <a:lstStyle/>
          <a:p>
            <a:endParaRPr lang="en-US" sz="2400" dirty="0">
              <a:sym typeface="+mn-ea"/>
            </a:endParaRPr>
          </a:p>
          <a:p>
            <a:endParaRPr lang="en-US" sz="2400" dirty="0">
              <a:sym typeface="+mn-ea"/>
            </a:endParaRPr>
          </a:p>
          <a:p>
            <a:r>
              <a:rPr lang="en-US" sz="2400" dirty="0">
                <a:sym typeface="+mn-ea"/>
              </a:rPr>
              <a:t>So, here we will be using Machine Learning with Python to ease their work and predict whether the candidate’s profile is relevant or not using key features like Marital Status, Education, Applicant Income, Credit History, etc.</a:t>
            </a:r>
            <a:endParaRPr lang="en-US" sz="2400" dirty="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70"/>
            <a:ext cx="9668510" cy="582930"/>
          </a:xfrm>
        </p:spPr>
        <p:txBody>
          <a:bodyPr>
            <a:normAutofit fontScale="90000"/>
          </a:bodyPr>
          <a:lstStyle/>
          <a:p>
            <a:pPr algn="l"/>
            <a:r>
              <a:rPr lang="en-US"/>
              <a:t>Features Used in Loan Approval Prediction</a:t>
            </a:r>
          </a:p>
        </p:txBody>
      </p:sp>
      <p:sp>
        <p:nvSpPr>
          <p:cNvPr id="3" name="Content Placeholder 2"/>
          <p:cNvSpPr>
            <a:spLocks noGrp="1"/>
          </p:cNvSpPr>
          <p:nvPr>
            <p:ph idx="1"/>
          </p:nvPr>
        </p:nvSpPr>
        <p:spPr/>
        <p:txBody>
          <a:bodyPr/>
          <a:lstStyle/>
          <a:p>
            <a:r>
              <a:rPr lang="en-US"/>
              <a:t>Marital status</a:t>
            </a:r>
          </a:p>
          <a:p>
            <a:r>
              <a:rPr lang="en-US"/>
              <a:t>Education</a:t>
            </a:r>
          </a:p>
          <a:p>
            <a:r>
              <a:rPr lang="en-US"/>
              <a:t>Credit history</a:t>
            </a:r>
          </a:p>
          <a:p>
            <a:r>
              <a:rPr lang="en-US"/>
              <a:t>LoanAmount</a:t>
            </a:r>
          </a:p>
          <a:p>
            <a:r>
              <a:rPr lang="en-US"/>
              <a:t>Credit_History</a:t>
            </a:r>
          </a:p>
          <a:p>
            <a:r>
              <a:rPr lang="en-US"/>
              <a:t>Property_Area</a:t>
            </a:r>
          </a:p>
          <a:p>
            <a:r>
              <a:rPr lang="en-US"/>
              <a:t>ApplicantIncome</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890" y="675640"/>
            <a:ext cx="9830435" cy="582930"/>
          </a:xfrm>
        </p:spPr>
        <p:txBody>
          <a:bodyPr>
            <a:normAutofit fontScale="90000"/>
          </a:bodyPr>
          <a:lstStyle/>
          <a:p>
            <a:pPr algn="l"/>
            <a:r>
              <a:rPr lang="en-US"/>
              <a:t>Machine Learning Model</a:t>
            </a:r>
          </a:p>
        </p:txBody>
      </p:sp>
      <p:sp>
        <p:nvSpPr>
          <p:cNvPr id="3" name="Content Placeholder 2"/>
          <p:cNvSpPr>
            <a:spLocks noGrp="1"/>
          </p:cNvSpPr>
          <p:nvPr>
            <p:ph idx="1"/>
          </p:nvPr>
        </p:nvSpPr>
        <p:spPr/>
        <p:txBody>
          <a:bodyPr>
            <a:normAutofit fontScale="92500" lnSpcReduction="20000"/>
          </a:bodyPr>
          <a:lstStyle/>
          <a:p>
            <a:r>
              <a:rPr lang="en-US" sz="2400" b="1"/>
              <a:t>A Random Forest Classifier</a:t>
            </a:r>
            <a:r>
              <a:rPr lang="en-US" sz="2400"/>
              <a:t> :an ensemble learning method that combines the predictions of multiple decision trees. Each tree is built on a random subset of features and data points, creating a diverse "forest" of decision-making trees.</a:t>
            </a:r>
          </a:p>
          <a:p>
            <a:r>
              <a:rPr lang="en-US" sz="2400" b="1"/>
              <a:t>Logistic Regression:</a:t>
            </a:r>
            <a:r>
              <a:rPr lang="en-US" sz="2400"/>
              <a:t> A simpler model that works well for binary classification tasks like loan approval (approved/rejected).</a:t>
            </a:r>
          </a:p>
          <a:p>
            <a:r>
              <a:rPr lang="en-US" sz="2400" b="1"/>
              <a:t>Support Vector Machines (SVM):</a:t>
            </a:r>
            <a:r>
              <a:rPr lang="en-US" sz="2400"/>
              <a:t> Effective for high-dimensional data and can handle non-linear relationships.</a:t>
            </a:r>
          </a:p>
          <a:p>
            <a:r>
              <a:rPr lang="en-US" sz="2400" b="1"/>
              <a:t>KNeighboursClassifiers: </a:t>
            </a:r>
            <a:r>
              <a:rPr lang="en-US" sz="2400"/>
              <a:t>KNeighborsClassifiers are a type of machine learning model that classifies data points based on the proximity of their neighbors in the feature space. They can be effective for loan approval prediction, especially for data with well-defined clusters.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052C05-5BC6-686B-369E-C28038D6675F}"/>
              </a:ext>
            </a:extLst>
          </p:cNvPr>
          <p:cNvSpPr txBox="1"/>
          <p:nvPr/>
        </p:nvSpPr>
        <p:spPr>
          <a:xfrm>
            <a:off x="287866" y="2491124"/>
            <a:ext cx="11616267" cy="1446550"/>
          </a:xfrm>
          <a:prstGeom prst="rect">
            <a:avLst/>
          </a:prstGeom>
          <a:noFill/>
        </p:spPr>
        <p:txBody>
          <a:bodyPr wrap="square">
            <a:spAutoFit/>
          </a:bodyPr>
          <a:lstStyle/>
          <a:p>
            <a:pPr algn="ctr"/>
            <a:r>
              <a:rPr lang="en-US" sz="8800" dirty="0">
                <a:solidFill>
                  <a:srgbClr val="C00000"/>
                </a:solidFill>
                <a:hlinkClick r:id="rId2">
                  <a:extLst>
                    <a:ext uri="{A12FA001-AC4F-418D-AE19-62706E023703}">
                      <ahyp:hlinkClr xmlns:ahyp="http://schemas.microsoft.com/office/drawing/2018/hyperlinkcolor" val="tx"/>
                    </a:ext>
                  </a:extLst>
                </a:hlinkClick>
              </a:rPr>
              <a:t>C</a:t>
            </a:r>
            <a:r>
              <a:rPr lang="en-US" sz="8800" dirty="0">
                <a:solidFill>
                  <a:srgbClr val="FBE03F"/>
                </a:solidFill>
                <a:hlinkClick r:id="rId2">
                  <a:extLst>
                    <a:ext uri="{A12FA001-AC4F-418D-AE19-62706E023703}">
                      <ahyp:hlinkClr xmlns:ahyp="http://schemas.microsoft.com/office/drawing/2018/hyperlinkcolor" val="tx"/>
                    </a:ext>
                  </a:extLst>
                </a:hlinkClick>
              </a:rPr>
              <a:t>o</a:t>
            </a:r>
            <a:r>
              <a:rPr lang="en-US" sz="8800" dirty="0">
                <a:solidFill>
                  <a:srgbClr val="FFFF00"/>
                </a:solidFill>
                <a:hlinkClick r:id="rId2">
                  <a:extLst>
                    <a:ext uri="{A12FA001-AC4F-418D-AE19-62706E023703}">
                      <ahyp:hlinkClr xmlns:ahyp="http://schemas.microsoft.com/office/drawing/2018/hyperlinkcolor" val="tx"/>
                    </a:ext>
                  </a:extLst>
                </a:hlinkClick>
              </a:rPr>
              <a:t>l</a:t>
            </a:r>
            <a:r>
              <a:rPr lang="en-US" sz="8800" dirty="0">
                <a:solidFill>
                  <a:srgbClr val="00B050"/>
                </a:solidFill>
                <a:hlinkClick r:id="rId2">
                  <a:extLst>
                    <a:ext uri="{A12FA001-AC4F-418D-AE19-62706E023703}">
                      <ahyp:hlinkClr xmlns:ahyp="http://schemas.microsoft.com/office/drawing/2018/hyperlinkcolor" val="tx"/>
                    </a:ext>
                  </a:extLst>
                </a:hlinkClick>
              </a:rPr>
              <a:t>a</a:t>
            </a:r>
            <a:r>
              <a:rPr lang="en-US" sz="8800" dirty="0">
                <a:solidFill>
                  <a:srgbClr val="0070C0"/>
                </a:solidFill>
                <a:hlinkClick r:id="rId2">
                  <a:extLst>
                    <a:ext uri="{A12FA001-AC4F-418D-AE19-62706E023703}">
                      <ahyp:hlinkClr xmlns:ahyp="http://schemas.microsoft.com/office/drawing/2018/hyperlinkcolor" val="tx"/>
                    </a:ext>
                  </a:extLst>
                </a:hlinkClick>
              </a:rPr>
              <a:t>b L</a:t>
            </a:r>
            <a:r>
              <a:rPr lang="en-US" sz="8800" dirty="0">
                <a:solidFill>
                  <a:srgbClr val="7030A0"/>
                </a:solidFill>
                <a:hlinkClick r:id="rId2">
                  <a:extLst>
                    <a:ext uri="{A12FA001-AC4F-418D-AE19-62706E023703}">
                      <ahyp:hlinkClr xmlns:ahyp="http://schemas.microsoft.com/office/drawing/2018/hyperlinkcolor" val="tx"/>
                    </a:ext>
                  </a:extLst>
                </a:hlinkClick>
              </a:rPr>
              <a:t>ink</a:t>
            </a:r>
            <a:endParaRPr lang="en-US" sz="8800" dirty="0">
              <a:solidFill>
                <a:srgbClr val="7030A0"/>
              </a:solidFill>
            </a:endParaRPr>
          </a:p>
        </p:txBody>
      </p:sp>
    </p:spTree>
    <p:extLst>
      <p:ext uri="{BB962C8B-B14F-4D97-AF65-F5344CB8AC3E}">
        <p14:creationId xmlns:p14="http://schemas.microsoft.com/office/powerpoint/2010/main" val="14043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797983" y="893233"/>
            <a:ext cx="10596033" cy="4466167"/>
          </a:xfrm>
          <a:prstGeom prst="rect">
            <a:avLst/>
          </a:prstGeom>
          <a:noFill/>
          <a:ln w="9525">
            <a:noFill/>
          </a:ln>
        </p:spPr>
      </p:pic>
      <p:sp>
        <p:nvSpPr>
          <p:cNvPr id="2" name="TextBox 1">
            <a:extLst>
              <a:ext uri="{FF2B5EF4-FFF2-40B4-BE49-F238E27FC236}">
                <a16:creationId xmlns:a16="http://schemas.microsoft.com/office/drawing/2014/main" id="{CE35F26D-535E-42E4-1FA1-13AE62E7FF96}"/>
              </a:ext>
            </a:extLst>
          </p:cNvPr>
          <p:cNvSpPr txBox="1"/>
          <p:nvPr/>
        </p:nvSpPr>
        <p:spPr>
          <a:xfrm>
            <a:off x="10693400" y="6189134"/>
            <a:ext cx="2125134" cy="369332"/>
          </a:xfrm>
          <a:prstGeom prst="rect">
            <a:avLst/>
          </a:prstGeom>
          <a:noFill/>
        </p:spPr>
        <p:txBody>
          <a:bodyPr wrap="square" rtlCol="0">
            <a:spAutoFit/>
          </a:bodyPr>
          <a:lstStyle/>
          <a:p>
            <a:r>
              <a:rPr lang="en-US" dirty="0">
                <a:hlinkClick r:id="rId3"/>
              </a:rPr>
              <a:t>Colab Link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a:stretch>
            <a:fillRect/>
          </a:stretch>
        </p:blipFill>
        <p:spPr>
          <a:xfrm>
            <a:off x="1478280" y="539750"/>
            <a:ext cx="9235440" cy="57785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p:cNvPicPr/>
          <p:nvPr/>
        </p:nvPicPr>
        <p:blipFill>
          <a:blip r:embed="rId2"/>
          <a:stretch>
            <a:fillRect/>
          </a:stretch>
        </p:blipFill>
        <p:spPr>
          <a:xfrm>
            <a:off x="3439795" y="1188720"/>
            <a:ext cx="5312410" cy="448056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104</TotalTime>
  <Words>302</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Garamond</vt:lpstr>
      <vt:lpstr>Savon</vt:lpstr>
      <vt:lpstr>Loan Approval Prediction Using Machine Learning</vt:lpstr>
      <vt:lpstr>Problem Statement</vt:lpstr>
      <vt:lpstr>Objective</vt:lpstr>
      <vt:lpstr>Features Used in Loan Approval Prediction</vt:lpstr>
      <vt:lpstr>Machine Learning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 Using Machine Learning</dc:title>
  <dc:creator/>
  <cp:lastModifiedBy>Chatur shankar</cp:lastModifiedBy>
  <cp:revision>6</cp:revision>
  <dcterms:created xsi:type="dcterms:W3CDTF">2024-03-23T15:45:00Z</dcterms:created>
  <dcterms:modified xsi:type="dcterms:W3CDTF">2024-05-15T08:49:16Z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AE1ADBC235BF4817A4CEBC99C70619C7_11</vt:lpwstr>
  </property>
  <property fmtid="{D5CDD505-2E9C-101B-9397-08002B2CF9AE}" pid="3" name="KSOProductBuildVer">
    <vt:lpwstr>1033-12.2.0.13472</vt:lpwstr>
  </property>
</Properties>
</file>