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75" r:id="rId5"/>
    <p:sldId id="259" r:id="rId6"/>
    <p:sldId id="260" r:id="rId7"/>
    <p:sldId id="267" r:id="rId8"/>
    <p:sldId id="26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>
        <p:scale>
          <a:sx n="69" d="100"/>
          <a:sy n="69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04-11-2019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4889" y="2043953"/>
            <a:ext cx="9144000" cy="874058"/>
          </a:xfrm>
        </p:spPr>
        <p:txBody>
          <a:bodyPr>
            <a:noAutofit/>
          </a:bodyPr>
          <a:lstStyle/>
          <a:p>
            <a:r>
              <a:rPr lang="en-IN" b="1" dirty="0">
                <a:latin typeface="+mn-lt"/>
              </a:rPr>
              <a:t>Acquisition Analytics</a:t>
            </a:r>
            <a:endParaRPr lang="en-IN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9529" y="5237597"/>
            <a:ext cx="2837330" cy="3832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latin typeface="+mn-lt"/>
              </a:rPr>
              <a:t>By: Pramodini V. </a:t>
            </a:r>
            <a:r>
              <a:rPr lang="en-US" dirty="0" err="1" smtClean="0">
                <a:latin typeface="+mn-lt"/>
              </a:rPr>
              <a:t>Nayak</a:t>
            </a:r>
            <a:endParaRPr lang="en-IN" dirty="0"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97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u="sng" dirty="0" smtClean="0">
                <a:latin typeface="+mn-lt"/>
              </a:rPr>
              <a:t>Objective:</a:t>
            </a:r>
            <a:endParaRPr lang="en-US" sz="2000" u="sng" dirty="0">
              <a:latin typeface="+mn-lt"/>
            </a:endParaRPr>
          </a:p>
          <a:p>
            <a:pPr marL="0" indent="0">
              <a:buNone/>
            </a:pPr>
            <a:r>
              <a:rPr lang="en-IN" sz="2000" dirty="0" smtClean="0">
                <a:latin typeface="+mn-lt"/>
              </a:rPr>
              <a:t>To build a </a:t>
            </a:r>
            <a:r>
              <a:rPr lang="en-IN" sz="2000" dirty="0">
                <a:latin typeface="+mn-lt"/>
              </a:rPr>
              <a:t>response model </a:t>
            </a:r>
            <a:r>
              <a:rPr lang="en-IN" sz="2000" dirty="0" smtClean="0">
                <a:latin typeface="+mn-lt"/>
              </a:rPr>
              <a:t>for the </a:t>
            </a:r>
            <a:r>
              <a:rPr lang="en-IN" sz="2000" dirty="0">
                <a:latin typeface="+mn-lt"/>
              </a:rPr>
              <a:t>bank marketing data set</a:t>
            </a:r>
            <a:r>
              <a:rPr lang="en-IN" sz="2000" dirty="0" smtClean="0">
                <a:latin typeface="+mn-lt"/>
              </a:rPr>
              <a:t>. </a:t>
            </a:r>
            <a:r>
              <a:rPr lang="en-IN" sz="2000" dirty="0">
                <a:latin typeface="+mn-lt"/>
              </a:rPr>
              <a:t> </a:t>
            </a:r>
            <a:r>
              <a:rPr lang="en-IN" sz="2000" dirty="0">
                <a:latin typeface="+mn-lt"/>
              </a:rPr>
              <a:t>T</a:t>
            </a:r>
            <a:r>
              <a:rPr lang="en-IN" sz="2000" dirty="0" smtClean="0">
                <a:latin typeface="+mn-lt"/>
              </a:rPr>
              <a:t>he </a:t>
            </a:r>
            <a:r>
              <a:rPr lang="en-IN" sz="2000" dirty="0">
                <a:latin typeface="+mn-lt"/>
              </a:rPr>
              <a:t>business objective </a:t>
            </a:r>
            <a:r>
              <a:rPr lang="en-IN" sz="2000" dirty="0" smtClean="0">
                <a:latin typeface="+mn-lt"/>
              </a:rPr>
              <a:t>is to </a:t>
            </a:r>
            <a:r>
              <a:rPr lang="en-IN" sz="2000" dirty="0">
                <a:latin typeface="+mn-lt"/>
              </a:rPr>
              <a:t>achieving 80% of total </a:t>
            </a:r>
            <a:r>
              <a:rPr lang="en-IN" sz="2000" dirty="0" smtClean="0">
                <a:latin typeface="+mn-lt"/>
              </a:rPr>
              <a:t>responders for a loan product </a:t>
            </a:r>
            <a:r>
              <a:rPr lang="en-IN" sz="2000" dirty="0">
                <a:latin typeface="+mn-lt"/>
              </a:rPr>
              <a:t>at the minimum possible cost.</a:t>
            </a:r>
            <a:endParaRPr lang="en-IN" sz="2000" dirty="0" smtClean="0">
              <a:latin typeface="+mn-lt"/>
            </a:endParaRPr>
          </a:p>
          <a:p>
            <a:pPr marL="0" indent="0">
              <a:buNone/>
            </a:pPr>
            <a:endParaRPr lang="en-US" sz="2000" dirty="0" smtClean="0">
              <a:latin typeface="+mn-lt"/>
            </a:endParaRPr>
          </a:p>
          <a:p>
            <a:pPr marL="0" indent="0">
              <a:buNone/>
            </a:pPr>
            <a:endParaRPr lang="en-US" sz="2000" dirty="0" smtClean="0">
              <a:latin typeface="+mn-lt"/>
            </a:endParaRPr>
          </a:p>
          <a:p>
            <a:pPr marL="0" indent="0">
              <a:buNone/>
            </a:pPr>
            <a:r>
              <a:rPr lang="en-US" sz="2000" u="sng" dirty="0" smtClean="0">
                <a:latin typeface="+mn-lt"/>
              </a:rPr>
              <a:t>Problem </a:t>
            </a:r>
            <a:r>
              <a:rPr lang="en-US" sz="2000" u="sng" dirty="0">
                <a:latin typeface="+mn-lt"/>
              </a:rPr>
              <a:t>statement:</a:t>
            </a:r>
          </a:p>
          <a:p>
            <a:pPr marL="0" indent="0">
              <a:buNone/>
            </a:pPr>
            <a:r>
              <a:rPr lang="en-IN" sz="2000" dirty="0" smtClean="0">
                <a:latin typeface="+mn-lt"/>
              </a:rPr>
              <a:t>We have to build the model without ‘duration’ as variab</a:t>
            </a:r>
            <a:r>
              <a:rPr lang="en-IN" sz="2000" dirty="0" smtClean="0">
                <a:latin typeface="+mn-lt"/>
              </a:rPr>
              <a:t>le. Because, </a:t>
            </a:r>
            <a:r>
              <a:rPr lang="en-IN" sz="2000" dirty="0">
                <a:latin typeface="+mn-lt"/>
              </a:rPr>
              <a:t>t</a:t>
            </a:r>
            <a:r>
              <a:rPr lang="en-IN" sz="2000" dirty="0" smtClean="0">
                <a:latin typeface="+mn-lt"/>
              </a:rPr>
              <a:t>he </a:t>
            </a:r>
            <a:r>
              <a:rPr lang="en-IN" sz="2000" dirty="0">
                <a:latin typeface="+mn-lt"/>
              </a:rPr>
              <a:t>prospect data procured by the marketing team </a:t>
            </a:r>
            <a:r>
              <a:rPr lang="en-IN" sz="2000" dirty="0" smtClean="0">
                <a:latin typeface="+mn-lt"/>
              </a:rPr>
              <a:t>will not </a:t>
            </a:r>
            <a:r>
              <a:rPr lang="en-IN" sz="2000" dirty="0">
                <a:latin typeface="+mn-lt"/>
              </a:rPr>
              <a:t>contain ‘duration’, since the call has not been made yet.</a:t>
            </a:r>
          </a:p>
          <a:p>
            <a:pPr marL="0" indent="0" algn="just">
              <a:buNone/>
            </a:pPr>
            <a:endParaRPr lang="en-IN" sz="2000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1045" y="998788"/>
            <a:ext cx="491470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6600" b="1" dirty="0" smtClean="0">
                <a:solidFill>
                  <a:schemeClr val="accent5"/>
                </a:solidFill>
                <a:latin typeface="Calibri Light" panose="020F0302020204030204" pitchFamily="34" charset="0"/>
              </a:rPr>
              <a:t> </a:t>
            </a:r>
            <a:r>
              <a:rPr lang="en-IN" b="1" u="sng" dirty="0">
                <a:latin typeface="+mn-lt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09207"/>
              </p:ext>
            </p:extLst>
          </p:nvPr>
        </p:nvGraphicFramePr>
        <p:xfrm>
          <a:off x="182820" y="1506071"/>
          <a:ext cx="3037634" cy="171897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37634"/>
              </a:tblGrid>
              <a:tr h="17189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</a:t>
                      </a:r>
                      <a:r>
                        <a:rPr lang="en-US" b="1" baseline="0" dirty="0" smtClean="0"/>
                        <a:t> collection and cleaning</a:t>
                      </a:r>
                    </a:p>
                    <a:p>
                      <a:endParaRPr lang="en-US" b="1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latin typeface="+mj-lt"/>
                        </a:rPr>
                        <a:t>Import the data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latin typeface="+mj-lt"/>
                        </a:rPr>
                        <a:t>Identifying the data quality issues and clean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3704" y="298064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N" b="1" u="sng" dirty="0" smtClean="0">
                <a:latin typeface="+mn-lt"/>
              </a:rPr>
              <a:t>Analysis</a:t>
            </a:r>
            <a:r>
              <a:rPr lang="en-IN" sz="5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N" b="1" u="sng" dirty="0" smtClean="0">
                <a:latin typeface="+mn-lt"/>
              </a:rPr>
              <a:t>methodology</a:t>
            </a:r>
            <a:endParaRPr lang="en-IN" b="1" u="sng" dirty="0">
              <a:latin typeface="+mn-l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15053" y="2227720"/>
            <a:ext cx="752092" cy="41685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555423"/>
              </p:ext>
            </p:extLst>
          </p:nvPr>
        </p:nvGraphicFramePr>
        <p:xfrm>
          <a:off x="4100463" y="1497996"/>
          <a:ext cx="3037634" cy="201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37634"/>
              </a:tblGrid>
              <a:tr h="184224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Visualizing the data</a:t>
                      </a:r>
                    </a:p>
                    <a:p>
                      <a:endParaRPr lang="en-US" b="1" baseline="0" dirty="0" smtClean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latin typeface="+mj-lt"/>
                        </a:rPr>
                        <a:t>Visualizing original </a:t>
                      </a:r>
                      <a:r>
                        <a:rPr lang="en-US" b="0" baseline="0" dirty="0" smtClean="0">
                          <a:latin typeface="+mj-lt"/>
                        </a:rPr>
                        <a:t>data variables to look for any pattern or correlation</a:t>
                      </a:r>
                      <a:r>
                        <a:rPr lang="en-US" b="0" baseline="0" dirty="0" smtClean="0">
                          <a:latin typeface="+mj-lt"/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baseline="0" dirty="0" smtClean="0">
                          <a:latin typeface="+mj-lt"/>
                        </a:rPr>
                        <a:t>Analyzing the outlier and treating accordingly.</a:t>
                      </a:r>
                      <a:endParaRPr lang="en-US" b="0" baseline="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022661"/>
              </p:ext>
            </p:extLst>
          </p:nvPr>
        </p:nvGraphicFramePr>
        <p:xfrm>
          <a:off x="8069886" y="1485487"/>
          <a:ext cx="3037634" cy="2286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37634"/>
              </a:tblGrid>
              <a:tr h="18144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preparation</a:t>
                      </a:r>
                      <a:endParaRPr lang="en-US" b="1" baseline="0" dirty="0" smtClean="0"/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Dropping duration column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Creating dummy variables.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Test and train split of the data.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Standardizing all the continuous variables.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baseline="0" dirty="0" smtClean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5400000">
            <a:off x="9203855" y="3812247"/>
            <a:ext cx="537882" cy="41685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>
            <a:off x="7239121" y="2236675"/>
            <a:ext cx="721180" cy="41685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4371117" y="5276197"/>
            <a:ext cx="752092" cy="41685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53379"/>
              </p:ext>
            </p:extLst>
          </p:nvPr>
        </p:nvGraphicFramePr>
        <p:xfrm>
          <a:off x="5190566" y="4086372"/>
          <a:ext cx="5903898" cy="253610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903898"/>
              </a:tblGrid>
              <a:tr h="2536102">
                <a:tc>
                  <a:txBody>
                    <a:bodyPr/>
                    <a:lstStyle/>
                    <a:p>
                      <a:r>
                        <a:rPr lang="en-US" b="1" baseline="0" dirty="0" smtClean="0"/>
                        <a:t>Modelling and Evaluation </a:t>
                      </a:r>
                      <a:endParaRPr lang="en-US" b="1" baseline="0" dirty="0" smtClean="0"/>
                    </a:p>
                    <a:p>
                      <a:endParaRPr lang="en-US" b="1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Feature selection using RFE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for selecting top 20 variables.</a:t>
                      </a: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Using GLM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statsmodel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to select significant variables.</a:t>
                      </a: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Hyperparameters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tuning our model.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Finding optimal probability cut-off.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Prediction on test data.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Evaluating the model accuracy , sensitivity and specificity.</a:t>
                      </a:r>
                      <a:endParaRPr lang="en-US" sz="1800" b="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005063"/>
              </p:ext>
            </p:extLst>
          </p:nvPr>
        </p:nvGraphicFramePr>
        <p:xfrm>
          <a:off x="408668" y="3702073"/>
          <a:ext cx="3962448" cy="314824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62448"/>
              </a:tblGrid>
              <a:tr h="3148247">
                <a:tc>
                  <a:txBody>
                    <a:bodyPr/>
                    <a:lstStyle/>
                    <a:p>
                      <a:r>
                        <a:rPr lang="en-IN" b="1" dirty="0" smtClean="0">
                          <a:effectLst/>
                        </a:rPr>
                        <a:t>Decision</a:t>
                      </a:r>
                      <a:r>
                        <a:rPr lang="en-IN" b="1" baseline="0" dirty="0" smtClean="0">
                          <a:effectLst/>
                        </a:rPr>
                        <a:t> Making</a:t>
                      </a:r>
                      <a:endParaRPr lang="en-IN" b="1" dirty="0" smtClean="0">
                        <a:effectLst/>
                      </a:endParaRPr>
                    </a:p>
                    <a:p>
                      <a:endParaRPr lang="en-US" b="1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business objective to </a:t>
                      </a:r>
                      <a:r>
                        <a:rPr lang="en-IN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achieve 80% of total responders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selecting suitable number of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decile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Calculating average call duration for targeting 80% responders.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Calculating cost of acquisition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Calculating the amount saved after the influence of the model.</a:t>
                      </a: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315" y="330797"/>
            <a:ext cx="5667743" cy="856138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Feature</a:t>
            </a:r>
            <a:r>
              <a:rPr lang="en-US" dirty="0" smtClean="0"/>
              <a:t> </a:t>
            </a:r>
            <a:r>
              <a:rPr lang="en-US" sz="2400" b="1" dirty="0">
                <a:latin typeface="+mn-lt"/>
                <a:ea typeface="+mn-ea"/>
                <a:cs typeface="+mn-cs"/>
              </a:rPr>
              <a:t>selection using RFE and </a:t>
            </a:r>
            <a:r>
              <a:rPr lang="en-US" sz="2400" b="1" dirty="0" smtClean="0">
                <a:latin typeface="+mn-lt"/>
                <a:ea typeface="+mn-ea"/>
                <a:cs typeface="+mn-cs"/>
              </a:rPr>
              <a:t>stats-model: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41186" y="2299447"/>
            <a:ext cx="531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final model has 12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variables with positive co-efficient effect the output positively. Variables such as: retired, students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variables with </a:t>
            </a:r>
            <a:r>
              <a:rPr lang="en-US" dirty="0" smtClean="0"/>
              <a:t>negative </a:t>
            </a:r>
            <a:r>
              <a:rPr lang="en-US" dirty="0"/>
              <a:t>co-efficient </a:t>
            </a:r>
            <a:r>
              <a:rPr lang="en-US" dirty="0" smtClean="0"/>
              <a:t> </a:t>
            </a:r>
            <a:r>
              <a:rPr lang="en-US" dirty="0"/>
              <a:t>effect the output </a:t>
            </a:r>
            <a:r>
              <a:rPr lang="en-US" dirty="0" smtClean="0"/>
              <a:t>negatively. </a:t>
            </a:r>
            <a:r>
              <a:rPr lang="en-US" dirty="0"/>
              <a:t>Variables such as</a:t>
            </a:r>
            <a:r>
              <a:rPr lang="en-US" dirty="0" smtClean="0"/>
              <a:t>: contacting via telephone, euribor3m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92" y="1186935"/>
            <a:ext cx="5070102" cy="54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873" y="501581"/>
            <a:ext cx="3263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ROC curve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07977" y="5552940"/>
            <a:ext cx="622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area under the curve of the ROC is 0.79 which is quite </a:t>
            </a:r>
            <a:r>
              <a:rPr lang="en-IN" dirty="0" smtClean="0"/>
              <a:t>good.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4" y="1143061"/>
            <a:ext cx="5298142" cy="4230064"/>
          </a:xfr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874" y="344244"/>
            <a:ext cx="4661806" cy="85613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+mn-lt"/>
                <a:ea typeface="+mn-ea"/>
                <a:cs typeface="+mn-cs"/>
              </a:rPr>
              <a:t>Optimal Probability Cut off</a:t>
            </a:r>
            <a:endParaRPr lang="en-IN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7874" y="4933252"/>
            <a:ext cx="5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We see that </a:t>
            </a:r>
            <a:r>
              <a:rPr lang="en-US" dirty="0" smtClean="0"/>
              <a:t>the optimal probability cut-off  is 0.405.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2" y="1275709"/>
            <a:ext cx="4827100" cy="35822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71" y="1275709"/>
            <a:ext cx="4827100" cy="35822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7874" y="5302584"/>
            <a:ext cx="723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0.405 as cut-off, our model evaluation are as follow:</a:t>
            </a:r>
          </a:p>
          <a:p>
            <a:r>
              <a:rPr lang="en-US" dirty="0"/>
              <a:t>A</a:t>
            </a:r>
            <a:r>
              <a:rPr lang="en-US" dirty="0" smtClean="0"/>
              <a:t>ccuracy  is 72.02 %</a:t>
            </a:r>
          </a:p>
          <a:p>
            <a:r>
              <a:rPr lang="en-US" dirty="0" smtClean="0"/>
              <a:t>Sensitivity  is 70.26%</a:t>
            </a:r>
          </a:p>
          <a:p>
            <a:r>
              <a:rPr lang="en-US" dirty="0" smtClean="0"/>
              <a:t>Specificity is 72.24%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42134" y="4911302"/>
            <a:ext cx="5553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 from the table that from top 5 </a:t>
            </a:r>
            <a:r>
              <a:rPr lang="en-US" dirty="0" err="1" smtClean="0"/>
              <a:t>decile</a:t>
            </a:r>
            <a:r>
              <a:rPr lang="en-US" dirty="0" smtClean="0"/>
              <a:t> we get 79.46% (Approx. 80%) of response. This </a:t>
            </a:r>
            <a:r>
              <a:rPr lang="en-US" dirty="0" smtClean="0"/>
              <a:t>can be confirmed again from gain graph.</a:t>
            </a:r>
          </a:p>
          <a:p>
            <a:r>
              <a:rPr lang="en-US" dirty="0" smtClean="0"/>
              <a:t> But if we want exact 80% or above 80%(85.10%) we can reach out to top 6 </a:t>
            </a:r>
            <a:r>
              <a:rPr lang="en-US" dirty="0" err="1" smtClean="0"/>
              <a:t>decile</a:t>
            </a:r>
            <a:r>
              <a:rPr lang="en-US" dirty="0" smtClean="0"/>
              <a:t>. However, it will cost us additional 4118 calls.</a:t>
            </a:r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28144" y="344245"/>
            <a:ext cx="2941084" cy="8561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+mn-lt"/>
                <a:ea typeface="+mn-ea"/>
                <a:cs typeface="+mn-cs"/>
              </a:rPr>
              <a:t>X % target ana</a:t>
            </a:r>
            <a:r>
              <a:rPr lang="en-IN" sz="2800" b="1" dirty="0" smtClean="0">
                <a:latin typeface="+mn-lt"/>
                <a:ea typeface="+mn-ea"/>
                <a:cs typeface="+mn-cs"/>
              </a:rPr>
              <a:t>lysis</a:t>
            </a:r>
            <a:endParaRPr lang="en-IN" sz="28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5" y="1102659"/>
            <a:ext cx="4906776" cy="506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28" y="1378323"/>
            <a:ext cx="5268726" cy="35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82869" y="557482"/>
            <a:ext cx="4125813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sz="3600" b="1" dirty="0" smtClean="0">
                <a:latin typeface="+mn-lt"/>
              </a:rPr>
              <a:t>Lift chart</a:t>
            </a:r>
            <a:endParaRPr lang="en-IN" sz="36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1" y="5530564"/>
            <a:ext cx="964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By looking </a:t>
            </a:r>
            <a:r>
              <a:rPr lang="en-IN" dirty="0" smtClean="0"/>
              <a:t>at the lift chart we clearly see that, model has huge influence on response rate.</a:t>
            </a:r>
          </a:p>
          <a:p>
            <a:pPr algn="just"/>
            <a:r>
              <a:rPr lang="en-US" dirty="0" smtClean="0"/>
              <a:t>By contacting 20000 prospects we had only 20% response rate. But by using logistic regression model we see a response rate of 80% for the same number of contacts.</a:t>
            </a:r>
            <a:endParaRPr lang="en-I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26" y="1317812"/>
            <a:ext cx="6508097" cy="40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3070" y="846268"/>
            <a:ext cx="207289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3600" b="1" u="sng" dirty="0" smtClean="0">
                <a:latin typeface="+mn-lt"/>
              </a:rPr>
              <a:t>Summary</a:t>
            </a:r>
            <a:endParaRPr lang="en-IN" sz="3600" u="sng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070" y="1608277"/>
            <a:ext cx="110745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logistic regression model for analyzing bank marketing data without the ‘duration’ variable, we found the following ob</a:t>
            </a:r>
            <a:r>
              <a:rPr lang="en-US" dirty="0" smtClean="0"/>
              <a:t>servation: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average call duration for targeting the top </a:t>
            </a:r>
            <a:r>
              <a:rPr lang="en-IN" dirty="0" smtClean="0"/>
              <a:t>80% prospects is 261 </a:t>
            </a:r>
            <a:r>
              <a:rPr lang="en-IN" dirty="0"/>
              <a:t>seconds, which is about 4.35 </a:t>
            </a:r>
            <a:r>
              <a:rPr lang="en-IN" dirty="0" smtClean="0"/>
              <a:t>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Cost </a:t>
            </a:r>
            <a:r>
              <a:rPr lang="en-IN" u="sng" dirty="0"/>
              <a:t>of acquisition</a:t>
            </a:r>
            <a:r>
              <a:rPr lang="en-IN" dirty="0" smtClean="0"/>
              <a:t>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	If we assume that </a:t>
            </a:r>
            <a:r>
              <a:rPr lang="en-IN" dirty="0"/>
              <a:t>Cost for each call will be cost per </a:t>
            </a:r>
            <a:r>
              <a:rPr lang="en-IN" b="1" dirty="0"/>
              <a:t>minute*duration</a:t>
            </a:r>
            <a:r>
              <a:rPr lang="en-IN" dirty="0"/>
              <a:t>: </a:t>
            </a:r>
          </a:p>
          <a:p>
            <a:pPr lvl="2"/>
            <a:r>
              <a:rPr lang="en-US" dirty="0"/>
              <a:t>Cost for targeting 80% prospects = </a:t>
            </a:r>
            <a:r>
              <a:rPr lang="en-US" dirty="0" err="1"/>
              <a:t>Rs</a:t>
            </a:r>
            <a:r>
              <a:rPr lang="en-US" dirty="0"/>
              <a:t>. 44, 737.29</a:t>
            </a:r>
          </a:p>
          <a:p>
            <a:pPr lvl="2"/>
            <a:r>
              <a:rPr lang="en-US" dirty="0"/>
              <a:t>Cost for targeting all the customer = </a:t>
            </a:r>
            <a:r>
              <a:rPr lang="en-US" dirty="0" err="1"/>
              <a:t>Rs</a:t>
            </a:r>
            <a:r>
              <a:rPr lang="en-US" dirty="0"/>
              <a:t>. 87,301.13.</a:t>
            </a:r>
          </a:p>
          <a:p>
            <a:pPr lvl="2"/>
            <a:r>
              <a:rPr lang="en-US" dirty="0"/>
              <a:t>So we save </a:t>
            </a:r>
            <a:r>
              <a:rPr lang="en-US" dirty="0" err="1"/>
              <a:t>Rs</a:t>
            </a:r>
            <a:r>
              <a:rPr lang="en-US" dirty="0"/>
              <a:t>. 42,563.84 which is approx. 49% savings.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B. If we assume that </a:t>
            </a:r>
            <a:r>
              <a:rPr lang="en-IN" dirty="0"/>
              <a:t>C</a:t>
            </a:r>
            <a:r>
              <a:rPr lang="en-IN" dirty="0"/>
              <a:t>ost </a:t>
            </a:r>
            <a:r>
              <a:rPr lang="en-IN" dirty="0"/>
              <a:t>= </a:t>
            </a:r>
            <a:r>
              <a:rPr lang="en-IN" b="1" dirty="0"/>
              <a:t>1*number of contacts </a:t>
            </a:r>
            <a:r>
              <a:rPr lang="en-IN" dirty="0"/>
              <a:t>made in the current </a:t>
            </a:r>
            <a:r>
              <a:rPr lang="en-IN" dirty="0"/>
              <a:t>campaign:</a:t>
            </a:r>
            <a:endParaRPr lang="en-IN" dirty="0"/>
          </a:p>
          <a:p>
            <a:pPr lvl="2"/>
            <a:r>
              <a:rPr lang="en-US" dirty="0"/>
              <a:t>Cost for targeting 80% prospects =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/>
              <a:t>20, 577</a:t>
            </a:r>
            <a:endParaRPr lang="en-US" dirty="0"/>
          </a:p>
          <a:p>
            <a:pPr lvl="2"/>
            <a:r>
              <a:rPr lang="en-US" dirty="0"/>
              <a:t>Cost for targeting all the customer =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/>
              <a:t>41,188.</a:t>
            </a:r>
            <a:endParaRPr lang="en-US" dirty="0"/>
          </a:p>
          <a:p>
            <a:pPr lvl="2"/>
            <a:r>
              <a:rPr lang="en-US" dirty="0"/>
              <a:t>So we save 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/>
              <a:t>20,611 which </a:t>
            </a:r>
            <a:r>
              <a:rPr lang="en-US" dirty="0"/>
              <a:t>is approx. </a:t>
            </a:r>
            <a:r>
              <a:rPr lang="en-US" dirty="0"/>
              <a:t>50% </a:t>
            </a:r>
            <a:r>
              <a:rPr lang="en-US" dirty="0"/>
              <a:t>savings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Assumed the cost of call is 50 paisa per minute.</a:t>
            </a:r>
            <a:endParaRPr lang="en-US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6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457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Acquisition Analytics</vt:lpstr>
      <vt:lpstr>PowerPoint Presentation</vt:lpstr>
      <vt:lpstr> Analysis methodology</vt:lpstr>
      <vt:lpstr>Feature selection using RFE and stats-model:</vt:lpstr>
      <vt:lpstr>PowerPoint Presentation</vt:lpstr>
      <vt:lpstr>Optimal Probability Cut off</vt:lpstr>
      <vt:lpstr>X % target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Pramodini</cp:lastModifiedBy>
  <cp:revision>94</cp:revision>
  <dcterms:created xsi:type="dcterms:W3CDTF">2016-06-09T08:16:28Z</dcterms:created>
  <dcterms:modified xsi:type="dcterms:W3CDTF">2019-11-04T18:17:20Z</dcterms:modified>
</cp:coreProperties>
</file>