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orsiva"/>
      <p:regular r:id="rId24"/>
      <p:bold r:id="rId25"/>
      <p:italic r:id="rId26"/>
      <p:boldItalic r:id="rId27"/>
    </p:embeddedFon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2" roundtripDataSignature="AMtx7miOpFYFpZJklTXP9njYOZgwnM6I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si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siva-italic.fntdata"/><Relationship Id="rId25" Type="http://schemas.openxmlformats.org/officeDocument/2006/relationships/font" Target="fonts/Corsiva-bold.fntdata"/><Relationship Id="rId28" Type="http://schemas.openxmlformats.org/officeDocument/2006/relationships/font" Target="fonts/Corbel-regular.fntdata"/><Relationship Id="rId27" Type="http://schemas.openxmlformats.org/officeDocument/2006/relationships/font" Target="fonts/Corsi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IN"/>
              <a:t>Why we learn html</a:t>
            </a:r>
            <a:endParaRPr/>
          </a:p>
        </p:txBody>
      </p:sp>
      <p:sp>
        <p:nvSpPr>
          <p:cNvPr id="110" name="Google Shape;11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IN"/>
              <a:t>Js meta tags used for RWD.</a:t>
            </a:r>
            <a:endParaRPr/>
          </a:p>
        </p:txBody>
      </p:sp>
      <p:sp>
        <p:nvSpPr>
          <p:cNvPr id="230" name="Google Shape;230;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6" name="Google Shape;12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82" name="Shape 82"/>
        <p:cNvGrpSpPr/>
        <p:nvPr/>
      </p:nvGrpSpPr>
      <p:grpSpPr>
        <a:xfrm>
          <a:off x="0" y="0"/>
          <a:ext cx="0" cy="0"/>
          <a:chOff x="0" y="0"/>
          <a:chExt cx="0" cy="0"/>
        </a:xfrm>
      </p:grpSpPr>
      <p:sp>
        <p:nvSpPr>
          <p:cNvPr id="83" name="Google Shape;83;p3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85" name="Google Shape;85;p3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86" name="Google Shape;86;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92" name="Google Shape;92;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8"/>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98" name="Google Shape;98;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101" name="Shape 101"/>
        <p:cNvGrpSpPr/>
        <p:nvPr/>
      </p:nvGrpSpPr>
      <p:grpSpPr>
        <a:xfrm>
          <a:off x="0" y="0"/>
          <a:ext cx="0" cy="0"/>
          <a:chOff x="0" y="0"/>
          <a:chExt cx="0" cy="0"/>
        </a:xfrm>
      </p:grpSpPr>
      <p:sp>
        <p:nvSpPr>
          <p:cNvPr id="102" name="Google Shape;102;gf81378cc83_0_339"/>
          <p:cNvSpPr/>
          <p:nvPr/>
        </p:nvSpPr>
        <p:spPr>
          <a:xfrm>
            <a:off x="0" y="0"/>
            <a:ext cx="12192000" cy="6858000"/>
          </a:xfrm>
          <a:prstGeom prst="rect">
            <a:avLst/>
          </a:prstGeom>
          <a:solidFill>
            <a:srgbClr val="11294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gf81378cc83_0_339"/>
          <p:cNvPicPr preferRelativeResize="0"/>
          <p:nvPr/>
        </p:nvPicPr>
        <p:blipFill rotWithShape="1">
          <a:blip r:embed="rId2">
            <a:alphaModFix/>
          </a:blip>
          <a:srcRect b="0" l="38684" r="0" t="0"/>
          <a:stretch/>
        </p:blipFill>
        <p:spPr>
          <a:xfrm>
            <a:off x="3055" y="458633"/>
            <a:ext cx="1696133" cy="4171743"/>
          </a:xfrm>
          <a:prstGeom prst="rect">
            <a:avLst/>
          </a:prstGeom>
          <a:noFill/>
          <a:ln>
            <a:noFill/>
          </a:ln>
        </p:spPr>
      </p:pic>
      <p:pic>
        <p:nvPicPr>
          <p:cNvPr id="104" name="Google Shape;104;gf81378cc83_0_339"/>
          <p:cNvPicPr preferRelativeResize="0"/>
          <p:nvPr/>
        </p:nvPicPr>
        <p:blipFill rotWithShape="1">
          <a:blip r:embed="rId2">
            <a:alphaModFix/>
          </a:blip>
          <a:srcRect b="0" l="38684" r="0" t="0"/>
          <a:stretch/>
        </p:blipFill>
        <p:spPr>
          <a:xfrm>
            <a:off x="3055" y="2227625"/>
            <a:ext cx="1696133" cy="4171743"/>
          </a:xfrm>
          <a:prstGeom prst="rect">
            <a:avLst/>
          </a:prstGeom>
          <a:noFill/>
          <a:ln>
            <a:noFill/>
          </a:ln>
        </p:spPr>
      </p:pic>
      <p:sp>
        <p:nvSpPr>
          <p:cNvPr id="105" name="Google Shape;105;gf81378cc83_0_339"/>
          <p:cNvSpPr txBox="1"/>
          <p:nvPr>
            <p:ph type="ctrTitle"/>
          </p:nvPr>
        </p:nvSpPr>
        <p:spPr>
          <a:xfrm>
            <a:off x="2513000" y="1279600"/>
            <a:ext cx="7166100" cy="4171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5600"/>
              <a:buNone/>
              <a:defRPr sz="5600">
                <a:solidFill>
                  <a:srgbClr val="FFFFFF"/>
                </a:solidFill>
              </a:defRPr>
            </a:lvl1pPr>
            <a:lvl2pPr lvl="1" algn="l">
              <a:lnSpc>
                <a:spcPct val="100000"/>
              </a:lnSpc>
              <a:spcBef>
                <a:spcPts val="0"/>
              </a:spcBef>
              <a:spcAft>
                <a:spcPts val="0"/>
              </a:spcAft>
              <a:buClr>
                <a:srgbClr val="FFFFFF"/>
              </a:buClr>
              <a:buSzPts val="5600"/>
              <a:buNone/>
              <a:defRPr sz="5600">
                <a:solidFill>
                  <a:srgbClr val="FFFFFF"/>
                </a:solidFill>
              </a:defRPr>
            </a:lvl2pPr>
            <a:lvl3pPr lvl="2" algn="l">
              <a:lnSpc>
                <a:spcPct val="100000"/>
              </a:lnSpc>
              <a:spcBef>
                <a:spcPts val="0"/>
              </a:spcBef>
              <a:spcAft>
                <a:spcPts val="0"/>
              </a:spcAft>
              <a:buClr>
                <a:srgbClr val="FFFFFF"/>
              </a:buClr>
              <a:buSzPts val="5600"/>
              <a:buNone/>
              <a:defRPr sz="5600">
                <a:solidFill>
                  <a:srgbClr val="FFFFFF"/>
                </a:solidFill>
              </a:defRPr>
            </a:lvl3pPr>
            <a:lvl4pPr lvl="3" algn="l">
              <a:lnSpc>
                <a:spcPct val="100000"/>
              </a:lnSpc>
              <a:spcBef>
                <a:spcPts val="0"/>
              </a:spcBef>
              <a:spcAft>
                <a:spcPts val="0"/>
              </a:spcAft>
              <a:buClr>
                <a:srgbClr val="FFFFFF"/>
              </a:buClr>
              <a:buSzPts val="5600"/>
              <a:buNone/>
              <a:defRPr sz="5600">
                <a:solidFill>
                  <a:srgbClr val="FFFFFF"/>
                </a:solidFill>
              </a:defRPr>
            </a:lvl4pPr>
            <a:lvl5pPr lvl="4" algn="l">
              <a:lnSpc>
                <a:spcPct val="100000"/>
              </a:lnSpc>
              <a:spcBef>
                <a:spcPts val="0"/>
              </a:spcBef>
              <a:spcAft>
                <a:spcPts val="0"/>
              </a:spcAft>
              <a:buClr>
                <a:srgbClr val="FFFFFF"/>
              </a:buClr>
              <a:buSzPts val="5600"/>
              <a:buNone/>
              <a:defRPr sz="5600">
                <a:solidFill>
                  <a:srgbClr val="FFFFFF"/>
                </a:solidFill>
              </a:defRPr>
            </a:lvl5pPr>
            <a:lvl6pPr lvl="5" algn="l">
              <a:lnSpc>
                <a:spcPct val="100000"/>
              </a:lnSpc>
              <a:spcBef>
                <a:spcPts val="0"/>
              </a:spcBef>
              <a:spcAft>
                <a:spcPts val="0"/>
              </a:spcAft>
              <a:buClr>
                <a:srgbClr val="FFFFFF"/>
              </a:buClr>
              <a:buSzPts val="5600"/>
              <a:buNone/>
              <a:defRPr sz="5600">
                <a:solidFill>
                  <a:srgbClr val="FFFFFF"/>
                </a:solidFill>
              </a:defRPr>
            </a:lvl6pPr>
            <a:lvl7pPr lvl="6" algn="l">
              <a:lnSpc>
                <a:spcPct val="100000"/>
              </a:lnSpc>
              <a:spcBef>
                <a:spcPts val="0"/>
              </a:spcBef>
              <a:spcAft>
                <a:spcPts val="0"/>
              </a:spcAft>
              <a:buClr>
                <a:srgbClr val="FFFFFF"/>
              </a:buClr>
              <a:buSzPts val="5600"/>
              <a:buNone/>
              <a:defRPr sz="5600">
                <a:solidFill>
                  <a:srgbClr val="FFFFFF"/>
                </a:solidFill>
              </a:defRPr>
            </a:lvl7pPr>
            <a:lvl8pPr lvl="7" algn="l">
              <a:lnSpc>
                <a:spcPct val="100000"/>
              </a:lnSpc>
              <a:spcBef>
                <a:spcPts val="0"/>
              </a:spcBef>
              <a:spcAft>
                <a:spcPts val="0"/>
              </a:spcAft>
              <a:buClr>
                <a:srgbClr val="FFFFFF"/>
              </a:buClr>
              <a:buSzPts val="5600"/>
              <a:buNone/>
              <a:defRPr sz="5600">
                <a:solidFill>
                  <a:srgbClr val="FFFFFF"/>
                </a:solidFill>
              </a:defRPr>
            </a:lvl8pPr>
            <a:lvl9pPr lvl="8" algn="l">
              <a:lnSpc>
                <a:spcPct val="100000"/>
              </a:lnSpc>
              <a:spcBef>
                <a:spcPts val="0"/>
              </a:spcBef>
              <a:spcAft>
                <a:spcPts val="0"/>
              </a:spcAft>
              <a:buClr>
                <a:srgbClr val="FFFFFF"/>
              </a:buClr>
              <a:buSzPts val="5600"/>
              <a:buNone/>
              <a:defRPr sz="5600">
                <a:solidFill>
                  <a:srgbClr val="FFFFFF"/>
                </a:solidFill>
              </a:defRPr>
            </a:lvl9pPr>
          </a:lstStyle>
          <a:p/>
        </p:txBody>
      </p:sp>
      <p:sp>
        <p:nvSpPr>
          <p:cNvPr id="106" name="Google Shape;106;gf81378cc83_0_33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2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34" name="Google Shape;34;p2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35" name="Google Shape;35;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3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41" name="Google Shape;41;p3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42" name="Google Shape;42;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45" name="Shape 45"/>
        <p:cNvGrpSpPr/>
        <p:nvPr/>
      </p:nvGrpSpPr>
      <p:grpSpPr>
        <a:xfrm>
          <a:off x="0" y="0"/>
          <a:ext cx="0" cy="0"/>
          <a:chOff x="0" y="0"/>
          <a:chExt cx="0" cy="0"/>
        </a:xfrm>
      </p:grpSpPr>
      <p:sp>
        <p:nvSpPr>
          <p:cNvPr id="46" name="Google Shape;46;p3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48" name="Google Shape;48;p3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49" name="Google Shape;49;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52" name="Shape 52"/>
        <p:cNvGrpSpPr/>
        <p:nvPr/>
      </p:nvGrpSpPr>
      <p:grpSpPr>
        <a:xfrm>
          <a:off x="0" y="0"/>
          <a:ext cx="0" cy="0"/>
          <a:chOff x="0" y="0"/>
          <a:chExt cx="0" cy="0"/>
        </a:xfrm>
      </p:grpSpPr>
      <p:sp>
        <p:nvSpPr>
          <p:cNvPr id="53" name="Google Shape;53;p3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55" name="Google Shape;55;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58" name="Shape 58"/>
        <p:cNvGrpSpPr/>
        <p:nvPr/>
      </p:nvGrpSpPr>
      <p:grpSpPr>
        <a:xfrm>
          <a:off x="0" y="0"/>
          <a:ext cx="0" cy="0"/>
          <a:chOff x="0" y="0"/>
          <a:chExt cx="0" cy="0"/>
        </a:xfrm>
      </p:grpSpPr>
      <p:sp>
        <p:nvSpPr>
          <p:cNvPr id="59" name="Google Shape;59;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60" name="Google Shape;60;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61" name="Google Shape;61;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63" name="Google Shape;63;p3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64" name="Google Shape;64;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67" name="Shape 67"/>
        <p:cNvGrpSpPr/>
        <p:nvPr/>
      </p:nvGrpSpPr>
      <p:grpSpPr>
        <a:xfrm>
          <a:off x="0" y="0"/>
          <a:ext cx="0" cy="0"/>
          <a:chOff x="0" y="0"/>
          <a:chExt cx="0" cy="0"/>
        </a:xfrm>
      </p:grpSpPr>
      <p:sp>
        <p:nvSpPr>
          <p:cNvPr id="68" name="Google Shape;68;p3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70" name="Google Shape;70;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73" name="Shape 73"/>
        <p:cNvGrpSpPr/>
        <p:nvPr/>
      </p:nvGrpSpPr>
      <p:grpSpPr>
        <a:xfrm>
          <a:off x="0" y="0"/>
          <a:ext cx="0" cy="0"/>
          <a:chOff x="0" y="0"/>
          <a:chExt cx="0" cy="0"/>
        </a:xfrm>
      </p:grpSpPr>
      <p:sp>
        <p:nvSpPr>
          <p:cNvPr id="74" name="Google Shape;74;p3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75" name="Google Shape;75;p3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76" name="Google Shape;76;p3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78" name="Google Shape;78;p3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79" name="Google Shape;79;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grpSp>
        <p:nvGrpSpPr>
          <p:cNvPr id="10" name="Google Shape;10;p21"/>
          <p:cNvGrpSpPr/>
          <p:nvPr/>
        </p:nvGrpSpPr>
        <p:grpSpPr>
          <a:xfrm>
            <a:off x="150812" y="0"/>
            <a:ext cx="2436813" cy="6858001"/>
            <a:chOff x="1320800" y="0"/>
            <a:chExt cx="2436813" cy="6858001"/>
          </a:xfrm>
        </p:grpSpPr>
        <p:sp>
          <p:nvSpPr>
            <p:cNvPr id="11" name="Google Shape;11;p2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2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2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5C1E34"/>
            </a:solidFill>
            <a:ln>
              <a:noFill/>
            </a:ln>
          </p:spPr>
        </p:sp>
        <p:sp>
          <p:nvSpPr>
            <p:cNvPr id="15" name="Google Shape;15;p2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892D4E"/>
            </a:solidFill>
            <a:ln>
              <a:noFill/>
            </a:ln>
          </p:spPr>
        </p:sp>
        <p:sp>
          <p:nvSpPr>
            <p:cNvPr id="16" name="Google Shape;16;p2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892D4E"/>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892D4E"/>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892D4E"/>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892D4E"/>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892D4E"/>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892D4E"/>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892D4E"/>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892D4E"/>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892D4E"/>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html-wallpaper.jpg" id="112" name="Google Shape;112;p39"/>
          <p:cNvPicPr preferRelativeResize="0"/>
          <p:nvPr/>
        </p:nvPicPr>
        <p:blipFill rotWithShape="1">
          <a:blip r:embed="rId3">
            <a:alphaModFix/>
          </a:blip>
          <a:srcRect b="0" l="0" r="0" t="0"/>
          <a:stretch/>
        </p:blipFill>
        <p:spPr>
          <a:xfrm>
            <a:off x="0" y="0"/>
            <a:ext cx="12192000" cy="685800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
        <p:nvSpPr>
          <p:cNvPr id="113" name="Google Shape;113;p39"/>
          <p:cNvSpPr txBox="1"/>
          <p:nvPr/>
        </p:nvSpPr>
        <p:spPr>
          <a:xfrm>
            <a:off x="1122949" y="256673"/>
            <a:ext cx="1052362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6000" u="none" cap="none" strike="noStrike">
                <a:solidFill>
                  <a:srgbClr val="FFFF00"/>
                </a:solidFill>
                <a:latin typeface="Times New Roman"/>
                <a:ea typeface="Times New Roman"/>
                <a:cs typeface="Times New Roman"/>
                <a:sym typeface="Times New Roman"/>
              </a:rPr>
              <a:t>Building Responsive Website Using HTML, CSS</a:t>
            </a:r>
            <a:endParaRPr b="0" i="0" sz="6000" u="none" cap="none" strike="noStrike">
              <a:solidFill>
                <a:srgbClr val="FFFF00"/>
              </a:solidFill>
              <a:latin typeface="Arial"/>
              <a:ea typeface="Arial"/>
              <a:cs typeface="Arial"/>
              <a:sym typeface="Arial"/>
            </a:endParaRPr>
          </a:p>
        </p:txBody>
      </p:sp>
      <p:sp>
        <p:nvSpPr>
          <p:cNvPr id="114" name="Google Shape;114;p39"/>
          <p:cNvSpPr/>
          <p:nvPr/>
        </p:nvSpPr>
        <p:spPr>
          <a:xfrm>
            <a:off x="5871410" y="5525972"/>
            <a:ext cx="6096000" cy="35394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t/>
            </a:r>
            <a:endParaRPr b="0" i="0" sz="1700" u="none" cap="none" strike="noStrike">
              <a:solidFill>
                <a:srgbClr val="FFFF00"/>
              </a:solidFill>
              <a:latin typeface="Georgia"/>
              <a:ea typeface="Georgia"/>
              <a:cs typeface="Georgia"/>
              <a:sym typeface="Georgia"/>
            </a:endParaRPr>
          </a:p>
        </p:txBody>
      </p:sp>
      <p:sp>
        <p:nvSpPr>
          <p:cNvPr id="115" name="Google Shape;115;p39"/>
          <p:cNvSpPr/>
          <p:nvPr/>
        </p:nvSpPr>
        <p:spPr>
          <a:xfrm>
            <a:off x="6096000" y="5342021"/>
            <a:ext cx="6096000" cy="35394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t/>
            </a:r>
            <a:endParaRPr b="1" i="0" sz="1700" u="none" cap="none" strike="noStrike">
              <a:solidFill>
                <a:srgbClr val="262626"/>
              </a:solidFill>
              <a:latin typeface="Georgia"/>
              <a:ea typeface="Georgia"/>
              <a:cs typeface="Georgia"/>
              <a:sym typeface="Georgia"/>
            </a:endParaRPr>
          </a:p>
        </p:txBody>
      </p:sp>
      <p:sp>
        <p:nvSpPr>
          <p:cNvPr id="116" name="Google Shape;116;p39"/>
          <p:cNvSpPr txBox="1"/>
          <p:nvPr/>
        </p:nvSpPr>
        <p:spPr>
          <a:xfrm>
            <a:off x="4379495" y="5630780"/>
            <a:ext cx="7574189" cy="9233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1" lang="en-IN" sz="1800" u="none" cap="none" strike="noStrike">
                <a:solidFill>
                  <a:srgbClr val="FFFF00"/>
                </a:solidFill>
                <a:latin typeface="Georgia"/>
                <a:ea typeface="Georgia"/>
                <a:cs typeface="Georgia"/>
                <a:sym typeface="Georgia"/>
              </a:rPr>
              <a:t>By:- Pramod Joshi</a:t>
            </a:r>
            <a:endParaRPr/>
          </a:p>
          <a:p>
            <a:pPr indent="0" lvl="0" marL="0" marR="0" rtl="0" algn="r">
              <a:lnSpc>
                <a:spcPct val="100000"/>
              </a:lnSpc>
              <a:spcBef>
                <a:spcPts val="0"/>
              </a:spcBef>
              <a:spcAft>
                <a:spcPts val="0"/>
              </a:spcAft>
              <a:buNone/>
            </a:pPr>
            <a:r>
              <a:rPr b="1" i="1" lang="en-IN" sz="1800" u="none" cap="none" strike="noStrike">
                <a:solidFill>
                  <a:srgbClr val="FFFF00"/>
                </a:solidFill>
                <a:latin typeface="Georgia"/>
                <a:ea typeface="Georgia"/>
                <a:cs typeface="Georgia"/>
                <a:sym typeface="Georgia"/>
              </a:rPr>
              <a:t>B.Tech.(CSE) - 2nd year</a:t>
            </a:r>
            <a:endParaRPr/>
          </a:p>
          <a:p>
            <a:pPr indent="0" lvl="0" marL="0" marR="0" rtl="0" algn="r">
              <a:lnSpc>
                <a:spcPct val="100000"/>
              </a:lnSpc>
              <a:spcBef>
                <a:spcPts val="0"/>
              </a:spcBef>
              <a:spcAft>
                <a:spcPts val="0"/>
              </a:spcAft>
              <a:buNone/>
            </a:pPr>
            <a:r>
              <a:rPr b="1" i="1" lang="en-IN" sz="1800" u="none" cap="none" strike="noStrike">
                <a:solidFill>
                  <a:srgbClr val="FFFF00"/>
                </a:solidFill>
                <a:latin typeface="Georgia"/>
                <a:ea typeface="Georgia"/>
                <a:cs typeface="Georgia"/>
                <a:sym typeface="Georgia"/>
              </a:rPr>
              <a:t>Graphic Era Hill University , Bhimtal(Nainital)</a:t>
            </a:r>
            <a:endParaRPr/>
          </a:p>
        </p:txBody>
      </p:sp>
    </p:spTree>
  </p:cSld>
  <p:clrMapOvr>
    <a:masterClrMapping/>
  </p:clrMapOvr>
  <p:transition spd="slow">
    <p:strips dir="ru"/>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3"/>
          <p:cNvSpPr txBox="1"/>
          <p:nvPr/>
        </p:nvSpPr>
        <p:spPr>
          <a:xfrm>
            <a:off x="1567542" y="1349829"/>
            <a:ext cx="10624458"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900" u="none" cap="none" strike="noStrike">
                <a:solidFill>
                  <a:srgbClr val="000000"/>
                </a:solidFill>
                <a:latin typeface="Georgia"/>
                <a:ea typeface="Georgia"/>
                <a:cs typeface="Georgia"/>
                <a:sym typeface="Georgia"/>
              </a:rPr>
              <a:t>HTML</a:t>
            </a:r>
            <a:r>
              <a:rPr b="0" i="0" lang="en-IN" sz="1900" u="none" cap="none" strike="noStrike">
                <a:solidFill>
                  <a:srgbClr val="000000"/>
                </a:solidFill>
                <a:latin typeface="Times New Roman"/>
                <a:ea typeface="Times New Roman"/>
                <a:cs typeface="Times New Roman"/>
                <a:sym typeface="Times New Roman"/>
              </a:rPr>
              <a:t>5 </a:t>
            </a:r>
            <a:r>
              <a:rPr b="0" i="0" lang="en-IN" sz="1900" u="none" cap="none" strike="noStrike">
                <a:solidFill>
                  <a:srgbClr val="000000"/>
                </a:solidFill>
                <a:latin typeface="Georgia"/>
                <a:ea typeface="Georgia"/>
                <a:cs typeface="Georgia"/>
                <a:sym typeface="Georgia"/>
              </a:rPr>
              <a:t>is the </a:t>
            </a:r>
            <a:r>
              <a:rPr b="0" i="0" lang="en-IN" sz="1900" u="none" cap="none" strike="noStrike">
                <a:solidFill>
                  <a:srgbClr val="000000"/>
                </a:solidFill>
                <a:latin typeface="Times New Roman"/>
                <a:ea typeface="Times New Roman"/>
                <a:cs typeface="Times New Roman"/>
                <a:sym typeface="Times New Roman"/>
              </a:rPr>
              <a:t>5</a:t>
            </a:r>
            <a:r>
              <a:rPr b="0" baseline="30000" i="0" lang="en-IN" sz="1900" u="none" cap="none" strike="noStrike">
                <a:solidFill>
                  <a:srgbClr val="000000"/>
                </a:solidFill>
                <a:latin typeface="Georgia"/>
                <a:ea typeface="Georgia"/>
                <a:cs typeface="Georgia"/>
                <a:sym typeface="Georgia"/>
              </a:rPr>
              <a:t>th</a:t>
            </a:r>
            <a:r>
              <a:rPr b="0" i="0" lang="en-IN" sz="1900" u="none" cap="none" strike="noStrike">
                <a:solidFill>
                  <a:srgbClr val="000000"/>
                </a:solidFill>
                <a:latin typeface="Georgia"/>
                <a:ea typeface="Georgia"/>
                <a:cs typeface="Georgia"/>
                <a:sym typeface="Georgia"/>
              </a:rPr>
              <a:t> version of HTML version 1.0 with support for more tags and features. Technically its termed HTML version </a:t>
            </a:r>
            <a:r>
              <a:rPr b="0" i="0" lang="en-IN" sz="1900" u="none" cap="none" strike="noStrike">
                <a:solidFill>
                  <a:srgbClr val="000000"/>
                </a:solidFill>
                <a:latin typeface="Times New Roman"/>
                <a:ea typeface="Times New Roman"/>
                <a:cs typeface="Times New Roman"/>
                <a:sym typeface="Times New Roman"/>
              </a:rPr>
              <a:t>5</a:t>
            </a:r>
            <a:r>
              <a:rPr b="0" i="0" lang="en-IN" sz="1900" u="none" cap="none" strike="noStrike">
                <a:solidFill>
                  <a:srgbClr val="000000"/>
                </a:solidFill>
                <a:latin typeface="Georgia"/>
                <a:ea typeface="Georgia"/>
                <a:cs typeface="Georgia"/>
                <a:sym typeface="Georgia"/>
              </a:rPr>
              <a:t>.0, but colloquially it called HTML</a:t>
            </a:r>
            <a:r>
              <a:rPr b="0" i="0" lang="en-IN" sz="1900" u="none" cap="none" strike="noStrike">
                <a:solidFill>
                  <a:srgbClr val="000000"/>
                </a:solidFill>
                <a:latin typeface="Times New Roman"/>
                <a:ea typeface="Times New Roman"/>
                <a:cs typeface="Times New Roman"/>
                <a:sym typeface="Times New Roman"/>
              </a:rPr>
              <a:t>5</a:t>
            </a:r>
            <a:r>
              <a:rPr b="0" i="0" lang="en-IN" sz="1900" u="none" cap="none" strike="noStrike">
                <a:solidFill>
                  <a:srgbClr val="000000"/>
                </a:solidFill>
                <a:latin typeface="Georgia"/>
                <a:ea typeface="Georgia"/>
                <a:cs typeface="Georgia"/>
                <a:sym typeface="Georgia"/>
              </a:rPr>
              <a:t>.</a:t>
            </a:r>
            <a:endParaRPr/>
          </a:p>
          <a:p>
            <a:pPr indent="0" lvl="0" marL="0" marR="0" rtl="0" algn="l">
              <a:lnSpc>
                <a:spcPct val="100000"/>
              </a:lnSpc>
              <a:spcBef>
                <a:spcPts val="0"/>
              </a:spcBef>
              <a:spcAft>
                <a:spcPts val="0"/>
              </a:spcAft>
              <a:buNone/>
            </a:pPr>
            <a:r>
              <a:rPr b="0" i="0" lang="en-IN" sz="1900" u="none" cap="none" strike="noStrike">
                <a:solidFill>
                  <a:srgbClr val="000000"/>
                </a:solidFill>
                <a:latin typeface="Georgia"/>
                <a:ea typeface="Georgia"/>
                <a:cs typeface="Georgia"/>
                <a:sym typeface="Georgia"/>
              </a:rPr>
              <a:t>The latest version of Browsers like Safari, Opera, Chrome, and Firefox supports all most all features of HTML</a:t>
            </a:r>
            <a:r>
              <a:rPr b="0" i="0" lang="en-IN" sz="1900" u="none" cap="none" strike="noStrike">
                <a:solidFill>
                  <a:srgbClr val="000000"/>
                </a:solidFill>
                <a:latin typeface="Times New Roman"/>
                <a:ea typeface="Times New Roman"/>
                <a:cs typeface="Times New Roman"/>
                <a:sym typeface="Times New Roman"/>
              </a:rPr>
              <a:t>5</a:t>
            </a:r>
            <a:r>
              <a:rPr b="0" i="0" lang="en-IN" sz="1900" u="none" cap="none" strike="noStrike">
                <a:solidFill>
                  <a:srgbClr val="000000"/>
                </a:solidFill>
                <a:latin typeface="Georgia"/>
                <a:ea typeface="Georgia"/>
                <a:cs typeface="Georgia"/>
                <a:sym typeface="Georgia"/>
              </a:rPr>
              <a:t>. A web developer can use HTML5 for developing photo sites, web forums, and advanced mapping applications. The Full form of HTML</a:t>
            </a:r>
            <a:r>
              <a:rPr b="0" i="0" lang="en-IN" sz="1900" u="none" cap="none" strike="noStrike">
                <a:solidFill>
                  <a:srgbClr val="000000"/>
                </a:solidFill>
                <a:latin typeface="Times New Roman"/>
                <a:ea typeface="Times New Roman"/>
                <a:cs typeface="Times New Roman"/>
                <a:sym typeface="Times New Roman"/>
              </a:rPr>
              <a:t>5</a:t>
            </a:r>
            <a:r>
              <a:rPr b="0" i="0" lang="en-IN" sz="1900" u="none" cap="none" strike="noStrike">
                <a:solidFill>
                  <a:srgbClr val="000000"/>
                </a:solidFill>
                <a:latin typeface="Georgia"/>
                <a:ea typeface="Georgia"/>
                <a:cs typeface="Georgia"/>
                <a:sym typeface="Georgia"/>
              </a:rPr>
              <a:t> is Hypertext Mark-up Language 5.</a:t>
            </a:r>
            <a:endParaRPr/>
          </a:p>
          <a:p>
            <a:pPr indent="0" lvl="0" marL="0" marR="0" rtl="0" algn="l">
              <a:lnSpc>
                <a:spcPct val="100000"/>
              </a:lnSpc>
              <a:spcBef>
                <a:spcPts val="0"/>
              </a:spcBef>
              <a:spcAft>
                <a:spcPts val="0"/>
              </a:spcAft>
              <a:buNone/>
            </a:pPr>
            <a:r>
              <a:t/>
            </a:r>
            <a:endParaRPr b="0" i="0" sz="1900" u="none" cap="none" strike="noStrike">
              <a:solidFill>
                <a:srgbClr val="000000"/>
              </a:solidFill>
              <a:latin typeface="Georgia"/>
              <a:ea typeface="Georgia"/>
              <a:cs typeface="Georgia"/>
              <a:sym typeface="Georgia"/>
            </a:endParaRPr>
          </a:p>
        </p:txBody>
      </p:sp>
      <p:sp>
        <p:nvSpPr>
          <p:cNvPr id="188" name="Google Shape;188;p43"/>
          <p:cNvSpPr txBox="1"/>
          <p:nvPr/>
        </p:nvSpPr>
        <p:spPr>
          <a:xfrm>
            <a:off x="3062514" y="333828"/>
            <a:ext cx="512191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000" u="none" cap="none" strike="noStrike">
                <a:solidFill>
                  <a:srgbClr val="165607"/>
                </a:solidFill>
                <a:latin typeface="Georgia"/>
                <a:ea typeface="Georgia"/>
                <a:cs typeface="Georgia"/>
                <a:sym typeface="Georgia"/>
              </a:rPr>
              <a:t>WHAT IS HTML</a:t>
            </a:r>
            <a:r>
              <a:rPr b="1" i="1" lang="en-IN" sz="4000" u="none" cap="none" strike="noStrike">
                <a:solidFill>
                  <a:srgbClr val="165607"/>
                </a:solidFill>
                <a:latin typeface="Arial"/>
                <a:ea typeface="Arial"/>
                <a:cs typeface="Arial"/>
                <a:sym typeface="Arial"/>
              </a:rPr>
              <a:t>5</a:t>
            </a:r>
            <a:r>
              <a:rPr b="1" i="1" lang="en-IN" sz="4000" u="none" cap="none" strike="noStrike">
                <a:solidFill>
                  <a:srgbClr val="165607"/>
                </a:solidFill>
                <a:latin typeface="Georgia"/>
                <a:ea typeface="Georgia"/>
                <a:cs typeface="Georgia"/>
                <a:sym typeface="Georgia"/>
              </a:rPr>
              <a:t>?</a:t>
            </a:r>
            <a:endParaRPr/>
          </a:p>
        </p:txBody>
      </p:sp>
      <p:sp>
        <p:nvSpPr>
          <p:cNvPr id="189" name="Google Shape;189;p43"/>
          <p:cNvSpPr txBox="1"/>
          <p:nvPr/>
        </p:nvSpPr>
        <p:spPr>
          <a:xfrm>
            <a:off x="1991280" y="2989944"/>
            <a:ext cx="9924948" cy="36009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900" u="none" cap="none" strike="noStrike">
                <a:solidFill>
                  <a:srgbClr val="165607"/>
                </a:solidFill>
                <a:latin typeface="Georgia"/>
                <a:ea typeface="Georgia"/>
                <a:cs typeface="Georgia"/>
                <a:sym typeface="Georgia"/>
              </a:rPr>
              <a:t>FEATURES OF HTML</a:t>
            </a:r>
            <a:r>
              <a:rPr b="0" i="0" lang="en-IN" sz="1900" u="none" cap="none" strike="noStrike">
                <a:solidFill>
                  <a:srgbClr val="165607"/>
                </a:solidFill>
                <a:latin typeface="Times New Roman"/>
                <a:ea typeface="Times New Roman"/>
                <a:cs typeface="Times New Roman"/>
                <a:sym typeface="Times New Roman"/>
              </a:rPr>
              <a:t>5</a:t>
            </a:r>
            <a:r>
              <a:rPr b="0" i="0" lang="en-IN" sz="1900" u="none" cap="none" strike="noStrike">
                <a:solidFill>
                  <a:srgbClr val="165607"/>
                </a:solidFill>
                <a:latin typeface="Georgia"/>
                <a:ea typeface="Georgia"/>
                <a:cs typeface="Georgia"/>
                <a:sym typeface="Georgia"/>
              </a:rPr>
              <a:t>:</a:t>
            </a:r>
            <a:endParaRPr/>
          </a:p>
          <a:p>
            <a:pPr indent="0" lvl="0" marL="0" marR="0" rtl="0" algn="l">
              <a:lnSpc>
                <a:spcPct val="100000"/>
              </a:lnSpc>
              <a:spcBef>
                <a:spcPts val="0"/>
              </a:spcBef>
              <a:spcAft>
                <a:spcPts val="0"/>
              </a:spcAft>
              <a:buNone/>
            </a:pPr>
            <a:r>
              <a:t/>
            </a:r>
            <a:endParaRPr b="0" i="0" sz="1900" u="none" cap="none" strike="noStrike">
              <a:solidFill>
                <a:srgbClr val="000000"/>
              </a:solidFill>
              <a:latin typeface="Georgia"/>
              <a:ea typeface="Georgia"/>
              <a:cs typeface="Georgia"/>
              <a:sym typeface="Georgia"/>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It supports local storage.</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HTML5 has New content related elements, like, &lt;header&gt;, &lt;footer&gt;, &lt;article&gt;, etc.</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It offers new form controls, like date, calendar, time, URL, email, and search.</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Support for CSS</a:t>
            </a:r>
            <a:r>
              <a:rPr b="0" i="0" lang="en-IN" sz="1900" u="none" cap="none" strike="noStrike">
                <a:solidFill>
                  <a:srgbClr val="000000"/>
                </a:solidFill>
                <a:latin typeface="Times New Roman"/>
                <a:ea typeface="Times New Roman"/>
                <a:cs typeface="Times New Roman"/>
                <a:sym typeface="Times New Roman"/>
              </a:rPr>
              <a:t>3</a:t>
            </a:r>
            <a:r>
              <a:rPr b="0" i="0" lang="en-IN" sz="1900" u="none" cap="none" strike="noStrike">
                <a:solidFill>
                  <a:srgbClr val="000000"/>
                </a:solidFill>
                <a:latin typeface="Georgia"/>
                <a:ea typeface="Georgia"/>
                <a:cs typeface="Georgia"/>
                <a:sym typeface="Georgia"/>
              </a:rPr>
              <a:t>, the newer and version of CSS.</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Provides media support.</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Figure element can be combined with elements to easily associate a caption with the other image elements.</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You can store large amounts of data locally without affecting site performance.</a:t>
            </a:r>
            <a:endParaRPr/>
          </a:p>
          <a:p>
            <a:pPr indent="-342900" lvl="0" marL="342900" marR="0" rtl="0" algn="l">
              <a:lnSpc>
                <a:spcPct val="100000"/>
              </a:lnSpc>
              <a:spcBef>
                <a:spcPts val="0"/>
              </a:spcBef>
              <a:spcAft>
                <a:spcPts val="0"/>
              </a:spcAft>
              <a:buClr>
                <a:srgbClr val="000000"/>
              </a:buClr>
              <a:buSzPts val="1900"/>
              <a:buFont typeface="Noto Sans Symbols"/>
              <a:buChar char="❖"/>
            </a:pPr>
            <a:r>
              <a:rPr b="0" i="0" lang="en-IN" sz="1900" u="none" cap="none" strike="noStrike">
                <a:solidFill>
                  <a:srgbClr val="000000"/>
                </a:solidFill>
                <a:latin typeface="Georgia"/>
                <a:ea typeface="Georgia"/>
                <a:cs typeface="Georgia"/>
                <a:sym typeface="Georgia"/>
              </a:rPr>
              <a:t>HTML is capable of handling incorrect syntax.</a:t>
            </a:r>
            <a:endParaRPr/>
          </a:p>
          <a:p>
            <a:pPr indent="0" lvl="0" marL="0" marR="0" rtl="0" algn="l">
              <a:lnSpc>
                <a:spcPct val="100000"/>
              </a:lnSpc>
              <a:spcBef>
                <a:spcPts val="0"/>
              </a:spcBef>
              <a:spcAft>
                <a:spcPts val="0"/>
              </a:spcAft>
              <a:buNone/>
            </a:pPr>
            <a:r>
              <a:t/>
            </a:r>
            <a:endParaRPr b="0" i="0" sz="1900" u="none" cap="none" strike="noStrike">
              <a:solidFill>
                <a:srgbClr val="000000"/>
              </a:solidFill>
              <a:latin typeface="Georgia"/>
              <a:ea typeface="Georgia"/>
              <a:cs typeface="Georgia"/>
              <a:sym typeface="Georgia"/>
            </a:endParaRPr>
          </a:p>
        </p:txBody>
      </p:sp>
      <p:sp>
        <p:nvSpPr>
          <p:cNvPr id="190" name="Google Shape;190;p43"/>
          <p:cNvSpPr txBox="1"/>
          <p:nvPr/>
        </p:nvSpPr>
        <p:spPr>
          <a:xfrm>
            <a:off x="3831771" y="6270171"/>
            <a:ext cx="58480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1103C1"/>
                </a:solidFill>
                <a:latin typeface="Georgia"/>
                <a:ea typeface="Georgia"/>
                <a:cs typeface="Georgia"/>
                <a:sym typeface="Georgia"/>
              </a:rPr>
              <a:t>For more info.:- </a:t>
            </a:r>
            <a:r>
              <a:rPr b="1" i="0" lang="en-IN" sz="1700" u="none" cap="none" strike="noStrike">
                <a:solidFill>
                  <a:srgbClr val="FF0000"/>
                </a:solidFill>
                <a:latin typeface="Georgia"/>
                <a:ea typeface="Georgia"/>
                <a:cs typeface="Georgia"/>
                <a:sym typeface="Georgia"/>
              </a:rPr>
              <a:t>https://bit.ly/HTML_VS_HTML</a:t>
            </a:r>
            <a:r>
              <a:rPr b="1" i="0" lang="en-IN" sz="1700" u="none" cap="none" strike="noStrike">
                <a:solidFill>
                  <a:srgbClr val="FF0000"/>
                </a:solidFill>
                <a:latin typeface="Times New Roman"/>
                <a:ea typeface="Times New Roman"/>
                <a:cs typeface="Times New Roman"/>
                <a:sym typeface="Times New Roman"/>
              </a:rPr>
              <a:t>5</a:t>
            </a:r>
            <a:endParaRPr b="1" i="0" sz="1700" u="none" cap="none" strike="noStrike">
              <a:solidFill>
                <a:srgbClr val="FF0000"/>
              </a:solidFill>
              <a:latin typeface="Times New Roman"/>
              <a:ea typeface="Times New Roman"/>
              <a:cs typeface="Times New Roman"/>
              <a:sym typeface="Times New Roman"/>
            </a:endParaRPr>
          </a:p>
        </p:txBody>
      </p:sp>
    </p:spTree>
  </p:cSld>
  <p:clrMapOvr>
    <a:masterClrMapping/>
  </p:clrMapOvr>
  <p:transition spd="slow">
    <p:strips dir="ru"/>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4"/>
          <p:cNvSpPr txBox="1"/>
          <p:nvPr/>
        </p:nvSpPr>
        <p:spPr>
          <a:xfrm>
            <a:off x="1764631" y="2486525"/>
            <a:ext cx="9962147"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300" u="none" cap="none" strike="noStrike">
                <a:solidFill>
                  <a:srgbClr val="000000"/>
                </a:solidFill>
                <a:latin typeface="Georgia"/>
                <a:ea typeface="Georgia"/>
                <a:cs typeface="Georgia"/>
                <a:sym typeface="Georgia"/>
              </a:rPr>
              <a:t>HTML is actually a mark-up language and not a scripting language. Scripting implies decision making capabilities (the code can actually evaluate and take an action based on what it finds) – PHP, PERL, Ruby, JavaScript are examples of scripting languages. ... HTML.</a:t>
            </a:r>
            <a:endParaRPr/>
          </a:p>
          <a:p>
            <a:pPr indent="0" lvl="0" marL="0" marR="0" rtl="0" algn="l">
              <a:lnSpc>
                <a:spcPct val="100000"/>
              </a:lnSpc>
              <a:spcBef>
                <a:spcPts val="0"/>
              </a:spcBef>
              <a:spcAft>
                <a:spcPts val="0"/>
              </a:spcAft>
              <a:buNone/>
            </a:pPr>
            <a:r>
              <a:t/>
            </a:r>
            <a:endParaRPr b="0" i="0" sz="23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0" i="0" lang="en-IN" sz="2300" u="none" cap="none" strike="noStrike">
                <a:solidFill>
                  <a:srgbClr val="000000"/>
                </a:solidFill>
                <a:latin typeface="Georgia"/>
                <a:ea typeface="Georgia"/>
                <a:cs typeface="Georgia"/>
                <a:sym typeface="Georgia"/>
              </a:rPr>
              <a:t>A scripting language is a programming language that is interpreted. It is translated into machine code when the code is run, rather than beforehand. Scripting languages are often used for short scripts over full computer programs. JavaScript, Python, and Ruby are all examples of scripting languages.</a:t>
            </a:r>
            <a:endParaRPr b="0" i="0" sz="2300" u="none" cap="none" strike="noStrike">
              <a:solidFill>
                <a:srgbClr val="000000"/>
              </a:solidFill>
              <a:latin typeface="Georgia"/>
              <a:ea typeface="Georgia"/>
              <a:cs typeface="Georgia"/>
              <a:sym typeface="Georgia"/>
            </a:endParaRPr>
          </a:p>
        </p:txBody>
      </p:sp>
      <p:sp>
        <p:nvSpPr>
          <p:cNvPr id="196" name="Google Shape;196;p44"/>
          <p:cNvSpPr txBox="1"/>
          <p:nvPr/>
        </p:nvSpPr>
        <p:spPr>
          <a:xfrm>
            <a:off x="1796717" y="545432"/>
            <a:ext cx="962231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600" u="none" cap="none" strike="noStrike">
                <a:solidFill>
                  <a:srgbClr val="165607"/>
                </a:solidFill>
                <a:latin typeface="Georgia"/>
                <a:ea typeface="Georgia"/>
                <a:cs typeface="Georgia"/>
                <a:sym typeface="Georgia"/>
              </a:rPr>
              <a:t>HTML IS A SCRIPTING LANGUAGE OR NOT?</a:t>
            </a:r>
            <a:endParaRPr b="1" i="0" sz="3600" u="none" cap="none" strike="noStrike">
              <a:solidFill>
                <a:srgbClr val="165607"/>
              </a:solidFill>
              <a:latin typeface="Arial"/>
              <a:ea typeface="Arial"/>
              <a:cs typeface="Arial"/>
              <a:sym typeface="Arial"/>
            </a:endParaRPr>
          </a:p>
        </p:txBody>
      </p:sp>
    </p:spTree>
  </p:cSld>
  <p:clrMapOvr>
    <a:masterClrMapping/>
  </p:clrMapOvr>
  <p:transition spd="slow">
    <p:diamond/>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nvSpPr>
        <p:spPr>
          <a:xfrm>
            <a:off x="2786743" y="870857"/>
            <a:ext cx="4605748"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500" u="none" cap="none" strike="noStrike">
                <a:solidFill>
                  <a:srgbClr val="165607"/>
                </a:solidFill>
                <a:latin typeface="Georgia"/>
                <a:ea typeface="Georgia"/>
                <a:cs typeface="Georgia"/>
                <a:sym typeface="Georgia"/>
              </a:rPr>
              <a:t>WHAT IS CSS?</a:t>
            </a:r>
            <a:endParaRPr/>
          </a:p>
        </p:txBody>
      </p:sp>
      <p:sp>
        <p:nvSpPr>
          <p:cNvPr id="202" name="Google Shape;202;p7"/>
          <p:cNvSpPr txBox="1"/>
          <p:nvPr/>
        </p:nvSpPr>
        <p:spPr>
          <a:xfrm>
            <a:off x="1525905" y="2554514"/>
            <a:ext cx="9099028"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Cascading Style Sheets (CSS) is used to format the layout of a webpage.</a:t>
            </a:r>
            <a:endParaRPr/>
          </a:p>
          <a:p>
            <a:pPr indent="0" lvl="0" marL="0" marR="0" rtl="0" algn="just">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With CSS, you can control the colour, font, the size of text, the spacing between elements, how elements are positioned and laid out, what background images or background colours are to be used, different displays for different devices and screen sizes, and much more!</a:t>
            </a:r>
            <a:endParaRPr/>
          </a:p>
          <a:p>
            <a:pPr indent="0" lvl="0" marL="0" marR="0" rtl="0" algn="l">
              <a:lnSpc>
                <a:spcPct val="100000"/>
              </a:lnSpc>
              <a:spcBef>
                <a:spcPts val="0"/>
              </a:spcBef>
              <a:spcAft>
                <a:spcPts val="0"/>
              </a:spcAft>
              <a:buNone/>
            </a:pPr>
            <a:r>
              <a:t/>
            </a:r>
            <a:endParaRPr b="0" i="0" sz="2100" u="none" cap="none" strike="noStrike">
              <a:solidFill>
                <a:srgbClr val="000000"/>
              </a:solidFill>
              <a:latin typeface="Georgia"/>
              <a:ea typeface="Georgia"/>
              <a:cs typeface="Georgia"/>
              <a:sym typeface="Georgia"/>
            </a:endParaRPr>
          </a:p>
        </p:txBody>
      </p:sp>
      <p:sp>
        <p:nvSpPr>
          <p:cNvPr id="203" name="Google Shape;203;p7"/>
          <p:cNvSpPr txBox="1"/>
          <p:nvPr/>
        </p:nvSpPr>
        <p:spPr>
          <a:xfrm>
            <a:off x="1886857" y="4579637"/>
            <a:ext cx="9477829" cy="17697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500" u="none" cap="none" strike="noStrike">
                <a:solidFill>
                  <a:srgbClr val="000000"/>
                </a:solidFill>
                <a:latin typeface="Georgia"/>
                <a:ea typeface="Georgia"/>
                <a:cs typeface="Georgia"/>
                <a:sym typeface="Georgia"/>
              </a:rPr>
              <a:t>Note: </a:t>
            </a:r>
            <a:r>
              <a:rPr b="0" i="0" lang="en-IN" sz="2100" u="none" cap="none" strike="noStrike">
                <a:solidFill>
                  <a:srgbClr val="000000"/>
                </a:solidFill>
                <a:latin typeface="Georgia"/>
                <a:ea typeface="Georgia"/>
                <a:cs typeface="Georgia"/>
                <a:sym typeface="Georgia"/>
              </a:rPr>
              <a:t>The word cascading means that a style applied to a parent element will also apply to all children elements within the parent. So, if you set the colour of the body text to "blue", all headings, paragraphs, and other text elements within the body will also get the same colour (unless you specify something else)!</a:t>
            </a:r>
            <a:endParaRPr b="0" i="0" sz="2100" u="none" cap="none" strike="noStrike">
              <a:solidFill>
                <a:srgbClr val="000000"/>
              </a:solidFill>
              <a:latin typeface="Georgia"/>
              <a:ea typeface="Georgia"/>
              <a:cs typeface="Georgia"/>
              <a:sym typeface="Georgia"/>
            </a:endParaRPr>
          </a:p>
        </p:txBody>
      </p:sp>
      <p:pic>
        <p:nvPicPr>
          <p:cNvPr descr="C:\Users\HOME\Desktop\project\HTML_CSS_TYPES.jpg" id="204" name="Google Shape;204;p7"/>
          <p:cNvPicPr preferRelativeResize="0"/>
          <p:nvPr/>
        </p:nvPicPr>
        <p:blipFill rotWithShape="1">
          <a:blip r:embed="rId3">
            <a:alphaModFix/>
          </a:blip>
          <a:srcRect b="0" l="0" r="0" t="0"/>
          <a:stretch/>
        </p:blipFill>
        <p:spPr>
          <a:xfrm>
            <a:off x="9323701" y="217714"/>
            <a:ext cx="1891140" cy="1891140"/>
          </a:xfrm>
          <a:prstGeom prst="rect">
            <a:avLst/>
          </a:prstGeom>
          <a:noFill/>
          <a:ln>
            <a:noFill/>
          </a:ln>
        </p:spPr>
      </p:pic>
      <p:sp>
        <p:nvSpPr>
          <p:cNvPr id="205" name="Google Shape;205;p7"/>
          <p:cNvSpPr txBox="1"/>
          <p:nvPr/>
        </p:nvSpPr>
        <p:spPr>
          <a:xfrm>
            <a:off x="8679793" y="2133600"/>
            <a:ext cx="32944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FF0000"/>
                </a:solidFill>
                <a:latin typeface="Georgia"/>
                <a:ea typeface="Georgia"/>
                <a:cs typeface="Georgia"/>
                <a:sym typeface="Georgia"/>
              </a:rPr>
              <a:t>https://bit.ly/HTML_CSS_TYPES</a:t>
            </a:r>
            <a:endParaRPr b="1" i="0" sz="1400" u="none" cap="none" strike="noStrike">
              <a:solidFill>
                <a:srgbClr val="FF0000"/>
              </a:solidFill>
              <a:latin typeface="Georgia"/>
              <a:ea typeface="Georgia"/>
              <a:cs typeface="Georgia"/>
              <a:sym typeface="Georgia"/>
            </a:endParaRPr>
          </a:p>
        </p:txBody>
      </p:sp>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nvSpPr>
        <p:spPr>
          <a:xfrm>
            <a:off x="2085474" y="2353606"/>
            <a:ext cx="9529010"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300" u="none" cap="none" strike="noStrike">
                <a:solidFill>
                  <a:srgbClr val="000000"/>
                </a:solidFill>
                <a:latin typeface="Georgia"/>
                <a:ea typeface="Georgia"/>
                <a:cs typeface="Georgia"/>
                <a:sym typeface="Georgia"/>
              </a:rPr>
              <a:t>A domain name is a string of text that maps to a numeric </a:t>
            </a:r>
            <a:r>
              <a:rPr b="1" i="0" lang="en-IN" sz="2300" u="none" cap="none" strike="noStrike">
                <a:solidFill>
                  <a:srgbClr val="000000"/>
                </a:solidFill>
                <a:latin typeface="Georgia"/>
                <a:ea typeface="Georgia"/>
                <a:cs typeface="Georgia"/>
                <a:sym typeface="Georgia"/>
              </a:rPr>
              <a:t>IP address</a:t>
            </a:r>
            <a:r>
              <a:rPr b="0" i="0" lang="en-IN" sz="2300" u="none" cap="none" strike="noStrike">
                <a:solidFill>
                  <a:srgbClr val="000000"/>
                </a:solidFill>
                <a:latin typeface="Georgia"/>
                <a:ea typeface="Georgia"/>
                <a:cs typeface="Georgia"/>
                <a:sym typeface="Georgia"/>
              </a:rPr>
              <a:t>, used to access a website from client software. In plain English, a domain name is the text that a user types into a browser window to reach a particular website. For instance, the domain name for Google is ‘google.com’.</a:t>
            </a:r>
            <a:endParaRPr/>
          </a:p>
          <a:p>
            <a:pPr indent="0" lvl="0" marL="0" marR="0" rtl="0" algn="l">
              <a:lnSpc>
                <a:spcPct val="100000"/>
              </a:lnSpc>
              <a:spcBef>
                <a:spcPts val="0"/>
              </a:spcBef>
              <a:spcAft>
                <a:spcPts val="0"/>
              </a:spcAft>
              <a:buNone/>
            </a:pPr>
            <a:r>
              <a:rPr b="0" i="0" lang="en-IN" sz="2300" u="none" cap="none" strike="noStrike">
                <a:solidFill>
                  <a:srgbClr val="000000"/>
                </a:solidFill>
                <a:latin typeface="Georgia"/>
                <a:ea typeface="Georgia"/>
                <a:cs typeface="Georgia"/>
                <a:sym typeface="Georgia"/>
              </a:rPr>
              <a:t>The actual address of a website is a complex numerical IP address (e.g. </a:t>
            </a:r>
            <a:r>
              <a:rPr b="1" i="0" lang="en-IN" sz="2300" u="none" cap="none" strike="noStrike">
                <a:solidFill>
                  <a:srgbClr val="000000"/>
                </a:solidFill>
                <a:latin typeface="Times New Roman"/>
                <a:ea typeface="Times New Roman"/>
                <a:cs typeface="Times New Roman"/>
                <a:sym typeface="Times New Roman"/>
              </a:rPr>
              <a:t>103.21.244.0</a:t>
            </a:r>
            <a:r>
              <a:rPr b="0" i="0" lang="en-IN" sz="2300" u="none" cap="none" strike="noStrike">
                <a:solidFill>
                  <a:srgbClr val="000000"/>
                </a:solidFill>
                <a:latin typeface="Georgia"/>
                <a:ea typeface="Georgia"/>
                <a:cs typeface="Georgia"/>
                <a:sym typeface="Georgia"/>
              </a:rPr>
              <a:t>), but thanks to DNS, users are able to enter human-friendly domain names and be routed to the websites they are looking for. This process is known as a DNS(</a:t>
            </a:r>
            <a:r>
              <a:rPr b="0" i="0" lang="en-IN" sz="2400" u="none" cap="none" strike="noStrike">
                <a:solidFill>
                  <a:srgbClr val="000000"/>
                </a:solidFill>
                <a:latin typeface="Georgia"/>
                <a:ea typeface="Georgia"/>
                <a:cs typeface="Georgia"/>
                <a:sym typeface="Georgia"/>
              </a:rPr>
              <a:t>Domain Name System</a:t>
            </a:r>
            <a:r>
              <a:rPr b="0" i="0" lang="en-IN" sz="2400" u="none" cap="none" strike="noStrike">
                <a:solidFill>
                  <a:srgbClr val="000000"/>
                </a:solidFill>
                <a:latin typeface="Arial"/>
                <a:ea typeface="Arial"/>
                <a:cs typeface="Arial"/>
                <a:sym typeface="Arial"/>
              </a:rPr>
              <a:t>)</a:t>
            </a:r>
            <a:r>
              <a:rPr b="0" i="0" lang="en-IN" sz="2300" u="none" cap="none" strike="noStrike">
                <a:solidFill>
                  <a:srgbClr val="000000"/>
                </a:solidFill>
                <a:latin typeface="Georgia"/>
                <a:ea typeface="Georgia"/>
                <a:cs typeface="Georgia"/>
                <a:sym typeface="Georgia"/>
              </a:rPr>
              <a:t> lookup.</a:t>
            </a:r>
            <a:endParaRPr/>
          </a:p>
          <a:p>
            <a:pPr indent="0" lvl="0" marL="0" marR="0" rtl="0" algn="l">
              <a:lnSpc>
                <a:spcPct val="100000"/>
              </a:lnSpc>
              <a:spcBef>
                <a:spcPts val="0"/>
              </a:spcBef>
              <a:spcAft>
                <a:spcPts val="0"/>
              </a:spcAft>
              <a:buNone/>
            </a:pPr>
            <a:r>
              <a:t/>
            </a:r>
            <a:endParaRPr b="0" i="0" sz="2300" u="none" cap="none" strike="noStrike">
              <a:solidFill>
                <a:srgbClr val="000000"/>
              </a:solidFill>
              <a:latin typeface="Georgia"/>
              <a:ea typeface="Georgia"/>
              <a:cs typeface="Georgia"/>
              <a:sym typeface="Georgia"/>
            </a:endParaRPr>
          </a:p>
        </p:txBody>
      </p:sp>
      <p:sp>
        <p:nvSpPr>
          <p:cNvPr id="211" name="Google Shape;211;p9"/>
          <p:cNvSpPr txBox="1"/>
          <p:nvPr/>
        </p:nvSpPr>
        <p:spPr>
          <a:xfrm>
            <a:off x="3178629" y="696686"/>
            <a:ext cx="6311343"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500" u="none" cap="none" strike="noStrike">
                <a:solidFill>
                  <a:srgbClr val="165607"/>
                </a:solidFill>
                <a:latin typeface="Georgia"/>
                <a:ea typeface="Georgia"/>
                <a:cs typeface="Georgia"/>
                <a:sym typeface="Georgia"/>
              </a:rPr>
              <a:t>WHAT IS DOMAIN ?</a:t>
            </a:r>
            <a:endParaRPr b="1" i="1" sz="4500" u="none" cap="none" strike="noStrike">
              <a:solidFill>
                <a:srgbClr val="165607"/>
              </a:solidFill>
              <a:latin typeface="Georgia"/>
              <a:ea typeface="Georgia"/>
              <a:cs typeface="Georgia"/>
              <a:sym typeface="Georgia"/>
            </a:endParaRPr>
          </a:p>
        </p:txBody>
      </p:sp>
      <p:sp>
        <p:nvSpPr>
          <p:cNvPr id="212" name="Google Shape;212;p9"/>
          <p:cNvSpPr txBox="1"/>
          <p:nvPr/>
        </p:nvSpPr>
        <p:spPr>
          <a:xfrm>
            <a:off x="3850105" y="6224337"/>
            <a:ext cx="5702202" cy="3847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900" u="none" cap="none" strike="noStrike">
                <a:solidFill>
                  <a:srgbClr val="1103C1"/>
                </a:solidFill>
                <a:latin typeface="Georgia"/>
                <a:ea typeface="Georgia"/>
                <a:cs typeface="Georgia"/>
                <a:sym typeface="Georgia"/>
              </a:rPr>
              <a:t>For more info.:- </a:t>
            </a:r>
            <a:r>
              <a:rPr b="1" i="0" lang="en-IN" sz="1900" u="none" cap="none" strike="noStrike">
                <a:solidFill>
                  <a:srgbClr val="FF0000"/>
                </a:solidFill>
                <a:latin typeface="Georgia"/>
                <a:ea typeface="Georgia"/>
                <a:cs typeface="Georgia"/>
                <a:sym typeface="Georgia"/>
              </a:rPr>
              <a:t>https://bit.ly/domain_html</a:t>
            </a:r>
            <a:endParaRPr b="1" i="0" sz="1900" u="none" cap="none" strike="noStrike">
              <a:solidFill>
                <a:srgbClr val="FF0000"/>
              </a:solidFill>
              <a:latin typeface="Georgia"/>
              <a:ea typeface="Georgia"/>
              <a:cs typeface="Georgia"/>
              <a:sym typeface="Georgia"/>
            </a:endParaRPr>
          </a:p>
        </p:txBody>
      </p:sp>
    </p:spTree>
  </p:cSld>
  <p:clrMapOvr>
    <a:masterClrMapping/>
  </p:clrMapOvr>
  <p:transition spd="slow">
    <p:strips/>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5"/>
          <p:cNvSpPr txBox="1"/>
          <p:nvPr/>
        </p:nvSpPr>
        <p:spPr>
          <a:xfrm>
            <a:off x="3737811" y="6144126"/>
            <a:ext cx="5880136" cy="3847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900" u="none" cap="none" strike="noStrike">
                <a:solidFill>
                  <a:srgbClr val="1103C1"/>
                </a:solidFill>
                <a:latin typeface="Georgia"/>
                <a:ea typeface="Georgia"/>
                <a:cs typeface="Georgia"/>
                <a:sym typeface="Georgia"/>
              </a:rPr>
              <a:t>For more info.:-  </a:t>
            </a:r>
            <a:r>
              <a:rPr b="1" i="1" lang="en-IN" sz="1900" u="none" cap="none" strike="noStrike">
                <a:solidFill>
                  <a:srgbClr val="FF0000"/>
                </a:solidFill>
                <a:latin typeface="Georgia"/>
                <a:ea typeface="Georgia"/>
                <a:cs typeface="Georgia"/>
                <a:sym typeface="Georgia"/>
              </a:rPr>
              <a:t>https://bit.ly/Hosting_html</a:t>
            </a:r>
            <a:endParaRPr b="1" i="1" sz="1900" u="none" cap="none" strike="noStrike">
              <a:solidFill>
                <a:srgbClr val="FF0000"/>
              </a:solidFill>
              <a:latin typeface="Georgia"/>
              <a:ea typeface="Georgia"/>
              <a:cs typeface="Georgia"/>
              <a:sym typeface="Georgia"/>
            </a:endParaRPr>
          </a:p>
        </p:txBody>
      </p:sp>
      <p:sp>
        <p:nvSpPr>
          <p:cNvPr id="218" name="Google Shape;218;p45"/>
          <p:cNvSpPr txBox="1"/>
          <p:nvPr/>
        </p:nvSpPr>
        <p:spPr>
          <a:xfrm>
            <a:off x="3208421" y="497305"/>
            <a:ext cx="613341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200" u="none" cap="none" strike="noStrike">
                <a:solidFill>
                  <a:srgbClr val="165607"/>
                </a:solidFill>
                <a:latin typeface="Georgia"/>
                <a:ea typeface="Georgia"/>
                <a:cs typeface="Georgia"/>
                <a:sym typeface="Georgia"/>
              </a:rPr>
              <a:t>WHAT IS HOSTING ?</a:t>
            </a:r>
            <a:endParaRPr b="1" i="1" sz="4200" u="none" cap="none" strike="noStrike">
              <a:solidFill>
                <a:srgbClr val="165607"/>
              </a:solidFill>
              <a:latin typeface="Georgia"/>
              <a:ea typeface="Georgia"/>
              <a:cs typeface="Georgia"/>
              <a:sym typeface="Georgia"/>
            </a:endParaRPr>
          </a:p>
        </p:txBody>
      </p:sp>
      <p:sp>
        <p:nvSpPr>
          <p:cNvPr id="219" name="Google Shape;219;p45"/>
          <p:cNvSpPr txBox="1"/>
          <p:nvPr/>
        </p:nvSpPr>
        <p:spPr>
          <a:xfrm>
            <a:off x="2101516" y="1748589"/>
            <a:ext cx="9577137"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A web hosting service is a type of </a:t>
            </a:r>
            <a:r>
              <a:rPr b="1" i="0" lang="en-IN" sz="2100" u="none" cap="none" strike="noStrike">
                <a:solidFill>
                  <a:srgbClr val="000000"/>
                </a:solidFill>
                <a:latin typeface="Georgia"/>
                <a:ea typeface="Georgia"/>
                <a:cs typeface="Georgia"/>
                <a:sym typeface="Georgia"/>
              </a:rPr>
              <a:t>Internet hosting service</a:t>
            </a:r>
            <a:r>
              <a:rPr b="0" i="0" lang="en-IN" sz="2100" u="none" cap="none" strike="noStrike">
                <a:solidFill>
                  <a:srgbClr val="000000"/>
                </a:solidFill>
                <a:latin typeface="Georgia"/>
                <a:ea typeface="Georgia"/>
                <a:cs typeface="Georgia"/>
                <a:sym typeface="Georgia"/>
              </a:rPr>
              <a:t> that hosts </a:t>
            </a:r>
            <a:r>
              <a:rPr b="1" i="0" lang="en-IN" sz="2100" u="none" cap="none" strike="noStrike">
                <a:solidFill>
                  <a:srgbClr val="000000"/>
                </a:solidFill>
                <a:latin typeface="Georgia"/>
                <a:ea typeface="Georgia"/>
                <a:cs typeface="Georgia"/>
                <a:sym typeface="Georgia"/>
              </a:rPr>
              <a:t>websites</a:t>
            </a:r>
            <a:r>
              <a:rPr b="0" i="0" lang="en-IN" sz="2100" u="none" cap="none" strike="noStrike">
                <a:solidFill>
                  <a:srgbClr val="000000"/>
                </a:solidFill>
                <a:latin typeface="Georgia"/>
                <a:ea typeface="Georgia"/>
                <a:cs typeface="Georgia"/>
                <a:sym typeface="Georgia"/>
              </a:rPr>
              <a:t> for clients, i.e. it offers the facilities required for them to create and maintain a site and makes it accessible on the </a:t>
            </a:r>
            <a:r>
              <a:rPr b="1" i="0" lang="en-IN" sz="2100" u="none" cap="none" strike="noStrike">
                <a:solidFill>
                  <a:srgbClr val="000000"/>
                </a:solidFill>
                <a:latin typeface="Georgia"/>
                <a:ea typeface="Georgia"/>
                <a:cs typeface="Georgia"/>
                <a:sym typeface="Georgia"/>
              </a:rPr>
              <a:t>World Wide Web</a:t>
            </a:r>
            <a:r>
              <a:rPr b="0" i="0" lang="en-IN" sz="2100" u="none" cap="none" strike="noStrike">
                <a:solidFill>
                  <a:srgbClr val="000000"/>
                </a:solidFill>
                <a:latin typeface="Georgia"/>
                <a:ea typeface="Georgia"/>
                <a:cs typeface="Georgia"/>
                <a:sym typeface="Georgia"/>
              </a:rPr>
              <a:t>. Companies providing web hosting services are sometimes called </a:t>
            </a:r>
            <a:r>
              <a:rPr b="0" i="1" lang="en-IN" sz="2100" u="none" cap="none" strike="noStrike">
                <a:solidFill>
                  <a:srgbClr val="000000"/>
                </a:solidFill>
                <a:latin typeface="Georgia"/>
                <a:ea typeface="Georgia"/>
                <a:cs typeface="Georgia"/>
                <a:sym typeface="Georgia"/>
              </a:rPr>
              <a:t>web hosts</a:t>
            </a:r>
            <a:r>
              <a:rPr b="0" i="0" lang="en-IN" sz="2100" u="none" cap="none" strike="noStrike">
                <a:solidFill>
                  <a:srgbClr val="000000"/>
                </a:solidFill>
                <a:latin typeface="Georgia"/>
                <a:ea typeface="Georgia"/>
                <a:cs typeface="Georgia"/>
                <a:sym typeface="Georgia"/>
              </a:rPr>
              <a:t>.</a:t>
            </a:r>
            <a:endParaRPr/>
          </a:p>
          <a:p>
            <a:pPr indent="0" lvl="0" marL="0" marR="0" rtl="0" algn="l">
              <a:lnSpc>
                <a:spcPct val="100000"/>
              </a:lnSpc>
              <a:spcBef>
                <a:spcPts val="0"/>
              </a:spcBef>
              <a:spcAft>
                <a:spcPts val="0"/>
              </a:spcAft>
              <a:buNone/>
            </a:pPr>
            <a:r>
              <a:t/>
            </a:r>
            <a:endParaRPr b="0" i="0" sz="21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The host may also provide an interface or </a:t>
            </a:r>
            <a:r>
              <a:rPr b="1" i="0" lang="en-IN" sz="2100" u="none" cap="none" strike="noStrike">
                <a:solidFill>
                  <a:srgbClr val="000000"/>
                </a:solidFill>
                <a:latin typeface="Georgia"/>
                <a:ea typeface="Georgia"/>
                <a:cs typeface="Georgia"/>
                <a:sym typeface="Georgia"/>
              </a:rPr>
              <a:t>control</a:t>
            </a:r>
            <a:r>
              <a:rPr b="0" i="0" lang="en-IN" sz="2100" u="none" cap="none" strike="noStrike">
                <a:solidFill>
                  <a:srgbClr val="000000"/>
                </a:solidFill>
                <a:latin typeface="Georgia"/>
                <a:ea typeface="Georgia"/>
                <a:cs typeface="Georgia"/>
                <a:sym typeface="Georgia"/>
              </a:rPr>
              <a:t> </a:t>
            </a:r>
            <a:r>
              <a:rPr b="1" i="0" lang="en-IN" sz="2100" u="none" cap="none" strike="noStrike">
                <a:solidFill>
                  <a:srgbClr val="000000"/>
                </a:solidFill>
                <a:latin typeface="Georgia"/>
                <a:ea typeface="Georgia"/>
                <a:cs typeface="Georgia"/>
                <a:sym typeface="Georgia"/>
              </a:rPr>
              <a:t>panel</a:t>
            </a:r>
            <a:r>
              <a:rPr b="0" i="0" lang="en-IN" sz="2100" u="none" cap="none" strike="noStrike">
                <a:solidFill>
                  <a:srgbClr val="000000"/>
                </a:solidFill>
                <a:latin typeface="Georgia"/>
                <a:ea typeface="Georgia"/>
                <a:cs typeface="Georgia"/>
                <a:sym typeface="Georgia"/>
              </a:rPr>
              <a:t> for managing the </a:t>
            </a:r>
            <a:r>
              <a:rPr b="1" i="0" lang="en-IN" sz="2100" u="none" cap="none" strike="noStrike">
                <a:solidFill>
                  <a:srgbClr val="000000"/>
                </a:solidFill>
                <a:latin typeface="Georgia"/>
                <a:ea typeface="Georgia"/>
                <a:cs typeface="Georgia"/>
                <a:sym typeface="Georgia"/>
              </a:rPr>
              <a:t>Web server</a:t>
            </a:r>
            <a:r>
              <a:rPr b="0" i="0" lang="en-IN" sz="2100" u="none" cap="none" strike="noStrike">
                <a:solidFill>
                  <a:srgbClr val="000000"/>
                </a:solidFill>
                <a:latin typeface="Georgia"/>
                <a:ea typeface="Georgia"/>
                <a:cs typeface="Georgia"/>
                <a:sym typeface="Georgia"/>
              </a:rPr>
              <a:t> and installing scripts, as well as other modules and service applications like e-mail. A web server that does not use a </a:t>
            </a:r>
            <a:r>
              <a:rPr b="1" i="0" lang="en-IN" sz="2100" u="none" cap="none" strike="noStrike">
                <a:solidFill>
                  <a:srgbClr val="000000"/>
                </a:solidFill>
                <a:latin typeface="Georgia"/>
                <a:ea typeface="Georgia"/>
                <a:cs typeface="Georgia"/>
                <a:sym typeface="Georgia"/>
              </a:rPr>
              <a:t>control panel</a:t>
            </a:r>
            <a:r>
              <a:rPr b="0" i="0" lang="en-IN" sz="2100" u="none" cap="none" strike="noStrike">
                <a:solidFill>
                  <a:srgbClr val="000000"/>
                </a:solidFill>
                <a:latin typeface="Georgia"/>
                <a:ea typeface="Georgia"/>
                <a:cs typeface="Georgia"/>
                <a:sym typeface="Georgia"/>
              </a:rPr>
              <a:t> for managing the hosting account, is often referred to as a "headless" server. Some hosts specialize in certain software or services (e.g. e-commerce, blogs, etc.).</a:t>
            </a:r>
            <a:endParaRPr b="0" i="0" sz="2100" u="none" cap="none" strike="noStrike">
              <a:solidFill>
                <a:srgbClr val="000000"/>
              </a:solidFill>
              <a:latin typeface="Georgia"/>
              <a:ea typeface="Georgia"/>
              <a:cs typeface="Georgia"/>
              <a:sym typeface="Georgia"/>
            </a:endParaRPr>
          </a:p>
        </p:txBody>
      </p:sp>
      <p:sp>
        <p:nvSpPr>
          <p:cNvPr id="220" name="Google Shape;220;p45"/>
          <p:cNvSpPr txBox="1"/>
          <p:nvPr/>
        </p:nvSpPr>
        <p:spPr>
          <a:xfrm>
            <a:off x="2855494" y="5454315"/>
            <a:ext cx="7143302"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700" u="none" cap="none" strike="noStrike">
                <a:solidFill>
                  <a:srgbClr val="000000"/>
                </a:solidFill>
                <a:latin typeface="Georgia"/>
                <a:ea typeface="Georgia"/>
                <a:cs typeface="Georgia"/>
                <a:sym typeface="Georgia"/>
              </a:rPr>
              <a:t>Web Hosting Platforms:-  Hostinger, Wordpress, Blogger, Etc.</a:t>
            </a:r>
            <a:endParaRPr b="1" i="0" sz="1700" u="none" cap="none" strike="noStrike">
              <a:solidFill>
                <a:srgbClr val="000000"/>
              </a:solidFill>
              <a:latin typeface="Georgia"/>
              <a:ea typeface="Georgia"/>
              <a:cs typeface="Georgia"/>
              <a:sym typeface="Georgia"/>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6"/>
          <p:cNvSpPr txBox="1"/>
          <p:nvPr/>
        </p:nvSpPr>
        <p:spPr>
          <a:xfrm>
            <a:off x="3465095" y="625642"/>
            <a:ext cx="4607352" cy="769441"/>
          </a:xfrm>
          <a:prstGeom prst="rect">
            <a:avLst/>
          </a:prstGeom>
          <a:noFill/>
          <a:ln>
            <a:noFill/>
          </a:ln>
        </p:spPr>
        <p:txBody>
          <a:bodyPr anchorCtr="0" anchor="t" bIns="45700" lIns="91425" spcFirstLastPara="1" rIns="91425" wrap="square" tIns="45700">
            <a:spAutoFit/>
          </a:bodyPr>
          <a:lstStyle/>
          <a:p>
            <a:pPr indent="0" lvl="4" marL="0" marR="0" rtl="0" algn="l">
              <a:lnSpc>
                <a:spcPct val="100000"/>
              </a:lnSpc>
              <a:spcBef>
                <a:spcPts val="0"/>
              </a:spcBef>
              <a:spcAft>
                <a:spcPts val="0"/>
              </a:spcAft>
              <a:buNone/>
            </a:pPr>
            <a:r>
              <a:rPr b="1" i="1" lang="en-IN" sz="4400" u="none" cap="none" strike="noStrike">
                <a:solidFill>
                  <a:srgbClr val="165607"/>
                </a:solidFill>
                <a:latin typeface="Georgia"/>
                <a:ea typeface="Georgia"/>
                <a:cs typeface="Georgia"/>
                <a:sym typeface="Georgia"/>
              </a:rPr>
              <a:t>WHAT IS SEO?</a:t>
            </a:r>
            <a:endParaRPr b="1" i="1" sz="4400" u="none" cap="none" strike="noStrike">
              <a:solidFill>
                <a:srgbClr val="165607"/>
              </a:solidFill>
              <a:latin typeface="Georgia"/>
              <a:ea typeface="Georgia"/>
              <a:cs typeface="Georgia"/>
              <a:sym typeface="Georgia"/>
            </a:endParaRPr>
          </a:p>
        </p:txBody>
      </p:sp>
      <p:sp>
        <p:nvSpPr>
          <p:cNvPr id="226" name="Google Shape;226;p46"/>
          <p:cNvSpPr txBox="1"/>
          <p:nvPr/>
        </p:nvSpPr>
        <p:spPr>
          <a:xfrm>
            <a:off x="2261937" y="1941096"/>
            <a:ext cx="8983579"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Georgia"/>
                <a:ea typeface="Georgia"/>
                <a:cs typeface="Georgia"/>
                <a:sym typeface="Georgia"/>
              </a:rPr>
              <a:t>Search engine optimization</a:t>
            </a:r>
            <a:r>
              <a:rPr b="0" i="0" lang="en-IN" sz="2400" u="none" cap="none" strike="noStrike">
                <a:solidFill>
                  <a:srgbClr val="000000"/>
                </a:solidFill>
                <a:latin typeface="Georgia"/>
                <a:ea typeface="Georgia"/>
                <a:cs typeface="Georgia"/>
                <a:sym typeface="Georgia"/>
              </a:rPr>
              <a:t> (SEO) is the art and science of getting pages to rank higher in search engines such as Google. Because search is one of the main ways in which people discover content online, ranking higher in search engines can lead to an increase in traffic to a website.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0" i="0" lang="en-IN" sz="2400" u="none" cap="none" strike="noStrike">
                <a:solidFill>
                  <a:srgbClr val="000000"/>
                </a:solidFill>
                <a:latin typeface="Georgia"/>
                <a:ea typeface="Georgia"/>
                <a:cs typeface="Georgia"/>
                <a:sym typeface="Georgia"/>
              </a:rPr>
              <a:t>SEO </a:t>
            </a:r>
            <a:r>
              <a:rPr b="1" i="0" lang="en-IN" sz="2400" u="none" cap="none" strike="noStrike">
                <a:solidFill>
                  <a:srgbClr val="000000"/>
                </a:solidFill>
                <a:latin typeface="Georgia"/>
                <a:ea typeface="Georgia"/>
                <a:cs typeface="Georgia"/>
                <a:sym typeface="Georgia"/>
              </a:rPr>
              <a:t>works by optimizing your site for the search engine that you want to rank for</a:t>
            </a:r>
            <a:r>
              <a:rPr b="0" i="0" lang="en-IN" sz="2400" u="none" cap="none" strike="noStrike">
                <a:solidFill>
                  <a:srgbClr val="000000"/>
                </a:solidFill>
                <a:latin typeface="Georgia"/>
                <a:ea typeface="Georgia"/>
                <a:cs typeface="Georgia"/>
                <a:sym typeface="Georgia"/>
              </a:rPr>
              <a:t>, whether it's Google, Bing, Amazon or YouTube. ... (For example, Google has over 200 ranking factors in their algorithm.) In most cases, when people think “search engine optimization”, they think “Google SEO”</a:t>
            </a:r>
            <a:endParaRPr b="0" i="0" sz="2400" u="none" cap="none" strike="noStrike">
              <a:solidFill>
                <a:srgbClr val="000000"/>
              </a:solidFill>
              <a:latin typeface="Georgia"/>
              <a:ea typeface="Georgia"/>
              <a:cs typeface="Georgia"/>
              <a:sym typeface="Georgia"/>
            </a:endParaRPr>
          </a:p>
        </p:txBody>
      </p:sp>
    </p:spTree>
  </p:cSld>
  <p:clrMapOvr>
    <a:masterClrMapping/>
  </p:clrMapOvr>
  <p:transition spd="slow">
    <p:plus/>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7"/>
          <p:cNvSpPr txBox="1"/>
          <p:nvPr/>
        </p:nvSpPr>
        <p:spPr>
          <a:xfrm>
            <a:off x="1738413" y="545432"/>
            <a:ext cx="963436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000" u="none" cap="none" strike="noStrike">
                <a:solidFill>
                  <a:srgbClr val="165607"/>
                </a:solidFill>
                <a:latin typeface="Georgia"/>
                <a:ea typeface="Georgia"/>
                <a:cs typeface="Georgia"/>
                <a:sym typeface="Georgia"/>
              </a:rPr>
              <a:t>RESPONSIVE WEB DESIGN (RWD)</a:t>
            </a:r>
            <a:endParaRPr b="1" i="1" sz="4000" u="none" cap="none" strike="noStrike">
              <a:solidFill>
                <a:srgbClr val="165607"/>
              </a:solidFill>
              <a:latin typeface="Georgia"/>
              <a:ea typeface="Georgia"/>
              <a:cs typeface="Georgia"/>
              <a:sym typeface="Georgia"/>
            </a:endParaRPr>
          </a:p>
        </p:txBody>
      </p:sp>
      <p:sp>
        <p:nvSpPr>
          <p:cNvPr id="233" name="Google Shape;233;p47"/>
          <p:cNvSpPr txBox="1"/>
          <p:nvPr/>
        </p:nvSpPr>
        <p:spPr>
          <a:xfrm>
            <a:off x="1620253" y="1780675"/>
            <a:ext cx="6224336" cy="44781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900" u="none" cap="none" strike="noStrike">
                <a:solidFill>
                  <a:srgbClr val="000000"/>
                </a:solidFill>
                <a:latin typeface="Georgia"/>
                <a:ea typeface="Georgia"/>
                <a:cs typeface="Georgia"/>
                <a:sym typeface="Georgia"/>
              </a:rPr>
              <a:t>Responsive web design (RWD) </a:t>
            </a:r>
            <a:r>
              <a:rPr b="0" i="0" lang="en-IN" sz="1900" u="none" cap="none" strike="noStrike">
                <a:solidFill>
                  <a:srgbClr val="000000"/>
                </a:solidFill>
                <a:latin typeface="Georgia"/>
                <a:ea typeface="Georgia"/>
                <a:cs typeface="Georgia"/>
                <a:sym typeface="Georgia"/>
              </a:rPr>
              <a:t>is an approach to web design that makes web pages render well on a variety of devices and window or screen sizes from minimum to maximum display size. Recent work also considers the viewer proximity as part of the viewing context as an extension for RWD. Content, design and performance are necessary across all devices to ensure usability and satisfaction.</a:t>
            </a:r>
            <a:endParaRPr/>
          </a:p>
          <a:p>
            <a:pPr indent="0" lvl="0" marL="0" marR="0" rtl="0" algn="l">
              <a:lnSpc>
                <a:spcPct val="100000"/>
              </a:lnSpc>
              <a:spcBef>
                <a:spcPts val="0"/>
              </a:spcBef>
              <a:spcAft>
                <a:spcPts val="0"/>
              </a:spcAft>
              <a:buNone/>
            </a:pPr>
            <a:r>
              <a:rPr b="0" i="0" lang="en-IN" sz="1900" u="none" cap="none" strike="noStrike">
                <a:solidFill>
                  <a:srgbClr val="000000"/>
                </a:solidFill>
                <a:latin typeface="Georgia"/>
                <a:ea typeface="Georgia"/>
                <a:cs typeface="Georgia"/>
                <a:sym typeface="Georgia"/>
              </a:rPr>
              <a:t>responsive web design has become more important as the amount of mobile device user has come to account for more than half of total internet traffic. In 2015, for instance, Google announced  Mobilegeddon and started to boost the ratings of mobile-friendly sites if the search was made from a mobile device. Responsive web design is an example of user interface plasticity.</a:t>
            </a:r>
            <a:endParaRPr b="0" i="0" sz="1900" u="none" cap="none" strike="noStrike">
              <a:solidFill>
                <a:srgbClr val="000000"/>
              </a:solidFill>
              <a:latin typeface="Georgia"/>
              <a:ea typeface="Georgia"/>
              <a:cs typeface="Georgia"/>
              <a:sym typeface="Georgia"/>
            </a:endParaRPr>
          </a:p>
        </p:txBody>
      </p:sp>
      <p:pic>
        <p:nvPicPr>
          <p:cNvPr descr="C:\Users\HOME\Desktop\responsive-web-design-infographic-des1.jpg" id="234" name="Google Shape;234;p47"/>
          <p:cNvPicPr preferRelativeResize="0"/>
          <p:nvPr/>
        </p:nvPicPr>
        <p:blipFill rotWithShape="1">
          <a:blip r:embed="rId3">
            <a:alphaModFix/>
          </a:blip>
          <a:srcRect b="0" l="0" r="0" t="0"/>
          <a:stretch/>
        </p:blipFill>
        <p:spPr>
          <a:xfrm>
            <a:off x="7828548" y="1668379"/>
            <a:ext cx="4154905" cy="473950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8"/>
          <p:cNvSpPr/>
          <p:nvPr/>
        </p:nvSpPr>
        <p:spPr>
          <a:xfrm>
            <a:off x="1844843" y="547954"/>
            <a:ext cx="978568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4000" u="none" cap="none" strike="noStrike">
                <a:solidFill>
                  <a:srgbClr val="165607"/>
                </a:solidFill>
                <a:latin typeface="Georgia"/>
                <a:ea typeface="Georgia"/>
                <a:cs typeface="Georgia"/>
                <a:sym typeface="Georgia"/>
              </a:rPr>
              <a:t>HOW WE BUILD RESPONSIVE WEB-PAGE USING HTML AND CSS</a:t>
            </a:r>
            <a:endParaRPr b="1" i="0" sz="4000" u="none" cap="none" strike="noStrike">
              <a:solidFill>
                <a:srgbClr val="165607"/>
              </a:solidFill>
              <a:latin typeface="Arial"/>
              <a:ea typeface="Arial"/>
              <a:cs typeface="Arial"/>
              <a:sym typeface="Arial"/>
            </a:endParaRPr>
          </a:p>
        </p:txBody>
      </p:sp>
      <p:pic>
        <p:nvPicPr>
          <p:cNvPr descr="C:\Users\HOME\Desktop\Download_Section_New\photo6307790280773971524.jpg" id="240" name="Google Shape;240;p48"/>
          <p:cNvPicPr preferRelativeResize="0"/>
          <p:nvPr/>
        </p:nvPicPr>
        <p:blipFill rotWithShape="1">
          <a:blip r:embed="rId3">
            <a:alphaModFix/>
          </a:blip>
          <a:srcRect b="0" l="0" r="0" t="0"/>
          <a:stretch/>
        </p:blipFill>
        <p:spPr>
          <a:xfrm>
            <a:off x="4816642" y="2101516"/>
            <a:ext cx="3569368" cy="3569368"/>
          </a:xfrm>
          <a:prstGeom prst="rect">
            <a:avLst/>
          </a:prstGeom>
          <a:noFill/>
          <a:ln>
            <a:noFill/>
          </a:ln>
          <a:effectLst>
            <a:outerShdw blurRad="292100" rotWithShape="0" algn="tl" dir="2700000" dist="139700">
              <a:srgbClr val="333333">
                <a:alpha val="64705"/>
              </a:srgbClr>
            </a:outerShdw>
          </a:effectLst>
        </p:spPr>
      </p:pic>
      <p:sp>
        <p:nvSpPr>
          <p:cNvPr id="241" name="Google Shape;241;p48"/>
          <p:cNvSpPr/>
          <p:nvPr/>
        </p:nvSpPr>
        <p:spPr>
          <a:xfrm>
            <a:off x="4173309" y="5986228"/>
            <a:ext cx="4892686" cy="446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300" u="none" cap="none" strike="noStrike">
                <a:solidFill>
                  <a:srgbClr val="FF0000"/>
                </a:solidFill>
                <a:latin typeface="Georgia"/>
                <a:ea typeface="Georgia"/>
                <a:cs typeface="Georgia"/>
                <a:sym typeface="Georgia"/>
              </a:rPr>
              <a:t>https://bit.ly/coding_with_fun</a:t>
            </a:r>
            <a:endParaRPr b="1" i="0" sz="2300" u="none" cap="none" strike="noStrike">
              <a:solidFill>
                <a:srgbClr val="FF0000"/>
              </a:solidFill>
              <a:latin typeface="Georgia"/>
              <a:ea typeface="Georgia"/>
              <a:cs typeface="Georgia"/>
              <a:sym typeface="Georgia"/>
            </a:endParaRPr>
          </a:p>
        </p:txBody>
      </p:sp>
    </p:spTree>
  </p:cSld>
  <p:clrMapOvr>
    <a:masterClrMapping/>
  </p:clrMapOvr>
  <p:transition spd="slow">
    <p:blinds/>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D:\PRAMOD_GEHU bhimtal_2020\Download\e8bc508a056c06f9c615c004e72d-1451555.png!d" id="246" name="Google Shape;246;p1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7" name="Google Shape;247;p11"/>
          <p:cNvSpPr/>
          <p:nvPr/>
        </p:nvSpPr>
        <p:spPr>
          <a:xfrm>
            <a:off x="3251201" y="2252989"/>
            <a:ext cx="6531428"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6000" u="none" cap="none" strike="noStrike">
                <a:solidFill>
                  <a:srgbClr val="BF081C"/>
                </a:solidFill>
                <a:latin typeface="Corsiva"/>
                <a:ea typeface="Corsiva"/>
                <a:cs typeface="Corsiva"/>
                <a:sym typeface="Corsiva"/>
              </a:rPr>
              <a:t>Thanks for giving </a:t>
            </a:r>
            <a:endParaRPr/>
          </a:p>
          <a:p>
            <a:pPr indent="0" lvl="0" marL="0" marR="0" rtl="0" algn="l">
              <a:lnSpc>
                <a:spcPct val="100000"/>
              </a:lnSpc>
              <a:spcBef>
                <a:spcPts val="0"/>
              </a:spcBef>
              <a:spcAft>
                <a:spcPts val="0"/>
              </a:spcAft>
              <a:buNone/>
            </a:pPr>
            <a:r>
              <a:rPr b="1" i="0" lang="en-IN" sz="6000" u="none" cap="none" strike="noStrike">
                <a:solidFill>
                  <a:srgbClr val="BF081C"/>
                </a:solidFill>
                <a:latin typeface="Corsiva"/>
                <a:ea typeface="Corsiva"/>
                <a:cs typeface="Corsiva"/>
                <a:sym typeface="Corsiva"/>
              </a:rPr>
              <a:t>your auspicious Time.</a:t>
            </a:r>
            <a:endParaRPr b="1" i="0" sz="6000" u="none" cap="none" strike="noStrike">
              <a:solidFill>
                <a:srgbClr val="BF081C"/>
              </a:solidFill>
              <a:latin typeface="Corsiva"/>
              <a:ea typeface="Corsiva"/>
              <a:cs typeface="Corsiva"/>
              <a:sym typeface="Corsiva"/>
            </a:endParaRPr>
          </a:p>
        </p:txBody>
      </p:sp>
    </p:spTree>
  </p:cSld>
  <p:clrMapOvr>
    <a:masterClrMapping/>
  </p:clrMapOvr>
  <p:transition spd="slow">
    <p:comb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nvSpPr>
        <p:spPr>
          <a:xfrm>
            <a:off x="1957137" y="705624"/>
            <a:ext cx="9512968"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1" lang="en-IN" sz="4000" u="none" cap="none" strike="noStrike">
                <a:solidFill>
                  <a:srgbClr val="165607"/>
                </a:solidFill>
                <a:latin typeface="Times New Roman"/>
                <a:ea typeface="Times New Roman"/>
                <a:cs typeface="Times New Roman"/>
                <a:sym typeface="Times New Roman"/>
              </a:rPr>
              <a:t>LEARNING OBJECTIVES / (AGENDA) :</a:t>
            </a:r>
            <a:endParaRPr b="1" i="1" sz="4000" u="none" cap="none" strike="noStrike">
              <a:solidFill>
                <a:srgbClr val="165607"/>
              </a:solidFill>
              <a:latin typeface="Times New Roman"/>
              <a:ea typeface="Times New Roman"/>
              <a:cs typeface="Times New Roman"/>
              <a:sym typeface="Times New Roman"/>
            </a:endParaRPr>
          </a:p>
        </p:txBody>
      </p:sp>
      <p:sp>
        <p:nvSpPr>
          <p:cNvPr id="122" name="Google Shape;122;p2"/>
          <p:cNvSpPr txBox="1"/>
          <p:nvPr/>
        </p:nvSpPr>
        <p:spPr>
          <a:xfrm>
            <a:off x="2566737" y="2037806"/>
            <a:ext cx="8550441" cy="5339883"/>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0000"/>
              </a:lnSpc>
              <a:spcBef>
                <a:spcPts val="0"/>
              </a:spcBef>
              <a:spcAft>
                <a:spcPts val="0"/>
              </a:spcAft>
              <a:buNone/>
            </a:pPr>
            <a:r>
              <a:rPr b="1" i="0" lang="en-IN" sz="2100" u="none" cap="none" strike="noStrike">
                <a:solidFill>
                  <a:srgbClr val="0F52B5"/>
                </a:solidFill>
                <a:latin typeface="Georgia"/>
                <a:ea typeface="Georgia"/>
                <a:cs typeface="Georgia"/>
                <a:sym typeface="Georgia"/>
              </a:rPr>
              <a:t>Elements:</a:t>
            </a:r>
            <a:endParaRPr b="1" i="0" sz="2100" u="none" cap="none" strike="noStrike">
              <a:solidFill>
                <a:srgbClr val="0F52B5"/>
              </a:solidFill>
              <a:latin typeface="Georgia"/>
              <a:ea typeface="Georgia"/>
              <a:cs typeface="Georgia"/>
              <a:sym typeface="Georgia"/>
            </a:endParaRPr>
          </a:p>
          <a:p>
            <a:pPr indent="-336550" lvl="5"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What  is  HTML?</a:t>
            </a:r>
            <a:endParaRPr b="1" i="0" sz="2100" u="none" cap="none" strike="noStrike">
              <a:solidFill>
                <a:srgbClr val="997339"/>
              </a:solidFill>
              <a:latin typeface="Georgia"/>
              <a:ea typeface="Georgia"/>
              <a:cs typeface="Georgia"/>
              <a:sym typeface="Georgia"/>
            </a:endParaRPr>
          </a:p>
          <a:p>
            <a:pPr indent="-336550" lvl="5"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HTML VS XHTML</a:t>
            </a:r>
            <a:endParaRPr b="1" i="0" sz="2100" u="none" cap="none" strike="noStrike">
              <a:solidFill>
                <a:srgbClr val="997339"/>
              </a:solidFill>
              <a:latin typeface="Georgia"/>
              <a:ea typeface="Georgia"/>
              <a:cs typeface="Georgia"/>
              <a:sym typeface="Georgia"/>
            </a:endParaRPr>
          </a:p>
          <a:p>
            <a:pPr indent="-336550" lvl="4"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HTML VS HTML</a:t>
            </a:r>
            <a:r>
              <a:rPr b="1" i="0" lang="en-IN" sz="2100" u="none" cap="none" strike="noStrike">
                <a:solidFill>
                  <a:srgbClr val="997339"/>
                </a:solidFill>
                <a:latin typeface="Times New Roman"/>
                <a:ea typeface="Times New Roman"/>
                <a:cs typeface="Times New Roman"/>
                <a:sym typeface="Times New Roman"/>
              </a:rPr>
              <a:t>5</a:t>
            </a:r>
            <a:endParaRPr/>
          </a:p>
          <a:p>
            <a:pPr indent="-336550" lvl="4"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HTML is a scripting language or not?    </a:t>
            </a:r>
            <a:endParaRPr b="1" i="0" sz="2100" u="none" cap="none" strike="noStrike">
              <a:solidFill>
                <a:srgbClr val="997339"/>
              </a:solidFill>
              <a:latin typeface="Georgia"/>
              <a:ea typeface="Georgia"/>
              <a:cs typeface="Georgia"/>
              <a:sym typeface="Georgia"/>
            </a:endParaRPr>
          </a:p>
          <a:p>
            <a:pPr indent="-336550" lvl="4"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CSS(Cascading Style Sheets).</a:t>
            </a:r>
            <a:endParaRPr/>
          </a:p>
          <a:p>
            <a:pPr indent="-336550" lvl="4"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What is Domain and Hosting?</a:t>
            </a:r>
            <a:endParaRPr/>
          </a:p>
          <a:p>
            <a:pPr indent="-336550" lvl="4"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What is SEO?</a:t>
            </a:r>
            <a:endParaRPr b="1" i="0" sz="2100" u="none" cap="none" strike="noStrike">
              <a:solidFill>
                <a:srgbClr val="997339"/>
              </a:solidFill>
              <a:latin typeface="Georgia"/>
              <a:ea typeface="Georgia"/>
              <a:cs typeface="Georgia"/>
              <a:sym typeface="Georgia"/>
            </a:endParaRPr>
          </a:p>
          <a:p>
            <a:pPr indent="-336550" lvl="4"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What do you  mean  by Responsive?</a:t>
            </a:r>
            <a:endParaRPr/>
          </a:p>
          <a:p>
            <a:pPr indent="-336550" lvl="0" marL="342900" marR="0" rtl="0" algn="l">
              <a:lnSpc>
                <a:spcPct val="100000"/>
              </a:lnSpc>
              <a:spcBef>
                <a:spcPts val="0"/>
              </a:spcBef>
              <a:spcAft>
                <a:spcPts val="0"/>
              </a:spcAft>
              <a:buNone/>
            </a:pPr>
            <a:r>
              <a:t/>
            </a:r>
            <a:endParaRPr b="1" i="0" sz="2100" u="none" cap="none" strike="noStrike">
              <a:solidFill>
                <a:srgbClr val="997339"/>
              </a:solidFill>
              <a:latin typeface="Georgia"/>
              <a:ea typeface="Georgia"/>
              <a:cs typeface="Georgia"/>
              <a:sym typeface="Georgia"/>
            </a:endParaRPr>
          </a:p>
          <a:p>
            <a:pPr indent="-336550" lvl="0" marL="342900" marR="0" rtl="0" algn="l">
              <a:lnSpc>
                <a:spcPct val="100000"/>
              </a:lnSpc>
              <a:spcBef>
                <a:spcPts val="0"/>
              </a:spcBef>
              <a:spcAft>
                <a:spcPts val="0"/>
              </a:spcAft>
              <a:buNone/>
            </a:pPr>
            <a:r>
              <a:rPr b="1" i="0" lang="en-IN" sz="2100" u="none" cap="none" strike="noStrike">
                <a:solidFill>
                  <a:srgbClr val="447EDC"/>
                </a:solidFill>
                <a:latin typeface="Times New Roman"/>
                <a:ea typeface="Times New Roman"/>
                <a:cs typeface="Times New Roman"/>
                <a:sym typeface="Times New Roman"/>
              </a:rPr>
              <a:t>conclusion:</a:t>
            </a:r>
            <a:endParaRPr b="1" i="0" sz="2100" u="none" cap="none" strike="noStrike">
              <a:solidFill>
                <a:srgbClr val="447EDC"/>
              </a:solidFill>
              <a:latin typeface="Times New Roman"/>
              <a:ea typeface="Times New Roman"/>
              <a:cs typeface="Times New Roman"/>
              <a:sym typeface="Times New Roman"/>
            </a:endParaRPr>
          </a:p>
          <a:p>
            <a:pPr indent="-336550" lvl="0" marL="342900" marR="0" rtl="0" algn="l">
              <a:lnSpc>
                <a:spcPct val="100000"/>
              </a:lnSpc>
              <a:spcBef>
                <a:spcPts val="0"/>
              </a:spcBef>
              <a:spcAft>
                <a:spcPts val="0"/>
              </a:spcAft>
              <a:buClr>
                <a:schemeClr val="dk1"/>
              </a:buClr>
              <a:buSzPts val="1700"/>
              <a:buFont typeface="Noto Sans Symbols"/>
              <a:buChar char="❑"/>
            </a:pPr>
            <a:r>
              <a:rPr b="1" i="0" lang="en-IN" sz="2100" u="none" cap="none" strike="noStrike">
                <a:solidFill>
                  <a:srgbClr val="997339"/>
                </a:solidFill>
                <a:latin typeface="Georgia"/>
                <a:ea typeface="Georgia"/>
                <a:cs typeface="Georgia"/>
                <a:sym typeface="Georgia"/>
              </a:rPr>
              <a:t>How we build responsive web-page using HTML and CSS.</a:t>
            </a:r>
            <a:endParaRPr b="0" i="0" sz="2100" u="none" cap="none" strike="noStrike">
              <a:solidFill>
                <a:srgbClr val="997339"/>
              </a:solidFill>
              <a:latin typeface="Georgia"/>
              <a:ea typeface="Georgia"/>
              <a:cs typeface="Georgia"/>
              <a:sym typeface="Georgia"/>
            </a:endParaRPr>
          </a:p>
          <a:p>
            <a:pPr indent="-209550" lvl="0" marL="3429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Georgia"/>
              <a:ea typeface="Georgia"/>
              <a:cs typeface="Georgia"/>
              <a:sym typeface="Georgia"/>
            </a:endParaRPr>
          </a:p>
          <a:p>
            <a:pPr indent="-336550" lvl="0" marL="342900" marR="0" rtl="0" algn="l">
              <a:lnSpc>
                <a:spcPct val="100000"/>
              </a:lnSpc>
              <a:spcBef>
                <a:spcPts val="0"/>
              </a:spcBef>
              <a:spcAft>
                <a:spcPts val="0"/>
              </a:spcAft>
              <a:buNone/>
            </a:pPr>
            <a:r>
              <a:t/>
            </a:r>
            <a:endParaRPr b="1" i="0" sz="1700" u="none" cap="none" strike="noStrike">
              <a:solidFill>
                <a:srgbClr val="274220"/>
              </a:solidFill>
              <a:latin typeface="Georgia"/>
              <a:ea typeface="Georgia"/>
              <a:cs typeface="Georgia"/>
              <a:sym typeface="Georgia"/>
            </a:endParaRPr>
          </a:p>
          <a:p>
            <a:pPr indent="-228600" lvl="0" marL="342900" marR="0" rtl="0" algn="l">
              <a:lnSpc>
                <a:spcPct val="100000"/>
              </a:lnSpc>
              <a:spcBef>
                <a:spcPts val="0"/>
              </a:spcBef>
              <a:spcAft>
                <a:spcPts val="0"/>
              </a:spcAft>
              <a:buClr>
                <a:schemeClr val="dk1"/>
              </a:buClr>
              <a:buSzPts val="1800"/>
              <a:buFont typeface="Corbel"/>
              <a:buNone/>
            </a:pPr>
            <a:r>
              <a:t/>
            </a:r>
            <a:endParaRPr b="1" i="0" sz="1700" u="none" cap="none" strike="noStrike">
              <a:solidFill>
                <a:srgbClr val="274220"/>
              </a:solidFill>
              <a:latin typeface="Georgia"/>
              <a:ea typeface="Georgia"/>
              <a:cs typeface="Georgia"/>
              <a:sym typeface="Georgia"/>
            </a:endParaRPr>
          </a:p>
          <a:p>
            <a:pPr indent="-228600" lvl="0" marL="342900" marR="0" rtl="0" algn="l">
              <a:lnSpc>
                <a:spcPct val="100000"/>
              </a:lnSpc>
              <a:spcBef>
                <a:spcPts val="0"/>
              </a:spcBef>
              <a:spcAft>
                <a:spcPts val="0"/>
              </a:spcAft>
              <a:buClr>
                <a:schemeClr val="dk1"/>
              </a:buClr>
              <a:buSzPts val="1800"/>
              <a:buFont typeface="Corbel"/>
              <a:buNone/>
            </a:pPr>
            <a:r>
              <a:t/>
            </a:r>
            <a:endParaRPr b="1" i="0" sz="1700" u="none" cap="none" strike="noStrike">
              <a:solidFill>
                <a:srgbClr val="274220"/>
              </a:solidFill>
              <a:latin typeface="Georgia"/>
              <a:ea typeface="Georgia"/>
              <a:cs typeface="Georgia"/>
              <a:sym typeface="Georgia"/>
            </a:endParaRPr>
          </a:p>
          <a:p>
            <a:pPr indent="-228600" lvl="0" marL="342900" marR="0" rtl="0" algn="l">
              <a:lnSpc>
                <a:spcPct val="100000"/>
              </a:lnSpc>
              <a:spcBef>
                <a:spcPts val="0"/>
              </a:spcBef>
              <a:spcAft>
                <a:spcPts val="0"/>
              </a:spcAft>
              <a:buClr>
                <a:schemeClr val="dk1"/>
              </a:buClr>
              <a:buSzPts val="1800"/>
              <a:buFont typeface="Corbel"/>
              <a:buNone/>
            </a:pPr>
            <a:r>
              <a:t/>
            </a:r>
            <a:endParaRPr b="1" i="0" sz="1700" u="none" cap="none" strike="noStrike">
              <a:solidFill>
                <a:srgbClr val="274220"/>
              </a:solidFill>
              <a:latin typeface="Georgia"/>
              <a:ea typeface="Georgia"/>
              <a:cs typeface="Georgia"/>
              <a:sym typeface="Georgia"/>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nvSpPr>
        <p:spPr>
          <a:xfrm>
            <a:off x="4021526" y="757646"/>
            <a:ext cx="5576835"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1" lang="en-IN" sz="4000" u="none" cap="none" strike="noStrike">
                <a:solidFill>
                  <a:srgbClr val="165607"/>
                </a:solidFill>
                <a:latin typeface="Times New Roman"/>
                <a:ea typeface="Times New Roman"/>
                <a:cs typeface="Times New Roman"/>
                <a:sym typeface="Times New Roman"/>
              </a:rPr>
              <a:t>WHAT  IS  HTML?</a:t>
            </a:r>
            <a:endParaRPr b="1" i="1" sz="4000" u="none" cap="none" strike="noStrike">
              <a:solidFill>
                <a:srgbClr val="165607"/>
              </a:solidFill>
              <a:latin typeface="Times New Roman"/>
              <a:ea typeface="Times New Roman"/>
              <a:cs typeface="Times New Roman"/>
              <a:sym typeface="Times New Roman"/>
            </a:endParaRPr>
          </a:p>
        </p:txBody>
      </p:sp>
      <p:sp>
        <p:nvSpPr>
          <p:cNvPr id="129" name="Google Shape;129;p3"/>
          <p:cNvSpPr txBox="1"/>
          <p:nvPr/>
        </p:nvSpPr>
        <p:spPr>
          <a:xfrm>
            <a:off x="1756575" y="2030900"/>
            <a:ext cx="9716400" cy="327778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300"/>
              <a:buFont typeface="Arial"/>
              <a:buNone/>
            </a:pPr>
            <a:r>
              <a:rPr b="0" i="0" lang="en-IN" sz="2300" u="none" cap="none" strike="noStrike">
                <a:solidFill>
                  <a:srgbClr val="002060"/>
                </a:solidFill>
                <a:latin typeface="Georgia"/>
                <a:ea typeface="Georgia"/>
                <a:cs typeface="Georgia"/>
                <a:sym typeface="Georgia"/>
              </a:rPr>
              <a:t>Hypertext Mark-up Language (HTML) is the set of mark-up symbols or codes inserted into a file intended for display on the Internet. </a:t>
            </a:r>
            <a:endParaRPr b="0" i="0" sz="2300" u="none" cap="none" strike="noStrike">
              <a:solidFill>
                <a:srgbClr val="000000"/>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2300"/>
              <a:buFont typeface="Arial"/>
              <a:buNone/>
            </a:pPr>
            <a:r>
              <a:rPr b="0" i="0" lang="en-IN" sz="2300" u="none" cap="none" strike="noStrike">
                <a:solidFill>
                  <a:srgbClr val="002060"/>
                </a:solidFill>
                <a:latin typeface="Georgia"/>
                <a:ea typeface="Georgia"/>
                <a:cs typeface="Georgia"/>
                <a:sym typeface="Georgia"/>
              </a:rPr>
              <a:t>The mark-up tells web browsers how to display a web page's words and images.</a:t>
            </a:r>
            <a:endParaRPr b="0" i="0" sz="2300" u="none" cap="none" strike="noStrike">
              <a:solidFill>
                <a:srgbClr val="000000"/>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2300"/>
              <a:buFont typeface="Arial"/>
              <a:buNone/>
            </a:pPr>
            <a:r>
              <a:t/>
            </a:r>
            <a:endParaRPr b="0" i="0" sz="2300" u="none" cap="none" strike="noStrike">
              <a:solidFill>
                <a:srgbClr val="002060"/>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2300"/>
              <a:buFont typeface="Arial"/>
              <a:buNone/>
            </a:pPr>
            <a:r>
              <a:rPr b="0" i="0" lang="en-IN" sz="2300" u="none" cap="none" strike="noStrike">
                <a:solidFill>
                  <a:srgbClr val="002060"/>
                </a:solidFill>
                <a:latin typeface="Georgia"/>
                <a:ea typeface="Georgia"/>
                <a:cs typeface="Georgia"/>
                <a:sym typeface="Georgia"/>
              </a:rPr>
              <a:t>Each individual piece mark-up code (which would fall between "&lt;" and "&gt;" characters) is referred to as an element, though many people also refer to it as a tag. Some elements come in pairs that indicate when some display effect is to begin and when it is to end.</a:t>
            </a:r>
            <a:endParaRPr b="0" i="0" sz="2300" u="none" cap="none" strike="noStrike">
              <a:solidFill>
                <a:srgbClr val="002060"/>
              </a:solidFill>
              <a:latin typeface="Georgia"/>
              <a:ea typeface="Georgia"/>
              <a:cs typeface="Georgia"/>
              <a:sym typeface="Georgia"/>
            </a:endParaRPr>
          </a:p>
        </p:txBody>
      </p:sp>
    </p:spTree>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0"/>
          <p:cNvSpPr/>
          <p:nvPr/>
        </p:nvSpPr>
        <p:spPr>
          <a:xfrm>
            <a:off x="2133600" y="4475747"/>
            <a:ext cx="9801726" cy="18620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300" u="none" cap="none" strike="noStrike">
                <a:solidFill>
                  <a:srgbClr val="000000"/>
                </a:solidFill>
                <a:latin typeface="Georgia"/>
                <a:ea typeface="Georgia"/>
                <a:cs typeface="Georgia"/>
                <a:sym typeface="Georgia"/>
              </a:rPr>
              <a:t>Hypertext is </a:t>
            </a:r>
            <a:r>
              <a:rPr b="1" i="0" lang="en-IN" sz="2300" u="none" cap="none" strike="noStrike">
                <a:solidFill>
                  <a:srgbClr val="000000"/>
                </a:solidFill>
                <a:latin typeface="Georgia"/>
                <a:ea typeface="Georgia"/>
                <a:cs typeface="Georgia"/>
                <a:sym typeface="Georgia"/>
              </a:rPr>
              <a:t>text which contains links to other texts</a:t>
            </a:r>
            <a:r>
              <a:rPr b="0" i="0" lang="en-IN" sz="2300" u="none" cap="none" strike="noStrike">
                <a:solidFill>
                  <a:srgbClr val="000000"/>
                </a:solidFill>
                <a:latin typeface="Georgia"/>
                <a:ea typeface="Georgia"/>
                <a:cs typeface="Georgia"/>
                <a:sym typeface="Georgia"/>
              </a:rPr>
              <a:t>. The term was coined by Ted Nelson around </a:t>
            </a:r>
            <a:r>
              <a:rPr b="0" i="0" lang="en-IN" sz="2300" u="none" cap="none" strike="noStrike">
                <a:solidFill>
                  <a:srgbClr val="000000"/>
                </a:solidFill>
                <a:latin typeface="Times New Roman"/>
                <a:ea typeface="Times New Roman"/>
                <a:cs typeface="Times New Roman"/>
                <a:sym typeface="Times New Roman"/>
              </a:rPr>
              <a:t>1965.</a:t>
            </a:r>
            <a:endParaRPr b="0" i="0" sz="23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0" i="0" lang="en-IN" sz="2300" u="none" cap="none" strike="noStrike">
                <a:solidFill>
                  <a:srgbClr val="000000"/>
                </a:solidFill>
                <a:latin typeface="Georgia"/>
                <a:ea typeface="Georgia"/>
                <a:cs typeface="Georgia"/>
                <a:sym typeface="Georgia"/>
              </a:rPr>
              <a:t> Hypermedia is a term used for hypertext which is not constrained to be text: it can include graphics, video and sound , for example. Apparently Ted Nelson was the first to use this term too.</a:t>
            </a:r>
            <a:endParaRPr b="0" i="0" sz="2300" u="none" cap="none" strike="noStrike">
              <a:solidFill>
                <a:srgbClr val="000000"/>
              </a:solidFill>
              <a:latin typeface="Georgia"/>
              <a:ea typeface="Georgia"/>
              <a:cs typeface="Georgia"/>
              <a:sym typeface="Georgia"/>
            </a:endParaRPr>
          </a:p>
        </p:txBody>
      </p:sp>
      <p:sp>
        <p:nvSpPr>
          <p:cNvPr id="135" name="Google Shape;135;p40"/>
          <p:cNvSpPr txBox="1"/>
          <p:nvPr/>
        </p:nvSpPr>
        <p:spPr>
          <a:xfrm>
            <a:off x="2374231" y="465221"/>
            <a:ext cx="747031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400" u="none" cap="none" strike="noStrike">
                <a:solidFill>
                  <a:srgbClr val="165607"/>
                </a:solidFill>
                <a:latin typeface="Georgia"/>
                <a:ea typeface="Georgia"/>
                <a:cs typeface="Georgia"/>
                <a:sym typeface="Georgia"/>
              </a:rPr>
              <a:t>WHAT IS HYPERTEXT ? </a:t>
            </a:r>
            <a:endParaRPr b="1" i="1" sz="4400" u="none" cap="none" strike="noStrike">
              <a:solidFill>
                <a:srgbClr val="165607"/>
              </a:solidFill>
              <a:latin typeface="Georgia"/>
              <a:ea typeface="Georgia"/>
              <a:cs typeface="Georgia"/>
              <a:sym typeface="Georgia"/>
            </a:endParaRPr>
          </a:p>
        </p:txBody>
      </p:sp>
      <p:pic>
        <p:nvPicPr>
          <p:cNvPr descr="C:\Users\HOME\Desktop\figure2-full.gif" id="136" name="Google Shape;136;p40"/>
          <p:cNvPicPr preferRelativeResize="0"/>
          <p:nvPr/>
        </p:nvPicPr>
        <p:blipFill rotWithShape="1">
          <a:blip r:embed="rId3">
            <a:alphaModFix/>
          </a:blip>
          <a:srcRect b="0" l="0" r="0" t="0"/>
          <a:stretch/>
        </p:blipFill>
        <p:spPr>
          <a:xfrm>
            <a:off x="3689683" y="1675486"/>
            <a:ext cx="5370597" cy="2560883"/>
          </a:xfrm>
          <a:prstGeom prst="rect">
            <a:avLst/>
          </a:prstGeom>
          <a:noFill/>
          <a:ln>
            <a:noFill/>
          </a:ln>
        </p:spPr>
      </p:pic>
    </p:spTree>
  </p:cSld>
  <p:clrMapOvr>
    <a:masterClrMapping/>
  </p:clrMapOvr>
  <p:transition spd="slow">
    <p:wipe dir="u"/>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nvSpPr>
        <p:spPr>
          <a:xfrm>
            <a:off x="2148849" y="2402370"/>
            <a:ext cx="47724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1" lang="en-IN" sz="2200" u="none" cap="none" strike="noStrike">
                <a:solidFill>
                  <a:srgbClr val="FB3A05"/>
                </a:solidFill>
                <a:latin typeface="Courier New"/>
                <a:ea typeface="Courier New"/>
                <a:cs typeface="Courier New"/>
                <a:sym typeface="Courier New"/>
              </a:rPr>
              <a:t>&lt;</a:t>
            </a:r>
            <a:r>
              <a:rPr b="1" i="1" lang="en-IN" sz="2200" u="none" cap="none" strike="noStrike">
                <a:solidFill>
                  <a:srgbClr val="B45F06"/>
                </a:solidFill>
                <a:latin typeface="Courier New"/>
                <a:ea typeface="Courier New"/>
                <a:cs typeface="Courier New"/>
                <a:sym typeface="Courier New"/>
              </a:rPr>
              <a:t>!DOCTYPE </a:t>
            </a:r>
            <a:r>
              <a:rPr b="1" i="1" lang="en-IN" sz="2200" u="none" cap="none" strike="noStrike">
                <a:solidFill>
                  <a:srgbClr val="FB3A05"/>
                </a:solidFill>
                <a:latin typeface="Courier New"/>
                <a:ea typeface="Courier New"/>
                <a:cs typeface="Courier New"/>
                <a:sym typeface="Courier New"/>
              </a:rPr>
              <a: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&lt;title&gt;Page Title&lt;/title&gt;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B14C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&lt;h1&gt;This is a Heading&lt;/h1&gt;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&lt;p&gt;This is a paragraph.&lt;/p&gt;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B14C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B14C1D"/>
                </a:solidFill>
                <a:latin typeface="Courier New"/>
                <a:ea typeface="Courier New"/>
                <a:cs typeface="Courier New"/>
                <a:sym typeface="Courier New"/>
              </a:rPr>
              <a:t>&lt;/html&gt;</a:t>
            </a:r>
            <a:endParaRPr b="1" i="0" sz="2200" u="none" cap="none" strike="noStrike">
              <a:solidFill>
                <a:srgbClr val="B14C1D"/>
              </a:solidFill>
              <a:latin typeface="Courier New"/>
              <a:ea typeface="Courier New"/>
              <a:cs typeface="Courier New"/>
              <a:sym typeface="Courier New"/>
            </a:endParaRPr>
          </a:p>
        </p:txBody>
      </p:sp>
      <p:sp>
        <p:nvSpPr>
          <p:cNvPr id="142" name="Google Shape;142;p4"/>
          <p:cNvSpPr txBox="1"/>
          <p:nvPr/>
        </p:nvSpPr>
        <p:spPr>
          <a:xfrm>
            <a:off x="2261937" y="777966"/>
            <a:ext cx="8486274" cy="70784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4000"/>
              <a:buFont typeface="Arial"/>
              <a:buNone/>
            </a:pPr>
            <a:r>
              <a:rPr b="1" i="1" lang="en-IN" sz="4000" u="none" cap="none" strike="noStrike">
                <a:solidFill>
                  <a:srgbClr val="165607"/>
                </a:solidFill>
                <a:latin typeface="Times New Roman"/>
                <a:ea typeface="Times New Roman"/>
                <a:cs typeface="Times New Roman"/>
                <a:sym typeface="Times New Roman"/>
              </a:rPr>
              <a:t>BASIC HTML PROGRAM:</a:t>
            </a:r>
            <a:endParaRPr b="1" i="1" sz="4000" u="none" cap="none" strike="noStrike">
              <a:solidFill>
                <a:srgbClr val="165607"/>
              </a:solidFill>
              <a:latin typeface="Times New Roman"/>
              <a:ea typeface="Times New Roman"/>
              <a:cs typeface="Times New Roman"/>
              <a:sym typeface="Times New Roman"/>
            </a:endParaRPr>
          </a:p>
        </p:txBody>
      </p:sp>
      <p:sp>
        <p:nvSpPr>
          <p:cNvPr id="143" name="Google Shape;143;p4"/>
          <p:cNvSpPr txBox="1"/>
          <p:nvPr/>
        </p:nvSpPr>
        <p:spPr>
          <a:xfrm>
            <a:off x="2148848" y="1858509"/>
            <a:ext cx="10038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FF"/>
                </a:solidFill>
                <a:latin typeface="Times New Roman"/>
                <a:ea typeface="Times New Roman"/>
                <a:cs typeface="Times New Roman"/>
                <a:sym typeface="Times New Roman"/>
              </a:rPr>
              <a:t>Code:</a:t>
            </a:r>
            <a:endParaRPr b="1" i="0" sz="2500" u="none" cap="none" strike="noStrike">
              <a:solidFill>
                <a:srgbClr val="0000FF"/>
              </a:solidFill>
              <a:latin typeface="Times New Roman"/>
              <a:ea typeface="Times New Roman"/>
              <a:cs typeface="Times New Roman"/>
              <a:sym typeface="Times New Roman"/>
            </a:endParaRPr>
          </a:p>
        </p:txBody>
      </p:sp>
      <p:pic>
        <p:nvPicPr>
          <p:cNvPr descr="C:\Users\HOME\Desktop\11.JPG" id="144" name="Google Shape;144;p4"/>
          <p:cNvPicPr preferRelativeResize="0"/>
          <p:nvPr/>
        </p:nvPicPr>
        <p:blipFill rotWithShape="1">
          <a:blip r:embed="rId3">
            <a:alphaModFix/>
          </a:blip>
          <a:srcRect b="0" l="0" r="0" t="0"/>
          <a:stretch/>
        </p:blipFill>
        <p:spPr>
          <a:xfrm>
            <a:off x="7276012" y="2619165"/>
            <a:ext cx="4486412" cy="1820573"/>
          </a:xfrm>
          <a:prstGeom prst="rect">
            <a:avLst/>
          </a:prstGeom>
          <a:noFill/>
          <a:ln>
            <a:noFill/>
          </a:ln>
        </p:spPr>
      </p:pic>
      <p:sp>
        <p:nvSpPr>
          <p:cNvPr id="145" name="Google Shape;145;p4"/>
          <p:cNvSpPr txBox="1"/>
          <p:nvPr/>
        </p:nvSpPr>
        <p:spPr>
          <a:xfrm>
            <a:off x="7276008" y="1925330"/>
            <a:ext cx="12906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FF"/>
                </a:solidFill>
                <a:latin typeface="Times New Roman"/>
                <a:ea typeface="Times New Roman"/>
                <a:cs typeface="Times New Roman"/>
                <a:sym typeface="Times New Roman"/>
              </a:rPr>
              <a:t>Output:</a:t>
            </a:r>
            <a:endParaRPr b="1" i="0" sz="2500" u="none" cap="none" strike="noStrike">
              <a:solidFill>
                <a:srgbClr val="0000FF"/>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1"/>
          <p:cNvSpPr txBox="1"/>
          <p:nvPr/>
        </p:nvSpPr>
        <p:spPr>
          <a:xfrm>
            <a:off x="1639402" y="1740761"/>
            <a:ext cx="1013550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000" u="none" cap="none" strike="noStrike">
                <a:solidFill>
                  <a:srgbClr val="000000"/>
                </a:solidFill>
                <a:latin typeface="Georgia"/>
                <a:ea typeface="Georgia"/>
                <a:cs typeface="Georgia"/>
                <a:sym typeface="Georgia"/>
              </a:rPr>
              <a:t>The HTML document type declaration, also known as DOCTYPE, is the first line of code required in every HTML or XHTML document. The DOCTYPE declaration is an instruction to the web browser about what version of HTML the page is written in. This ensures that the web page is parsed the same way by different web browsers.</a:t>
            </a:r>
            <a:endParaRPr b="0" i="0" sz="2000" u="none" cap="none" strike="noStrike">
              <a:solidFill>
                <a:srgbClr val="000000"/>
              </a:solidFill>
              <a:latin typeface="Georgia"/>
              <a:ea typeface="Georgia"/>
              <a:cs typeface="Georgia"/>
              <a:sym typeface="Georgia"/>
            </a:endParaRPr>
          </a:p>
        </p:txBody>
      </p:sp>
      <p:sp>
        <p:nvSpPr>
          <p:cNvPr id="151" name="Google Shape;151;p41"/>
          <p:cNvSpPr txBox="1"/>
          <p:nvPr/>
        </p:nvSpPr>
        <p:spPr>
          <a:xfrm>
            <a:off x="2960914" y="580572"/>
            <a:ext cx="575510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000" u="none" cap="none" strike="noStrike">
                <a:solidFill>
                  <a:srgbClr val="165607"/>
                </a:solidFill>
                <a:latin typeface="Georgia"/>
                <a:ea typeface="Georgia"/>
                <a:cs typeface="Georgia"/>
                <a:sym typeface="Georgia"/>
              </a:rPr>
              <a:t>DOCTYPE IN HTML?</a:t>
            </a:r>
            <a:endParaRPr b="1" i="1" sz="4000" u="none" cap="none" strike="noStrike">
              <a:solidFill>
                <a:srgbClr val="165607"/>
              </a:solidFill>
              <a:latin typeface="Georgia"/>
              <a:ea typeface="Georgia"/>
              <a:cs typeface="Georgia"/>
              <a:sym typeface="Georgia"/>
            </a:endParaRPr>
          </a:p>
        </p:txBody>
      </p:sp>
      <p:sp>
        <p:nvSpPr>
          <p:cNvPr id="152" name="Google Shape;152;p41"/>
          <p:cNvSpPr txBox="1"/>
          <p:nvPr/>
        </p:nvSpPr>
        <p:spPr>
          <a:xfrm>
            <a:off x="2133600" y="3309259"/>
            <a:ext cx="10058400" cy="33701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700" u="none" cap="none" strike="noStrike">
                <a:solidFill>
                  <a:srgbClr val="165607"/>
                </a:solidFill>
                <a:latin typeface="Times New Roman"/>
                <a:ea typeface="Times New Roman"/>
                <a:cs typeface="Times New Roman"/>
                <a:sym typeface="Times New Roman"/>
              </a:rPr>
              <a:t>DOCTYPE SYNTAX FOR HTML5 AND BEYOND:</a:t>
            </a:r>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1" i="0" lang="en-IN" sz="1500" u="none" cap="none" strike="noStrike">
                <a:solidFill>
                  <a:srgbClr val="000000"/>
                </a:solidFill>
                <a:latin typeface="Georgia"/>
                <a:ea typeface="Georgia"/>
                <a:cs typeface="Georgia"/>
                <a:sym typeface="Georgia"/>
              </a:rPr>
              <a:t>	</a:t>
            </a:r>
            <a:endParaRPr/>
          </a:p>
          <a:p>
            <a:pPr indent="0" lvl="0" marL="0" marR="0" rtl="0" algn="l">
              <a:lnSpc>
                <a:spcPct val="100000"/>
              </a:lnSpc>
              <a:spcBef>
                <a:spcPts val="0"/>
              </a:spcBef>
              <a:spcAft>
                <a:spcPts val="0"/>
              </a:spcAft>
              <a:buNone/>
            </a:pPr>
            <a:r>
              <a:rPr b="1" i="1" lang="en-IN" sz="1900" u="none" cap="none" strike="noStrike">
                <a:solidFill>
                  <a:srgbClr val="000000"/>
                </a:solidFill>
                <a:latin typeface="Times New Roman"/>
                <a:ea typeface="Times New Roman"/>
                <a:cs typeface="Times New Roman"/>
                <a:sym typeface="Times New Roman"/>
              </a:rPr>
              <a:t>	&lt;!DOCTYPE html&gt;</a:t>
            </a:r>
            <a:endParaRPr/>
          </a:p>
          <a:p>
            <a:pPr indent="0" lvl="0" marL="0" marR="0" rtl="0" algn="l">
              <a:lnSpc>
                <a:spcPct val="100000"/>
              </a:lnSpc>
              <a:spcBef>
                <a:spcPts val="0"/>
              </a:spcBef>
              <a:spcAft>
                <a:spcPts val="0"/>
              </a:spcAft>
              <a:buNone/>
            </a:pPr>
            <a:r>
              <a:t/>
            </a:r>
            <a:endParaRPr b="1" i="0" sz="1500" u="none" cap="none" strike="noStrike">
              <a:solidFill>
                <a:srgbClr val="0033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1" i="0" sz="1500" u="none" cap="none" strike="noStrike">
              <a:solidFill>
                <a:srgbClr val="0033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1" i="0" lang="en-IN" sz="1700" u="none" cap="none" strike="noStrike">
                <a:solidFill>
                  <a:srgbClr val="165607"/>
                </a:solidFill>
                <a:latin typeface="Times New Roman"/>
                <a:ea typeface="Times New Roman"/>
                <a:cs typeface="Times New Roman"/>
                <a:sym typeface="Times New Roman"/>
              </a:rPr>
              <a:t>DOCTYPE SYNTAX FOR TRANSITIONAL HTML 4.01:</a:t>
            </a:r>
            <a:endParaRPr/>
          </a:p>
          <a:p>
            <a:pPr indent="0" lvl="0" marL="0" marR="0" rtl="0" algn="l">
              <a:lnSpc>
                <a:spcPct val="100000"/>
              </a:lnSpc>
              <a:spcBef>
                <a:spcPts val="0"/>
              </a:spcBef>
              <a:spcAft>
                <a:spcPts val="0"/>
              </a:spcAft>
              <a:buNone/>
            </a:pPr>
            <a:r>
              <a:t/>
            </a:r>
            <a:endParaRPr b="1"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1" i="0" lang="en-IN" sz="1500" u="none" cap="none" strike="noStrike">
                <a:solidFill>
                  <a:srgbClr val="000000"/>
                </a:solidFill>
                <a:latin typeface="Georgia"/>
                <a:ea typeface="Georgia"/>
                <a:cs typeface="Georgia"/>
                <a:sym typeface="Georgia"/>
              </a:rPr>
              <a:t>	</a:t>
            </a:r>
            <a:r>
              <a:rPr b="1" i="1" lang="en-IN" sz="1900" u="none" cap="none" strike="noStrike">
                <a:solidFill>
                  <a:srgbClr val="000000"/>
                </a:solidFill>
                <a:latin typeface="Times New Roman"/>
                <a:ea typeface="Times New Roman"/>
                <a:cs typeface="Times New Roman"/>
                <a:sym typeface="Times New Roman"/>
              </a:rPr>
              <a:t>&lt;!DOCTYPE HTML PUBLIC "-//W3C//DTD HTML 4.01 Transitional//EN" "http://www.w3.org/TR/html4/loose.dtd"&gt;</a:t>
            </a:r>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Georgia"/>
              <a:ea typeface="Georgia"/>
              <a:cs typeface="Georgia"/>
              <a:sym typeface="Georgia"/>
            </a:endParaRP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nvSpPr>
        <p:spPr>
          <a:xfrm>
            <a:off x="2411082" y="652969"/>
            <a:ext cx="8024689"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1" lang="en-IN" sz="4000" u="none" cap="none" strike="noStrike">
                <a:solidFill>
                  <a:srgbClr val="165607"/>
                </a:solidFill>
                <a:latin typeface="Times New Roman"/>
                <a:ea typeface="Times New Roman"/>
                <a:cs typeface="Times New Roman"/>
                <a:sym typeface="Times New Roman"/>
              </a:rPr>
              <a:t>HTML FORMATTING ELEMENTS</a:t>
            </a:r>
            <a:endParaRPr b="1" i="1" sz="4000" u="none" cap="none" strike="noStrike">
              <a:solidFill>
                <a:srgbClr val="165607"/>
              </a:solidFill>
              <a:latin typeface="Times New Roman"/>
              <a:ea typeface="Times New Roman"/>
              <a:cs typeface="Times New Roman"/>
              <a:sym typeface="Times New Roman"/>
            </a:endParaRPr>
          </a:p>
        </p:txBody>
      </p:sp>
      <p:sp>
        <p:nvSpPr>
          <p:cNvPr id="158" name="Google Shape;158;p5"/>
          <p:cNvSpPr txBox="1"/>
          <p:nvPr/>
        </p:nvSpPr>
        <p:spPr>
          <a:xfrm>
            <a:off x="2381372" y="1709278"/>
            <a:ext cx="8896228" cy="498595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2400" u="none" cap="none" strike="noStrike">
                <a:solidFill>
                  <a:srgbClr val="002060"/>
                </a:solidFill>
                <a:latin typeface="Times New Roman"/>
                <a:ea typeface="Times New Roman"/>
                <a:cs typeface="Times New Roman"/>
                <a:sym typeface="Times New Roman"/>
              </a:rPr>
              <a:t>Formatting elements were designed to display special types of text:</a:t>
            </a:r>
            <a:endParaRPr b="0"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&lt;b&gt; </a:t>
            </a:r>
            <a:r>
              <a:rPr b="0" i="0" lang="en-IN" sz="2400" u="none" cap="none" strike="noStrike">
                <a:solidFill>
                  <a:srgbClr val="002060"/>
                </a:solidFill>
                <a:latin typeface="Times New Roman"/>
                <a:ea typeface="Times New Roman"/>
                <a:cs typeface="Times New Roman"/>
                <a:sym typeface="Times New Roman"/>
              </a:rPr>
              <a:t>-          Bold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&lt;strong&gt; </a:t>
            </a:r>
            <a:r>
              <a:rPr b="0" i="0" lang="en-IN" sz="2400" u="none" cap="none" strike="noStrike">
                <a:solidFill>
                  <a:srgbClr val="002060"/>
                </a:solidFill>
                <a:latin typeface="Times New Roman"/>
                <a:ea typeface="Times New Roman"/>
                <a:cs typeface="Times New Roman"/>
                <a:sym typeface="Times New Roman"/>
              </a:rPr>
              <a:t>- Important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&lt;i&gt;</a:t>
            </a:r>
            <a:r>
              <a:rPr b="0" i="0" lang="en-IN" sz="2400" u="none" cap="none" strike="noStrike">
                <a:solidFill>
                  <a:srgbClr val="002060"/>
                </a:solidFill>
                <a:latin typeface="Times New Roman"/>
                <a:ea typeface="Times New Roman"/>
                <a:cs typeface="Times New Roman"/>
                <a:sym typeface="Times New Roman"/>
              </a:rPr>
              <a:t> -           Italic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&lt;em&gt; </a:t>
            </a:r>
            <a:r>
              <a:rPr b="0" i="0" lang="en-IN" sz="2400" u="none" cap="none" strike="noStrike">
                <a:solidFill>
                  <a:srgbClr val="002060"/>
                </a:solidFill>
                <a:latin typeface="Times New Roman"/>
                <a:ea typeface="Times New Roman"/>
                <a:cs typeface="Times New Roman"/>
                <a:sym typeface="Times New Roman"/>
              </a:rPr>
              <a:t>-       Emphasized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&lt;mark&gt; </a:t>
            </a:r>
            <a:r>
              <a:rPr b="0" i="0" lang="en-IN" sz="2400" u="none" cap="none" strike="noStrike">
                <a:solidFill>
                  <a:srgbClr val="002060"/>
                </a:solidFill>
                <a:latin typeface="Times New Roman"/>
                <a:ea typeface="Times New Roman"/>
                <a:cs typeface="Times New Roman"/>
                <a:sym typeface="Times New Roman"/>
              </a:rPr>
              <a:t>-   Marked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&lt;small&gt; </a:t>
            </a:r>
            <a:r>
              <a:rPr b="0" i="0" lang="en-IN" sz="2400" u="none" cap="none" strike="noStrike">
                <a:solidFill>
                  <a:srgbClr val="002060"/>
                </a:solidFill>
                <a:latin typeface="Times New Roman"/>
                <a:ea typeface="Times New Roman"/>
                <a:cs typeface="Times New Roman"/>
                <a:sym typeface="Times New Roman"/>
              </a:rPr>
              <a:t>-   Smaller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&lt;del&gt; </a:t>
            </a:r>
            <a:r>
              <a:rPr b="0" i="0" lang="en-IN" sz="2400" u="none" cap="none" strike="noStrike">
                <a:solidFill>
                  <a:srgbClr val="002060"/>
                </a:solidFill>
                <a:latin typeface="Times New Roman"/>
                <a:ea typeface="Times New Roman"/>
                <a:cs typeface="Times New Roman"/>
                <a:sym typeface="Times New Roman"/>
              </a:rPr>
              <a:t>-       Deleted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&lt;ins&gt; </a:t>
            </a:r>
            <a:r>
              <a:rPr b="0" i="0" lang="en-IN" sz="2400" u="none" cap="none" strike="noStrike">
                <a:solidFill>
                  <a:srgbClr val="002060"/>
                </a:solidFill>
                <a:latin typeface="Times New Roman"/>
                <a:ea typeface="Times New Roman"/>
                <a:cs typeface="Times New Roman"/>
                <a:sym typeface="Times New Roman"/>
              </a:rPr>
              <a:t>-       Inserted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&lt;sub&gt; </a:t>
            </a:r>
            <a:r>
              <a:rPr b="0" i="0" lang="en-IN" sz="2400" u="none" cap="none" strike="noStrike">
                <a:solidFill>
                  <a:srgbClr val="002060"/>
                </a:solidFill>
                <a:latin typeface="Times New Roman"/>
                <a:ea typeface="Times New Roman"/>
                <a:cs typeface="Times New Roman"/>
                <a:sym typeface="Times New Roman"/>
              </a:rPr>
              <a:t>-     Subscript text.</a:t>
            </a:r>
            <a:endParaRPr b="0" i="0" sz="24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1100"/>
              <a:buFont typeface="Noto Sans Symbols"/>
              <a:buChar char="⮚"/>
            </a:pPr>
            <a:r>
              <a:rPr b="0" i="0" lang="en-IN" sz="2400" u="none" cap="none" strike="noStrike">
                <a:solidFill>
                  <a:srgbClr val="0D2C3E"/>
                </a:solidFill>
                <a:latin typeface="Times New Roman"/>
                <a:ea typeface="Times New Roman"/>
                <a:cs typeface="Times New Roman"/>
                <a:sym typeface="Times New Roman"/>
              </a:rPr>
              <a:t>&lt;sup&gt; </a:t>
            </a:r>
            <a:r>
              <a:rPr b="0" i="0" lang="en-IN" sz="2400" u="none" cap="none" strike="noStrike">
                <a:solidFill>
                  <a:srgbClr val="002060"/>
                </a:solidFill>
                <a:latin typeface="Times New Roman"/>
                <a:ea typeface="Times New Roman"/>
                <a:cs typeface="Times New Roman"/>
                <a:sym typeface="Times New Roman"/>
              </a:rPr>
              <a:t>-     Superscript text.</a:t>
            </a:r>
            <a:endParaRPr/>
          </a:p>
          <a:p>
            <a:pPr indent="-457200" lvl="2" marL="457200" marR="0" rtl="0" algn="l">
              <a:lnSpc>
                <a:spcPct val="100000"/>
              </a:lnSpc>
              <a:spcBef>
                <a:spcPts val="0"/>
              </a:spcBef>
              <a:spcAft>
                <a:spcPts val="0"/>
              </a:spcAft>
              <a:buNone/>
            </a:pPr>
            <a:r>
              <a:t/>
            </a:r>
            <a:endParaRPr b="0" i="0" sz="2400" u="none" cap="none" strike="noStrike">
              <a:solidFill>
                <a:srgbClr val="FF0000"/>
              </a:solidFill>
              <a:latin typeface="Georgia"/>
              <a:ea typeface="Georgia"/>
              <a:cs typeface="Georgia"/>
              <a:sym typeface="Georgia"/>
            </a:endParaRPr>
          </a:p>
        </p:txBody>
      </p:sp>
      <p:sp>
        <p:nvSpPr>
          <p:cNvPr descr="blob:https://web.telegram.org/26079af6-7552-4431-94d5-fe03e015ac24" id="159" name="Google Shape;159;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blob:https://web.telegram.org/26079af6-7552-4431-94d5-fe03e015ac24" id="160" name="Google Shape;160;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1" name="Google Shape;161;p5"/>
          <p:cNvPicPr preferRelativeResize="0"/>
          <p:nvPr/>
        </p:nvPicPr>
        <p:blipFill rotWithShape="1">
          <a:blip r:embed="rId3">
            <a:alphaModFix/>
          </a:blip>
          <a:srcRect b="0" l="0" r="0" t="0"/>
          <a:stretch/>
        </p:blipFill>
        <p:spPr>
          <a:xfrm>
            <a:off x="8905459" y="2902226"/>
            <a:ext cx="2723323" cy="2723323"/>
          </a:xfrm>
          <a:prstGeom prst="rect">
            <a:avLst/>
          </a:prstGeom>
          <a:noFill/>
          <a:ln>
            <a:noFill/>
          </a:ln>
        </p:spPr>
      </p:pic>
      <p:sp>
        <p:nvSpPr>
          <p:cNvPr id="162" name="Google Shape;162;p5"/>
          <p:cNvSpPr txBox="1"/>
          <p:nvPr/>
        </p:nvSpPr>
        <p:spPr>
          <a:xfrm>
            <a:off x="8726557" y="5744817"/>
            <a:ext cx="3111749"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700" u="none" cap="none" strike="noStrike">
                <a:solidFill>
                  <a:srgbClr val="FF0000"/>
                </a:solidFill>
                <a:latin typeface="Georgia"/>
                <a:ea typeface="Georgia"/>
                <a:cs typeface="Georgia"/>
                <a:sym typeface="Georgia"/>
              </a:rPr>
              <a:t>https://bit.ly/HTML_Tags</a:t>
            </a:r>
            <a:endParaRPr b="0" i="0" sz="17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idx="4294967295" type="ctrTitle"/>
          </p:nvPr>
        </p:nvSpPr>
        <p:spPr>
          <a:xfrm>
            <a:off x="1556085" y="408035"/>
            <a:ext cx="7956884" cy="70784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orbel"/>
              <a:buNone/>
            </a:pPr>
            <a:r>
              <a:rPr b="1" i="1" lang="en-IN" sz="4000" u="none" cap="none" strike="noStrike">
                <a:solidFill>
                  <a:srgbClr val="165607"/>
                </a:solidFill>
                <a:latin typeface="Georgia"/>
                <a:ea typeface="Georgia"/>
                <a:cs typeface="Georgia"/>
                <a:sym typeface="Georgia"/>
              </a:rPr>
              <a:t>HTML LINKS - HYPERLINKS</a:t>
            </a:r>
            <a:endParaRPr b="1" i="1" sz="4000" u="none" cap="none" strike="noStrike">
              <a:solidFill>
                <a:srgbClr val="165607"/>
              </a:solidFill>
              <a:latin typeface="Georgia"/>
              <a:ea typeface="Georgia"/>
              <a:cs typeface="Georgia"/>
              <a:sym typeface="Georgia"/>
            </a:endParaRPr>
          </a:p>
        </p:txBody>
      </p:sp>
      <p:sp>
        <p:nvSpPr>
          <p:cNvPr id="168" name="Google Shape;168;p6"/>
          <p:cNvSpPr txBox="1"/>
          <p:nvPr/>
        </p:nvSpPr>
        <p:spPr>
          <a:xfrm>
            <a:off x="3335550" y="2579700"/>
            <a:ext cx="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69" name="Google Shape;169;p6"/>
          <p:cNvSpPr txBox="1"/>
          <p:nvPr/>
        </p:nvSpPr>
        <p:spPr>
          <a:xfrm>
            <a:off x="1931178" y="1717453"/>
            <a:ext cx="5865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CC0099"/>
                </a:solidFill>
                <a:latin typeface="Georgia"/>
                <a:ea typeface="Georgia"/>
                <a:cs typeface="Georgia"/>
                <a:sym typeface="Georgia"/>
              </a:rPr>
              <a:t>&lt;a </a:t>
            </a:r>
            <a:r>
              <a:rPr b="1" i="0" lang="en-IN" sz="2500" u="none" cap="none" strike="noStrike">
                <a:solidFill>
                  <a:srgbClr val="FF0000"/>
                </a:solidFill>
                <a:latin typeface="Georgia"/>
                <a:ea typeface="Georgia"/>
                <a:cs typeface="Georgia"/>
                <a:sym typeface="Georgia"/>
              </a:rPr>
              <a:t>href</a:t>
            </a:r>
            <a:r>
              <a:rPr b="1" i="0" lang="en-IN" sz="2500" u="none" cap="none" strike="noStrike">
                <a:solidFill>
                  <a:srgbClr val="CC0099"/>
                </a:solidFill>
                <a:latin typeface="Georgia"/>
                <a:ea typeface="Georgia"/>
                <a:cs typeface="Georgia"/>
                <a:sym typeface="Georgia"/>
              </a:rPr>
              <a:t>="</a:t>
            </a:r>
            <a:r>
              <a:rPr b="1" i="1" lang="en-IN" sz="2500" u="none" cap="none" strike="noStrike">
                <a:solidFill>
                  <a:srgbClr val="CC0099"/>
                </a:solidFill>
                <a:latin typeface="Georgia"/>
                <a:ea typeface="Georgia"/>
                <a:cs typeface="Georgia"/>
                <a:sym typeface="Georgia"/>
              </a:rPr>
              <a:t>url</a:t>
            </a:r>
            <a:r>
              <a:rPr b="1" i="0" lang="en-IN" sz="2500" u="none" cap="none" strike="noStrike">
                <a:solidFill>
                  <a:srgbClr val="CC0099"/>
                </a:solidFill>
                <a:latin typeface="Georgia"/>
                <a:ea typeface="Georgia"/>
                <a:cs typeface="Georgia"/>
                <a:sym typeface="Georgia"/>
              </a:rPr>
              <a:t>"&gt;</a:t>
            </a:r>
            <a:r>
              <a:rPr b="1" i="1" lang="en-IN" sz="2500" u="none" cap="none" strike="noStrike">
                <a:solidFill>
                  <a:srgbClr val="CC0099"/>
                </a:solidFill>
                <a:latin typeface="Georgia"/>
                <a:ea typeface="Georgia"/>
                <a:cs typeface="Georgia"/>
                <a:sym typeface="Georgia"/>
              </a:rPr>
              <a:t>link text</a:t>
            </a:r>
            <a:r>
              <a:rPr b="1" i="0" lang="en-IN" sz="2500" u="none" cap="none" strike="noStrike">
                <a:solidFill>
                  <a:srgbClr val="CC0099"/>
                </a:solidFill>
                <a:latin typeface="Georgia"/>
                <a:ea typeface="Georgia"/>
                <a:cs typeface="Georgia"/>
                <a:sym typeface="Georgia"/>
              </a:rPr>
              <a:t>&lt;/a&gt;</a:t>
            </a:r>
            <a:endParaRPr b="1" i="0" sz="2500" u="none" cap="none" strike="noStrike">
              <a:solidFill>
                <a:srgbClr val="CC0099"/>
              </a:solidFill>
              <a:latin typeface="Georgia"/>
              <a:ea typeface="Georgia"/>
              <a:cs typeface="Georgia"/>
              <a:sym typeface="Georgia"/>
            </a:endParaRPr>
          </a:p>
        </p:txBody>
      </p:sp>
      <p:sp>
        <p:nvSpPr>
          <p:cNvPr id="170" name="Google Shape;170;p6"/>
          <p:cNvSpPr txBox="1"/>
          <p:nvPr/>
        </p:nvSpPr>
        <p:spPr>
          <a:xfrm>
            <a:off x="2053925" y="4173525"/>
            <a:ext cx="9464400" cy="25398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None/>
            </a:pPr>
            <a:r>
              <a:rPr b="1" i="0" lang="en-IN" sz="1700" u="none" cap="none" strike="noStrike">
                <a:solidFill>
                  <a:srgbClr val="274220"/>
                </a:solidFill>
                <a:latin typeface="Georgia"/>
                <a:ea typeface="Georgia"/>
                <a:cs typeface="Georgia"/>
                <a:sym typeface="Georgia"/>
              </a:rPr>
              <a:t>The target attribute specifies where to open the linked document.</a:t>
            </a:r>
            <a:endParaRPr b="1" i="0" sz="1700" u="none" cap="none" strike="noStrike">
              <a:solidFill>
                <a:srgbClr val="274220"/>
              </a:solidFill>
              <a:latin typeface="Georgia"/>
              <a:ea typeface="Georgia"/>
              <a:cs typeface="Georgia"/>
              <a:sym typeface="Georgia"/>
            </a:endParaRPr>
          </a:p>
          <a:p>
            <a:pPr indent="-342900" lvl="0" marL="342900" marR="0" rtl="0" algn="l">
              <a:lnSpc>
                <a:spcPct val="100000"/>
              </a:lnSpc>
              <a:spcBef>
                <a:spcPts val="0"/>
              </a:spcBef>
              <a:spcAft>
                <a:spcPts val="0"/>
              </a:spcAft>
              <a:buNone/>
            </a:pPr>
            <a:r>
              <a:t/>
            </a:r>
            <a:endParaRPr b="1" i="0" sz="1700" u="none" cap="none" strike="noStrike">
              <a:solidFill>
                <a:srgbClr val="274220"/>
              </a:solidFill>
              <a:latin typeface="Georgia"/>
              <a:ea typeface="Georgia"/>
              <a:cs typeface="Georgia"/>
              <a:sym typeface="Georgia"/>
            </a:endParaRPr>
          </a:p>
          <a:p>
            <a:pPr indent="-342900" lvl="0" marL="342900" marR="0" rtl="0" algn="l">
              <a:lnSpc>
                <a:spcPct val="100000"/>
              </a:lnSpc>
              <a:spcBef>
                <a:spcPts val="0"/>
              </a:spcBef>
              <a:spcAft>
                <a:spcPts val="0"/>
              </a:spcAft>
              <a:buNone/>
            </a:pPr>
            <a:r>
              <a:rPr b="1" i="0" lang="en-IN" sz="1700" u="none" cap="none" strike="noStrike">
                <a:solidFill>
                  <a:srgbClr val="274220"/>
                </a:solidFill>
                <a:latin typeface="Georgia"/>
                <a:ea typeface="Georgia"/>
                <a:cs typeface="Georgia"/>
                <a:sym typeface="Georgia"/>
              </a:rPr>
              <a:t>The target attribute can have one of the following values:</a:t>
            </a:r>
            <a:endParaRPr b="1" i="0" sz="1700" u="none" cap="none" strike="noStrike">
              <a:solidFill>
                <a:srgbClr val="274220"/>
              </a:solidFill>
              <a:latin typeface="Georgia"/>
              <a:ea typeface="Georgia"/>
              <a:cs typeface="Georgia"/>
              <a:sym typeface="Georgia"/>
            </a:endParaRPr>
          </a:p>
          <a:p>
            <a:pPr indent="-342900" lvl="0" marL="342900" marR="0" rtl="0" algn="l">
              <a:lnSpc>
                <a:spcPct val="100000"/>
              </a:lnSpc>
              <a:spcBef>
                <a:spcPts val="0"/>
              </a:spcBef>
              <a:spcAft>
                <a:spcPts val="0"/>
              </a:spcAft>
              <a:buNone/>
            </a:pPr>
            <a:r>
              <a:t/>
            </a:r>
            <a:endParaRPr b="1" i="0" sz="1700" u="none" cap="none" strike="noStrike">
              <a:solidFill>
                <a:srgbClr val="274220"/>
              </a:solidFill>
              <a:latin typeface="Georgia"/>
              <a:ea typeface="Georgia"/>
              <a:cs typeface="Georgia"/>
              <a:sym typeface="Georgia"/>
            </a:endParaRPr>
          </a:p>
          <a:p>
            <a:pPr indent="-336550" lvl="0" marL="457200" marR="0" rtl="0" algn="l">
              <a:lnSpc>
                <a:spcPct val="100000"/>
              </a:lnSpc>
              <a:spcBef>
                <a:spcPts val="0"/>
              </a:spcBef>
              <a:spcAft>
                <a:spcPts val="0"/>
              </a:spcAft>
              <a:buNone/>
            </a:pPr>
            <a:r>
              <a:rPr b="1" i="0" lang="en-IN" sz="1700" u="none" cap="none" strike="noStrike">
                <a:solidFill>
                  <a:srgbClr val="274220"/>
                </a:solidFill>
                <a:latin typeface="Georgia"/>
                <a:ea typeface="Georgia"/>
                <a:cs typeface="Georgia"/>
                <a:sym typeface="Georgia"/>
              </a:rPr>
              <a:t>1. </a:t>
            </a:r>
            <a:r>
              <a:rPr b="1" i="0" lang="en-IN" sz="1700" u="none" cap="none" strike="noStrike">
                <a:solidFill>
                  <a:srgbClr val="FF0000"/>
                </a:solidFill>
                <a:latin typeface="Georgia"/>
                <a:ea typeface="Georgia"/>
                <a:cs typeface="Georgia"/>
                <a:sym typeface="Georgia"/>
              </a:rPr>
              <a:t>_self </a:t>
            </a:r>
            <a:r>
              <a:rPr b="1" i="0" lang="en-IN" sz="1700" u="none" cap="none" strike="noStrike">
                <a:solidFill>
                  <a:srgbClr val="274220"/>
                </a:solidFill>
                <a:latin typeface="Georgia"/>
                <a:ea typeface="Georgia"/>
                <a:cs typeface="Georgia"/>
                <a:sym typeface="Georgia"/>
              </a:rPr>
              <a:t>- Default. Opens the document in the same window/tab as it was clicked.</a:t>
            </a:r>
            <a:endParaRPr b="1" i="0" sz="1700" u="none" cap="none" strike="noStrike">
              <a:solidFill>
                <a:srgbClr val="274220"/>
              </a:solidFill>
              <a:latin typeface="Georgia"/>
              <a:ea typeface="Georgia"/>
              <a:cs typeface="Georgia"/>
              <a:sym typeface="Georgia"/>
            </a:endParaRPr>
          </a:p>
          <a:p>
            <a:pPr indent="-342900" lvl="0" marL="463550" marR="0" rtl="0" algn="l">
              <a:lnSpc>
                <a:spcPct val="100000"/>
              </a:lnSpc>
              <a:spcBef>
                <a:spcPts val="0"/>
              </a:spcBef>
              <a:spcAft>
                <a:spcPts val="0"/>
              </a:spcAft>
              <a:buNone/>
            </a:pPr>
            <a:r>
              <a:rPr b="1" i="0" lang="en-IN" sz="1700" u="none" cap="none" strike="noStrike">
                <a:solidFill>
                  <a:srgbClr val="274220"/>
                </a:solidFill>
                <a:latin typeface="Georgia"/>
                <a:ea typeface="Georgia"/>
                <a:cs typeface="Georgia"/>
                <a:sym typeface="Georgia"/>
              </a:rPr>
              <a:t>2. </a:t>
            </a:r>
            <a:r>
              <a:rPr b="1" i="0" lang="en-IN" sz="1700" u="none" cap="none" strike="noStrike">
                <a:solidFill>
                  <a:srgbClr val="FF0000"/>
                </a:solidFill>
                <a:latin typeface="Georgia"/>
                <a:ea typeface="Georgia"/>
                <a:cs typeface="Georgia"/>
                <a:sym typeface="Georgia"/>
              </a:rPr>
              <a:t>_blank </a:t>
            </a:r>
            <a:r>
              <a:rPr b="1" i="0" lang="en-IN" sz="1700" u="none" cap="none" strike="noStrike">
                <a:solidFill>
                  <a:srgbClr val="274220"/>
                </a:solidFill>
                <a:latin typeface="Georgia"/>
                <a:ea typeface="Georgia"/>
                <a:cs typeface="Georgia"/>
                <a:sym typeface="Georgia"/>
              </a:rPr>
              <a:t>- Opens the document in a new window or tab.</a:t>
            </a:r>
            <a:endParaRPr b="1" i="0" sz="1700" u="none" cap="none" strike="noStrike">
              <a:solidFill>
                <a:srgbClr val="274220"/>
              </a:solidFill>
              <a:latin typeface="Georgia"/>
              <a:ea typeface="Georgia"/>
              <a:cs typeface="Georgia"/>
              <a:sym typeface="Georgia"/>
            </a:endParaRPr>
          </a:p>
          <a:p>
            <a:pPr indent="-336550" lvl="0" marL="457200" marR="0" rtl="0" algn="l">
              <a:lnSpc>
                <a:spcPct val="100000"/>
              </a:lnSpc>
              <a:spcBef>
                <a:spcPts val="0"/>
              </a:spcBef>
              <a:spcAft>
                <a:spcPts val="0"/>
              </a:spcAft>
              <a:buNone/>
            </a:pPr>
            <a:r>
              <a:rPr b="1" i="0" lang="en-IN" sz="1700" u="none" cap="none" strike="noStrike">
                <a:solidFill>
                  <a:srgbClr val="274220"/>
                </a:solidFill>
                <a:latin typeface="Georgia"/>
                <a:ea typeface="Georgia"/>
                <a:cs typeface="Georgia"/>
                <a:sym typeface="Georgia"/>
              </a:rPr>
              <a:t>3. </a:t>
            </a:r>
            <a:r>
              <a:rPr b="1" i="0" lang="en-IN" sz="1700" u="none" cap="none" strike="noStrike">
                <a:solidFill>
                  <a:srgbClr val="FF0000"/>
                </a:solidFill>
                <a:latin typeface="Georgia"/>
                <a:ea typeface="Georgia"/>
                <a:cs typeface="Georgia"/>
                <a:sym typeface="Georgia"/>
              </a:rPr>
              <a:t>_parent </a:t>
            </a:r>
            <a:r>
              <a:rPr b="1" i="0" lang="en-IN" sz="1700" u="none" cap="none" strike="noStrike">
                <a:solidFill>
                  <a:srgbClr val="274220"/>
                </a:solidFill>
                <a:latin typeface="Georgia"/>
                <a:ea typeface="Georgia"/>
                <a:cs typeface="Georgia"/>
                <a:sym typeface="Georgia"/>
              </a:rPr>
              <a:t>- Opens the document in the parent frame.</a:t>
            </a:r>
            <a:endParaRPr b="1" i="0" sz="1700" u="none" cap="none" strike="noStrike">
              <a:solidFill>
                <a:srgbClr val="274220"/>
              </a:solidFill>
              <a:latin typeface="Georgia"/>
              <a:ea typeface="Georgia"/>
              <a:cs typeface="Georgia"/>
              <a:sym typeface="Georgia"/>
            </a:endParaRPr>
          </a:p>
          <a:p>
            <a:pPr indent="-336550" lvl="0" marL="457200" marR="0" rtl="0" algn="l">
              <a:lnSpc>
                <a:spcPct val="100000"/>
              </a:lnSpc>
              <a:spcBef>
                <a:spcPts val="0"/>
              </a:spcBef>
              <a:spcAft>
                <a:spcPts val="0"/>
              </a:spcAft>
              <a:buNone/>
            </a:pPr>
            <a:r>
              <a:rPr b="1" i="0" lang="en-IN" sz="1700" u="none" cap="none" strike="noStrike">
                <a:solidFill>
                  <a:srgbClr val="274220"/>
                </a:solidFill>
                <a:latin typeface="Georgia"/>
                <a:ea typeface="Georgia"/>
                <a:cs typeface="Georgia"/>
                <a:sym typeface="Georgia"/>
              </a:rPr>
              <a:t>4. </a:t>
            </a:r>
            <a:r>
              <a:rPr b="1" i="0" lang="en-IN" sz="1700" u="none" cap="none" strike="noStrike">
                <a:solidFill>
                  <a:srgbClr val="FF0000"/>
                </a:solidFill>
                <a:latin typeface="Georgia"/>
                <a:ea typeface="Georgia"/>
                <a:cs typeface="Georgia"/>
                <a:sym typeface="Georgia"/>
              </a:rPr>
              <a:t>_top </a:t>
            </a:r>
            <a:r>
              <a:rPr b="1" i="0" lang="en-IN" sz="1700" u="none" cap="none" strike="noStrike">
                <a:solidFill>
                  <a:srgbClr val="274220"/>
                </a:solidFill>
                <a:latin typeface="Georgia"/>
                <a:ea typeface="Georgia"/>
                <a:cs typeface="Georgia"/>
                <a:sym typeface="Georgia"/>
              </a:rPr>
              <a:t>- Opens the document in the full body of the window.</a:t>
            </a:r>
            <a:endParaRPr b="1" i="0" sz="1700" u="none" cap="none" strike="noStrike">
              <a:solidFill>
                <a:srgbClr val="274220"/>
              </a:solidFill>
              <a:latin typeface="Georgia"/>
              <a:ea typeface="Georgia"/>
              <a:cs typeface="Georgia"/>
              <a:sym typeface="Georgia"/>
            </a:endParaRPr>
          </a:p>
          <a:p>
            <a:pPr indent="-342900" lvl="0" marL="342900" marR="0" rtl="0" algn="l">
              <a:lnSpc>
                <a:spcPct val="100000"/>
              </a:lnSpc>
              <a:spcBef>
                <a:spcPts val="0"/>
              </a:spcBef>
              <a:spcAft>
                <a:spcPts val="0"/>
              </a:spcAft>
              <a:buNone/>
            </a:pPr>
            <a:r>
              <a:t/>
            </a:r>
            <a:endParaRPr b="1" i="0" sz="1700" u="none" cap="none" strike="noStrike">
              <a:solidFill>
                <a:srgbClr val="274220"/>
              </a:solidFill>
              <a:latin typeface="Georgia"/>
              <a:ea typeface="Georgia"/>
              <a:cs typeface="Georgia"/>
              <a:sym typeface="Georgia"/>
            </a:endParaRPr>
          </a:p>
        </p:txBody>
      </p:sp>
      <p:sp>
        <p:nvSpPr>
          <p:cNvPr id="171" name="Google Shape;171;p6"/>
          <p:cNvSpPr txBox="1"/>
          <p:nvPr/>
        </p:nvSpPr>
        <p:spPr>
          <a:xfrm>
            <a:off x="2053925" y="3357438"/>
            <a:ext cx="10811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IN" sz="1800" u="none" cap="none" strike="noStrike">
                <a:solidFill>
                  <a:srgbClr val="002060"/>
                </a:solidFill>
                <a:latin typeface="Georgia"/>
                <a:ea typeface="Georgia"/>
                <a:cs typeface="Georgia"/>
                <a:sym typeface="Georgia"/>
              </a:rPr>
              <a:t>&lt;a </a:t>
            </a:r>
            <a:r>
              <a:rPr b="1" i="0" lang="en-IN" sz="1800" u="none" cap="none" strike="noStrike">
                <a:solidFill>
                  <a:srgbClr val="CC0000"/>
                </a:solidFill>
                <a:latin typeface="Georgia"/>
                <a:ea typeface="Georgia"/>
                <a:cs typeface="Georgia"/>
                <a:sym typeface="Georgia"/>
              </a:rPr>
              <a:t>href</a:t>
            </a:r>
            <a:r>
              <a:rPr b="1" i="0" lang="en-IN" sz="1800" u="none" cap="none" strike="noStrike">
                <a:solidFill>
                  <a:srgbClr val="1103C1"/>
                </a:solidFill>
                <a:latin typeface="Georgia"/>
                <a:ea typeface="Georgia"/>
                <a:cs typeface="Georgia"/>
                <a:sym typeface="Georgia"/>
              </a:rPr>
              <a:t>="https://www.w3schools.com/" target="_blank"&gt;Visit W3Schools!&lt;/a&gt;</a:t>
            </a:r>
            <a:endParaRPr b="1" i="0" sz="1800" u="none" cap="none" strike="noStrike">
              <a:solidFill>
                <a:srgbClr val="1103C1"/>
              </a:solidFill>
              <a:latin typeface="Georgia"/>
              <a:ea typeface="Georgia"/>
              <a:cs typeface="Georgia"/>
              <a:sym typeface="Georgia"/>
            </a:endParaRPr>
          </a:p>
        </p:txBody>
      </p:sp>
      <p:sp>
        <p:nvSpPr>
          <p:cNvPr id="172" name="Google Shape;172;p6"/>
          <p:cNvSpPr txBox="1"/>
          <p:nvPr/>
        </p:nvSpPr>
        <p:spPr>
          <a:xfrm>
            <a:off x="1802995" y="2520126"/>
            <a:ext cx="9464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2060"/>
                </a:solidFill>
                <a:latin typeface="Georgia"/>
                <a:ea typeface="Georgia"/>
                <a:cs typeface="Georgia"/>
                <a:sym typeface="Georgia"/>
              </a:rPr>
              <a:t>The target Attribute:</a:t>
            </a:r>
            <a:endParaRPr b="1" i="0" sz="2800" u="none" cap="none" strike="noStrike">
              <a:solidFill>
                <a:srgbClr val="002060"/>
              </a:solidFill>
              <a:latin typeface="Georgia"/>
              <a:ea typeface="Georgia"/>
              <a:cs typeface="Georgia"/>
              <a:sym typeface="Georgia"/>
            </a:endParaRPr>
          </a:p>
        </p:txBody>
      </p:sp>
      <p:pic>
        <p:nvPicPr>
          <p:cNvPr descr="C:\Users\HOME\Desktop\project\HTML_LINKS.jpg" id="173" name="Google Shape;173;p6"/>
          <p:cNvPicPr preferRelativeResize="0"/>
          <p:nvPr/>
        </p:nvPicPr>
        <p:blipFill rotWithShape="1">
          <a:blip r:embed="rId3">
            <a:alphaModFix/>
          </a:blip>
          <a:srcRect b="0" l="0" r="0" t="0"/>
          <a:stretch/>
        </p:blipFill>
        <p:spPr>
          <a:xfrm>
            <a:off x="9579859" y="261256"/>
            <a:ext cx="2231634" cy="2231635"/>
          </a:xfrm>
          <a:prstGeom prst="rect">
            <a:avLst/>
          </a:prstGeom>
          <a:noFill/>
          <a:ln>
            <a:noFill/>
          </a:ln>
        </p:spPr>
      </p:pic>
      <p:sp>
        <p:nvSpPr>
          <p:cNvPr id="174" name="Google Shape;174;p6"/>
          <p:cNvSpPr txBox="1"/>
          <p:nvPr/>
        </p:nvSpPr>
        <p:spPr>
          <a:xfrm>
            <a:off x="9323907" y="2583542"/>
            <a:ext cx="2868093"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500" u="none" cap="none" strike="noStrike">
                <a:solidFill>
                  <a:srgbClr val="CC0099"/>
                </a:solidFill>
                <a:latin typeface="Georgia"/>
                <a:ea typeface="Georgia"/>
                <a:cs typeface="Georgia"/>
                <a:sym typeface="Georgia"/>
              </a:rPr>
              <a:t>https://bit.ly/HTML_Links</a:t>
            </a:r>
            <a:endParaRPr b="1" i="0" sz="1500" u="none" cap="none" strike="noStrike">
              <a:solidFill>
                <a:srgbClr val="CC0099"/>
              </a:solidFill>
              <a:latin typeface="Georgia"/>
              <a:ea typeface="Georgia"/>
              <a:cs typeface="Georgia"/>
              <a:sym typeface="Georgia"/>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2"/>
          <p:cNvSpPr txBox="1"/>
          <p:nvPr/>
        </p:nvSpPr>
        <p:spPr>
          <a:xfrm>
            <a:off x="1988457" y="1538515"/>
            <a:ext cx="9477829" cy="1708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XHTML stands for Extensible Hypertext Mark-up Language.</a:t>
            </a:r>
            <a:endParaRPr/>
          </a:p>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XHTML is a stricter, more XML-based version of HTML.</a:t>
            </a:r>
            <a:endParaRPr/>
          </a:p>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XHTML is HTML defined as an XML(Extensible Mark-up Language) application.</a:t>
            </a:r>
            <a:endParaRPr/>
          </a:p>
          <a:p>
            <a:pPr indent="0" lvl="0" marL="0" marR="0" rtl="0" algn="l">
              <a:lnSpc>
                <a:spcPct val="100000"/>
              </a:lnSpc>
              <a:spcBef>
                <a:spcPts val="0"/>
              </a:spcBef>
              <a:spcAft>
                <a:spcPts val="0"/>
              </a:spcAft>
              <a:buNone/>
            </a:pPr>
            <a:r>
              <a:rPr b="0" i="0" lang="en-IN" sz="2100" u="none" cap="none" strike="noStrike">
                <a:solidFill>
                  <a:srgbClr val="000000"/>
                </a:solidFill>
                <a:latin typeface="Georgia"/>
                <a:ea typeface="Georgia"/>
                <a:cs typeface="Georgia"/>
                <a:sym typeface="Georgia"/>
              </a:rPr>
              <a:t>XHTML is supported by all major browsers.</a:t>
            </a:r>
            <a:endParaRPr/>
          </a:p>
        </p:txBody>
      </p:sp>
      <p:sp>
        <p:nvSpPr>
          <p:cNvPr id="180" name="Google Shape;180;p42"/>
          <p:cNvSpPr txBox="1"/>
          <p:nvPr/>
        </p:nvSpPr>
        <p:spPr>
          <a:xfrm>
            <a:off x="3280229" y="217716"/>
            <a:ext cx="518924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4000" u="none" cap="none" strike="noStrike">
                <a:solidFill>
                  <a:srgbClr val="165607"/>
                </a:solidFill>
                <a:latin typeface="Georgia"/>
                <a:ea typeface="Georgia"/>
                <a:cs typeface="Georgia"/>
                <a:sym typeface="Georgia"/>
              </a:rPr>
              <a:t>WHAT IS XHTML?</a:t>
            </a:r>
            <a:endParaRPr/>
          </a:p>
        </p:txBody>
      </p:sp>
      <p:sp>
        <p:nvSpPr>
          <p:cNvPr id="181" name="Google Shape;181;p42"/>
          <p:cNvSpPr txBox="1"/>
          <p:nvPr/>
        </p:nvSpPr>
        <p:spPr>
          <a:xfrm>
            <a:off x="1930400" y="3251200"/>
            <a:ext cx="9710057" cy="29392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IN" sz="3800" u="none" cap="none" strike="noStrike">
                <a:solidFill>
                  <a:srgbClr val="000000"/>
                </a:solidFill>
                <a:latin typeface="Georgia"/>
                <a:ea typeface="Georgia"/>
                <a:cs typeface="Georgia"/>
                <a:sym typeface="Georgia"/>
              </a:rPr>
              <a:t>	    </a:t>
            </a:r>
            <a:r>
              <a:rPr b="1" i="1" lang="en-IN" sz="4000" u="none" cap="none" strike="noStrike">
                <a:solidFill>
                  <a:srgbClr val="165607"/>
                </a:solidFill>
                <a:latin typeface="Georgia"/>
                <a:ea typeface="Georgia"/>
                <a:cs typeface="Georgia"/>
                <a:sym typeface="Georgia"/>
              </a:rPr>
              <a:t>WHY XHTML?</a:t>
            </a:r>
            <a:endParaRPr/>
          </a:p>
          <a:p>
            <a:pPr indent="0" lvl="0" marL="0" marR="0" rtl="0" algn="l">
              <a:lnSpc>
                <a:spcPct val="100000"/>
              </a:lnSpc>
              <a:spcBef>
                <a:spcPts val="0"/>
              </a:spcBef>
              <a:spcAft>
                <a:spcPts val="0"/>
              </a:spcAft>
              <a:buNone/>
            </a:pPr>
            <a:r>
              <a:t/>
            </a:r>
            <a:endParaRPr b="1" i="1" sz="25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rPr b="0" i="0" lang="en-IN" sz="2000" u="none" cap="none" strike="noStrike">
                <a:solidFill>
                  <a:srgbClr val="000000"/>
                </a:solidFill>
                <a:latin typeface="Georgia"/>
                <a:ea typeface="Georgia"/>
                <a:cs typeface="Georgia"/>
                <a:sym typeface="Georgia"/>
              </a:rPr>
              <a:t>XML is a mark-up language where all documents must be marked up correctly (be "well-formed").</a:t>
            </a:r>
            <a:endParaRPr/>
          </a:p>
          <a:p>
            <a:pPr indent="0" lvl="0" marL="0" marR="0" rtl="0" algn="l">
              <a:lnSpc>
                <a:spcPct val="100000"/>
              </a:lnSpc>
              <a:spcBef>
                <a:spcPts val="0"/>
              </a:spcBef>
              <a:spcAft>
                <a:spcPts val="0"/>
              </a:spcAft>
              <a:buNone/>
            </a:pPr>
            <a:r>
              <a:rPr b="0" i="0" lang="en-IN" sz="2000" u="none" cap="none" strike="noStrike">
                <a:solidFill>
                  <a:srgbClr val="000000"/>
                </a:solidFill>
                <a:latin typeface="Georgia"/>
                <a:ea typeface="Georgia"/>
                <a:cs typeface="Georgia"/>
                <a:sym typeface="Georgia"/>
              </a:rPr>
              <a:t>XHTML was developed to make HTML more extensible and flexible to work with other data formats (such as XML). In addition, browsers ignore errors in HTML pages, and try to display the website even if it has some errors in the mark-up. So XHTML comes with a much stricter error handling.</a:t>
            </a:r>
            <a:endParaRPr/>
          </a:p>
        </p:txBody>
      </p:sp>
      <p:sp>
        <p:nvSpPr>
          <p:cNvPr id="182" name="Google Shape;182;p42"/>
          <p:cNvSpPr txBox="1"/>
          <p:nvPr/>
        </p:nvSpPr>
        <p:spPr>
          <a:xfrm>
            <a:off x="3821077" y="6284685"/>
            <a:ext cx="61382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1103C1"/>
                </a:solidFill>
                <a:latin typeface="Georgia"/>
                <a:ea typeface="Georgia"/>
                <a:cs typeface="Georgia"/>
                <a:sym typeface="Georgia"/>
              </a:rPr>
              <a:t>For more info.:- </a:t>
            </a:r>
            <a:r>
              <a:rPr b="1" i="0" lang="en-IN" sz="1800" u="none" cap="none" strike="noStrike">
                <a:solidFill>
                  <a:srgbClr val="FF0000"/>
                </a:solidFill>
                <a:latin typeface="Georgia"/>
                <a:ea typeface="Georgia"/>
                <a:cs typeface="Georgia"/>
                <a:sym typeface="Georgia"/>
              </a:rPr>
              <a:t>https://bit.ly/HTML_VS_XHTML</a:t>
            </a:r>
            <a:endParaRPr b="1" i="0" sz="1800" u="none" cap="none" strike="noStrike">
              <a:solidFill>
                <a:srgbClr val="FF0000"/>
              </a:solidFill>
              <a:latin typeface="Georgia"/>
              <a:ea typeface="Georgia"/>
              <a:cs typeface="Georgia"/>
              <a:sym typeface="Georgia"/>
            </a:endParaRPr>
          </a:p>
        </p:txBody>
      </p:sp>
    </p:spTree>
  </p:cSld>
  <p:clrMapOvr>
    <a:masterClrMapping/>
  </p:clrMapOvr>
  <p:transition spd="slow">
    <p:wedg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2021-10-11T07:21:47Z</dcterms:created>
  <dc:creator>Pramod joshi</dc:creator>
</cp:coreProperties>
</file>