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2" r:id="rId7"/>
    <p:sldId id="277" r:id="rId8"/>
    <p:sldId id="268" r:id="rId9"/>
    <p:sldId id="272" r:id="rId10"/>
    <p:sldId id="269" r:id="rId11"/>
    <p:sldId id="274" r:id="rId12"/>
    <p:sldId id="270" r:id="rId13"/>
    <p:sldId id="276" r:id="rId14"/>
    <p:sldId id="267" r:id="rId15"/>
    <p:sldId id="271" r:id="rId16"/>
    <p:sldId id="264" r:id="rId17"/>
    <p:sldId id="263" r:id="rId18"/>
    <p:sldId id="265" r:id="rId19"/>
    <p:sldId id="260" r:id="rId20"/>
    <p:sldId id="266" r:id="rId21"/>
    <p:sldId id="26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>
      <p:cViewPr varScale="1">
        <p:scale>
          <a:sx n="81" d="100"/>
          <a:sy n="81" d="100"/>
        </p:scale>
        <p:origin x="12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 JOSHI" userId="087ccb84-2946-4e8c-9127-64e32f4d1111" providerId="ADAL" clId="{35A9E014-9E5E-4236-8F48-0E55DE0A176F}"/>
    <pc:docChg chg="undo custSel modSld">
      <pc:chgData name="PRAMOD  JOSHI" userId="087ccb84-2946-4e8c-9127-64e32f4d1111" providerId="ADAL" clId="{35A9E014-9E5E-4236-8F48-0E55DE0A176F}" dt="2023-05-02T16:34:16.955" v="142" actId="20577"/>
      <pc:docMkLst>
        <pc:docMk/>
      </pc:docMkLst>
      <pc:sldChg chg="delSp modSp mod">
        <pc:chgData name="PRAMOD  JOSHI" userId="087ccb84-2946-4e8c-9127-64e32f4d1111" providerId="ADAL" clId="{35A9E014-9E5E-4236-8F48-0E55DE0A176F}" dt="2023-05-02T15:30:01.609" v="1" actId="2711"/>
        <pc:sldMkLst>
          <pc:docMk/>
          <pc:sldMk cId="3685421733" sldId="256"/>
        </pc:sldMkLst>
        <pc:spChg chg="mod">
          <ac:chgData name="PRAMOD  JOSHI" userId="087ccb84-2946-4e8c-9127-64e32f4d1111" providerId="ADAL" clId="{35A9E014-9E5E-4236-8F48-0E55DE0A176F}" dt="2023-05-02T15:30:01.609" v="1" actId="2711"/>
          <ac:spMkLst>
            <pc:docMk/>
            <pc:sldMk cId="3685421733" sldId="256"/>
            <ac:spMk id="2" creationId="{00000000-0000-0000-0000-000000000000}"/>
          </ac:spMkLst>
        </pc:spChg>
        <pc:spChg chg="del">
          <ac:chgData name="PRAMOD  JOSHI" userId="087ccb84-2946-4e8c-9127-64e32f4d1111" providerId="ADAL" clId="{35A9E014-9E5E-4236-8F48-0E55DE0A176F}" dt="2023-05-02T15:29:57.620" v="0" actId="478"/>
          <ac:spMkLst>
            <pc:docMk/>
            <pc:sldMk cId="3685421733" sldId="256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5:30:14.760" v="4" actId="27636"/>
        <pc:sldMkLst>
          <pc:docMk/>
          <pc:sldMk cId="1064982626" sldId="257"/>
        </pc:sldMkLst>
        <pc:spChg chg="mod">
          <ac:chgData name="PRAMOD  JOSHI" userId="087ccb84-2946-4e8c-9127-64e32f4d1111" providerId="ADAL" clId="{35A9E014-9E5E-4236-8F48-0E55DE0A176F}" dt="2023-05-02T15:30:09.485" v="2" actId="2711"/>
          <ac:spMkLst>
            <pc:docMk/>
            <pc:sldMk cId="1064982626" sldId="257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5:30:14.760" v="4" actId="27636"/>
          <ac:spMkLst>
            <pc:docMk/>
            <pc:sldMk cId="1064982626" sldId="257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5:31:28.909" v="46" actId="2711"/>
        <pc:sldMkLst>
          <pc:docMk/>
          <pc:sldMk cId="744007110" sldId="258"/>
        </pc:sldMkLst>
        <pc:spChg chg="mod">
          <ac:chgData name="PRAMOD  JOSHI" userId="087ccb84-2946-4e8c-9127-64e32f4d1111" providerId="ADAL" clId="{35A9E014-9E5E-4236-8F48-0E55DE0A176F}" dt="2023-05-02T15:31:22.735" v="45" actId="2711"/>
          <ac:spMkLst>
            <pc:docMk/>
            <pc:sldMk cId="744007110" sldId="258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5:31:28.909" v="46" actId="2711"/>
          <ac:spMkLst>
            <pc:docMk/>
            <pc:sldMk cId="744007110" sldId="258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5:31:41.841" v="48" actId="2711"/>
        <pc:sldMkLst>
          <pc:docMk/>
          <pc:sldMk cId="1021383616" sldId="259"/>
        </pc:sldMkLst>
        <pc:spChg chg="mod">
          <ac:chgData name="PRAMOD  JOSHI" userId="087ccb84-2946-4e8c-9127-64e32f4d1111" providerId="ADAL" clId="{35A9E014-9E5E-4236-8F48-0E55DE0A176F}" dt="2023-05-02T15:31:41.841" v="48" actId="2711"/>
          <ac:spMkLst>
            <pc:docMk/>
            <pc:sldMk cId="1021383616" sldId="259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5:31:36.961" v="47" actId="2711"/>
          <ac:spMkLst>
            <pc:docMk/>
            <pc:sldMk cId="1021383616" sldId="259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3:23.815" v="123" actId="2711"/>
        <pc:sldMkLst>
          <pc:docMk/>
          <pc:sldMk cId="3733308625" sldId="260"/>
        </pc:sldMkLst>
        <pc:spChg chg="mod">
          <ac:chgData name="PRAMOD  JOSHI" userId="087ccb84-2946-4e8c-9127-64e32f4d1111" providerId="ADAL" clId="{35A9E014-9E5E-4236-8F48-0E55DE0A176F}" dt="2023-05-02T16:33:23.815" v="123" actId="2711"/>
          <ac:spMkLst>
            <pc:docMk/>
            <pc:sldMk cId="3733308625" sldId="260"/>
            <ac:spMk id="2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3:56.433" v="136" actId="20577"/>
        <pc:sldMkLst>
          <pc:docMk/>
          <pc:sldMk cId="1848412503" sldId="261"/>
        </pc:sldMkLst>
        <pc:spChg chg="mod">
          <ac:chgData name="PRAMOD  JOSHI" userId="087ccb84-2946-4e8c-9127-64e32f4d1111" providerId="ADAL" clId="{35A9E014-9E5E-4236-8F48-0E55DE0A176F}" dt="2023-05-02T16:33:42.442" v="127" actId="2711"/>
          <ac:spMkLst>
            <pc:docMk/>
            <pc:sldMk cId="1848412503" sldId="261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3:56.433" v="136" actId="20577"/>
          <ac:spMkLst>
            <pc:docMk/>
            <pc:sldMk cId="1848412503" sldId="261"/>
            <ac:spMk id="4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29:09.418" v="50" actId="2711"/>
        <pc:sldMkLst>
          <pc:docMk/>
          <pc:sldMk cId="1881136052" sldId="262"/>
        </pc:sldMkLst>
        <pc:spChg chg="mod">
          <ac:chgData name="PRAMOD  JOSHI" userId="087ccb84-2946-4e8c-9127-64e32f4d1111" providerId="ADAL" clId="{35A9E014-9E5E-4236-8F48-0E55DE0A176F}" dt="2023-05-02T16:29:05.447" v="49" actId="2711"/>
          <ac:spMkLst>
            <pc:docMk/>
            <pc:sldMk cId="1881136052" sldId="262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29:09.418" v="50" actId="2711"/>
          <ac:spMkLst>
            <pc:docMk/>
            <pc:sldMk cId="1881136052" sldId="262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3:02.604" v="120" actId="2711"/>
        <pc:sldMkLst>
          <pc:docMk/>
          <pc:sldMk cId="4072836192" sldId="263"/>
        </pc:sldMkLst>
        <pc:spChg chg="mod">
          <ac:chgData name="PRAMOD  JOSHI" userId="087ccb84-2946-4e8c-9127-64e32f4d1111" providerId="ADAL" clId="{35A9E014-9E5E-4236-8F48-0E55DE0A176F}" dt="2023-05-02T16:32:56.590" v="119" actId="2711"/>
          <ac:spMkLst>
            <pc:docMk/>
            <pc:sldMk cId="4072836192" sldId="263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3:02.604" v="120" actId="2711"/>
          <ac:spMkLst>
            <pc:docMk/>
            <pc:sldMk cId="4072836192" sldId="263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2:48.570" v="118" actId="2711"/>
        <pc:sldMkLst>
          <pc:docMk/>
          <pc:sldMk cId="2361216230" sldId="264"/>
        </pc:sldMkLst>
        <pc:spChg chg="mod">
          <ac:chgData name="PRAMOD  JOSHI" userId="087ccb84-2946-4e8c-9127-64e32f4d1111" providerId="ADAL" clId="{35A9E014-9E5E-4236-8F48-0E55DE0A176F}" dt="2023-05-02T16:32:43.595" v="117" actId="2711"/>
          <ac:spMkLst>
            <pc:docMk/>
            <pc:sldMk cId="2361216230" sldId="264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2:48.570" v="118" actId="2711"/>
          <ac:spMkLst>
            <pc:docMk/>
            <pc:sldMk cId="2361216230" sldId="264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3:16.918" v="122" actId="2711"/>
        <pc:sldMkLst>
          <pc:docMk/>
          <pc:sldMk cId="85261217" sldId="265"/>
        </pc:sldMkLst>
        <pc:spChg chg="mod">
          <ac:chgData name="PRAMOD  JOSHI" userId="087ccb84-2946-4e8c-9127-64e32f4d1111" providerId="ADAL" clId="{35A9E014-9E5E-4236-8F48-0E55DE0A176F}" dt="2023-05-02T16:33:12.932" v="121" actId="2711"/>
          <ac:spMkLst>
            <pc:docMk/>
            <pc:sldMk cId="85261217" sldId="265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3:16.918" v="122" actId="2711"/>
          <ac:spMkLst>
            <pc:docMk/>
            <pc:sldMk cId="85261217" sldId="265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3:35.331" v="126" actId="27636"/>
        <pc:sldMkLst>
          <pc:docMk/>
          <pc:sldMk cId="2432841413" sldId="266"/>
        </pc:sldMkLst>
        <pc:spChg chg="mod">
          <ac:chgData name="PRAMOD  JOSHI" userId="087ccb84-2946-4e8c-9127-64e32f4d1111" providerId="ADAL" clId="{35A9E014-9E5E-4236-8F48-0E55DE0A176F}" dt="2023-05-02T16:33:31.301" v="124" actId="2711"/>
          <ac:spMkLst>
            <pc:docMk/>
            <pc:sldMk cId="2432841413" sldId="266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3:35.331" v="126" actId="27636"/>
          <ac:spMkLst>
            <pc:docMk/>
            <pc:sldMk cId="2432841413" sldId="266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2:31.843" v="116" actId="2711"/>
        <pc:sldMkLst>
          <pc:docMk/>
          <pc:sldMk cId="2060087978" sldId="267"/>
        </pc:sldMkLst>
        <pc:spChg chg="mod">
          <ac:chgData name="PRAMOD  JOSHI" userId="087ccb84-2946-4e8c-9127-64e32f4d1111" providerId="ADAL" clId="{35A9E014-9E5E-4236-8F48-0E55DE0A176F}" dt="2023-05-02T16:32:28.073" v="115" actId="2711"/>
          <ac:spMkLst>
            <pc:docMk/>
            <pc:sldMk cId="2060087978" sldId="267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2:31.843" v="116" actId="2711"/>
          <ac:spMkLst>
            <pc:docMk/>
            <pc:sldMk cId="2060087978" sldId="267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0:16.551" v="57" actId="14100"/>
        <pc:sldMkLst>
          <pc:docMk/>
          <pc:sldMk cId="1217732206" sldId="268"/>
        </pc:sldMkLst>
        <pc:spChg chg="mod">
          <ac:chgData name="PRAMOD  JOSHI" userId="087ccb84-2946-4e8c-9127-64e32f4d1111" providerId="ADAL" clId="{35A9E014-9E5E-4236-8F48-0E55DE0A176F}" dt="2023-05-02T16:29:59.867" v="54" actId="2711"/>
          <ac:spMkLst>
            <pc:docMk/>
            <pc:sldMk cId="1217732206" sldId="268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0:03.970" v="55" actId="2711"/>
          <ac:spMkLst>
            <pc:docMk/>
            <pc:sldMk cId="1217732206" sldId="268"/>
            <ac:spMk id="3" creationId="{00000000-0000-0000-0000-000000000000}"/>
          </ac:spMkLst>
        </pc:spChg>
        <pc:picChg chg="mod">
          <ac:chgData name="PRAMOD  JOSHI" userId="087ccb84-2946-4e8c-9127-64e32f4d1111" providerId="ADAL" clId="{35A9E014-9E5E-4236-8F48-0E55DE0A176F}" dt="2023-05-02T16:30:16.551" v="57" actId="14100"/>
          <ac:picMkLst>
            <pc:docMk/>
            <pc:sldMk cId="1217732206" sldId="268"/>
            <ac:picMk id="4" creationId="{00000000-0000-0000-0000-000000000000}"/>
          </ac:picMkLst>
        </pc:picChg>
      </pc:sldChg>
      <pc:sldChg chg="modSp mod">
        <pc:chgData name="PRAMOD  JOSHI" userId="087ccb84-2946-4e8c-9127-64e32f4d1111" providerId="ADAL" clId="{35A9E014-9E5E-4236-8F48-0E55DE0A176F}" dt="2023-05-02T16:31:14.684" v="90" actId="2711"/>
        <pc:sldMkLst>
          <pc:docMk/>
          <pc:sldMk cId="658637474" sldId="269"/>
        </pc:sldMkLst>
        <pc:spChg chg="mod">
          <ac:chgData name="PRAMOD  JOSHI" userId="087ccb84-2946-4e8c-9127-64e32f4d1111" providerId="ADAL" clId="{35A9E014-9E5E-4236-8F48-0E55DE0A176F}" dt="2023-05-02T16:31:14.684" v="90" actId="2711"/>
          <ac:spMkLst>
            <pc:docMk/>
            <pc:sldMk cId="658637474" sldId="269"/>
            <ac:spMk id="2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1:41.668" v="98" actId="2711"/>
        <pc:sldMkLst>
          <pc:docMk/>
          <pc:sldMk cId="2609277257" sldId="270"/>
        </pc:sldMkLst>
        <pc:spChg chg="mod">
          <ac:chgData name="PRAMOD  JOSHI" userId="087ccb84-2946-4e8c-9127-64e32f4d1111" providerId="ADAL" clId="{35A9E014-9E5E-4236-8F48-0E55DE0A176F}" dt="2023-05-02T16:31:41.668" v="98" actId="2711"/>
          <ac:spMkLst>
            <pc:docMk/>
            <pc:sldMk cId="2609277257" sldId="270"/>
            <ac:spMk id="2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0:54.768" v="89" actId="20577"/>
        <pc:sldMkLst>
          <pc:docMk/>
          <pc:sldMk cId="945191956" sldId="272"/>
        </pc:sldMkLst>
        <pc:spChg chg="mod">
          <ac:chgData name="PRAMOD  JOSHI" userId="087ccb84-2946-4e8c-9127-64e32f4d1111" providerId="ADAL" clId="{35A9E014-9E5E-4236-8F48-0E55DE0A176F}" dt="2023-05-02T16:30:22.924" v="58" actId="2711"/>
          <ac:spMkLst>
            <pc:docMk/>
            <pc:sldMk cId="945191956" sldId="272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0:54.768" v="89" actId="20577"/>
          <ac:spMkLst>
            <pc:docMk/>
            <pc:sldMk cId="945191956" sldId="272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4:16.955" v="142" actId="20577"/>
        <pc:sldMkLst>
          <pc:docMk/>
          <pc:sldMk cId="1189632652" sldId="273"/>
        </pc:sldMkLst>
        <pc:spChg chg="mod">
          <ac:chgData name="PRAMOD  JOSHI" userId="087ccb84-2946-4e8c-9127-64e32f4d1111" providerId="ADAL" clId="{35A9E014-9E5E-4236-8F48-0E55DE0A176F}" dt="2023-05-02T16:34:06.864" v="137" actId="2711"/>
          <ac:spMkLst>
            <pc:docMk/>
            <pc:sldMk cId="1189632652" sldId="273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4:16.955" v="142" actId="20577"/>
          <ac:spMkLst>
            <pc:docMk/>
            <pc:sldMk cId="1189632652" sldId="273"/>
            <ac:spMk id="6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1:36.344" v="97" actId="20577"/>
        <pc:sldMkLst>
          <pc:docMk/>
          <pc:sldMk cId="467029812" sldId="274"/>
        </pc:sldMkLst>
        <pc:spChg chg="mod">
          <ac:chgData name="PRAMOD  JOSHI" userId="087ccb84-2946-4e8c-9127-64e32f4d1111" providerId="ADAL" clId="{35A9E014-9E5E-4236-8F48-0E55DE0A176F}" dt="2023-05-02T16:31:24.497" v="91" actId="2711"/>
          <ac:spMkLst>
            <pc:docMk/>
            <pc:sldMk cId="467029812" sldId="274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1:36.344" v="97" actId="20577"/>
          <ac:spMkLst>
            <pc:docMk/>
            <pc:sldMk cId="467029812" sldId="274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5:31:13.022" v="44" actId="20577"/>
        <pc:sldMkLst>
          <pc:docMk/>
          <pc:sldMk cId="1796635550" sldId="275"/>
        </pc:sldMkLst>
        <pc:spChg chg="mod">
          <ac:chgData name="PRAMOD  JOSHI" userId="087ccb84-2946-4e8c-9127-64e32f4d1111" providerId="ADAL" clId="{35A9E014-9E5E-4236-8F48-0E55DE0A176F}" dt="2023-05-02T15:30:38.642" v="12" actId="2711"/>
          <ac:spMkLst>
            <pc:docMk/>
            <pc:sldMk cId="1796635550" sldId="275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5:31:13.022" v="44" actId="20577"/>
          <ac:spMkLst>
            <pc:docMk/>
            <pc:sldMk cId="1796635550" sldId="275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32:21.328" v="114" actId="20577"/>
        <pc:sldMkLst>
          <pc:docMk/>
          <pc:sldMk cId="706314981" sldId="276"/>
        </pc:sldMkLst>
        <pc:spChg chg="mod">
          <ac:chgData name="PRAMOD  JOSHI" userId="087ccb84-2946-4e8c-9127-64e32f4d1111" providerId="ADAL" clId="{35A9E014-9E5E-4236-8F48-0E55DE0A176F}" dt="2023-05-02T16:31:54.903" v="99" actId="2711"/>
          <ac:spMkLst>
            <pc:docMk/>
            <pc:sldMk cId="706314981" sldId="276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32:21.328" v="114" actId="20577"/>
          <ac:spMkLst>
            <pc:docMk/>
            <pc:sldMk cId="706314981" sldId="276"/>
            <ac:spMk id="3" creationId="{00000000-0000-0000-0000-000000000000}"/>
          </ac:spMkLst>
        </pc:spChg>
      </pc:sldChg>
      <pc:sldChg chg="modSp mod">
        <pc:chgData name="PRAMOD  JOSHI" userId="087ccb84-2946-4e8c-9127-64e32f4d1111" providerId="ADAL" clId="{35A9E014-9E5E-4236-8F48-0E55DE0A176F}" dt="2023-05-02T16:29:51.617" v="53" actId="20577"/>
        <pc:sldMkLst>
          <pc:docMk/>
          <pc:sldMk cId="944645136" sldId="277"/>
        </pc:sldMkLst>
        <pc:spChg chg="mod">
          <ac:chgData name="PRAMOD  JOSHI" userId="087ccb84-2946-4e8c-9127-64e32f4d1111" providerId="ADAL" clId="{35A9E014-9E5E-4236-8F48-0E55DE0A176F}" dt="2023-05-02T16:29:41.198" v="51" actId="2711"/>
          <ac:spMkLst>
            <pc:docMk/>
            <pc:sldMk cId="944645136" sldId="277"/>
            <ac:spMk id="2" creationId="{00000000-0000-0000-0000-000000000000}"/>
          </ac:spMkLst>
        </pc:spChg>
        <pc:spChg chg="mod">
          <ac:chgData name="PRAMOD  JOSHI" userId="087ccb84-2946-4e8c-9127-64e32f4d1111" providerId="ADAL" clId="{35A9E014-9E5E-4236-8F48-0E55DE0A176F}" dt="2023-05-02T16:29:51.617" v="53" actId="20577"/>
          <ac:spMkLst>
            <pc:docMk/>
            <pc:sldMk cId="944645136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21C1-40A6-4394-93E0-E18B1FC5A10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91F8-09DC-42FD-A678-58D84727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CSS</a:t>
            </a:r>
          </a:p>
        </p:txBody>
      </p:sp>
    </p:spTree>
    <p:extLst>
      <p:ext uri="{BB962C8B-B14F-4D97-AF65-F5344CB8AC3E}">
        <p14:creationId xmlns:p14="http://schemas.microsoft.com/office/powerpoint/2010/main" val="368542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#text1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id="text1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"&gt;Think Spring!&lt;/h1&gt;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84725"/>
            <a:ext cx="5753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3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This selector allows you to style content irrespective of what tag you apply it to</a:t>
            </a:r>
          </a:p>
          <a:p>
            <a:r>
              <a:rPr lang="en-US" dirty="0">
                <a:latin typeface="Georgia" panose="02040502050405020303" pitchFamily="18" charset="0"/>
              </a:rPr>
              <a:t>Classes are NOT unique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Use the same class on multiple elements.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Use multiple classes on the same element.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2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.center {</a:t>
            </a:r>
          </a:p>
          <a:p>
            <a:pPr marL="0" indent="0">
              <a:buNone/>
            </a:pPr>
            <a:r>
              <a:rPr lang="en-US" dirty="0"/>
              <a:t>	text-align: center;</a:t>
            </a:r>
          </a:p>
          <a:p>
            <a:pPr marL="0" indent="0">
              <a:buNone/>
            </a:pPr>
            <a:r>
              <a:rPr lang="en-US" dirty="0"/>
              <a:t>	 color: green;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&lt;h1 class="center"&gt;Think Spring!&lt;/h1&gt;</a:t>
            </a:r>
          </a:p>
          <a:p>
            <a:pPr marL="0" indent="0">
              <a:buNone/>
            </a:pPr>
            <a:r>
              <a:rPr lang="en-US" dirty="0"/>
              <a:t>&lt;p class="center"&gt;Think Spring!&lt;/p&gt;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57800"/>
            <a:ext cx="26003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7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When several selectors share the same declarations, they may be grouped into a comma-separated list.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Take this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h1 { font-family: sans-serif }</a:t>
            </a:r>
          </a:p>
          <a:p>
            <a:pPr marL="40005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h2 { font-family: sans-serif }</a:t>
            </a:r>
          </a:p>
          <a:p>
            <a:pPr marL="40005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h3 { font-family: sans-serif }</a:t>
            </a:r>
          </a:p>
          <a:p>
            <a:pPr marL="40005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And, do this:</a:t>
            </a:r>
          </a:p>
          <a:p>
            <a:pPr marL="40005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h1, h2, h3 { font-family: sans-serif }</a:t>
            </a:r>
          </a:p>
        </p:txBody>
      </p:sp>
    </p:spTree>
    <p:extLst>
      <p:ext uri="{BB962C8B-B14F-4D97-AF65-F5344CB8AC3E}">
        <p14:creationId xmlns:p14="http://schemas.microsoft.com/office/powerpoint/2010/main" val="70631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 with other computer languages, CSS allows for comments</a:t>
            </a:r>
          </a:p>
          <a:p>
            <a:r>
              <a:rPr lang="en-US" dirty="0">
                <a:latin typeface="Georgia" panose="02040502050405020303" pitchFamily="18" charset="0"/>
              </a:rPr>
              <a:t>Comments remind you and tell fellow coders what your CSS does</a:t>
            </a:r>
          </a:p>
          <a:p>
            <a:r>
              <a:rPr lang="en-US" dirty="0">
                <a:latin typeface="Georgia" panose="02040502050405020303" pitchFamily="18" charset="0"/>
              </a:rPr>
              <a:t>Allows you to “flag” code for further review</a:t>
            </a:r>
          </a:p>
          <a:p>
            <a:r>
              <a:rPr lang="en-US" dirty="0">
                <a:latin typeface="Georgia" panose="02040502050405020303" pitchFamily="18" charset="0"/>
              </a:rPr>
              <a:t>Indispensable for large website and programming projects</a:t>
            </a:r>
          </a:p>
        </p:txBody>
      </p:sp>
    </p:spTree>
    <p:extLst>
      <p:ext uri="{BB962C8B-B14F-4D97-AF65-F5344CB8AC3E}">
        <p14:creationId xmlns:p14="http://schemas.microsoft.com/office/powerpoint/2010/main" val="206008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h1 { font-size: 24px; font-weight: bold; border: 1px solid black; color: pink; 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/*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 This will make all &lt;h1&gt; headers big, bold, pink, and inside of a thin black rectangle! 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28830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Externally</a:t>
            </a:r>
          </a:p>
          <a:p>
            <a:r>
              <a:rPr lang="en-US" dirty="0">
                <a:latin typeface="Georgia" panose="02040502050405020303" pitchFamily="18" charset="0"/>
              </a:rPr>
              <a:t>Internally</a:t>
            </a:r>
          </a:p>
          <a:p>
            <a:r>
              <a:rPr lang="en-US" dirty="0">
                <a:latin typeface="Georgia" panose="02040502050405020303" pitchFamily="18" charset="0"/>
              </a:rPr>
              <a:t>Inline styles (inside tags)</a:t>
            </a:r>
          </a:p>
        </p:txBody>
      </p:sp>
    </p:spTree>
    <p:extLst>
      <p:ext uri="{BB962C8B-B14F-4D97-AF65-F5344CB8AC3E}">
        <p14:creationId xmlns:p14="http://schemas.microsoft.com/office/powerpoint/2010/main" val="23612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Insert CSS style right within the HTML tag that you want to apply them too.</a:t>
            </a:r>
          </a:p>
          <a:p>
            <a:r>
              <a:rPr lang="en-US" dirty="0">
                <a:latin typeface="Georgia" panose="02040502050405020303" pitchFamily="18" charset="0"/>
              </a:rPr>
              <a:t>Very quick</a:t>
            </a:r>
          </a:p>
          <a:p>
            <a:r>
              <a:rPr lang="en-US" dirty="0">
                <a:latin typeface="Georgia" panose="02040502050405020303" pitchFamily="18" charset="0"/>
              </a:rPr>
              <a:t>However, difficult to maintain</a:t>
            </a:r>
          </a:p>
          <a:p>
            <a:r>
              <a:rPr lang="en-US" dirty="0">
                <a:latin typeface="Georgia" panose="02040502050405020303" pitchFamily="18" charset="0"/>
              </a:rPr>
              <a:t>Use sparingly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&lt;h1 style="color:blue;margin-left:30px;"&gt;Think Spring!&lt;/h1&gt;</a:t>
            </a:r>
          </a:p>
        </p:txBody>
      </p:sp>
    </p:spTree>
    <p:extLst>
      <p:ext uri="{BB962C8B-B14F-4D97-AF65-F5344CB8AC3E}">
        <p14:creationId xmlns:p14="http://schemas.microsoft.com/office/powerpoint/2010/main" val="407283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(or Embedded) CSS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Placed right on top of the page that it will affect</a:t>
            </a:r>
          </a:p>
          <a:p>
            <a:r>
              <a:rPr lang="en-US" dirty="0">
                <a:latin typeface="Georgia" panose="02040502050405020303" pitchFamily="18" charset="0"/>
              </a:rPr>
              <a:t>As with DTDs, you can </a:t>
            </a:r>
            <a:r>
              <a:rPr lang="en-US" i="1" dirty="0">
                <a:latin typeface="Georgia" panose="02040502050405020303" pitchFamily="18" charset="0"/>
              </a:rPr>
              <a:t>internally</a:t>
            </a:r>
            <a:r>
              <a:rPr lang="en-US" dirty="0">
                <a:latin typeface="Georgia" panose="02040502050405020303" pitchFamily="18" charset="0"/>
              </a:rPr>
              <a:t> create a stylesheet </a:t>
            </a:r>
          </a:p>
          <a:p>
            <a:r>
              <a:rPr lang="en-US" dirty="0">
                <a:latin typeface="Georgia" panose="02040502050405020303" pitchFamily="18" charset="0"/>
              </a:rPr>
              <a:t>They are more convenient for small webpages</a:t>
            </a:r>
          </a:p>
          <a:p>
            <a:r>
              <a:rPr lang="en-US" dirty="0">
                <a:latin typeface="Georgia" panose="02040502050405020303" pitchFamily="18" charset="0"/>
              </a:rPr>
              <a:t>Mixing content and style will cause your pages to become unwieldy over time.</a:t>
            </a:r>
          </a:p>
        </p:txBody>
      </p:sp>
    </p:spTree>
    <p:extLst>
      <p:ext uri="{BB962C8B-B14F-4D97-AF65-F5344CB8AC3E}">
        <p14:creationId xmlns:p14="http://schemas.microsoft.com/office/powerpoint/2010/main" val="8526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CSS stylesheet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&lt;html&gt;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&lt;head&gt;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&lt;style type="text/</a:t>
            </a:r>
            <a:r>
              <a:rPr lang="en-US" dirty="0" err="1">
                <a:latin typeface="Courier" pitchFamily="49" charset="0"/>
              </a:rPr>
              <a:t>css</a:t>
            </a:r>
            <a:r>
              <a:rPr lang="en-US" dirty="0">
                <a:latin typeface="Courier" pitchFamily="49" charset="0"/>
              </a:rPr>
              <a:t>"&gt;</a:t>
            </a:r>
            <a:br>
              <a:rPr lang="en-US" dirty="0">
                <a:latin typeface="Courier" pitchFamily="49" charset="0"/>
              </a:rPr>
            </a:b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p {color: white; }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body {background-color: black; }</a:t>
            </a:r>
            <a:br>
              <a:rPr lang="en-US" dirty="0">
                <a:latin typeface="Courier" pitchFamily="49" charset="0"/>
              </a:rPr>
            </a:b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&lt;/style&gt;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&lt;/head&gt;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&lt;body&gt;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&lt;p&gt;White text on a black background!&lt;/p&gt;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&lt;/body&gt;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5" y="5659873"/>
            <a:ext cx="8686800" cy="66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3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CSS Provides Efficiency in Design and Updates</a:t>
            </a:r>
          </a:p>
          <a:p>
            <a:r>
              <a:rPr lang="en-US" dirty="0">
                <a:latin typeface="Georgia" panose="02040502050405020303" pitchFamily="18" charset="0"/>
              </a:rPr>
              <a:t>CSS relatively easy to use</a:t>
            </a:r>
          </a:p>
          <a:p>
            <a:r>
              <a:rPr lang="en-US" dirty="0">
                <a:latin typeface="Georgia" panose="02040502050405020303" pitchFamily="18" charset="0"/>
              </a:rPr>
              <a:t>Can give you more flexibility and control</a:t>
            </a:r>
          </a:p>
          <a:p>
            <a:r>
              <a:rPr lang="en-US" dirty="0">
                <a:latin typeface="Georgia" panose="02040502050405020303" pitchFamily="18" charset="0"/>
              </a:rPr>
              <a:t>Faster loading pages</a:t>
            </a:r>
          </a:p>
          <a:p>
            <a:r>
              <a:rPr lang="en-US" dirty="0">
                <a:latin typeface="Georgia" panose="02040502050405020303" pitchFamily="18" charset="0"/>
              </a:rPr>
              <a:t>Increased consistency</a:t>
            </a:r>
          </a:p>
          <a:p>
            <a:r>
              <a:rPr lang="en-US" dirty="0">
                <a:latin typeface="Georgia" panose="02040502050405020303" pitchFamily="18" charset="0"/>
              </a:rPr>
              <a:t>Brings more sophistication to web design</a:t>
            </a:r>
          </a:p>
          <a:p>
            <a:r>
              <a:rPr lang="en-US" dirty="0">
                <a:latin typeface="Georgia" panose="02040502050405020303" pitchFamily="18" charset="0"/>
              </a:rPr>
              <a:t>CSS is designed primarily to enable the </a:t>
            </a:r>
            <a:r>
              <a:rPr lang="en-US" i="1" dirty="0">
                <a:latin typeface="Georgia" panose="02040502050405020303" pitchFamily="18" charset="0"/>
              </a:rPr>
              <a:t>separation</a:t>
            </a:r>
            <a:r>
              <a:rPr lang="en-US" dirty="0">
                <a:latin typeface="Georgia" panose="02040502050405020303" pitchFamily="18" charset="0"/>
              </a:rPr>
              <a:t> of document </a:t>
            </a:r>
            <a:r>
              <a:rPr lang="en-US" u="sng" dirty="0">
                <a:latin typeface="Georgia" panose="02040502050405020303" pitchFamily="18" charset="0"/>
              </a:rPr>
              <a:t>content</a:t>
            </a:r>
            <a:r>
              <a:rPr lang="en-US" dirty="0">
                <a:latin typeface="Georgia" panose="02040502050405020303" pitchFamily="18" charset="0"/>
              </a:rPr>
              <a:t> from document </a:t>
            </a:r>
            <a:r>
              <a:rPr lang="en-US" u="sng" dirty="0">
                <a:latin typeface="Georgia" panose="02040502050405020303" pitchFamily="18" charset="0"/>
              </a:rPr>
              <a:t>presentation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98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dirty="0"/>
              <a:t> Stylesheet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Why use an external stylesheet?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It keeps your website design and content separate.</a:t>
            </a:r>
          </a:p>
          <a:p>
            <a:r>
              <a:rPr lang="en-US" dirty="0">
                <a:latin typeface="Georgia" panose="02040502050405020303" pitchFamily="18" charset="0"/>
              </a:rPr>
              <a:t>CSS code is easier to reuse. </a:t>
            </a:r>
          </a:p>
          <a:p>
            <a:r>
              <a:rPr lang="en-US" dirty="0">
                <a:latin typeface="Georgia" panose="02040502050405020303" pitchFamily="18" charset="0"/>
              </a:rPr>
              <a:t>Instead of typing the same CSS code on every web page you have, </a:t>
            </a:r>
          </a:p>
          <a:p>
            <a:r>
              <a:rPr lang="en-US" dirty="0">
                <a:latin typeface="Georgia" panose="02040502050405020303" pitchFamily="18" charset="0"/>
              </a:rPr>
              <a:t>Merely have many pages refer to a single CSS file with the "link" tag.</a:t>
            </a:r>
          </a:p>
          <a:p>
            <a:r>
              <a:rPr lang="en-US" dirty="0">
                <a:latin typeface="Georgia" panose="02040502050405020303" pitchFamily="18" charset="0"/>
              </a:rPr>
              <a:t>You can make massive alterations to your web pages with just a few changes in a single CSS file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4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CSS Stylesheet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yours.XSL file, you will link out using this command: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&lt;head&gt;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	&lt;link </a:t>
            </a:r>
            <a:r>
              <a:rPr lang="en-US" dirty="0" err="1">
                <a:latin typeface="Courier" pitchFamily="49" charset="0"/>
              </a:rPr>
              <a:t>rel</a:t>
            </a:r>
            <a:r>
              <a:rPr lang="en-US" dirty="0">
                <a:latin typeface="Courier" pitchFamily="49" charset="0"/>
              </a:rPr>
              <a:t>="stylesheet" type="text/</a:t>
            </a:r>
            <a:r>
              <a:rPr lang="en-US" dirty="0" err="1">
                <a:latin typeface="Courier" pitchFamily="49" charset="0"/>
              </a:rPr>
              <a:t>css</a:t>
            </a:r>
            <a:r>
              <a:rPr lang="en-US" dirty="0">
                <a:latin typeface="Courier" pitchFamily="49" charset="0"/>
              </a:rPr>
              <a:t>" </a:t>
            </a:r>
            <a:r>
              <a:rPr lang="en-US" dirty="0" err="1">
                <a:latin typeface="Courier" pitchFamily="49" charset="0"/>
              </a:rPr>
              <a:t>href</a:t>
            </a:r>
            <a:r>
              <a:rPr lang="en-US" dirty="0">
                <a:latin typeface="Courier" pitchFamily="49" charset="0"/>
              </a:rPr>
              <a:t>="mystyle.css“/&gt;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84841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and CSS3</a:t>
            </a:r>
          </a:p>
        </p:txBody>
      </p:sp>
      <p:pic>
        <p:nvPicPr>
          <p:cNvPr id="2050" name="Picture 2" descr="Cross-Browser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34200" y="1600200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To be replaced </a:t>
            </a:r>
            <a:r>
              <a:rPr lang="en-US" sz="3200">
                <a:latin typeface="Georgia" panose="02040502050405020303" pitchFamily="18" charset="0"/>
              </a:rPr>
              <a:t>by the project </a:t>
            </a:r>
            <a:r>
              <a:rPr lang="en-US" sz="3200" dirty="0">
                <a:latin typeface="Georgia" panose="02040502050405020303" pitchFamily="18" charset="0"/>
              </a:rPr>
              <a:t>“Spartan”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0" y="1905000"/>
            <a:ext cx="4572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CSS?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4864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W3C standard, started in 1996</a:t>
            </a:r>
          </a:p>
          <a:p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Improves accessibility</a:t>
            </a:r>
          </a:p>
          <a:p>
            <a:pPr lvl="1"/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Tables not required for elegance</a:t>
            </a:r>
          </a:p>
          <a:p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Reduces the complexity of pages</a:t>
            </a:r>
          </a:p>
          <a:p>
            <a:pPr lvl="1"/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Which in turn has led to more sophistication…</a:t>
            </a:r>
          </a:p>
          <a:p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It’s opened up the way for other technologies to be built on and supported by CSS. There are dozens, and still growing.</a:t>
            </a:r>
          </a:p>
          <a:p>
            <a:r>
              <a:rPr lang="en-US" sz="2600" dirty="0">
                <a:latin typeface="Georgia" panose="02040502050405020303" pitchFamily="18" charset="0"/>
                <a:cs typeface="Times New Roman" panose="02020603050405020304" pitchFamily="18" charset="0"/>
              </a:rPr>
              <a:t>Example, “Bootstrap”, which is an open-source framework that combines CSS, HTML, and JavaScript.</a:t>
            </a:r>
          </a:p>
          <a:p>
            <a:endParaRPr lang="en-US" sz="26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CSS (Cascading Style Sheets)</a:t>
            </a:r>
          </a:p>
          <a:p>
            <a:r>
              <a:rPr lang="en-US" dirty="0">
                <a:latin typeface="Georgia" panose="02040502050405020303" pitchFamily="18" charset="0"/>
              </a:rPr>
              <a:t>CSS defines HTML display</a:t>
            </a:r>
          </a:p>
          <a:p>
            <a:r>
              <a:rPr lang="en-US" dirty="0">
                <a:latin typeface="Georgia" panose="02040502050405020303" pitchFamily="18" charset="0"/>
              </a:rPr>
              <a:t>Styles were added to HTML 4.0 to solve a problem</a:t>
            </a:r>
          </a:p>
          <a:p>
            <a:r>
              <a:rPr lang="en-US" dirty="0">
                <a:latin typeface="Georgia" panose="02040502050405020303" pitchFamily="18" charset="0"/>
              </a:rPr>
              <a:t>External Style Sheets are stored in .</a:t>
            </a:r>
            <a:r>
              <a:rPr lang="en-US" dirty="0" err="1">
                <a:latin typeface="Georgia" panose="02040502050405020303" pitchFamily="18" charset="0"/>
              </a:rPr>
              <a:t>css</a:t>
            </a:r>
            <a:r>
              <a:rPr lang="en-US" dirty="0">
                <a:latin typeface="Georgia" panose="02040502050405020303" pitchFamily="18" charset="0"/>
              </a:rPr>
              <a:t> files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Selectors</a:t>
            </a:r>
          </a:p>
          <a:p>
            <a:r>
              <a:rPr lang="en-US" dirty="0">
                <a:latin typeface="Georgia" panose="02040502050405020303" pitchFamily="18" charset="0"/>
              </a:rPr>
              <a:t>Declaration</a:t>
            </a:r>
          </a:p>
          <a:p>
            <a:r>
              <a:rPr lang="en-US" dirty="0">
                <a:latin typeface="Georgia" panose="02040502050405020303" pitchFamily="18" charset="0"/>
              </a:rPr>
              <a:t>Properties </a:t>
            </a:r>
          </a:p>
          <a:p>
            <a:r>
              <a:rPr lang="en-US" dirty="0">
                <a:latin typeface="Georgia" panose="02040502050405020303" pitchFamily="18" charset="0"/>
              </a:rPr>
              <a:t>Values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8247588" cy="19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8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“selector” is an instruction in a CSS rule set that tells the browser what elements to ‘select’ for styling.</a:t>
            </a:r>
          </a:p>
          <a:p>
            <a:r>
              <a:rPr lang="en-US" dirty="0">
                <a:latin typeface="Georgia" panose="02040502050405020303" pitchFamily="18" charset="0"/>
              </a:rPr>
              <a:t>Here are some that we will look at: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element Selector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id Selector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class Selector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grouping Selectors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3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or Tag Selector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This selector selects tags by tag or “element” name.</a:t>
            </a:r>
          </a:p>
          <a:p>
            <a:r>
              <a:rPr lang="en-US" dirty="0">
                <a:latin typeface="Georgia" panose="02040502050405020303" pitchFamily="18" charset="0"/>
              </a:rPr>
              <a:t>This selector must match one or more HTML elements of the same name.</a:t>
            </a:r>
          </a:p>
          <a:p>
            <a:r>
              <a:rPr lang="en-US" dirty="0">
                <a:latin typeface="Georgia" panose="02040502050405020303" pitchFamily="18" charset="0"/>
              </a:rPr>
              <a:t>Easiest to use.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Selector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p {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    text-align: center;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    color: red;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HTML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&lt;p&gt;</a:t>
            </a:r>
            <a:r>
              <a:rPr lang="en-US" dirty="0" err="1">
                <a:latin typeface="Georgia" panose="02040502050405020303" pitchFamily="18" charset="0"/>
                <a:cs typeface="Courier New" panose="02070309020205020404" pitchFamily="49" charset="0"/>
              </a:rPr>
              <a:t>UAlbany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is one of the SUNY centers.&lt;/p&gt;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5425"/>
            <a:ext cx="914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The ID selector is a unique identifier to an element.</a:t>
            </a:r>
          </a:p>
          <a:p>
            <a:r>
              <a:rPr lang="en-US" dirty="0">
                <a:latin typeface="Georgia" panose="02040502050405020303" pitchFamily="18" charset="0"/>
              </a:rPr>
              <a:t>The id selector is used if you want to select a single, unique element.</a:t>
            </a:r>
          </a:p>
          <a:p>
            <a:r>
              <a:rPr lang="en-US" dirty="0">
                <a:latin typeface="Georgia" panose="02040502050405020303" pitchFamily="18" charset="0"/>
              </a:rPr>
              <a:t>CSS uses a hash or pound sign (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#</a:t>
            </a:r>
            <a:r>
              <a:rPr lang="en-US" dirty="0">
                <a:latin typeface="Georgia" panose="02040502050405020303" pitchFamily="18" charset="0"/>
              </a:rPr>
              <a:t>) to indicate its ID</a:t>
            </a:r>
          </a:p>
          <a:p>
            <a:r>
              <a:rPr lang="en-US" dirty="0">
                <a:latin typeface="Georgia" panose="02040502050405020303" pitchFamily="18" charset="0"/>
              </a:rPr>
              <a:t> ID’s are unique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ID’s, in theory, are only supposed to be used </a:t>
            </a:r>
            <a:r>
              <a:rPr lang="en-US" i="1" dirty="0">
                <a:latin typeface="Georgia" panose="02040502050405020303" pitchFamily="18" charset="0"/>
              </a:rPr>
              <a:t>once</a:t>
            </a:r>
            <a:r>
              <a:rPr lang="en-US" dirty="0">
                <a:latin typeface="Georgia" panose="02040502050405020303" pitchFamily="18" charset="0"/>
              </a:rPr>
              <a:t> per page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In other words, a page would not be validated by W3C standards.</a:t>
            </a:r>
          </a:p>
          <a:p>
            <a:r>
              <a:rPr lang="en-US" dirty="0">
                <a:latin typeface="Georgia" panose="02040502050405020303" pitchFamily="18" charset="0"/>
              </a:rPr>
              <a:t>Anytime we see ID in the computer world, think “unique”.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9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925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Georgia</vt:lpstr>
      <vt:lpstr>Times New Roman</vt:lpstr>
      <vt:lpstr>Office Theme</vt:lpstr>
      <vt:lpstr>Introduction to CSS</vt:lpstr>
      <vt:lpstr>Why CSS?</vt:lpstr>
      <vt:lpstr>Why CSS? (continued)</vt:lpstr>
      <vt:lpstr>CSS Overview</vt:lpstr>
      <vt:lpstr>CSS Syntax</vt:lpstr>
      <vt:lpstr>Selectors</vt:lpstr>
      <vt:lpstr>Element or Tag Selector </vt:lpstr>
      <vt:lpstr>Element Selector </vt:lpstr>
      <vt:lpstr>ID Selector</vt:lpstr>
      <vt:lpstr>The id Selector </vt:lpstr>
      <vt:lpstr>Class Selector</vt:lpstr>
      <vt:lpstr>The class Selector </vt:lpstr>
      <vt:lpstr>CSS Grouping</vt:lpstr>
      <vt:lpstr>CSS Comments</vt:lpstr>
      <vt:lpstr>CSS Comments</vt:lpstr>
      <vt:lpstr>Ways to Insert CSS</vt:lpstr>
      <vt:lpstr>Inline Styles</vt:lpstr>
      <vt:lpstr>Internal (or Embedded) CSS </vt:lpstr>
      <vt:lpstr>Internal CSS stylesheet</vt:lpstr>
      <vt:lpstr>External Stylesheet</vt:lpstr>
      <vt:lpstr>External CSS Stylesheet</vt:lpstr>
      <vt:lpstr>Browsers and CSS3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CSS?</dc:title>
  <dc:creator>Wolfe, Mark D</dc:creator>
  <cp:lastModifiedBy>PRAMOD  JOSHI</cp:lastModifiedBy>
  <cp:revision>47</cp:revision>
  <dcterms:created xsi:type="dcterms:W3CDTF">2015-03-23T18:10:15Z</dcterms:created>
  <dcterms:modified xsi:type="dcterms:W3CDTF">2023-05-02T16:34:23Z</dcterms:modified>
</cp:coreProperties>
</file>