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6" r:id="rId4"/>
  </p:sldMasterIdLst>
  <p:sldIdLst>
    <p:sldId id="257"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19" autoAdjust="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0C0817-A112-4847-8014-A94B7D2A4EA3}" type="datetime1">
              <a:rPr lang="en-US" smtClean="0"/>
              <a:t>1/4/2022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4B7E4EF-A1BD-40F4-AB7B-04F084DD991D}"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912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617300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36677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28804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3328130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04840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57274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223822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359640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4455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3321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5252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9449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85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4872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310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057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1/4/2022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63266469"/>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hyperlink" Target="https://www.wallpaperflare.com/search?wallpaper=machine+learn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270334"/>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endParaRPr lang="en-US" dirty="0">
              <a:solidFill>
                <a:schemeClr val="tx1"/>
              </a:solidFill>
            </a:endParaRPr>
          </a:p>
        </p:txBody>
      </p:sp>
      <p:pic>
        <p:nvPicPr>
          <p:cNvPr id="5" name="Picture 4">
            <a:extLst>
              <a:ext uri="{FF2B5EF4-FFF2-40B4-BE49-F238E27FC236}">
                <a16:creationId xmlns:a16="http://schemas.microsoft.com/office/drawing/2014/main" id="{097EDC87-7693-498F-9CF0-E0B4B16054D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695067" y="1808532"/>
            <a:ext cx="5648493" cy="3240936"/>
          </a:xfrm>
          <a:prstGeom prst="rect">
            <a:avLst/>
          </a:prstGeom>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6EE7AC-59F3-4D76-80E6-709EB29CEF64}"/>
              </a:ext>
            </a:extLst>
          </p:cNvPr>
          <p:cNvSpPr txBox="1"/>
          <p:nvPr/>
        </p:nvSpPr>
        <p:spPr>
          <a:xfrm>
            <a:off x="949569" y="1055077"/>
            <a:ext cx="10207869" cy="4893647"/>
          </a:xfrm>
          <a:prstGeom prst="rect">
            <a:avLst/>
          </a:prstGeom>
          <a:noFill/>
        </p:spPr>
        <p:txBody>
          <a:bodyPr wrap="square" rtlCol="0">
            <a:spAutoFit/>
          </a:bodyPr>
          <a:lstStyle/>
          <a:p>
            <a:r>
              <a:rPr lang="en-US" sz="2400" dirty="0"/>
              <a:t>3) Unstructured Data :</a:t>
            </a:r>
          </a:p>
          <a:p>
            <a:r>
              <a:rPr lang="en-US" sz="2400" dirty="0"/>
              <a:t>                                   It is the data which does not conforms to a data model and </a:t>
            </a:r>
          </a:p>
          <a:p>
            <a:r>
              <a:rPr lang="en-US" sz="2400" dirty="0"/>
              <a:t> has no easily identifiable structure such that it can not be used by computer program easily . </a:t>
            </a:r>
          </a:p>
          <a:p>
            <a:endParaRPr lang="en-US" sz="2400" dirty="0"/>
          </a:p>
          <a:p>
            <a:r>
              <a:rPr lang="en-US" sz="2400" dirty="0"/>
              <a:t>Sources : </a:t>
            </a:r>
          </a:p>
          <a:p>
            <a:r>
              <a:rPr lang="en-US" sz="2400" dirty="0"/>
              <a:t>             Images( JPEG , GIF , PNG , </a:t>
            </a:r>
            <a:r>
              <a:rPr lang="en-US" sz="2400" dirty="0" err="1"/>
              <a:t>etc</a:t>
            </a:r>
            <a:r>
              <a:rPr lang="en-US" sz="2400" dirty="0"/>
              <a:t>)</a:t>
            </a:r>
          </a:p>
          <a:p>
            <a:r>
              <a:rPr lang="en-US" sz="2400" dirty="0"/>
              <a:t>             Videos </a:t>
            </a:r>
          </a:p>
          <a:p>
            <a:r>
              <a:rPr lang="en-US" sz="2400" dirty="0"/>
              <a:t>             Memos</a:t>
            </a:r>
          </a:p>
          <a:p>
            <a:r>
              <a:rPr lang="en-US" sz="2400" dirty="0"/>
              <a:t>             Reports</a:t>
            </a:r>
          </a:p>
          <a:p>
            <a:r>
              <a:rPr lang="en-US" sz="2400" dirty="0"/>
              <a:t>            Word document and Power point presentation</a:t>
            </a:r>
          </a:p>
          <a:p>
            <a:r>
              <a:rPr lang="en-US" sz="2400" dirty="0"/>
              <a:t>            Surveys</a:t>
            </a:r>
          </a:p>
          <a:p>
            <a:r>
              <a:rPr lang="en-US" sz="2400" dirty="0"/>
              <a:t>              </a:t>
            </a:r>
            <a:r>
              <a:rPr lang="en-US" dirty="0"/>
              <a:t> </a:t>
            </a:r>
            <a:endParaRPr lang="en-IN" dirty="0"/>
          </a:p>
        </p:txBody>
      </p:sp>
    </p:spTree>
    <p:extLst>
      <p:ext uri="{BB962C8B-B14F-4D97-AF65-F5344CB8AC3E}">
        <p14:creationId xmlns:p14="http://schemas.microsoft.com/office/powerpoint/2010/main" val="845946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FF4890-DA6C-4C59-A547-0CE7E0CEDEF5}"/>
              </a:ext>
            </a:extLst>
          </p:cNvPr>
          <p:cNvSpPr txBox="1"/>
          <p:nvPr/>
        </p:nvSpPr>
        <p:spPr>
          <a:xfrm>
            <a:off x="758952" y="983683"/>
            <a:ext cx="10681599" cy="5570756"/>
          </a:xfrm>
          <a:prstGeom prst="rect">
            <a:avLst/>
          </a:prstGeom>
          <a:noFill/>
        </p:spPr>
        <p:txBody>
          <a:bodyPr wrap="square" rtlCol="0">
            <a:spAutoFit/>
          </a:bodyPr>
          <a:lstStyle/>
          <a:p>
            <a:pPr marL="457200" indent="-457200">
              <a:buAutoNum type="arabicParenR"/>
            </a:pPr>
            <a:r>
              <a:rPr lang="en-US" sz="2400" dirty="0">
                <a:latin typeface="Arial" panose="020B0604020202020204" pitchFamily="34" charset="0"/>
                <a:cs typeface="Arial" panose="020B0604020202020204" pitchFamily="34" charset="0"/>
              </a:rPr>
              <a:t>Difference between qualitative and quantitative .</a:t>
            </a:r>
          </a:p>
          <a:p>
            <a:r>
              <a:rPr lang="en-US" sz="2400" dirty="0">
                <a:latin typeface="Arial" panose="020B0604020202020204" pitchFamily="34" charset="0"/>
                <a:cs typeface="Arial" panose="020B0604020202020204" pitchFamily="34" charset="0"/>
              </a:rPr>
              <a:t>   </a:t>
            </a:r>
            <a:r>
              <a:rPr lang="en-US" sz="2400" b="1" u="sng" dirty="0">
                <a:latin typeface="Arial" panose="020B0604020202020204" pitchFamily="34" charset="0"/>
                <a:cs typeface="Arial" panose="020B0604020202020204" pitchFamily="34" charset="0"/>
              </a:rPr>
              <a:t>Quantitative data</a:t>
            </a:r>
            <a:r>
              <a:rPr lang="en-US" sz="2400" b="1" dirty="0">
                <a:latin typeface="Arial" panose="020B0604020202020204" pitchFamily="34" charset="0"/>
                <a:cs typeface="Arial" panose="020B0604020202020204" pitchFamily="34" charset="0"/>
              </a:rPr>
              <a:t>                                 </a:t>
            </a:r>
            <a:r>
              <a:rPr lang="en-US" sz="2400" b="1" u="sng" dirty="0">
                <a:latin typeface="Arial" panose="020B0604020202020204" pitchFamily="34" charset="0"/>
                <a:cs typeface="Arial" panose="020B0604020202020204" pitchFamily="34" charset="0"/>
              </a:rPr>
              <a:t>Qualitative data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1) Countable or measurable relating    1) Descriptive relating to words and</a:t>
            </a:r>
          </a:p>
          <a:p>
            <a:r>
              <a:rPr lang="en-US" sz="2400" dirty="0">
                <a:latin typeface="Arial" panose="020B0604020202020204" pitchFamily="34" charset="0"/>
                <a:cs typeface="Arial" panose="020B0604020202020204" pitchFamily="34" charset="0"/>
              </a:rPr>
              <a:t>To numbers.                                            Language.</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2) Fixed and universal “factual.”            2) Dynamic and subjective, open to </a:t>
            </a:r>
          </a:p>
          <a:p>
            <a:r>
              <a:rPr lang="en-US" sz="2400" dirty="0">
                <a:latin typeface="Arial" panose="020B0604020202020204" pitchFamily="34" charset="0"/>
                <a:cs typeface="Arial" panose="020B0604020202020204" pitchFamily="34" charset="0"/>
              </a:rPr>
              <a:t>                                                                 interpretation.</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3) Gathered by measuring and               3) Gathered through observations  </a:t>
            </a:r>
          </a:p>
          <a:p>
            <a:r>
              <a:rPr lang="en-US" sz="2400" dirty="0">
                <a:latin typeface="Arial" panose="020B0604020202020204" pitchFamily="34" charset="0"/>
                <a:cs typeface="Arial" panose="020B0604020202020204" pitchFamily="34" charset="0"/>
              </a:rPr>
              <a:t>counting Things.                                      and Interviews.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4) Analyzed using statistical analysis.    4) Analyzed by  grouping the data into </a:t>
            </a:r>
          </a:p>
          <a:p>
            <a:r>
              <a:rPr lang="en-US" sz="2400" dirty="0">
                <a:latin typeface="Arial" panose="020B0604020202020204" pitchFamily="34" charset="0"/>
                <a:cs typeface="Arial" panose="020B0604020202020204" pitchFamily="34" charset="0"/>
              </a:rPr>
              <a:t>                                                                    meaningful themes of categories.</a:t>
            </a:r>
          </a:p>
          <a:p>
            <a:r>
              <a:rPr lang="en-US"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0333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A3F406-6E09-4602-BE3C-A64136043E15}"/>
              </a:ext>
            </a:extLst>
          </p:cNvPr>
          <p:cNvSpPr txBox="1"/>
          <p:nvPr/>
        </p:nvSpPr>
        <p:spPr>
          <a:xfrm>
            <a:off x="926123" y="888023"/>
            <a:ext cx="10339754" cy="4832092"/>
          </a:xfrm>
          <a:prstGeom prst="rect">
            <a:avLst/>
          </a:prstGeom>
          <a:noFill/>
        </p:spPr>
        <p:txBody>
          <a:bodyPr wrap="square" rtlCol="0">
            <a:spAutoFit/>
          </a:bodyPr>
          <a:lstStyle/>
          <a:p>
            <a:r>
              <a:rPr lang="en-US" sz="2400" dirty="0"/>
              <a:t>2. Types of qualitative data types and difference between them .</a:t>
            </a:r>
          </a:p>
          <a:p>
            <a:r>
              <a:rPr lang="en-US" sz="2400" dirty="0"/>
              <a:t>     </a:t>
            </a:r>
          </a:p>
          <a:p>
            <a:r>
              <a:rPr lang="en-US" sz="2400" dirty="0"/>
              <a:t>  </a:t>
            </a:r>
            <a:r>
              <a:rPr lang="en-US" sz="2400" b="1" u="sng" dirty="0"/>
              <a:t>Nominal Data</a:t>
            </a:r>
            <a:r>
              <a:rPr lang="en-US" sz="2400" b="1" dirty="0"/>
              <a:t>                                                </a:t>
            </a:r>
            <a:r>
              <a:rPr lang="en-US" sz="2400" b="1" u="sng" dirty="0"/>
              <a:t>Ordinal Data</a:t>
            </a:r>
            <a:r>
              <a:rPr lang="en-US" sz="2400" b="1" dirty="0"/>
              <a:t> </a:t>
            </a:r>
          </a:p>
          <a:p>
            <a:endParaRPr lang="en-US" dirty="0"/>
          </a:p>
          <a:p>
            <a:r>
              <a:rPr lang="en-IN" sz="2000" dirty="0"/>
              <a:t>1) It can only be classified .                                       1) ordinal data can be classified and ordered.</a:t>
            </a:r>
          </a:p>
          <a:p>
            <a:pPr marL="342900" indent="-342900">
              <a:buAutoNum type="arabicParenR"/>
            </a:pPr>
            <a:endParaRPr lang="en-IN" sz="2000" dirty="0"/>
          </a:p>
          <a:p>
            <a:r>
              <a:rPr lang="en-IN" sz="2000" dirty="0"/>
              <a:t>2) It is a group of non-parametric                             2) It is a group of non-parametric ordered </a:t>
            </a:r>
          </a:p>
          <a:p>
            <a:r>
              <a:rPr lang="en-IN" sz="2000" dirty="0"/>
              <a:t>    variables.                                                                    variables.</a:t>
            </a:r>
          </a:p>
          <a:p>
            <a:endParaRPr lang="en-IN" sz="2000" dirty="0"/>
          </a:p>
          <a:p>
            <a:r>
              <a:rPr lang="en-IN" sz="2000" dirty="0"/>
              <a:t>3)Those categories have no meaningful                    3) Ordinal data is placed into some kind of </a:t>
            </a:r>
          </a:p>
          <a:p>
            <a:r>
              <a:rPr lang="en-IN" sz="2000" dirty="0"/>
              <a:t>   order.                                                                          order.</a:t>
            </a:r>
          </a:p>
          <a:p>
            <a:endParaRPr lang="en-IN" sz="2000" dirty="0"/>
          </a:p>
          <a:p>
            <a:r>
              <a:rPr lang="en-IN" sz="2000" dirty="0"/>
              <a:t>4) It can be include Country , gender race                4) It can include having a position in class </a:t>
            </a:r>
          </a:p>
          <a:p>
            <a:r>
              <a:rPr lang="en-IN" sz="2000" dirty="0"/>
              <a:t>     etc.                                                                          as “first” or “Second”.</a:t>
            </a:r>
          </a:p>
          <a:p>
            <a:endParaRPr lang="en-IN" dirty="0"/>
          </a:p>
        </p:txBody>
      </p:sp>
    </p:spTree>
    <p:extLst>
      <p:ext uri="{BB962C8B-B14F-4D97-AF65-F5344CB8AC3E}">
        <p14:creationId xmlns:p14="http://schemas.microsoft.com/office/powerpoint/2010/main" val="3233585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37925A-8D42-4B8D-87D0-70E679AB09FB}"/>
              </a:ext>
            </a:extLst>
          </p:cNvPr>
          <p:cNvSpPr txBox="1"/>
          <p:nvPr/>
        </p:nvSpPr>
        <p:spPr>
          <a:xfrm>
            <a:off x="861646" y="975946"/>
            <a:ext cx="10468708" cy="5355312"/>
          </a:xfrm>
          <a:prstGeom prst="rect">
            <a:avLst/>
          </a:prstGeom>
          <a:noFill/>
        </p:spPr>
        <p:txBody>
          <a:bodyPr wrap="square" rtlCol="0">
            <a:spAutoFit/>
          </a:bodyPr>
          <a:lstStyle/>
          <a:p>
            <a:r>
              <a:rPr lang="en-US" sz="2400" dirty="0"/>
              <a:t>3). Types of quantitative data and difference between them.</a:t>
            </a:r>
          </a:p>
          <a:p>
            <a:endParaRPr lang="en-US" dirty="0"/>
          </a:p>
          <a:p>
            <a:r>
              <a:rPr lang="en-US" sz="2400" b="1" dirty="0"/>
              <a:t>              </a:t>
            </a:r>
            <a:r>
              <a:rPr lang="en-US" sz="2400" b="1" u="sng" dirty="0"/>
              <a:t>Continuous</a:t>
            </a:r>
            <a:r>
              <a:rPr lang="en-US" sz="2400" b="1" dirty="0"/>
              <a:t>                                                  </a:t>
            </a:r>
            <a:r>
              <a:rPr lang="en-US" sz="2400" b="1" u="sng" dirty="0"/>
              <a:t>Discrete</a:t>
            </a:r>
          </a:p>
          <a:p>
            <a:r>
              <a:rPr lang="en-US" sz="2400" dirty="0"/>
              <a:t>   </a:t>
            </a:r>
            <a:r>
              <a:rPr lang="en-US" dirty="0"/>
              <a:t>1) </a:t>
            </a:r>
            <a:r>
              <a:rPr lang="en-IN" dirty="0"/>
              <a:t>Can expressed in decimal form.                                   1) Can not expressed in decimal form.</a:t>
            </a:r>
          </a:p>
          <a:p>
            <a:pPr marL="342900" indent="-342900">
              <a:buAutoNum type="arabicParenR"/>
            </a:pPr>
            <a:endParaRPr lang="en-IN" dirty="0"/>
          </a:p>
          <a:p>
            <a:r>
              <a:rPr lang="en-IN" dirty="0"/>
              <a:t>   2) Continuous data are numbers ,  that fall                       2) It is countable while continuous – measurable .</a:t>
            </a:r>
          </a:p>
          <a:p>
            <a:r>
              <a:rPr lang="en-IN" dirty="0"/>
              <a:t>      anywhere within a range .</a:t>
            </a:r>
          </a:p>
          <a:p>
            <a:endParaRPr lang="en-IN" dirty="0"/>
          </a:p>
          <a:p>
            <a:r>
              <a:rPr lang="en-IN" dirty="0"/>
              <a:t>3) It is considered the complete opposite                           3) It is a count that involves integers – only a limited </a:t>
            </a:r>
          </a:p>
          <a:p>
            <a:r>
              <a:rPr lang="en-IN" dirty="0"/>
              <a:t>    to the discrete data .                                                           number of values is possible .</a:t>
            </a:r>
          </a:p>
          <a:p>
            <a:endParaRPr lang="en-IN" dirty="0"/>
          </a:p>
          <a:p>
            <a:r>
              <a:rPr lang="en-IN" dirty="0"/>
              <a:t>4) Ex : The weather temperature.                                       4) Ex : The number of groceries people purchasing</a:t>
            </a:r>
          </a:p>
          <a:p>
            <a:r>
              <a:rPr lang="en-IN" dirty="0"/>
              <a:t>                                                                                                everyday.</a:t>
            </a:r>
          </a:p>
          <a:p>
            <a:endParaRPr lang="en-IN" dirty="0"/>
          </a:p>
          <a:p>
            <a:r>
              <a:rPr lang="en-IN" dirty="0"/>
              <a:t>5) Measuring a particular subject is allowing                       5) It includes discrete variable that are finite, numeric,</a:t>
            </a:r>
          </a:p>
          <a:p>
            <a:r>
              <a:rPr lang="en-IN" dirty="0"/>
              <a:t>   for creating a defined range to collect more                         countable, and non-negative integers .</a:t>
            </a:r>
          </a:p>
          <a:p>
            <a:r>
              <a:rPr lang="en-IN" dirty="0"/>
              <a:t>    data.</a:t>
            </a:r>
          </a:p>
          <a:p>
            <a:pPr marL="342900" indent="-342900">
              <a:buAutoNum type="arabicPeriod"/>
            </a:pPr>
            <a:endParaRPr lang="en-IN" dirty="0"/>
          </a:p>
        </p:txBody>
      </p:sp>
    </p:spTree>
    <p:extLst>
      <p:ext uri="{BB962C8B-B14F-4D97-AF65-F5344CB8AC3E}">
        <p14:creationId xmlns:p14="http://schemas.microsoft.com/office/powerpoint/2010/main" val="223052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DD69DB-5DF4-4EBA-A6B1-36630DA07CD8}"/>
              </a:ext>
            </a:extLst>
          </p:cNvPr>
          <p:cNvSpPr txBox="1"/>
          <p:nvPr/>
        </p:nvSpPr>
        <p:spPr>
          <a:xfrm>
            <a:off x="729762" y="993531"/>
            <a:ext cx="10515600" cy="4893647"/>
          </a:xfrm>
          <a:prstGeom prst="rect">
            <a:avLst/>
          </a:prstGeom>
          <a:noFill/>
        </p:spPr>
        <p:txBody>
          <a:bodyPr wrap="square" rtlCol="0">
            <a:spAutoFit/>
          </a:bodyPr>
          <a:lstStyle/>
          <a:p>
            <a:r>
              <a:rPr lang="en-US" sz="2400" dirty="0"/>
              <a:t>4 . Define Big data and traditional data .</a:t>
            </a:r>
          </a:p>
          <a:p>
            <a:endParaRPr lang="en-US" sz="2400" dirty="0"/>
          </a:p>
          <a:p>
            <a:r>
              <a:rPr lang="en-US" sz="2400" dirty="0"/>
              <a:t>Big data : Big data is that which can be stored in the available hardware and can not be </a:t>
            </a:r>
          </a:p>
          <a:p>
            <a:r>
              <a:rPr lang="en-US" sz="2400" dirty="0"/>
              <a:t>               processed using available software .</a:t>
            </a:r>
          </a:p>
          <a:p>
            <a:r>
              <a:rPr lang="en-IN" sz="2400" dirty="0"/>
              <a:t>Ex : 1 ) Discovering consumer .</a:t>
            </a:r>
          </a:p>
          <a:p>
            <a:r>
              <a:rPr lang="en-IN" sz="2400" dirty="0"/>
              <a:t>        2)  Finding new customer leads .</a:t>
            </a:r>
          </a:p>
          <a:p>
            <a:endParaRPr lang="en-IN" sz="2400" dirty="0"/>
          </a:p>
          <a:p>
            <a:r>
              <a:rPr lang="en-IN" sz="2400" dirty="0"/>
              <a:t> Traditional data : This is the structured data which is being majorly maintained by all </a:t>
            </a:r>
          </a:p>
          <a:p>
            <a:r>
              <a:rPr lang="en-IN" sz="2400" dirty="0"/>
              <a:t>                            types of businesses starting from very small to big organizations .</a:t>
            </a:r>
          </a:p>
          <a:p>
            <a:endParaRPr lang="en-IN" sz="2400" dirty="0"/>
          </a:p>
          <a:p>
            <a:r>
              <a:rPr lang="en-IN" sz="2400" dirty="0"/>
              <a:t>Ex : 1) Enterprise Resource Planning (ERP) .</a:t>
            </a:r>
          </a:p>
          <a:p>
            <a:r>
              <a:rPr lang="en-IN" sz="2400" dirty="0"/>
              <a:t>        2) Customer </a:t>
            </a:r>
            <a:r>
              <a:rPr lang="en-IN" sz="2400" dirty="0" err="1"/>
              <a:t>Recource</a:t>
            </a:r>
            <a:r>
              <a:rPr lang="en-IN" sz="2400" dirty="0"/>
              <a:t> Management (CRM) </a:t>
            </a:r>
          </a:p>
          <a:p>
            <a:r>
              <a:rPr lang="en-IN" sz="2400" dirty="0"/>
              <a:t>        3) Financial retail .</a:t>
            </a:r>
            <a:endParaRPr lang="en-US" sz="2400" dirty="0"/>
          </a:p>
        </p:txBody>
      </p:sp>
    </p:spTree>
    <p:extLst>
      <p:ext uri="{BB962C8B-B14F-4D97-AF65-F5344CB8AC3E}">
        <p14:creationId xmlns:p14="http://schemas.microsoft.com/office/powerpoint/2010/main" val="2555150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A7CC7-1FAE-4DF3-B970-C42C47002166}"/>
              </a:ext>
            </a:extLst>
          </p:cNvPr>
          <p:cNvSpPr txBox="1"/>
          <p:nvPr/>
        </p:nvSpPr>
        <p:spPr>
          <a:xfrm>
            <a:off x="817685" y="949569"/>
            <a:ext cx="9926515" cy="4154984"/>
          </a:xfrm>
          <a:prstGeom prst="rect">
            <a:avLst/>
          </a:prstGeom>
          <a:noFill/>
        </p:spPr>
        <p:txBody>
          <a:bodyPr wrap="square" rtlCol="0">
            <a:spAutoFit/>
          </a:bodyPr>
          <a:lstStyle/>
          <a:p>
            <a:r>
              <a:rPr lang="en-US" sz="2400" dirty="0"/>
              <a:t>5 . Define time series data .</a:t>
            </a:r>
          </a:p>
          <a:p>
            <a:r>
              <a:rPr lang="en-IN" sz="2400" dirty="0"/>
              <a:t>                 Time series data is a sequence of data points indexed in time order.</a:t>
            </a:r>
          </a:p>
          <a:p>
            <a:r>
              <a:rPr lang="en-IN" sz="2400" dirty="0"/>
              <a:t>    Time stamped is data collected at different points in time .</a:t>
            </a:r>
          </a:p>
          <a:p>
            <a:endParaRPr lang="en-IN" sz="2400" dirty="0"/>
          </a:p>
          <a:p>
            <a:pPr algn="l" fontAlgn="base"/>
            <a:r>
              <a:rPr lang="en-IN" sz="2400" b="1" u="sng" dirty="0"/>
              <a:t>Example : </a:t>
            </a:r>
          </a:p>
          <a:p>
            <a:pPr algn="l" fontAlgn="base"/>
            <a:r>
              <a:rPr lang="en-IN" sz="2400" b="0" i="0" dirty="0">
                <a:effectLst/>
              </a:rPr>
              <a:t>           </a:t>
            </a:r>
          </a:p>
          <a:p>
            <a:pPr algn="l" fontAlgn="base"/>
            <a:r>
              <a:rPr lang="en-IN" sz="2400" dirty="0"/>
              <a:t>         </a:t>
            </a:r>
            <a:r>
              <a:rPr lang="en-US" sz="2400" b="0" i="0" dirty="0">
                <a:effectLst/>
              </a:rPr>
              <a:t>Weather records, economic indicators and patient health evolution metrics              all are time series data. Time series data could also be server metrics, application performance monitoring, network data, sensor data, events, clicks and many other types of analytics data.</a:t>
            </a:r>
          </a:p>
          <a:p>
            <a:endParaRPr lang="en-US" sz="2400" dirty="0"/>
          </a:p>
        </p:txBody>
      </p:sp>
    </p:spTree>
    <p:extLst>
      <p:ext uri="{BB962C8B-B14F-4D97-AF65-F5344CB8AC3E}">
        <p14:creationId xmlns:p14="http://schemas.microsoft.com/office/powerpoint/2010/main" val="3001345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9425B9-E826-4853-A01C-9F1A132BB3F2}"/>
              </a:ext>
            </a:extLst>
          </p:cNvPr>
          <p:cNvPicPr>
            <a:picLocks noChangeAspect="1"/>
          </p:cNvPicPr>
          <p:nvPr/>
        </p:nvPicPr>
        <p:blipFill>
          <a:blip r:embed="rId2"/>
          <a:stretch>
            <a:fillRect/>
          </a:stretch>
        </p:blipFill>
        <p:spPr>
          <a:xfrm>
            <a:off x="2132180" y="1953305"/>
            <a:ext cx="8162439" cy="2951390"/>
          </a:xfrm>
          <a:prstGeom prst="rect">
            <a:avLst/>
          </a:prstGeom>
        </p:spPr>
      </p:pic>
      <p:sp>
        <p:nvSpPr>
          <p:cNvPr id="4" name="TextBox 3">
            <a:extLst>
              <a:ext uri="{FF2B5EF4-FFF2-40B4-BE49-F238E27FC236}">
                <a16:creationId xmlns:a16="http://schemas.microsoft.com/office/drawing/2014/main" id="{242FE8F6-6B25-43B2-BFC2-F7333746F724}"/>
              </a:ext>
            </a:extLst>
          </p:cNvPr>
          <p:cNvSpPr txBox="1"/>
          <p:nvPr/>
        </p:nvSpPr>
        <p:spPr>
          <a:xfrm>
            <a:off x="2576146" y="5108331"/>
            <a:ext cx="7718473" cy="369332"/>
          </a:xfrm>
          <a:prstGeom prst="rect">
            <a:avLst/>
          </a:prstGeom>
          <a:noFill/>
        </p:spPr>
        <p:txBody>
          <a:bodyPr wrap="square" rtlCol="0">
            <a:spAutoFit/>
          </a:bodyPr>
          <a:lstStyle/>
          <a:p>
            <a:r>
              <a:rPr lang="en-US" dirty="0"/>
              <a:t>                                                </a:t>
            </a:r>
            <a:r>
              <a:rPr lang="en-US" b="1" dirty="0"/>
              <a:t>Weather condition</a:t>
            </a:r>
            <a:endParaRPr lang="en-IN" b="1" dirty="0"/>
          </a:p>
        </p:txBody>
      </p:sp>
    </p:spTree>
    <p:extLst>
      <p:ext uri="{BB962C8B-B14F-4D97-AF65-F5344CB8AC3E}">
        <p14:creationId xmlns:p14="http://schemas.microsoft.com/office/powerpoint/2010/main" val="425958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404AD6-DC57-40A8-9BC5-76E65CF12F93}"/>
              </a:ext>
            </a:extLst>
          </p:cNvPr>
          <p:cNvSpPr txBox="1"/>
          <p:nvPr/>
        </p:nvSpPr>
        <p:spPr>
          <a:xfrm>
            <a:off x="808892" y="1002324"/>
            <a:ext cx="10433538" cy="5632311"/>
          </a:xfrm>
          <a:prstGeom prst="rect">
            <a:avLst/>
          </a:prstGeom>
          <a:noFill/>
        </p:spPr>
        <p:txBody>
          <a:bodyPr wrap="square" rtlCol="0">
            <a:spAutoFit/>
          </a:bodyPr>
          <a:lstStyle/>
          <a:p>
            <a:pPr marL="457200" indent="-457200">
              <a:buAutoNum type="arabicParenR" startAt="6"/>
            </a:pPr>
            <a:r>
              <a:rPr lang="en-US" sz="2400" dirty="0"/>
              <a:t>Define: </a:t>
            </a:r>
          </a:p>
          <a:p>
            <a:r>
              <a:rPr lang="en-US" sz="2400" dirty="0"/>
              <a:t>       </a:t>
            </a:r>
            <a:r>
              <a:rPr lang="en-US" sz="2400" b="1" u="sng" dirty="0"/>
              <a:t>1.  Structured data :</a:t>
            </a:r>
          </a:p>
          <a:p>
            <a:r>
              <a:rPr lang="en-US" sz="2400" dirty="0"/>
              <a:t>                                     It is the data which conforms to a data model , has as well </a:t>
            </a:r>
          </a:p>
          <a:p>
            <a:r>
              <a:rPr lang="en-US" sz="2400" dirty="0"/>
              <a:t> define structure , follows a consistent order and can be easily accessed and used by a </a:t>
            </a:r>
          </a:p>
          <a:p>
            <a:r>
              <a:rPr lang="en-US" sz="2400" dirty="0"/>
              <a:t> person or a computer program .</a:t>
            </a:r>
          </a:p>
          <a:p>
            <a:endParaRPr lang="en-US" sz="2400" dirty="0"/>
          </a:p>
          <a:p>
            <a:r>
              <a:rPr lang="en-US" sz="2400" b="1" u="sng" dirty="0"/>
              <a:t>Examples</a:t>
            </a:r>
            <a:r>
              <a:rPr lang="en-US" sz="2400" dirty="0"/>
              <a:t> : 1) Data resides in fixed fields within a record or file.</a:t>
            </a:r>
          </a:p>
          <a:p>
            <a:r>
              <a:rPr lang="en-US" sz="2400" dirty="0"/>
              <a:t>                   2) Entities in the same group have same attributes .</a:t>
            </a:r>
          </a:p>
          <a:p>
            <a:r>
              <a:rPr lang="en-US" sz="2400" dirty="0"/>
              <a:t>                   3) Easy to access and query , data can be easily used by other programs .</a:t>
            </a:r>
          </a:p>
          <a:p>
            <a:endParaRPr lang="en-US" sz="2400" dirty="0"/>
          </a:p>
          <a:p>
            <a:r>
              <a:rPr lang="en-US" sz="2400" b="1" u="sng" dirty="0"/>
              <a:t>Sources of structured data </a:t>
            </a:r>
            <a:r>
              <a:rPr lang="en-US" sz="2400" u="sng" dirty="0"/>
              <a:t>:</a:t>
            </a:r>
            <a:r>
              <a:rPr lang="en-US" sz="2400" dirty="0"/>
              <a:t> </a:t>
            </a:r>
          </a:p>
          <a:p>
            <a:r>
              <a:rPr lang="en-US" sz="2400" dirty="0"/>
              <a:t>     SQL data base , spreadsheet such as Excel , OLTP system , Online forms ,</a:t>
            </a:r>
          </a:p>
          <a:p>
            <a:r>
              <a:rPr lang="en-US" sz="2400" dirty="0"/>
              <a:t>     Sensors such as GPS or RFID tags , network and webserver logs ,</a:t>
            </a:r>
          </a:p>
          <a:p>
            <a:r>
              <a:rPr lang="en-US" sz="2400" dirty="0"/>
              <a:t>    Medical devices. </a:t>
            </a:r>
          </a:p>
          <a:p>
            <a:r>
              <a:rPr lang="en-US" sz="2400" dirty="0"/>
              <a:t>                                </a:t>
            </a:r>
            <a:endParaRPr lang="en-IN" sz="2400" dirty="0"/>
          </a:p>
        </p:txBody>
      </p:sp>
    </p:spTree>
    <p:extLst>
      <p:ext uri="{BB962C8B-B14F-4D97-AF65-F5344CB8AC3E}">
        <p14:creationId xmlns:p14="http://schemas.microsoft.com/office/powerpoint/2010/main" val="341306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EC87E0-B886-4A48-A885-99DB0D515582}"/>
              </a:ext>
            </a:extLst>
          </p:cNvPr>
          <p:cNvSpPr txBox="1"/>
          <p:nvPr/>
        </p:nvSpPr>
        <p:spPr>
          <a:xfrm>
            <a:off x="712177" y="888023"/>
            <a:ext cx="10295792" cy="6001643"/>
          </a:xfrm>
          <a:prstGeom prst="rect">
            <a:avLst/>
          </a:prstGeom>
          <a:noFill/>
        </p:spPr>
        <p:txBody>
          <a:bodyPr wrap="square" rtlCol="0">
            <a:spAutoFit/>
          </a:bodyPr>
          <a:lstStyle/>
          <a:p>
            <a:r>
              <a:rPr lang="en-US" sz="2400" dirty="0"/>
              <a:t> 2)  </a:t>
            </a:r>
            <a:r>
              <a:rPr lang="en-US" sz="2400" b="1" u="sng" dirty="0"/>
              <a:t>Semi - structured data :</a:t>
            </a:r>
          </a:p>
          <a:p>
            <a:r>
              <a:rPr lang="en-US" sz="2400" dirty="0"/>
              <a:t>                                          It is a data that does not conform to a data model but has some structure . It lacks a fixed or rigid schema . It is the data that does not reside in a rational data but that have some organizational properties that make it easier to analyze.</a:t>
            </a:r>
          </a:p>
          <a:p>
            <a:endParaRPr lang="en-US" sz="2400" dirty="0"/>
          </a:p>
          <a:p>
            <a:r>
              <a:rPr lang="en-US" sz="2400" b="1" u="sng" dirty="0"/>
              <a:t>Example sources </a:t>
            </a:r>
            <a:r>
              <a:rPr lang="en-US" sz="2400" b="1" dirty="0"/>
              <a:t>: </a:t>
            </a:r>
          </a:p>
          <a:p>
            <a:r>
              <a:rPr lang="en-US" sz="2400" dirty="0"/>
              <a:t>           E – mails , </a:t>
            </a:r>
          </a:p>
          <a:p>
            <a:r>
              <a:rPr lang="en-US" sz="2400" dirty="0"/>
              <a:t>           XML and other markup language ,</a:t>
            </a:r>
          </a:p>
          <a:p>
            <a:r>
              <a:rPr lang="en-US" sz="2400" dirty="0"/>
              <a:t>           Binary executables ,</a:t>
            </a:r>
          </a:p>
          <a:p>
            <a:r>
              <a:rPr lang="en-US" sz="2400" dirty="0"/>
              <a:t>           TCP/IP packets , </a:t>
            </a:r>
          </a:p>
          <a:p>
            <a:r>
              <a:rPr lang="en-US" sz="2400" dirty="0"/>
              <a:t>           Zipped files , </a:t>
            </a:r>
            <a:r>
              <a:rPr lang="en-US" sz="2400" dirty="0" err="1"/>
              <a:t>etc</a:t>
            </a:r>
            <a:r>
              <a:rPr lang="en-US" sz="2400" dirty="0"/>
              <a:t>…. </a:t>
            </a:r>
          </a:p>
          <a:p>
            <a:endParaRPr lang="en-US" sz="2400" dirty="0"/>
          </a:p>
          <a:p>
            <a:endParaRPr lang="en-US" sz="2400" dirty="0"/>
          </a:p>
          <a:p>
            <a:endParaRPr lang="en-US" sz="2400" dirty="0"/>
          </a:p>
          <a:p>
            <a:endParaRPr lang="en-IN" sz="2400" dirty="0"/>
          </a:p>
        </p:txBody>
      </p:sp>
    </p:spTree>
    <p:extLst>
      <p:ext uri="{BB962C8B-B14F-4D97-AF65-F5344CB8AC3E}">
        <p14:creationId xmlns:p14="http://schemas.microsoft.com/office/powerpoint/2010/main" val="14621087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226</TotalTime>
  <Words>826</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KULKARNI</dc:creator>
  <cp:lastModifiedBy>PAVAN KULKARNI</cp:lastModifiedBy>
  <cp:revision>11</cp:revision>
  <dcterms:created xsi:type="dcterms:W3CDTF">2022-01-01T15:50:25Z</dcterms:created>
  <dcterms:modified xsi:type="dcterms:W3CDTF">2022-01-04T07:44:40Z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