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KULKARNI" initials="PK" lastIdx="1" clrIdx="0">
    <p:extLst>
      <p:ext uri="{19B8F6BF-5375-455C-9EA6-DF929625EA0E}">
        <p15:presenceInfo xmlns:p15="http://schemas.microsoft.com/office/powerpoint/2012/main" userId="b1b3fcbddb2f2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2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5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1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8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8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00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9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8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34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6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42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36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51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11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98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9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250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6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04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8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01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74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5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7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3778-708E-4564-9926-7F7FB754C1FD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1FFECE-1D4E-4AA4-BA2F-A52E469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1AF-1EC3-4D32-9932-A628292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8000" b="1" dirty="0">
                <a:latin typeface="Baskerville Old Face" panose="02020602080505020303" pitchFamily="18" charset="0"/>
              </a:rPr>
              <a:t>Linear Regression</a:t>
            </a:r>
            <a:endParaRPr lang="en-IN" sz="8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40B5A-4D6D-4B4C-A7D1-311D2583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43253" y="667922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562D-F067-4F66-A53D-4F82EF480741}"/>
              </a:ext>
            </a:extLst>
          </p:cNvPr>
          <p:cNvSpPr txBox="1"/>
          <p:nvPr/>
        </p:nvSpPr>
        <p:spPr>
          <a:xfrm>
            <a:off x="5363308" y="4826977"/>
            <a:ext cx="559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: Pramod Kulkarni</a:t>
            </a:r>
          </a:p>
          <a:p>
            <a:r>
              <a:rPr lang="en-US" dirty="0"/>
              <a:t> Nov Batch (BDS)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0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55F08-BCD8-4BDB-A768-8CA4900D9F35}"/>
              </a:ext>
            </a:extLst>
          </p:cNvPr>
          <p:cNvSpPr txBox="1"/>
          <p:nvPr/>
        </p:nvSpPr>
        <p:spPr>
          <a:xfrm>
            <a:off x="1899138" y="1011115"/>
            <a:ext cx="95660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1.What is Linear regression </a:t>
            </a:r>
            <a:r>
              <a:rPr lang="en-US" dirty="0"/>
              <a:t>.</a:t>
            </a:r>
          </a:p>
          <a:p>
            <a:r>
              <a:rPr lang="en-US" sz="2800" dirty="0"/>
              <a:t>              Linear regression algorithm shows a linear relationship between a dependent (y) and one or more independent(x) variables , hence called as </a:t>
            </a:r>
          </a:p>
          <a:p>
            <a:r>
              <a:rPr lang="en-US" sz="2800" dirty="0"/>
              <a:t>Linear regression . </a:t>
            </a:r>
          </a:p>
          <a:p>
            <a:endParaRPr lang="en-US" sz="2800" dirty="0"/>
          </a:p>
          <a:p>
            <a:r>
              <a:rPr lang="en-US" sz="2800" dirty="0"/>
              <a:t>Example: Salary of person based on past experience.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9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96C51-66F7-4461-AEDD-5F0167A4C49A}"/>
              </a:ext>
            </a:extLst>
          </p:cNvPr>
          <p:cNvSpPr txBox="1"/>
          <p:nvPr/>
        </p:nvSpPr>
        <p:spPr>
          <a:xfrm>
            <a:off x="1811215" y="703385"/>
            <a:ext cx="997927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2) What are the different types of linear regression 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sz="3200" dirty="0"/>
              <a:t>. Simple Linear Regression </a:t>
            </a:r>
            <a:r>
              <a:rPr lang="en-US" dirty="0"/>
              <a:t>: </a:t>
            </a:r>
            <a:r>
              <a:rPr lang="en-US" sz="2400" dirty="0"/>
              <a:t>It is a regression model that estimates the  relationship between one independent variable and one dependent variable using a straight line .Both variable should be quantitative . 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3200" dirty="0"/>
              <a:t>Multiple Linear Regression </a:t>
            </a:r>
            <a:r>
              <a:rPr lang="en-US" sz="2400" dirty="0"/>
              <a:t>: It is a statistical technique that uses several explanatory variables to predict the outcome of a response variable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83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94F3E8-92C3-4E7C-9C6A-68D6C14AF177}"/>
                  </a:ext>
                </a:extLst>
              </p:cNvPr>
              <p:cNvSpPr txBox="1"/>
              <p:nvPr/>
            </p:nvSpPr>
            <p:spPr>
              <a:xfrm>
                <a:off x="1644162" y="1143000"/>
                <a:ext cx="10330961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3). Equation of both types </a:t>
                </a:r>
                <a:r>
                  <a:rPr lang="en-US" dirty="0"/>
                  <a:t>.</a:t>
                </a:r>
              </a:p>
              <a:p>
                <a:r>
                  <a:rPr lang="en-US" sz="1800" dirty="0"/>
                  <a:t>          1) </a:t>
                </a:r>
                <a:r>
                  <a:rPr lang="en-US" sz="2800" dirty="0"/>
                  <a:t>Simple Linear Regression</a:t>
                </a:r>
                <a:r>
                  <a:rPr lang="en-US" sz="2400" dirty="0"/>
                  <a:t>: It has only one independent variable (x) and one </a:t>
                </a:r>
              </a:p>
              <a:p>
                <a:r>
                  <a:rPr lang="en-US" sz="2400" dirty="0"/>
                  <a:t>               dependent variable (y) .</a:t>
                </a:r>
              </a:p>
              <a:p>
                <a:r>
                  <a:rPr lang="en-US" sz="2400" dirty="0"/>
                  <a:t>                 Equation :  Y = mx + c </a:t>
                </a:r>
              </a:p>
              <a:p>
                <a:r>
                  <a:rPr lang="en-US" sz="2400" dirty="0"/>
                  <a:t>                                   m = slope</a:t>
                </a:r>
              </a:p>
              <a:p>
                <a:r>
                  <a:rPr lang="en-US" sz="2400" dirty="0"/>
                  <a:t>                                   c = intercept </a:t>
                </a:r>
              </a:p>
              <a:p>
                <a:endParaRPr lang="en-US" sz="1800" dirty="0"/>
              </a:p>
              <a:p>
                <a:endParaRPr lang="en-US" dirty="0"/>
              </a:p>
              <a:p>
                <a:r>
                  <a:rPr lang="en-US" sz="1800" dirty="0"/>
                  <a:t>     </a:t>
                </a:r>
                <a:r>
                  <a:rPr lang="en-US" sz="2400" dirty="0"/>
                  <a:t> 2) Multiple Linear Regression : It has more than one independent           variable (x) and </a:t>
                </a:r>
              </a:p>
              <a:p>
                <a:r>
                  <a:rPr lang="en-US" sz="2400" dirty="0"/>
                  <a:t>                one more dependent variable (y) .</a:t>
                </a:r>
              </a:p>
              <a:p>
                <a:r>
                  <a:rPr lang="en-US" sz="2400" dirty="0"/>
                  <a:t>                Equation : Y = c + m1x1 + m2x2 + m3x3 + ……………….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                </a:t>
                </a:r>
                <a:endParaRPr lang="en-US" sz="1800" dirty="0"/>
              </a:p>
              <a:p>
                <a:r>
                  <a:rPr lang="en-US" dirty="0"/>
                  <a:t>                                           Y = Dependent variable .   X = Independent variable </a:t>
                </a:r>
              </a:p>
              <a:p>
                <a:r>
                  <a:rPr lang="en-US" dirty="0"/>
                  <a:t>                                    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94F3E8-92C3-4E7C-9C6A-68D6C14AF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62" y="1143000"/>
                <a:ext cx="10330961" cy="5447645"/>
              </a:xfrm>
              <a:prstGeom prst="rect">
                <a:avLst/>
              </a:prstGeom>
              <a:blipFill>
                <a:blip r:embed="rId2"/>
                <a:stretch>
                  <a:fillRect l="-1535" t="-1456" r="-7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0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7C0C-711C-4B9B-935B-1255CAEFAE24}"/>
              </a:ext>
            </a:extLst>
          </p:cNvPr>
          <p:cNvSpPr txBox="1"/>
          <p:nvPr/>
        </p:nvSpPr>
        <p:spPr>
          <a:xfrm>
            <a:off x="1855176" y="694592"/>
            <a:ext cx="997926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4) Example of both type 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/>
              <a:t>Simple Linear Regression 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: </a:t>
            </a:r>
            <a:r>
              <a:rPr lang="en-US" sz="2400" dirty="0"/>
              <a:t>1) Salary of person depends only on past experience .</a:t>
            </a:r>
          </a:p>
          <a:p>
            <a:pPr>
              <a:lnSpc>
                <a:spcPct val="150000"/>
              </a:lnSpc>
            </a:pPr>
            <a:r>
              <a:rPr lang="en-US" sz="2400"/>
              <a:t>              2</a:t>
            </a:r>
            <a:r>
              <a:rPr lang="en-US" sz="2400" dirty="0"/>
              <a:t>) Mark obtained by student based on number of hour.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64037F-456A-48FB-B734-00CBC5E453A6}"/>
              </a:ext>
            </a:extLst>
          </p:cNvPr>
          <p:cNvCxnSpPr/>
          <p:nvPr/>
        </p:nvCxnSpPr>
        <p:spPr>
          <a:xfrm flipV="1">
            <a:off x="79131" y="-26377"/>
            <a:ext cx="0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F385EE-1224-4929-A748-533441DA23A2}"/>
              </a:ext>
            </a:extLst>
          </p:cNvPr>
          <p:cNvSpPr txBox="1"/>
          <p:nvPr/>
        </p:nvSpPr>
        <p:spPr>
          <a:xfrm>
            <a:off x="1521069" y="606669"/>
            <a:ext cx="9996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30</a:t>
            </a:r>
          </a:p>
          <a:p>
            <a:endParaRPr lang="en-US" dirty="0"/>
          </a:p>
          <a:p>
            <a:r>
              <a:rPr lang="en-US" dirty="0"/>
              <a:t>             25</a:t>
            </a:r>
          </a:p>
          <a:p>
            <a:endParaRPr lang="en-US" dirty="0"/>
          </a:p>
          <a:p>
            <a:r>
              <a:rPr lang="en-US" dirty="0"/>
              <a:t>              20</a:t>
            </a:r>
          </a:p>
          <a:p>
            <a:endParaRPr lang="en-US" dirty="0"/>
          </a:p>
          <a:p>
            <a:r>
              <a:rPr lang="en-US" dirty="0"/>
              <a:t>              15</a:t>
            </a:r>
          </a:p>
          <a:p>
            <a:r>
              <a:rPr lang="en-US" dirty="0"/>
              <a:t>             10</a:t>
            </a:r>
          </a:p>
          <a:p>
            <a:r>
              <a:rPr lang="en-US" dirty="0"/>
              <a:t>                            1      2      3      4       5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4863B-4C2C-4750-9295-3FA949614DE7}"/>
              </a:ext>
            </a:extLst>
          </p:cNvPr>
          <p:cNvCxnSpPr>
            <a:cxnSpLocks/>
          </p:cNvCxnSpPr>
          <p:nvPr/>
        </p:nvCxnSpPr>
        <p:spPr>
          <a:xfrm flipV="1">
            <a:off x="2839915" y="1450731"/>
            <a:ext cx="0" cy="3385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87ECB-193E-4E39-9EA7-092A0585B69D}"/>
              </a:ext>
            </a:extLst>
          </p:cNvPr>
          <p:cNvCxnSpPr/>
          <p:nvPr/>
        </p:nvCxnSpPr>
        <p:spPr>
          <a:xfrm>
            <a:off x="2734408" y="4712677"/>
            <a:ext cx="35784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15EF-D842-4B42-B16E-C209059D814C}"/>
              </a:ext>
            </a:extLst>
          </p:cNvPr>
          <p:cNvCxnSpPr/>
          <p:nvPr/>
        </p:nvCxnSpPr>
        <p:spPr>
          <a:xfrm>
            <a:off x="2839915" y="43873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E4F3A7-76CC-4AC4-9B0F-E7A701AB6392}"/>
              </a:ext>
            </a:extLst>
          </p:cNvPr>
          <p:cNvCxnSpPr/>
          <p:nvPr/>
        </p:nvCxnSpPr>
        <p:spPr>
          <a:xfrm>
            <a:off x="2839915" y="3886200"/>
            <a:ext cx="967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6CB507-F28E-4791-9C82-64F7F45144B3}"/>
              </a:ext>
            </a:extLst>
          </p:cNvPr>
          <p:cNvCxnSpPr/>
          <p:nvPr/>
        </p:nvCxnSpPr>
        <p:spPr>
          <a:xfrm>
            <a:off x="2734408" y="4396154"/>
            <a:ext cx="2022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FF9D0E-9F37-4268-BB8C-3533808F73DF}"/>
              </a:ext>
            </a:extLst>
          </p:cNvPr>
          <p:cNvCxnSpPr/>
          <p:nvPr/>
        </p:nvCxnSpPr>
        <p:spPr>
          <a:xfrm>
            <a:off x="2734408" y="3367454"/>
            <a:ext cx="2022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E683B5-6F8C-4551-B719-50A11BE5DB36}"/>
              </a:ext>
            </a:extLst>
          </p:cNvPr>
          <p:cNvCxnSpPr/>
          <p:nvPr/>
        </p:nvCxnSpPr>
        <p:spPr>
          <a:xfrm>
            <a:off x="2734408" y="2866292"/>
            <a:ext cx="2022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59681E-6706-42DE-99CB-C5058171635D}"/>
              </a:ext>
            </a:extLst>
          </p:cNvPr>
          <p:cNvCxnSpPr/>
          <p:nvPr/>
        </p:nvCxnSpPr>
        <p:spPr>
          <a:xfrm>
            <a:off x="2734408" y="2373923"/>
            <a:ext cx="1538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1DBAF-8A43-4BB2-9C2C-124097DE9ACA}"/>
              </a:ext>
            </a:extLst>
          </p:cNvPr>
          <p:cNvCxnSpPr>
            <a:cxnSpLocks/>
          </p:cNvCxnSpPr>
          <p:nvPr/>
        </p:nvCxnSpPr>
        <p:spPr>
          <a:xfrm>
            <a:off x="3006969" y="2866292"/>
            <a:ext cx="2919046" cy="184638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4893BD2-575A-431D-9CA1-9908DCBDDE16}"/>
              </a:ext>
            </a:extLst>
          </p:cNvPr>
          <p:cNvSpPr/>
          <p:nvPr/>
        </p:nvSpPr>
        <p:spPr>
          <a:xfrm>
            <a:off x="3385038" y="282057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3CAA3BA-3EBA-48FE-82F0-FF08696A3209}"/>
              </a:ext>
            </a:extLst>
          </p:cNvPr>
          <p:cNvSpPr/>
          <p:nvPr/>
        </p:nvSpPr>
        <p:spPr>
          <a:xfrm>
            <a:off x="3956539" y="3367454"/>
            <a:ext cx="52754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CE14793-6898-4EA9-A0E5-CA7FAEC877AB}"/>
              </a:ext>
            </a:extLst>
          </p:cNvPr>
          <p:cNvSpPr/>
          <p:nvPr/>
        </p:nvSpPr>
        <p:spPr>
          <a:xfrm>
            <a:off x="3956539" y="371914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EA22DC3-1997-40C3-9B9A-1590274FA5A7}"/>
              </a:ext>
            </a:extLst>
          </p:cNvPr>
          <p:cNvSpPr/>
          <p:nvPr/>
        </p:nvSpPr>
        <p:spPr>
          <a:xfrm>
            <a:off x="4440115" y="403566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604A2C2-87E5-44AF-816E-420799B4ACB6}"/>
              </a:ext>
            </a:extLst>
          </p:cNvPr>
          <p:cNvSpPr/>
          <p:nvPr/>
        </p:nvSpPr>
        <p:spPr>
          <a:xfrm>
            <a:off x="4976446" y="4396154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05284C7-22CB-4E8E-9B99-D70E0F0A430C}"/>
              </a:ext>
            </a:extLst>
          </p:cNvPr>
          <p:cNvSpPr/>
          <p:nvPr/>
        </p:nvSpPr>
        <p:spPr>
          <a:xfrm>
            <a:off x="5556738" y="4396154"/>
            <a:ext cx="45719" cy="843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6697D0-1C55-49C4-9F2E-C34EFB4C6692}"/>
              </a:ext>
            </a:extLst>
          </p:cNvPr>
          <p:cNvCxnSpPr/>
          <p:nvPr/>
        </p:nvCxnSpPr>
        <p:spPr>
          <a:xfrm>
            <a:off x="3430757" y="4712677"/>
            <a:ext cx="0" cy="6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265C25-1021-4510-B7AB-50874F76242D}"/>
              </a:ext>
            </a:extLst>
          </p:cNvPr>
          <p:cNvCxnSpPr/>
          <p:nvPr/>
        </p:nvCxnSpPr>
        <p:spPr>
          <a:xfrm>
            <a:off x="3956539" y="4712677"/>
            <a:ext cx="0" cy="61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BD6817-1C4B-48DA-8B35-52EE01B16CEE}"/>
              </a:ext>
            </a:extLst>
          </p:cNvPr>
          <p:cNvCxnSpPr/>
          <p:nvPr/>
        </p:nvCxnSpPr>
        <p:spPr>
          <a:xfrm>
            <a:off x="4462974" y="4712677"/>
            <a:ext cx="0" cy="30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A6FE47-88E3-4706-A8A4-05545CF782EF}"/>
              </a:ext>
            </a:extLst>
          </p:cNvPr>
          <p:cNvCxnSpPr/>
          <p:nvPr/>
        </p:nvCxnSpPr>
        <p:spPr>
          <a:xfrm>
            <a:off x="4999305" y="4728063"/>
            <a:ext cx="0" cy="15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9CC103-ADE5-4F1D-B38C-464BC64AAD04}"/>
              </a:ext>
            </a:extLst>
          </p:cNvPr>
          <p:cNvCxnSpPr/>
          <p:nvPr/>
        </p:nvCxnSpPr>
        <p:spPr>
          <a:xfrm>
            <a:off x="5579597" y="4712677"/>
            <a:ext cx="0" cy="30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2E71F5-AE88-4F37-A7C1-7B140EF58D37}"/>
              </a:ext>
            </a:extLst>
          </p:cNvPr>
          <p:cNvSpPr txBox="1"/>
          <p:nvPr/>
        </p:nvSpPr>
        <p:spPr>
          <a:xfrm>
            <a:off x="1521069" y="604093"/>
            <a:ext cx="99968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3200" b="1" dirty="0"/>
              <a:t>Representation of Simple Linear Regression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Price                                                                             </a:t>
            </a:r>
          </a:p>
          <a:p>
            <a:r>
              <a:rPr lang="en-US" dirty="0"/>
              <a:t>    (k€)</a:t>
            </a:r>
          </a:p>
          <a:p>
            <a:r>
              <a:rPr lang="en-US" dirty="0"/>
              <a:t>                                                                                        </a:t>
            </a:r>
          </a:p>
          <a:p>
            <a:r>
              <a:rPr lang="en-US" dirty="0"/>
              <a:t>                     </a:t>
            </a:r>
          </a:p>
          <a:p>
            <a:r>
              <a:rPr lang="en-US" dirty="0"/>
              <a:t>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</a:t>
            </a:r>
          </a:p>
          <a:p>
            <a:r>
              <a:rPr lang="en-US" dirty="0"/>
              <a:t>                                      Age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</a:t>
            </a:r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5C37A4-4C19-4B89-A39E-EEAA61830751}"/>
              </a:ext>
            </a:extLst>
          </p:cNvPr>
          <p:cNvCxnSpPr/>
          <p:nvPr/>
        </p:nvCxnSpPr>
        <p:spPr>
          <a:xfrm>
            <a:off x="7822516" y="43873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B3C896-FD62-4A83-A278-D2ADCD448536}"/>
              </a:ext>
            </a:extLst>
          </p:cNvPr>
          <p:cNvSpPr txBox="1"/>
          <p:nvPr/>
        </p:nvSpPr>
        <p:spPr>
          <a:xfrm>
            <a:off x="1635369" y="735955"/>
            <a:ext cx="10058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Multiple Linear Regression : </a:t>
            </a:r>
          </a:p>
          <a:p>
            <a:r>
              <a:rPr lang="en-US" sz="2800" dirty="0"/>
              <a:t>Example : 1) House price prediction .</a:t>
            </a:r>
          </a:p>
          <a:p>
            <a:r>
              <a:rPr lang="en-US" sz="2800" dirty="0"/>
              <a:t>                  2) Salary hike in company.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635E9E-8792-4D21-A250-B2790931A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31045"/>
              </p:ext>
            </p:extLst>
          </p:nvPr>
        </p:nvGraphicFramePr>
        <p:xfrm>
          <a:off x="2032000" y="2822331"/>
          <a:ext cx="8128000" cy="256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4781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902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6149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1689052"/>
                    </a:ext>
                  </a:extLst>
                </a:gridCol>
              </a:tblGrid>
              <a:tr h="513471">
                <a:tc>
                  <a:txBody>
                    <a:bodyPr/>
                    <a:lstStyle/>
                    <a:p>
                      <a:r>
                        <a:rPr lang="en-US" dirty="0"/>
                        <a:t>SQFT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BEDROOM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IN 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394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$550.000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40560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$470.000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1919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$430.000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84971"/>
                  </a:ext>
                </a:extLst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$750.000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9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6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617</TotalTime>
  <Words>358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Cambria Math</vt:lpstr>
      <vt:lpstr>Century Gothic</vt:lpstr>
      <vt:lpstr>Wingdings 3</vt:lpstr>
      <vt:lpstr>1_Celestial</vt:lpstr>
      <vt:lpstr>Wisp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8</cp:revision>
  <dcterms:created xsi:type="dcterms:W3CDTF">2022-01-12T05:12:42Z</dcterms:created>
  <dcterms:modified xsi:type="dcterms:W3CDTF">2022-01-15T07:22:23Z</dcterms:modified>
</cp:coreProperties>
</file>