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74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4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715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6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7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4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2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F7B2-7699-4FA2-9C52-CDF81900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423" y="2514600"/>
            <a:ext cx="9702189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K- NEAREST NEIGHBOUR              (KNN)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21379-9818-4C6B-B6DD-854F987F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8278849" flipH="1">
            <a:off x="2919537" y="6577881"/>
            <a:ext cx="99777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6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CA9EF-C521-4326-A342-A8DCD65876C2}"/>
              </a:ext>
            </a:extLst>
          </p:cNvPr>
          <p:cNvSpPr txBox="1"/>
          <p:nvPr/>
        </p:nvSpPr>
        <p:spPr>
          <a:xfrm>
            <a:off x="1872762" y="606669"/>
            <a:ext cx="961878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 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K-Nearest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one of the simplest ML algorithms based on Supervised learning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technique.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K-NN algorithm assumes the similarity between the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New case/data and available cases.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a simple easy to implement,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learning,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ML algorithm that can be used to solve both classification and regression problems using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Feature similarity.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C010D-974C-4D64-9A4A-50AF4E913B5F}"/>
              </a:ext>
            </a:extLst>
          </p:cNvPr>
          <p:cNvSpPr txBox="1"/>
          <p:nvPr/>
        </p:nvSpPr>
        <p:spPr>
          <a:xfrm>
            <a:off x="1846385" y="923192"/>
            <a:ext cx="9689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Arial" panose="020B0604020202020204" pitchFamily="34" charset="0"/>
              <a:buChar char="●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Lazy Algorithm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KNN doesn’t have a training step.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All data points will be used only at the time of prediction .              with no training Step, prediction step is costly 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D624D-C2F3-44F7-BADB-5127591BD1CC}"/>
              </a:ext>
            </a:extLst>
          </p:cNvPr>
          <p:cNvSpPr txBox="1"/>
          <p:nvPr/>
        </p:nvSpPr>
        <p:spPr>
          <a:xfrm>
            <a:off x="1863969" y="492369"/>
            <a:ext cx="9803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K in K nearest neighbors</a:t>
            </a:r>
          </a:p>
          <a:p>
            <a:r>
              <a:rPr lang="en-US" sz="36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 is a number used to identify sillier neighbors for the new data </a:t>
            </a:r>
          </a:p>
          <a:p>
            <a:r>
              <a:rPr lang="en-US" sz="2400" dirty="0"/>
              <a:t>    Point.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Referring to our example of friend circle in our new neighborhood . We select 3 neighbors that we want to be very close friends based on common thinking or hobbies. In this case K is 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KNN takes K nearest neighbors to decide where the new data point with belong to. This decision is based on feature similarity.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K is a parameter that refers to the number of nearest neighbours to include in the majority if the voting process .</a:t>
            </a:r>
          </a:p>
        </p:txBody>
      </p:sp>
    </p:spTree>
    <p:extLst>
      <p:ext uri="{BB962C8B-B14F-4D97-AF65-F5344CB8AC3E}">
        <p14:creationId xmlns:p14="http://schemas.microsoft.com/office/powerpoint/2010/main" val="28845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0F4D6-B846-443B-A8ED-A212E3110C80}"/>
              </a:ext>
            </a:extLst>
          </p:cNvPr>
          <p:cNvSpPr txBox="1"/>
          <p:nvPr/>
        </p:nvSpPr>
        <p:spPr>
          <a:xfrm>
            <a:off x="1828800" y="562708"/>
            <a:ext cx="99441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Steps in KNN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Step 1:</a:t>
            </a:r>
            <a:r>
              <a:rPr lang="en-IN" sz="2400" dirty="0"/>
              <a:t> Choose a value for K. K should an odd number.</a:t>
            </a:r>
          </a:p>
          <a:p>
            <a:endParaRPr lang="en-IN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Step 2:</a:t>
            </a:r>
            <a:r>
              <a:rPr lang="en-IN" sz="2400" dirty="0"/>
              <a:t> Finding the distance of the new point to each of the training data.</a:t>
            </a:r>
          </a:p>
          <a:p>
            <a:endParaRPr lang="en-IN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Step 3:</a:t>
            </a:r>
            <a:r>
              <a:rPr lang="en-IN" sz="2400" dirty="0"/>
              <a:t> Find the K nearest neighbours to the new data point .</a:t>
            </a:r>
          </a:p>
          <a:p>
            <a:endParaRPr lang="en-IN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Step 4:</a:t>
            </a:r>
            <a:r>
              <a:rPr lang="en-IN" sz="2400" dirty="0"/>
              <a:t> For classification , count the number of data points in each category among the K neighbours . New data point will </a:t>
            </a:r>
          </a:p>
          <a:p>
            <a:r>
              <a:rPr lang="en-IN" sz="2400" dirty="0"/>
              <a:t> belong to class that has the most neighbours.</a:t>
            </a:r>
          </a:p>
          <a:p>
            <a:endParaRPr lang="en-IN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For Regression value for the new data point will be the average </a:t>
            </a:r>
          </a:p>
          <a:p>
            <a:r>
              <a:rPr lang="en-IN" sz="2400" dirty="0"/>
              <a:t>  of the K neighbours.</a:t>
            </a:r>
          </a:p>
        </p:txBody>
      </p:sp>
    </p:spTree>
    <p:extLst>
      <p:ext uri="{BB962C8B-B14F-4D97-AF65-F5344CB8AC3E}">
        <p14:creationId xmlns:p14="http://schemas.microsoft.com/office/powerpoint/2010/main" val="2660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AC364B-42BB-4DB9-B17A-2D7C5482A221}"/>
                  </a:ext>
                </a:extLst>
              </p:cNvPr>
              <p:cNvSpPr txBox="1"/>
              <p:nvPr/>
            </p:nvSpPr>
            <p:spPr>
              <a:xfrm>
                <a:off x="1828800" y="571500"/>
                <a:ext cx="98298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Distance calculated in KNN </a:t>
                </a:r>
              </a:p>
              <a:p>
                <a:r>
                  <a:rPr lang="en-US" sz="2400" dirty="0"/>
                  <a:t>Distance can be calculated in two types 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Euclidean distance 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Manhattan distance</a:t>
                </a:r>
              </a:p>
              <a:p>
                <a:pPr marL="457200" indent="-457200">
                  <a:buAutoNum type="arabicParenR"/>
                </a:pPr>
                <a:endParaRPr lang="en-US" sz="2400" dirty="0"/>
              </a:p>
              <a:p>
                <a:pPr marL="457200" indent="-457200">
                  <a:buAutoNum type="arabicParenR"/>
                </a:pPr>
                <a:endParaRPr lang="en-US" sz="2400" dirty="0"/>
              </a:p>
              <a:p>
                <a:pPr marL="457200" indent="-457200">
                  <a:buAutoNum type="arabicParenR"/>
                </a:pPr>
                <a:endParaRPr lang="en-US" sz="2400" dirty="0"/>
              </a:p>
              <a:p>
                <a:r>
                  <a:rPr lang="en-US" sz="2400" b="1" u="sng" dirty="0"/>
                  <a:t>Euclidean distance </a:t>
                </a:r>
                <a:r>
                  <a:rPr lang="en-US" sz="2400" dirty="0"/>
                  <a:t>: Euclidean distance is the square root of the sum of squared distance between two points.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latin typeface="Bahnschrift Light" panose="020B0502040204020203" pitchFamily="34" charset="0"/>
                  </a:rPr>
                  <a:t>Euclidean Distance between </a:t>
                </a:r>
                <a:r>
                  <a:rPr lang="es-ES" sz="2400" b="0" i="0" dirty="0">
                    <a:solidFill>
                      <a:srgbClr val="333333"/>
                    </a:solidFill>
                    <a:effectLst/>
                    <a:latin typeface="Bahnschrift Light" panose="020B0502040204020203" pitchFamily="34" charset="0"/>
                  </a:rPr>
                  <a:t>(x1,y1) and (x2,y2)= </a:t>
                </a:r>
                <a:r>
                  <a:rPr lang="es-ES" sz="2400" b="0" i="0" dirty="0">
                    <a:solidFill>
                      <a:srgbClr val="333333"/>
                    </a:solidFill>
                    <a:effectLst/>
                    <a:latin typeface="Bahnschrift Light" panose="020B0502040204020203" pitchFamily="34" charset="0"/>
                    <a:cs typeface="Arial" panose="020B0604020202020204" pitchFamily="34" charset="0"/>
                  </a:rPr>
                  <a:t>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Bahnschrift Light" panose="020B0502040204020203" pitchFamily="34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Bahnschrift Light" panose="020B0502040204020203" pitchFamily="34" charset="0"/>
                </a:endParaRPr>
              </a:p>
              <a:p>
                <a:endParaRPr lang="en-US" sz="2400" dirty="0">
                  <a:latin typeface="Bahnschrift Light" panose="020B0502040204020203" pitchFamily="34" charset="0"/>
                </a:endParaRPr>
              </a:p>
              <a:p>
                <a:r>
                  <a:rPr lang="en-US" sz="2400" dirty="0"/>
                  <a:t>                                                                        </a:t>
                </a:r>
                <a:endParaRPr lang="en-IN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AC364B-42BB-4DB9-B17A-2D7C5482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1500"/>
                <a:ext cx="9829800" cy="5386090"/>
              </a:xfrm>
              <a:prstGeom prst="rect">
                <a:avLst/>
              </a:prstGeom>
              <a:blipFill>
                <a:blip r:embed="rId2"/>
                <a:stretch>
                  <a:fillRect l="-1550" t="-1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60FA7A-63AE-4A15-9EFA-2730CC58C731}"/>
              </a:ext>
            </a:extLst>
          </p:cNvPr>
          <p:cNvCxnSpPr/>
          <p:nvPr/>
        </p:nvCxnSpPr>
        <p:spPr>
          <a:xfrm>
            <a:off x="8581292" y="4721469"/>
            <a:ext cx="279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BDE86B-5C91-4444-A5A7-347CF6DDF209}"/>
              </a:ext>
            </a:extLst>
          </p:cNvPr>
          <p:cNvCxnSpPr>
            <a:cxnSpLocks/>
          </p:cNvCxnSpPr>
          <p:nvPr/>
        </p:nvCxnSpPr>
        <p:spPr>
          <a:xfrm>
            <a:off x="8581292" y="4721469"/>
            <a:ext cx="0" cy="7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FF488-B637-42C1-B113-BCF0D87B036D}"/>
                  </a:ext>
                </a:extLst>
              </p:cNvPr>
              <p:cNvSpPr txBox="1"/>
              <p:nvPr/>
            </p:nvSpPr>
            <p:spPr>
              <a:xfrm>
                <a:off x="1705708" y="509954"/>
                <a:ext cx="980342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Manhattan distance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the sum of the absolute values of the differences between two points.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Manhattan Distance between </a:t>
                </a:r>
                <a:r>
                  <a:rPr lang="es-ES" sz="2400" b="0" i="0" dirty="0">
                    <a:solidFill>
                      <a:srgbClr val="333333"/>
                    </a:solidFill>
                    <a:effectLst/>
                    <a:latin typeface="Bahnschrift Light" panose="020B0502040204020203" pitchFamily="34" charset="0"/>
                  </a:rPr>
                  <a:t>(x1,y1) and (x2,y2)=(d)=</a:t>
                </a:r>
                <a:r>
                  <a:rPr lang="en-US" sz="2400" dirty="0">
                    <a:solidFill>
                      <a:srgbClr val="836967"/>
                    </a:solidFill>
                  </a:rPr>
                  <a:t> </a:t>
                </a:r>
                <a:r>
                  <a:rPr lang="en-US" sz="24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│</a:t>
                </a:r>
                <a:r>
                  <a:rPr lang="en-US" sz="2400" dirty="0">
                    <a:latin typeface="Bahnschrift Light" panose="020B0502040204020203" pitchFamily="34" charset="0"/>
                  </a:rPr>
                  <a:t>+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│</a:t>
                </a:r>
                <a:endParaRPr lang="en-US" sz="2400" dirty="0">
                  <a:latin typeface="Bahnschrift Light" panose="020B0502040204020203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FF488-B637-42C1-B113-BCF0D87B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08" y="509954"/>
                <a:ext cx="9803423" cy="3416320"/>
              </a:xfrm>
              <a:prstGeom prst="rect">
                <a:avLst/>
              </a:prstGeom>
              <a:blipFill>
                <a:blip r:embed="rId2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269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408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Light</vt:lpstr>
      <vt:lpstr>Bookman Old Style</vt:lpstr>
      <vt:lpstr>Cambria Math</vt:lpstr>
      <vt:lpstr>Century Gothic</vt:lpstr>
      <vt:lpstr>Wingdings</vt:lpstr>
      <vt:lpstr>Wingdings 3</vt:lpstr>
      <vt:lpstr>Wisp</vt:lpstr>
      <vt:lpstr>K- NEAREST NEIGHBOUR             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NEAREST NEIGHBOUR              (KNN)</dc:title>
  <dc:creator>PAVAN KULKARNI</dc:creator>
  <cp:lastModifiedBy>PAVAN KULKARNI</cp:lastModifiedBy>
  <cp:revision>6</cp:revision>
  <dcterms:created xsi:type="dcterms:W3CDTF">2022-01-19T06:10:57Z</dcterms:created>
  <dcterms:modified xsi:type="dcterms:W3CDTF">2022-01-20T07:12:26Z</dcterms:modified>
</cp:coreProperties>
</file>