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F83E8F-FFFF-4DF5-8A19-1E7D7F86B560}" type="datetimeFigureOut">
              <a:rPr lang="en-IN" smtClean="0"/>
              <a:t>29-01-2022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E3123-4E46-4D59-93DF-D1694F49E448}" type="slidenum">
              <a:rPr lang="en-IN" smtClean="0"/>
              <a:t>‹#›</a:t>
            </a:fld>
            <a:endParaRPr lang="en-IN"/>
          </a:p>
        </p:txBody>
      </p:sp>
    </p:spTree>
    <p:extLst>
      <p:ext uri="{BB962C8B-B14F-4D97-AF65-F5344CB8AC3E}">
        <p14:creationId xmlns:p14="http://schemas.microsoft.com/office/powerpoint/2010/main" val="243702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83E8F-FFFF-4DF5-8A19-1E7D7F86B560}" type="datetimeFigureOut">
              <a:rPr lang="en-IN" smtClean="0"/>
              <a:t>29-01-2022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E3123-4E46-4D59-93DF-D1694F49E448}" type="slidenum">
              <a:rPr lang="en-IN" smtClean="0"/>
              <a:t>‹#›</a:t>
            </a:fld>
            <a:endParaRPr lang="en-IN"/>
          </a:p>
        </p:txBody>
      </p:sp>
    </p:spTree>
    <p:extLst>
      <p:ext uri="{BB962C8B-B14F-4D97-AF65-F5344CB8AC3E}">
        <p14:creationId xmlns:p14="http://schemas.microsoft.com/office/powerpoint/2010/main" val="203768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83E8F-FFFF-4DF5-8A19-1E7D7F86B560}" type="datetimeFigureOut">
              <a:rPr lang="en-IN" smtClean="0"/>
              <a:t>29-01-2022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E3123-4E46-4D59-93DF-D1694F49E44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26182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83E8F-FFFF-4DF5-8A19-1E7D7F86B560}" type="datetimeFigureOut">
              <a:rPr lang="en-IN" smtClean="0"/>
              <a:t>29-01-2022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E3123-4E46-4D59-93DF-D1694F49E448}" type="slidenum">
              <a:rPr lang="en-IN" smtClean="0"/>
              <a:t>‹#›</a:t>
            </a:fld>
            <a:endParaRPr lang="en-IN"/>
          </a:p>
        </p:txBody>
      </p:sp>
    </p:spTree>
    <p:extLst>
      <p:ext uri="{BB962C8B-B14F-4D97-AF65-F5344CB8AC3E}">
        <p14:creationId xmlns:p14="http://schemas.microsoft.com/office/powerpoint/2010/main" val="3064344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83E8F-FFFF-4DF5-8A19-1E7D7F86B560}" type="datetimeFigureOut">
              <a:rPr lang="en-IN" smtClean="0"/>
              <a:t>29-01-2022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E3123-4E46-4D59-93DF-D1694F49E44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69380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83E8F-FFFF-4DF5-8A19-1E7D7F86B560}" type="datetimeFigureOut">
              <a:rPr lang="en-IN" smtClean="0"/>
              <a:t>29-01-2022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E3123-4E46-4D59-93DF-D1694F49E448}" type="slidenum">
              <a:rPr lang="en-IN" smtClean="0"/>
              <a:t>‹#›</a:t>
            </a:fld>
            <a:endParaRPr lang="en-IN"/>
          </a:p>
        </p:txBody>
      </p:sp>
    </p:spTree>
    <p:extLst>
      <p:ext uri="{BB962C8B-B14F-4D97-AF65-F5344CB8AC3E}">
        <p14:creationId xmlns:p14="http://schemas.microsoft.com/office/powerpoint/2010/main" val="3879119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83E8F-FFFF-4DF5-8A19-1E7D7F86B560}" type="datetimeFigureOut">
              <a:rPr lang="en-IN" smtClean="0"/>
              <a:t>29-01-2022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E3123-4E46-4D59-93DF-D1694F49E448}" type="slidenum">
              <a:rPr lang="en-IN" smtClean="0"/>
              <a:t>‹#›</a:t>
            </a:fld>
            <a:endParaRPr lang="en-IN"/>
          </a:p>
        </p:txBody>
      </p:sp>
    </p:spTree>
    <p:extLst>
      <p:ext uri="{BB962C8B-B14F-4D97-AF65-F5344CB8AC3E}">
        <p14:creationId xmlns:p14="http://schemas.microsoft.com/office/powerpoint/2010/main" val="3978657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83E8F-FFFF-4DF5-8A19-1E7D7F86B560}" type="datetimeFigureOut">
              <a:rPr lang="en-IN" smtClean="0"/>
              <a:t>29-01-2022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E3123-4E46-4D59-93DF-D1694F49E448}" type="slidenum">
              <a:rPr lang="en-IN" smtClean="0"/>
              <a:t>‹#›</a:t>
            </a:fld>
            <a:endParaRPr lang="en-IN"/>
          </a:p>
        </p:txBody>
      </p:sp>
    </p:spTree>
    <p:extLst>
      <p:ext uri="{BB962C8B-B14F-4D97-AF65-F5344CB8AC3E}">
        <p14:creationId xmlns:p14="http://schemas.microsoft.com/office/powerpoint/2010/main" val="3232546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F83E8F-FFFF-4DF5-8A19-1E7D7F86B560}" type="datetimeFigureOut">
              <a:rPr lang="en-IN" smtClean="0"/>
              <a:t>29-01-2022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E3123-4E46-4D59-93DF-D1694F49E448}" type="slidenum">
              <a:rPr lang="en-IN" smtClean="0"/>
              <a:t>‹#›</a:t>
            </a:fld>
            <a:endParaRPr lang="en-IN"/>
          </a:p>
        </p:txBody>
      </p:sp>
    </p:spTree>
    <p:extLst>
      <p:ext uri="{BB962C8B-B14F-4D97-AF65-F5344CB8AC3E}">
        <p14:creationId xmlns:p14="http://schemas.microsoft.com/office/powerpoint/2010/main" val="1380226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83E8F-FFFF-4DF5-8A19-1E7D7F86B560}" type="datetimeFigureOut">
              <a:rPr lang="en-IN" smtClean="0"/>
              <a:t>29-01-2022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1E3123-4E46-4D59-93DF-D1694F49E448}" type="slidenum">
              <a:rPr lang="en-IN" smtClean="0"/>
              <a:t>‹#›</a:t>
            </a:fld>
            <a:endParaRPr lang="en-IN"/>
          </a:p>
        </p:txBody>
      </p:sp>
    </p:spTree>
    <p:extLst>
      <p:ext uri="{BB962C8B-B14F-4D97-AF65-F5344CB8AC3E}">
        <p14:creationId xmlns:p14="http://schemas.microsoft.com/office/powerpoint/2010/main" val="3864980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F83E8F-FFFF-4DF5-8A19-1E7D7F86B560}" type="datetimeFigureOut">
              <a:rPr lang="en-IN" smtClean="0"/>
              <a:t>29-01-2022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1E3123-4E46-4D59-93DF-D1694F49E448}" type="slidenum">
              <a:rPr lang="en-IN" smtClean="0"/>
              <a:t>‹#›</a:t>
            </a:fld>
            <a:endParaRPr lang="en-IN"/>
          </a:p>
        </p:txBody>
      </p:sp>
    </p:spTree>
    <p:extLst>
      <p:ext uri="{BB962C8B-B14F-4D97-AF65-F5344CB8AC3E}">
        <p14:creationId xmlns:p14="http://schemas.microsoft.com/office/powerpoint/2010/main" val="942259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F83E8F-FFFF-4DF5-8A19-1E7D7F86B560}" type="datetimeFigureOut">
              <a:rPr lang="en-IN" smtClean="0"/>
              <a:t>29-01-2022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1E3123-4E46-4D59-93DF-D1694F49E448}" type="slidenum">
              <a:rPr lang="en-IN" smtClean="0"/>
              <a:t>‹#›</a:t>
            </a:fld>
            <a:endParaRPr lang="en-IN"/>
          </a:p>
        </p:txBody>
      </p:sp>
    </p:spTree>
    <p:extLst>
      <p:ext uri="{BB962C8B-B14F-4D97-AF65-F5344CB8AC3E}">
        <p14:creationId xmlns:p14="http://schemas.microsoft.com/office/powerpoint/2010/main" val="3555815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F83E8F-FFFF-4DF5-8A19-1E7D7F86B560}" type="datetimeFigureOut">
              <a:rPr lang="en-IN" smtClean="0"/>
              <a:t>29-01-2022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1E3123-4E46-4D59-93DF-D1694F49E448}" type="slidenum">
              <a:rPr lang="en-IN" smtClean="0"/>
              <a:t>‹#›</a:t>
            </a:fld>
            <a:endParaRPr lang="en-IN"/>
          </a:p>
        </p:txBody>
      </p:sp>
    </p:spTree>
    <p:extLst>
      <p:ext uri="{BB962C8B-B14F-4D97-AF65-F5344CB8AC3E}">
        <p14:creationId xmlns:p14="http://schemas.microsoft.com/office/powerpoint/2010/main" val="3724602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83E8F-FFFF-4DF5-8A19-1E7D7F86B560}" type="datetimeFigureOut">
              <a:rPr lang="en-IN" smtClean="0"/>
              <a:t>29-01-2022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1E3123-4E46-4D59-93DF-D1694F49E448}" type="slidenum">
              <a:rPr lang="en-IN" smtClean="0"/>
              <a:t>‹#›</a:t>
            </a:fld>
            <a:endParaRPr lang="en-IN"/>
          </a:p>
        </p:txBody>
      </p:sp>
    </p:spTree>
    <p:extLst>
      <p:ext uri="{BB962C8B-B14F-4D97-AF65-F5344CB8AC3E}">
        <p14:creationId xmlns:p14="http://schemas.microsoft.com/office/powerpoint/2010/main" val="3909159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F83E8F-FFFF-4DF5-8A19-1E7D7F86B560}" type="datetimeFigureOut">
              <a:rPr lang="en-IN" smtClean="0"/>
              <a:t>29-01-2022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1E3123-4E46-4D59-93DF-D1694F49E448}" type="slidenum">
              <a:rPr lang="en-IN" smtClean="0"/>
              <a:t>‹#›</a:t>
            </a:fld>
            <a:endParaRPr lang="en-IN"/>
          </a:p>
        </p:txBody>
      </p:sp>
    </p:spTree>
    <p:extLst>
      <p:ext uri="{BB962C8B-B14F-4D97-AF65-F5344CB8AC3E}">
        <p14:creationId xmlns:p14="http://schemas.microsoft.com/office/powerpoint/2010/main" val="3028203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1E3123-4E46-4D59-93DF-D1694F49E448}" type="slidenum">
              <a:rPr lang="en-IN" smtClean="0"/>
              <a:t>‹#›</a:t>
            </a:fld>
            <a:endParaRPr lang="en-IN"/>
          </a:p>
        </p:txBody>
      </p:sp>
      <p:sp>
        <p:nvSpPr>
          <p:cNvPr id="5" name="Date Placeholder 4"/>
          <p:cNvSpPr>
            <a:spLocks noGrp="1"/>
          </p:cNvSpPr>
          <p:nvPr>
            <p:ph type="dt" sz="half" idx="10"/>
          </p:nvPr>
        </p:nvSpPr>
        <p:spPr/>
        <p:txBody>
          <a:bodyPr/>
          <a:lstStyle/>
          <a:p>
            <a:fld id="{9AF83E8F-FFFF-4DF5-8A19-1E7D7F86B560}" type="datetimeFigureOut">
              <a:rPr lang="en-IN" smtClean="0"/>
              <a:t>29-01-2022</a:t>
            </a:fld>
            <a:endParaRPr lang="en-IN"/>
          </a:p>
        </p:txBody>
      </p:sp>
    </p:spTree>
    <p:extLst>
      <p:ext uri="{BB962C8B-B14F-4D97-AF65-F5344CB8AC3E}">
        <p14:creationId xmlns:p14="http://schemas.microsoft.com/office/powerpoint/2010/main" val="1561639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AF83E8F-FFFF-4DF5-8A19-1E7D7F86B560}" type="datetimeFigureOut">
              <a:rPr lang="en-IN" smtClean="0"/>
              <a:t>29-01-2022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11E3123-4E46-4D59-93DF-D1694F49E448}" type="slidenum">
              <a:rPr lang="en-IN" smtClean="0"/>
              <a:t>‹#›</a:t>
            </a:fld>
            <a:endParaRPr lang="en-IN"/>
          </a:p>
        </p:txBody>
      </p:sp>
    </p:spTree>
    <p:extLst>
      <p:ext uri="{BB962C8B-B14F-4D97-AF65-F5344CB8AC3E}">
        <p14:creationId xmlns:p14="http://schemas.microsoft.com/office/powerpoint/2010/main" val="333931965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8346B-26F3-485E-8863-53F459F58E24}"/>
              </a:ext>
            </a:extLst>
          </p:cNvPr>
          <p:cNvSpPr>
            <a:spLocks noGrp="1"/>
          </p:cNvSpPr>
          <p:nvPr>
            <p:ph type="ctrTitle"/>
          </p:nvPr>
        </p:nvSpPr>
        <p:spPr/>
        <p:txBody>
          <a:bodyPr/>
          <a:lstStyle/>
          <a:p>
            <a:r>
              <a:rPr lang="en-US" dirty="0">
                <a:latin typeface="Arial Narrow" panose="020B0606020202030204" pitchFamily="34" charset="0"/>
              </a:rPr>
              <a:t>MACHINE LEARNING</a:t>
            </a:r>
            <a:endParaRPr lang="en-IN" dirty="0">
              <a:latin typeface="Arial Narrow" panose="020B0606020202030204" pitchFamily="34" charset="0"/>
            </a:endParaRPr>
          </a:p>
        </p:txBody>
      </p:sp>
      <p:sp>
        <p:nvSpPr>
          <p:cNvPr id="3" name="Subtitle 2">
            <a:extLst>
              <a:ext uri="{FF2B5EF4-FFF2-40B4-BE49-F238E27FC236}">
                <a16:creationId xmlns:a16="http://schemas.microsoft.com/office/drawing/2014/main" id="{136A4368-524E-4225-9DD9-FC85FF5E5E87}"/>
              </a:ext>
            </a:extLst>
          </p:cNvPr>
          <p:cNvSpPr>
            <a:spLocks noGrp="1"/>
          </p:cNvSpPr>
          <p:nvPr>
            <p:ph type="subTitle" idx="1"/>
          </p:nvPr>
        </p:nvSpPr>
        <p:spPr/>
        <p:txBody>
          <a:bodyPr>
            <a:normAutofit/>
          </a:bodyPr>
          <a:lstStyle/>
          <a:p>
            <a:r>
              <a:rPr lang="en-US" sz="2800" b="1" dirty="0">
                <a:latin typeface="Algerian" panose="04020705040A02060702" pitchFamily="82" charset="0"/>
              </a:rPr>
              <a:t>Normalization and Standardization</a:t>
            </a:r>
            <a:endParaRPr lang="en-IN" sz="2800" b="1" dirty="0">
              <a:latin typeface="Algerian" panose="04020705040A02060702" pitchFamily="82" charset="0"/>
            </a:endParaRPr>
          </a:p>
        </p:txBody>
      </p:sp>
    </p:spTree>
    <p:extLst>
      <p:ext uri="{BB962C8B-B14F-4D97-AF65-F5344CB8AC3E}">
        <p14:creationId xmlns:p14="http://schemas.microsoft.com/office/powerpoint/2010/main" val="2849964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042D19-9C17-446B-A783-268CDC4B6B9B}"/>
              </a:ext>
            </a:extLst>
          </p:cNvPr>
          <p:cNvSpPr txBox="1"/>
          <p:nvPr/>
        </p:nvSpPr>
        <p:spPr>
          <a:xfrm>
            <a:off x="509954" y="896815"/>
            <a:ext cx="8774723" cy="4282647"/>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Feature Scaling</a:t>
            </a:r>
          </a:p>
          <a:p>
            <a:endParaRPr lang="en-US" sz="2800" b="1"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en-US" sz="2000" b="0" i="0" dirty="0">
                <a:effectLst/>
                <a:latin typeface="Arial" panose="020B0604020202020204" pitchFamily="34" charset="0"/>
              </a:rPr>
              <a:t>It is a method used to normalize the range of independent variables or features of data. In data processing, it is also known as data normalization and is generally performed during the </a:t>
            </a:r>
            <a:r>
              <a:rPr lang="en-US" sz="2000" dirty="0">
                <a:latin typeface="Arial" panose="020B0604020202020204" pitchFamily="34" charset="0"/>
              </a:rPr>
              <a:t>data preprocessing</a:t>
            </a:r>
            <a:r>
              <a:rPr lang="en-US" sz="2000" b="0" i="0" dirty="0">
                <a:effectLst/>
                <a:latin typeface="Arial" panose="020B0604020202020204" pitchFamily="34" charset="0"/>
              </a:rPr>
              <a:t> step.</a:t>
            </a:r>
          </a:p>
          <a:p>
            <a:pPr marL="342900" indent="-342900">
              <a:buFont typeface="Wingdings" panose="05000000000000000000" pitchFamily="2" charset="2"/>
              <a:buChar char="ü"/>
            </a:pPr>
            <a:r>
              <a:rPr lang="en-US" sz="2000" dirty="0">
                <a:latin typeface="Arial" panose="020B0604020202020204" pitchFamily="34" charset="0"/>
                <a:cs typeface="Arial" panose="020B0604020202020204" pitchFamily="34" charset="0"/>
              </a:rPr>
              <a:t>Also, feature scaling helps ML,DL algorithms train and converge faster.</a:t>
            </a:r>
          </a:p>
          <a:p>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Techniques</a:t>
            </a:r>
          </a:p>
          <a:p>
            <a:endParaRPr lang="en-US" sz="2000" dirty="0">
              <a:latin typeface="Arial" panose="020B0604020202020204" pitchFamily="34" charset="0"/>
              <a:cs typeface="Arial" panose="020B0604020202020204" pitchFamily="34" charset="0"/>
            </a:endParaRPr>
          </a:p>
          <a:p>
            <a:pPr marL="457200" indent="-457200">
              <a:lnSpc>
                <a:spcPct val="150000"/>
              </a:lnSpc>
              <a:buAutoNum type="arabicParenR"/>
            </a:pPr>
            <a:r>
              <a:rPr lang="en-US" sz="2000" dirty="0">
                <a:latin typeface="Arial" panose="020B0604020202020204" pitchFamily="34" charset="0"/>
                <a:cs typeface="Arial" panose="020B0604020202020204" pitchFamily="34" charset="0"/>
              </a:rPr>
              <a:t>Normalization</a:t>
            </a:r>
          </a:p>
          <a:p>
            <a:pPr marL="457200" indent="-457200">
              <a:lnSpc>
                <a:spcPct val="150000"/>
              </a:lnSpc>
              <a:buAutoNum type="arabicParenR"/>
            </a:pPr>
            <a:r>
              <a:rPr lang="en-US" sz="2000" dirty="0">
                <a:latin typeface="Arial" panose="020B0604020202020204" pitchFamily="34" charset="0"/>
                <a:cs typeface="Arial" panose="020B0604020202020204" pitchFamily="34" charset="0"/>
              </a:rPr>
              <a:t>Standardization</a:t>
            </a:r>
          </a:p>
        </p:txBody>
      </p:sp>
    </p:spTree>
    <p:extLst>
      <p:ext uri="{BB962C8B-B14F-4D97-AF65-F5344CB8AC3E}">
        <p14:creationId xmlns:p14="http://schemas.microsoft.com/office/powerpoint/2010/main" val="14608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1BAF2E-0E0E-4A20-84DA-A7FFECE491D5}"/>
              </a:ext>
            </a:extLst>
          </p:cNvPr>
          <p:cNvSpPr txBox="1"/>
          <p:nvPr/>
        </p:nvSpPr>
        <p:spPr>
          <a:xfrm>
            <a:off x="650631" y="940777"/>
            <a:ext cx="8598877" cy="3021148"/>
          </a:xfrm>
          <a:prstGeom prst="rect">
            <a:avLst/>
          </a:prstGeom>
          <a:noFill/>
        </p:spPr>
        <p:txBody>
          <a:bodyPr wrap="square" rtlCol="0">
            <a:spAutoFit/>
          </a:bodyPr>
          <a:lstStyle/>
          <a:p>
            <a:r>
              <a:rPr lang="en-US" sz="2800" b="1" i="0" dirty="0">
                <a:effectLst/>
                <a:latin typeface="arial" panose="020B0604020202020204" pitchFamily="34" charset="0"/>
              </a:rPr>
              <a:t>Some of the Algorithms where we use the concept of feature sca</a:t>
            </a:r>
            <a:r>
              <a:rPr lang="en-US" sz="2800" b="1" dirty="0">
                <a:latin typeface="arial" panose="020B0604020202020204" pitchFamily="34" charset="0"/>
              </a:rPr>
              <a:t>ling these are </a:t>
            </a:r>
          </a:p>
          <a:p>
            <a:endParaRPr lang="en-US" dirty="0">
              <a:latin typeface="arial" panose="020B0604020202020204" pitchFamily="34" charset="0"/>
            </a:endParaRPr>
          </a:p>
          <a:p>
            <a:pPr marL="285750" indent="-285750">
              <a:buFont typeface="Wingdings" panose="05000000000000000000" pitchFamily="2" charset="2"/>
              <a:buChar char="Ø"/>
            </a:pPr>
            <a:r>
              <a:rPr lang="en-US" sz="2000" i="0" dirty="0">
                <a:effectLst/>
                <a:latin typeface="arial" panose="020B0604020202020204" pitchFamily="34" charset="0"/>
              </a:rPr>
              <a:t>KNN -  K-nearest neighbors (KNN) with </a:t>
            </a:r>
            <a:r>
              <a:rPr lang="en-US" sz="2000" b="0" i="0" dirty="0">
                <a:effectLst/>
                <a:latin typeface="arial" panose="020B0604020202020204" pitchFamily="34" charset="0"/>
              </a:rPr>
              <a:t>a Euclidean distance measure is sensitive to magnitudes and hence should be scaled for all features to weigh in equally.</a:t>
            </a:r>
          </a:p>
          <a:p>
            <a:pPr marL="285750" indent="-285750">
              <a:lnSpc>
                <a:spcPct val="150000"/>
              </a:lnSpc>
              <a:buFont typeface="Wingdings" panose="05000000000000000000" pitchFamily="2" charset="2"/>
              <a:buChar char="Ø"/>
            </a:pPr>
            <a:r>
              <a:rPr lang="en-US" sz="2000" dirty="0">
                <a:latin typeface="arial" panose="020B0604020202020204" pitchFamily="34" charset="0"/>
              </a:rPr>
              <a:t>K Means Clustering </a:t>
            </a:r>
          </a:p>
          <a:p>
            <a:pPr marL="285750" indent="-285750">
              <a:lnSpc>
                <a:spcPct val="150000"/>
              </a:lnSpc>
              <a:buFont typeface="Wingdings" panose="05000000000000000000" pitchFamily="2" charset="2"/>
              <a:buChar char="Ø"/>
            </a:pPr>
            <a:r>
              <a:rPr lang="en-US" sz="2000" dirty="0">
                <a:latin typeface="arial" panose="020B0604020202020204" pitchFamily="34" charset="0"/>
              </a:rPr>
              <a:t>Deep Learning based algorithm etc..</a:t>
            </a:r>
            <a:endParaRPr lang="en-IN" sz="2000" dirty="0"/>
          </a:p>
        </p:txBody>
      </p:sp>
    </p:spTree>
    <p:extLst>
      <p:ext uri="{BB962C8B-B14F-4D97-AF65-F5344CB8AC3E}">
        <p14:creationId xmlns:p14="http://schemas.microsoft.com/office/powerpoint/2010/main" val="1240827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C35A25-8B9D-4319-87D5-703BAEE46CA1}"/>
              </a:ext>
            </a:extLst>
          </p:cNvPr>
          <p:cNvSpPr txBox="1"/>
          <p:nvPr/>
        </p:nvSpPr>
        <p:spPr>
          <a:xfrm>
            <a:off x="773723" y="835269"/>
            <a:ext cx="8528539" cy="2549865"/>
          </a:xfrm>
          <a:prstGeom prst="rect">
            <a:avLst/>
          </a:prstGeom>
          <a:noFill/>
        </p:spPr>
        <p:txBody>
          <a:bodyPr wrap="square" rtlCol="0">
            <a:spAutoFit/>
          </a:bodyPr>
          <a:lstStyle/>
          <a:p>
            <a:r>
              <a:rPr lang="en-US" sz="2800" b="1" dirty="0"/>
              <a:t>Different Techniques of Feature Scaling</a:t>
            </a:r>
          </a:p>
          <a:p>
            <a:endParaRPr lang="en-US" dirty="0"/>
          </a:p>
          <a:p>
            <a:pPr marL="342900" indent="-342900">
              <a:lnSpc>
                <a:spcPct val="150000"/>
              </a:lnSpc>
              <a:buAutoNum type="arabicParenR"/>
            </a:pPr>
            <a:r>
              <a:rPr lang="en-US" sz="2000" dirty="0"/>
              <a:t>Normalization (Min-Max Scaling)</a:t>
            </a:r>
          </a:p>
          <a:p>
            <a:pPr marL="342900" indent="-342900">
              <a:lnSpc>
                <a:spcPct val="150000"/>
              </a:lnSpc>
              <a:buAutoNum type="arabicParenR"/>
            </a:pPr>
            <a:r>
              <a:rPr lang="en-US" sz="2000" dirty="0"/>
              <a:t>Standardization (Z-score Normalization)</a:t>
            </a:r>
          </a:p>
          <a:p>
            <a:pPr>
              <a:lnSpc>
                <a:spcPct val="150000"/>
              </a:lnSpc>
            </a:pPr>
            <a:endParaRPr lang="en-US" sz="2000" dirty="0"/>
          </a:p>
          <a:p>
            <a:pPr>
              <a:lnSpc>
                <a:spcPct val="150000"/>
              </a:lnSpc>
            </a:pPr>
            <a:endParaRPr lang="en-US" dirty="0"/>
          </a:p>
        </p:txBody>
      </p:sp>
    </p:spTree>
    <p:extLst>
      <p:ext uri="{BB962C8B-B14F-4D97-AF65-F5344CB8AC3E}">
        <p14:creationId xmlns:p14="http://schemas.microsoft.com/office/powerpoint/2010/main" val="826294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8D3FA6-4C79-4B24-AC87-0915122099C6}"/>
              </a:ext>
            </a:extLst>
          </p:cNvPr>
          <p:cNvSpPr txBox="1"/>
          <p:nvPr/>
        </p:nvSpPr>
        <p:spPr>
          <a:xfrm>
            <a:off x="527538" y="633046"/>
            <a:ext cx="8827477" cy="4124206"/>
          </a:xfrm>
          <a:prstGeom prst="rect">
            <a:avLst/>
          </a:prstGeom>
          <a:noFill/>
        </p:spPr>
        <p:txBody>
          <a:bodyPr wrap="square" rtlCol="0">
            <a:spAutoFit/>
          </a:bodyPr>
          <a:lstStyle/>
          <a:p>
            <a:pPr marL="342900" indent="-342900">
              <a:buAutoNum type="arabicParenR"/>
            </a:pPr>
            <a:r>
              <a:rPr lang="en-US" sz="2800" b="1" dirty="0"/>
              <a:t>Normalization (Min-Max Scaling): </a:t>
            </a:r>
          </a:p>
          <a:p>
            <a:r>
              <a:rPr lang="en-US" dirty="0"/>
              <a:t>                                              </a:t>
            </a:r>
            <a:r>
              <a:rPr lang="en-US" sz="2000" dirty="0"/>
              <a:t>It</a:t>
            </a:r>
            <a:r>
              <a:rPr lang="en-US" sz="2000" i="0" dirty="0">
                <a:effectLst/>
                <a:latin typeface="arial" panose="020B0604020202020204" pitchFamily="34" charset="0"/>
              </a:rPr>
              <a:t> is the process of translating data into the range [0, 1]  or simply transforming data onto the unit sphere.</a:t>
            </a:r>
          </a:p>
          <a:p>
            <a:endParaRPr lang="en-US" dirty="0">
              <a:latin typeface="arial" panose="020B0604020202020204" pitchFamily="34" charset="0"/>
            </a:endParaRPr>
          </a:p>
          <a:p>
            <a:endParaRPr lang="en-US" dirty="0">
              <a:latin typeface="arial" panose="020B0604020202020204" pitchFamily="34" charset="0"/>
            </a:endParaRPr>
          </a:p>
          <a:p>
            <a:r>
              <a:rPr lang="en-US" sz="2000" dirty="0">
                <a:latin typeface="arial" panose="020B0604020202020204" pitchFamily="34" charset="0"/>
              </a:rPr>
              <a:t>Normalization equation is</a:t>
            </a:r>
          </a:p>
          <a:p>
            <a:r>
              <a:rPr lang="en-US" dirty="0">
                <a:latin typeface="arial" panose="020B0604020202020204" pitchFamily="34" charset="0"/>
              </a:rPr>
              <a:t> </a:t>
            </a:r>
          </a:p>
          <a:p>
            <a:r>
              <a:rPr lang="en-US" dirty="0">
                <a:latin typeface="arial" panose="020B0604020202020204" pitchFamily="34" charset="0"/>
              </a:rPr>
              <a:t>                                     </a:t>
            </a:r>
            <a:r>
              <a:rPr lang="en-US" sz="2400" b="1" dirty="0">
                <a:latin typeface="arial" panose="020B0604020202020204" pitchFamily="34" charset="0"/>
              </a:rPr>
              <a:t>new  =   (</a:t>
            </a:r>
            <a:r>
              <a:rPr lang="en-US" sz="2400" b="1" dirty="0" err="1">
                <a:latin typeface="arial" panose="020B0604020202020204" pitchFamily="34" charset="0"/>
              </a:rPr>
              <a:t>x_min</a:t>
            </a:r>
            <a:r>
              <a:rPr lang="en-US" sz="2400" b="1" dirty="0">
                <a:latin typeface="arial" panose="020B0604020202020204" pitchFamily="34" charset="0"/>
              </a:rPr>
              <a:t>) / (</a:t>
            </a:r>
            <a:r>
              <a:rPr lang="en-US" sz="2400" b="1" dirty="0" err="1">
                <a:latin typeface="arial" panose="020B0604020202020204" pitchFamily="34" charset="0"/>
              </a:rPr>
              <a:t>x_max</a:t>
            </a:r>
            <a:r>
              <a:rPr lang="en-US" sz="2400" b="1" dirty="0">
                <a:latin typeface="arial" panose="020B0604020202020204" pitchFamily="34" charset="0"/>
              </a:rPr>
              <a:t>  -  </a:t>
            </a:r>
            <a:r>
              <a:rPr lang="en-US" sz="2400" b="1" dirty="0" err="1">
                <a:latin typeface="arial" panose="020B0604020202020204" pitchFamily="34" charset="0"/>
              </a:rPr>
              <a:t>x_min</a:t>
            </a:r>
            <a:r>
              <a:rPr lang="en-US" sz="2400" b="1" dirty="0">
                <a:latin typeface="arial" panose="020B0604020202020204" pitchFamily="34" charset="0"/>
              </a:rPr>
              <a:t>)</a:t>
            </a:r>
          </a:p>
          <a:p>
            <a:endParaRPr lang="en-US" dirty="0">
              <a:latin typeface="arial" panose="020B0604020202020204" pitchFamily="34" charset="0"/>
            </a:endParaRPr>
          </a:p>
          <a:p>
            <a:r>
              <a:rPr lang="en-US" sz="2000" dirty="0">
                <a:latin typeface="arial" panose="020B0604020202020204" pitchFamily="34" charset="0"/>
              </a:rPr>
              <a:t>This scales the range to [0, 1]</a:t>
            </a:r>
          </a:p>
          <a:p>
            <a:endParaRPr lang="en-US" sz="2000" dirty="0">
              <a:latin typeface="arial" panose="020B0604020202020204" pitchFamily="34" charset="0"/>
            </a:endParaRPr>
          </a:p>
          <a:p>
            <a:r>
              <a:rPr lang="en-US" sz="2000" dirty="0">
                <a:latin typeface="arial" panose="020B0604020202020204" pitchFamily="34" charset="0"/>
              </a:rPr>
              <a:t>Normalization is also called as min-max scalar.</a:t>
            </a:r>
            <a:endParaRPr lang="en-US" sz="2000" dirty="0"/>
          </a:p>
          <a:p>
            <a:endParaRPr lang="en-IN" dirty="0"/>
          </a:p>
        </p:txBody>
      </p:sp>
    </p:spTree>
    <p:extLst>
      <p:ext uri="{BB962C8B-B14F-4D97-AF65-F5344CB8AC3E}">
        <p14:creationId xmlns:p14="http://schemas.microsoft.com/office/powerpoint/2010/main" val="2510940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585B38F-8AB5-40BE-A6AC-B4EDFBCD8220}"/>
                  </a:ext>
                </a:extLst>
              </p:cNvPr>
              <p:cNvSpPr txBox="1"/>
              <p:nvPr/>
            </p:nvSpPr>
            <p:spPr>
              <a:xfrm>
                <a:off x="474785" y="712177"/>
                <a:ext cx="8889023" cy="4585871"/>
              </a:xfrm>
              <a:prstGeom prst="rect">
                <a:avLst/>
              </a:prstGeom>
              <a:noFill/>
            </p:spPr>
            <p:txBody>
              <a:bodyPr wrap="square" rtlCol="0">
                <a:spAutoFit/>
              </a:bodyPr>
              <a:lstStyle/>
              <a:p>
                <a:r>
                  <a:rPr lang="en-US" sz="2800" b="1" i="0" dirty="0">
                    <a:effectLst/>
                    <a:latin typeface="arial" panose="020B0604020202020204" pitchFamily="34" charset="0"/>
                  </a:rPr>
                  <a:t>Use of Normalization</a:t>
                </a:r>
              </a:p>
              <a:p>
                <a:r>
                  <a:rPr lang="en-US" sz="2000" i="0" dirty="0">
                    <a:effectLst/>
                    <a:latin typeface="arial" panose="020B0604020202020204" pitchFamily="34" charset="0"/>
                  </a:rPr>
                  <a:t>                                                  Normalization is a technique for organizing data in a database. It is important that a database is normalized to minimize duplicate data and to ensure only related data is stored in each table. It also prevents any issues stemming from database modifications such as insertions, deletions, and updates.</a:t>
                </a:r>
              </a:p>
              <a:p>
                <a:endParaRPr lang="en-US" sz="2000" dirty="0">
                  <a:latin typeface="arial" panose="020B0604020202020204" pitchFamily="34" charset="0"/>
                </a:endParaRPr>
              </a:p>
              <a:p>
                <a:r>
                  <a:rPr lang="en-US" sz="2000" dirty="0">
                    <a:latin typeface="arial" panose="020B0604020202020204" pitchFamily="34" charset="0"/>
                  </a:rPr>
                  <a:t>Here’s the formula for the normalization :</a:t>
                </a:r>
              </a:p>
              <a:p>
                <a:endParaRPr lang="en-US" sz="2000" i="0" dirty="0">
                  <a:effectLst/>
                  <a:latin typeface="arial" panose="020B0604020202020204" pitchFamily="34" charset="0"/>
                </a:endParaRPr>
              </a:p>
              <a:p>
                <a:r>
                  <a:rPr lang="en-US" sz="2000" dirty="0">
                    <a:latin typeface="arial" panose="020B0604020202020204" pitchFamily="34" charset="0"/>
                  </a:rPr>
                  <a:t>                                  </a:t>
                </a:r>
                <a:r>
                  <a:rPr lang="en-US" sz="3200" dirty="0">
                    <a:latin typeface="arial" panose="020B0604020202020204" pitchFamily="34" charset="0"/>
                  </a:rPr>
                  <a:t> </a:t>
                </a:r>
                <a14:m>
                  <m:oMath xmlns:m="http://schemas.openxmlformats.org/officeDocument/2006/math">
                    <m:sSup>
                      <m:sSupPr>
                        <m:ctrlPr>
                          <a:rPr lang="en-IN" sz="3200" i="1" smtClean="0">
                            <a:solidFill>
                              <a:srgbClr val="836967"/>
                            </a:solidFill>
                            <a:latin typeface="Cambria Math" panose="02040503050406030204" pitchFamily="18" charset="0"/>
                          </a:rPr>
                        </m:ctrlPr>
                      </m:sSupPr>
                      <m:e>
                        <m:r>
                          <a:rPr lang="en-US" sz="3200" b="0" i="1" smtClean="0">
                            <a:solidFill>
                              <a:srgbClr val="836967"/>
                            </a:solidFill>
                            <a:latin typeface="Cambria Math" panose="02040503050406030204" pitchFamily="18" charset="0"/>
                          </a:rPr>
                          <m:t>𝑋</m:t>
                        </m:r>
                      </m:e>
                      <m:sup>
                        <m:r>
                          <a:rPr lang="en-IN" sz="3200" i="0">
                            <a:latin typeface="Cambria Math" panose="02040503050406030204" pitchFamily="18" charset="0"/>
                          </a:rPr>
                          <m:t>′</m:t>
                        </m:r>
                      </m:sup>
                    </m:sSup>
                  </m:oMath>
                </a14:m>
                <a:r>
                  <a:rPr lang="en-US" sz="3200" dirty="0">
                    <a:latin typeface="arial" panose="020B0604020202020204" pitchFamily="34" charset="0"/>
                  </a:rPr>
                  <a:t> </a:t>
                </a:r>
                <a:r>
                  <a:rPr lang="en-US" sz="2000" dirty="0">
                    <a:latin typeface="arial" panose="020B0604020202020204" pitchFamily="34" charset="0"/>
                  </a:rPr>
                  <a:t>=   </a:t>
                </a:r>
                <a:r>
                  <a:rPr lang="en-US" sz="2000" u="sng" dirty="0">
                    <a:latin typeface="arial" panose="020B0604020202020204" pitchFamily="34" charset="0"/>
                  </a:rPr>
                  <a:t> </a:t>
                </a:r>
                <a:r>
                  <a:rPr lang="en-US" sz="2000" u="sng" dirty="0">
                    <a:latin typeface="Algerian" panose="04020705040A02060702" pitchFamily="82" charset="0"/>
                  </a:rPr>
                  <a:t> </a:t>
                </a:r>
                <a:r>
                  <a:rPr lang="en-US" sz="3200" u="sng" dirty="0">
                    <a:latin typeface="Algerian" panose="04020705040A02060702" pitchFamily="82" charset="0"/>
                  </a:rPr>
                  <a:t>X </a:t>
                </a:r>
                <a:r>
                  <a:rPr lang="en-US" sz="2000" u="sng" dirty="0">
                    <a:latin typeface="Algerian" panose="04020705040A02060702" pitchFamily="82" charset="0"/>
                  </a:rPr>
                  <a:t> </a:t>
                </a:r>
                <a:r>
                  <a:rPr lang="en-US" sz="2000" u="sng" dirty="0">
                    <a:latin typeface="arial" panose="020B0604020202020204" pitchFamily="34" charset="0"/>
                  </a:rPr>
                  <a:t>–  </a:t>
                </a:r>
                <a:r>
                  <a:rPr lang="en-US" sz="3200" u="sng" dirty="0" err="1">
                    <a:latin typeface="Algerian" panose="04020705040A02060702" pitchFamily="82" charset="0"/>
                  </a:rPr>
                  <a:t>X</a:t>
                </a:r>
                <a:r>
                  <a:rPr lang="en-US" sz="2000" u="sng" dirty="0" err="1">
                    <a:latin typeface="arial" panose="020B0604020202020204" pitchFamily="34" charset="0"/>
                  </a:rPr>
                  <a:t>min</a:t>
                </a:r>
                <a:r>
                  <a:rPr lang="en-US" sz="2000" u="sng" dirty="0">
                    <a:latin typeface="arial" panose="020B0604020202020204" pitchFamily="34" charset="0"/>
                  </a:rPr>
                  <a:t>  </a:t>
                </a:r>
              </a:p>
              <a:p>
                <a:r>
                  <a:rPr lang="en-US" sz="2000" i="0" dirty="0">
                    <a:effectLst/>
                    <a:latin typeface="arial" panose="020B0604020202020204" pitchFamily="34" charset="0"/>
                  </a:rPr>
                  <a:t>                                             </a:t>
                </a:r>
                <a:r>
                  <a:rPr lang="en-US" sz="3200" i="0" dirty="0" err="1">
                    <a:effectLst/>
                    <a:latin typeface="Algerian" panose="04020705040A02060702" pitchFamily="82" charset="0"/>
                  </a:rPr>
                  <a:t>X</a:t>
                </a:r>
                <a:r>
                  <a:rPr lang="en-US" sz="2000" i="0" dirty="0" err="1">
                    <a:effectLst/>
                    <a:latin typeface="arial" panose="020B0604020202020204" pitchFamily="34" charset="0"/>
                  </a:rPr>
                  <a:t>max</a:t>
                </a:r>
                <a:r>
                  <a:rPr lang="en-US" sz="2000" i="0" dirty="0">
                    <a:effectLst/>
                    <a:latin typeface="arial" panose="020B0604020202020204" pitchFamily="34" charset="0"/>
                  </a:rPr>
                  <a:t>  -  </a:t>
                </a:r>
                <a:r>
                  <a:rPr lang="en-US" sz="3200" i="0" dirty="0" err="1">
                    <a:effectLst/>
                    <a:latin typeface="Algerian" panose="04020705040A02060702" pitchFamily="82" charset="0"/>
                  </a:rPr>
                  <a:t>X</a:t>
                </a:r>
                <a:r>
                  <a:rPr lang="en-US" sz="2000" i="0" dirty="0" err="1">
                    <a:effectLst/>
                    <a:latin typeface="arial" panose="020B0604020202020204" pitchFamily="34" charset="0"/>
                  </a:rPr>
                  <a:t>min</a:t>
                </a:r>
                <a:r>
                  <a:rPr lang="en-US" sz="2000" i="0" dirty="0">
                    <a:effectLst/>
                    <a:latin typeface="arial" panose="020B0604020202020204" pitchFamily="34" charset="0"/>
                  </a:rPr>
                  <a:t> </a:t>
                </a:r>
              </a:p>
              <a:p>
                <a:endParaRPr lang="en-US" sz="2000" dirty="0">
                  <a:latin typeface="arial" panose="020B0604020202020204" pitchFamily="34" charset="0"/>
                </a:endParaRPr>
              </a:p>
              <a:p>
                <a:endParaRPr lang="en-IN" sz="2000" dirty="0"/>
              </a:p>
            </p:txBody>
          </p:sp>
        </mc:Choice>
        <mc:Fallback>
          <p:sp>
            <p:nvSpPr>
              <p:cNvPr id="2" name="TextBox 1">
                <a:extLst>
                  <a:ext uri="{FF2B5EF4-FFF2-40B4-BE49-F238E27FC236}">
                    <a16:creationId xmlns:a16="http://schemas.microsoft.com/office/drawing/2014/main" id="{1585B38F-8AB5-40BE-A6AC-B4EDFBCD8220}"/>
                  </a:ext>
                </a:extLst>
              </p:cNvPr>
              <p:cNvSpPr txBox="1">
                <a:spLocks noRot="1" noChangeAspect="1" noMove="1" noResize="1" noEditPoints="1" noAdjustHandles="1" noChangeArrowheads="1" noChangeShapeType="1" noTextEdit="1"/>
              </p:cNvSpPr>
              <p:nvPr/>
            </p:nvSpPr>
            <p:spPr>
              <a:xfrm>
                <a:off x="474785" y="712177"/>
                <a:ext cx="8889023" cy="4585871"/>
              </a:xfrm>
              <a:prstGeom prst="rect">
                <a:avLst/>
              </a:prstGeom>
              <a:blipFill>
                <a:blip r:embed="rId2"/>
                <a:stretch>
                  <a:fillRect l="-1440" t="-1463"/>
                </a:stretch>
              </a:blipFill>
            </p:spPr>
            <p:txBody>
              <a:bodyPr/>
              <a:lstStyle/>
              <a:p>
                <a:r>
                  <a:rPr lang="en-IN">
                    <a:noFill/>
                  </a:rPr>
                  <a:t> </a:t>
                </a:r>
              </a:p>
            </p:txBody>
          </p:sp>
        </mc:Fallback>
      </mc:AlternateContent>
    </p:spTree>
    <p:extLst>
      <p:ext uri="{BB962C8B-B14F-4D97-AF65-F5344CB8AC3E}">
        <p14:creationId xmlns:p14="http://schemas.microsoft.com/office/powerpoint/2010/main" val="2457202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8C02E5-B2C8-45DD-AA65-2E0CBA06B758}"/>
              </a:ext>
            </a:extLst>
          </p:cNvPr>
          <p:cNvSpPr txBox="1"/>
          <p:nvPr/>
        </p:nvSpPr>
        <p:spPr>
          <a:xfrm>
            <a:off x="439615" y="659423"/>
            <a:ext cx="8897816" cy="3724096"/>
          </a:xfrm>
          <a:prstGeom prst="rect">
            <a:avLst/>
          </a:prstGeom>
          <a:noFill/>
        </p:spPr>
        <p:txBody>
          <a:bodyPr wrap="square" rtlCol="0">
            <a:spAutoFit/>
          </a:bodyPr>
          <a:lstStyle/>
          <a:p>
            <a:r>
              <a:rPr lang="en-US" sz="2800" b="1" dirty="0"/>
              <a:t>Standardization (Z-score Normalization)</a:t>
            </a:r>
          </a:p>
          <a:p>
            <a:r>
              <a:rPr lang="en-US" sz="2000" i="0" dirty="0">
                <a:effectLst/>
                <a:latin typeface="arial" panose="020B0604020202020204" pitchFamily="34" charset="0"/>
              </a:rPr>
              <a:t>                                                 </a:t>
            </a:r>
          </a:p>
          <a:p>
            <a:pPr marL="342900" indent="-342900">
              <a:buFont typeface="Wingdings" panose="05000000000000000000" pitchFamily="2" charset="2"/>
              <a:buChar char="Ø"/>
            </a:pPr>
            <a:r>
              <a:rPr lang="en-US" sz="2000" dirty="0">
                <a:latin typeface="arial" panose="020B0604020202020204" pitchFamily="34" charset="0"/>
              </a:rPr>
              <a:t>                                                            </a:t>
            </a:r>
            <a:r>
              <a:rPr lang="en-US" sz="2000" i="0" dirty="0">
                <a:effectLst/>
                <a:latin typeface="arial" panose="020B0604020202020204" pitchFamily="34" charset="0"/>
              </a:rPr>
              <a:t> Standardization is another scaling technique where the values are centered around the mean with a unit standard deviation. This means that the mean of the attribute becomes zero and the resultant distribution has a unit standard deviation.</a:t>
            </a:r>
          </a:p>
          <a:p>
            <a:endParaRPr lang="en-US" sz="2000" dirty="0">
              <a:latin typeface="arial" panose="020B0604020202020204" pitchFamily="34" charset="0"/>
            </a:endParaRPr>
          </a:p>
          <a:p>
            <a:pPr marL="342900" indent="-342900">
              <a:buFont typeface="Wingdings" panose="05000000000000000000" pitchFamily="2" charset="2"/>
              <a:buChar char="Ø"/>
            </a:pPr>
            <a:r>
              <a:rPr lang="en-US" sz="2000" dirty="0">
                <a:latin typeface="arial" panose="020B0604020202020204" pitchFamily="34" charset="0"/>
              </a:rPr>
              <a:t>It helps to scale down feature based on standard normal distribution.</a:t>
            </a:r>
          </a:p>
          <a:p>
            <a:endParaRPr lang="en-US" sz="2000" dirty="0">
              <a:latin typeface="arial" panose="020B0604020202020204" pitchFamily="34" charset="0"/>
            </a:endParaRPr>
          </a:p>
          <a:p>
            <a:endParaRPr lang="en-US" sz="2000" dirty="0">
              <a:latin typeface="arial" panose="020B0604020202020204" pitchFamily="34" charset="0"/>
            </a:endParaRPr>
          </a:p>
          <a:p>
            <a:pPr marL="457200" indent="-457200">
              <a:buFont typeface="Wingdings" panose="05000000000000000000" pitchFamily="2" charset="2"/>
              <a:buChar char="Ø"/>
            </a:pPr>
            <a:r>
              <a:rPr lang="en-US" sz="2800" b="1" dirty="0">
                <a:latin typeface="arial" panose="020B0604020202020204" pitchFamily="34" charset="0"/>
              </a:rPr>
              <a:t>  </a:t>
            </a:r>
            <a:r>
              <a:rPr lang="en-US" sz="2800" b="1" dirty="0" err="1">
                <a:latin typeface="arial" panose="020B0604020202020204" pitchFamily="34" charset="0"/>
              </a:rPr>
              <a:t>X_new</a:t>
            </a:r>
            <a:r>
              <a:rPr lang="en-US" sz="2800" b="1" dirty="0">
                <a:latin typeface="arial" panose="020B0604020202020204" pitchFamily="34" charset="0"/>
              </a:rPr>
              <a:t>   =  (X  -  mean) /  Std</a:t>
            </a:r>
            <a:endParaRPr lang="en-US" sz="2800" b="1" dirty="0"/>
          </a:p>
        </p:txBody>
      </p:sp>
    </p:spTree>
    <p:extLst>
      <p:ext uri="{BB962C8B-B14F-4D97-AF65-F5344CB8AC3E}">
        <p14:creationId xmlns:p14="http://schemas.microsoft.com/office/powerpoint/2010/main" val="4120483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1129788-4ADB-4705-BB0E-9398D6F7F225}"/>
                  </a:ext>
                </a:extLst>
              </p:cNvPr>
              <p:cNvSpPr txBox="1"/>
              <p:nvPr/>
            </p:nvSpPr>
            <p:spPr>
              <a:xfrm>
                <a:off x="395655" y="1002323"/>
                <a:ext cx="8836269" cy="4001095"/>
              </a:xfrm>
              <a:prstGeom prst="rect">
                <a:avLst/>
              </a:prstGeom>
              <a:noFill/>
            </p:spPr>
            <p:txBody>
              <a:bodyPr wrap="square" rtlCol="0">
                <a:spAutoFit/>
              </a:bodyPr>
              <a:lstStyle/>
              <a:p>
                <a:pPr marL="285750" indent="-285750">
                  <a:buFont typeface="Wingdings" panose="05000000000000000000" pitchFamily="2" charset="2"/>
                  <a:buChar char="Ø"/>
                </a:pPr>
                <a:r>
                  <a:rPr lang="en-US" dirty="0"/>
                  <a:t>It is the transformation of features by </a:t>
                </a:r>
                <a:r>
                  <a:rPr lang="en-US" dirty="0" err="1"/>
                  <a:t>substracting</a:t>
                </a:r>
                <a:r>
                  <a:rPr lang="en-US" dirty="0"/>
                  <a:t> from mean and dividing by standard deviation. This is often called as Z-score.</a:t>
                </a:r>
              </a:p>
              <a:p>
                <a:endParaRPr lang="en-US" dirty="0"/>
              </a:p>
              <a:p>
                <a:endParaRPr lang="en-US" dirty="0"/>
              </a:p>
              <a:p>
                <a:r>
                  <a:rPr lang="en-US" sz="2000" u="sng" dirty="0"/>
                  <a:t>Formula for standardization </a:t>
                </a:r>
                <a:r>
                  <a:rPr lang="en-US" dirty="0"/>
                  <a:t>:</a:t>
                </a:r>
              </a:p>
              <a:p>
                <a:endParaRPr lang="en-US" dirty="0"/>
              </a:p>
              <a:p>
                <a:r>
                  <a:rPr lang="en-US" sz="3200" b="1" dirty="0"/>
                  <a:t>                               </a:t>
                </a:r>
                <a:r>
                  <a:rPr lang="en-US" sz="3200" b="1" dirty="0">
                    <a:latin typeface="Algerian" panose="04020705040A02060702" pitchFamily="82" charset="0"/>
                  </a:rPr>
                  <a:t> </a:t>
                </a:r>
                <a14:m>
                  <m:oMath xmlns:m="http://schemas.openxmlformats.org/officeDocument/2006/math">
                    <m:sSup>
                      <m:sSupPr>
                        <m:ctrlPr>
                          <a:rPr lang="en-IN" sz="3200" i="1" smtClean="0">
                            <a:solidFill>
                              <a:srgbClr val="836967"/>
                            </a:solidFill>
                            <a:latin typeface="Cambria Math" panose="02040503050406030204" pitchFamily="18" charset="0"/>
                          </a:rPr>
                        </m:ctrlPr>
                      </m:sSupPr>
                      <m:e>
                        <m:r>
                          <a:rPr lang="en-US" sz="3200" b="0" i="1" smtClean="0">
                            <a:solidFill>
                              <a:srgbClr val="836967"/>
                            </a:solidFill>
                            <a:latin typeface="Cambria Math" panose="02040503050406030204" pitchFamily="18" charset="0"/>
                          </a:rPr>
                          <m:t>𝑋</m:t>
                        </m:r>
                      </m:e>
                      <m:sup>
                        <m:r>
                          <a:rPr lang="en-IN" sz="3200" i="0">
                            <a:latin typeface="Cambria Math" panose="02040503050406030204" pitchFamily="18" charset="0"/>
                          </a:rPr>
                          <m:t>′</m:t>
                        </m:r>
                      </m:sup>
                    </m:sSup>
                  </m:oMath>
                </a14:m>
                <a:r>
                  <a:rPr lang="en-US" sz="3200" b="1" dirty="0"/>
                  <a:t>  =  </a:t>
                </a:r>
                <a:r>
                  <a:rPr lang="en-US" sz="3200" b="1" u="sng" dirty="0">
                    <a:latin typeface="Algerian" panose="04020705040A02060702" pitchFamily="82" charset="0"/>
                  </a:rPr>
                  <a:t>X</a:t>
                </a:r>
                <a:r>
                  <a:rPr lang="en-US" sz="3200" b="1" u="sng" dirty="0"/>
                  <a:t> -  </a:t>
                </a:r>
                <a:r>
                  <a:rPr lang="en-US" sz="3200" b="1" u="sng" dirty="0">
                    <a:latin typeface="Algerian" panose="04020705040A02060702" pitchFamily="82" charset="0"/>
                  </a:rPr>
                  <a:t>µ</a:t>
                </a:r>
              </a:p>
              <a:p>
                <a:r>
                  <a:rPr lang="en-US" sz="3200" b="1" dirty="0"/>
                  <a:t>                                           </a:t>
                </a:r>
                <a:r>
                  <a:rPr lang="en-US" sz="3200" b="1" dirty="0">
                    <a:latin typeface="Algerian" panose="04020705040A02060702" pitchFamily="82" charset="0"/>
                  </a:rPr>
                  <a:t> σ</a:t>
                </a:r>
              </a:p>
              <a:p>
                <a:r>
                  <a:rPr lang="en-US" sz="2000" dirty="0">
                    <a:latin typeface="Arial" panose="020B0604020202020204" pitchFamily="34" charset="0"/>
                    <a:cs typeface="Arial" panose="020B0604020202020204" pitchFamily="34" charset="0"/>
                  </a:rPr>
                  <a:t>X = Observation</a:t>
                </a:r>
              </a:p>
              <a:p>
                <a:r>
                  <a:rPr lang="en-US" sz="2000" b="1" dirty="0">
                    <a:latin typeface="Algerian" panose="04020705040A02060702" pitchFamily="82" charset="0"/>
                  </a:rPr>
                  <a:t>σ = </a:t>
                </a:r>
                <a:r>
                  <a:rPr lang="en-US" sz="2000" dirty="0">
                    <a:latin typeface="Arial" panose="020B0604020202020204" pitchFamily="34" charset="0"/>
                    <a:cs typeface="Arial" panose="020B0604020202020204" pitchFamily="34" charset="0"/>
                  </a:rPr>
                  <a:t>Standard deviation</a:t>
                </a:r>
              </a:p>
              <a:p>
                <a:r>
                  <a:rPr lang="en-US" sz="2000" dirty="0">
                    <a:latin typeface="Algerian" panose="04020705040A02060702" pitchFamily="82" charset="0"/>
                  </a:rPr>
                  <a:t>µ = </a:t>
                </a:r>
                <a:r>
                  <a:rPr lang="en-US" sz="2000" dirty="0">
                    <a:latin typeface="Arial" panose="020B0604020202020204" pitchFamily="34" charset="0"/>
                    <a:cs typeface="Arial" panose="020B0604020202020204" pitchFamily="34" charset="0"/>
                  </a:rPr>
                  <a:t>Mean</a:t>
                </a:r>
              </a:p>
              <a:p>
                <a:endParaRPr lang="en-IN" sz="2000" dirty="0">
                  <a:latin typeface="Arial" panose="020B0604020202020204" pitchFamily="34" charset="0"/>
                  <a:cs typeface="Arial" panose="020B0604020202020204" pitchFamily="34" charset="0"/>
                </a:endParaRPr>
              </a:p>
            </p:txBody>
          </p:sp>
        </mc:Choice>
        <mc:Fallback>
          <p:sp>
            <p:nvSpPr>
              <p:cNvPr id="2" name="TextBox 1">
                <a:extLst>
                  <a:ext uri="{FF2B5EF4-FFF2-40B4-BE49-F238E27FC236}">
                    <a16:creationId xmlns:a16="http://schemas.microsoft.com/office/drawing/2014/main" id="{31129788-4ADB-4705-BB0E-9398D6F7F225}"/>
                  </a:ext>
                </a:extLst>
              </p:cNvPr>
              <p:cNvSpPr txBox="1">
                <a:spLocks noRot="1" noChangeAspect="1" noMove="1" noResize="1" noEditPoints="1" noAdjustHandles="1" noChangeArrowheads="1" noChangeShapeType="1" noTextEdit="1"/>
              </p:cNvSpPr>
              <p:nvPr/>
            </p:nvSpPr>
            <p:spPr>
              <a:xfrm>
                <a:off x="395655" y="1002323"/>
                <a:ext cx="8836269" cy="4001095"/>
              </a:xfrm>
              <a:prstGeom prst="rect">
                <a:avLst/>
              </a:prstGeom>
              <a:blipFill>
                <a:blip r:embed="rId2"/>
                <a:stretch>
                  <a:fillRect l="-759" t="-913"/>
                </a:stretch>
              </a:blipFill>
            </p:spPr>
            <p:txBody>
              <a:bodyPr/>
              <a:lstStyle/>
              <a:p>
                <a:r>
                  <a:rPr lang="en-IN">
                    <a:noFill/>
                  </a:rPr>
                  <a:t> </a:t>
                </a:r>
              </a:p>
            </p:txBody>
          </p:sp>
        </mc:Fallback>
      </mc:AlternateContent>
    </p:spTree>
    <p:extLst>
      <p:ext uri="{BB962C8B-B14F-4D97-AF65-F5344CB8AC3E}">
        <p14:creationId xmlns:p14="http://schemas.microsoft.com/office/powerpoint/2010/main" val="4241200044"/>
      </p:ext>
    </p:extLst>
  </p:cSld>
  <p:clrMapOvr>
    <a:masterClrMapping/>
  </p:clrMapOvr>
</p:sld>
</file>

<file path=ppt/theme/theme1.xml><?xml version="1.0" encoding="utf-8"?>
<a:theme xmlns:a="http://schemas.openxmlformats.org/drawingml/2006/main" name="Face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149</TotalTime>
  <Words>388</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Algerian</vt:lpstr>
      <vt:lpstr>Arial</vt:lpstr>
      <vt:lpstr>Arial</vt:lpstr>
      <vt:lpstr>Arial Narrow</vt:lpstr>
      <vt:lpstr>Cambria Math</vt:lpstr>
      <vt:lpstr>Trebuchet MS</vt:lpstr>
      <vt:lpstr>Wingdings</vt:lpstr>
      <vt:lpstr>Wingdings 3</vt:lpstr>
      <vt:lpstr>Facet</vt:lpstr>
      <vt:lpstr>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PAVAN KULKARNI</dc:creator>
  <cp:lastModifiedBy>PAVAN KULKARNI</cp:lastModifiedBy>
  <cp:revision>5</cp:revision>
  <dcterms:created xsi:type="dcterms:W3CDTF">2022-01-28T08:25:14Z</dcterms:created>
  <dcterms:modified xsi:type="dcterms:W3CDTF">2022-01-29T08:06:43Z</dcterms:modified>
</cp:coreProperties>
</file>