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948" r:id="rId2"/>
  </p:sldMasterIdLst>
  <p:notesMasterIdLst>
    <p:notesMasterId r:id="rId19"/>
  </p:notesMasterIdLst>
  <p:sldIdLst>
    <p:sldId id="256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5" r:id="rId11"/>
    <p:sldId id="261" r:id="rId12"/>
    <p:sldId id="262" r:id="rId13"/>
    <p:sldId id="263" r:id="rId14"/>
    <p:sldId id="264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1E39B-E66C-425D-8BF6-3D3AC67F52D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1AC8D-F2F4-4BF4-9ACA-83135768C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9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8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2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14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3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0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7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45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4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66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88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72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2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00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62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84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72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2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2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0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8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4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B1B6E4-505C-4156-B4F4-FA7EEB2983B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D5C748-92D6-4BB7-B6F5-CA29245D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2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9DC5-B5D4-4160-BAC4-363FB0F82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Types of machine learning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8C913-8B3B-41E1-B21F-C64956A16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18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13519E-8B99-4510-B5B0-57119B0DAB07}"/>
              </a:ext>
            </a:extLst>
          </p:cNvPr>
          <p:cNvSpPr txBox="1"/>
          <p:nvPr/>
        </p:nvSpPr>
        <p:spPr>
          <a:xfrm>
            <a:off x="1626577" y="571500"/>
            <a:ext cx="10216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Types of Supervised Learning 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u="sng" dirty="0"/>
              <a:t>Classification : </a:t>
            </a:r>
            <a:r>
              <a:rPr lang="en-US" sz="2800" dirty="0"/>
              <a:t>A classification problem is when the output </a:t>
            </a:r>
          </a:p>
          <a:p>
            <a:r>
              <a:rPr lang="en-US" sz="2800" dirty="0"/>
              <a:t> variable is a category, such as “red” or “blue” and “disease” </a:t>
            </a:r>
          </a:p>
          <a:p>
            <a:r>
              <a:rPr lang="en-US" sz="2800" dirty="0"/>
              <a:t>  or “no disease”.</a:t>
            </a:r>
          </a:p>
          <a:p>
            <a:endParaRPr lang="en-US" sz="2800" dirty="0"/>
          </a:p>
          <a:p>
            <a:r>
              <a:rPr lang="en-US" sz="2800" b="1" u="sng" dirty="0"/>
              <a:t>Regression:</a:t>
            </a:r>
            <a:r>
              <a:rPr lang="en-US" sz="2800" dirty="0"/>
              <a:t> A regression problem is when the output variable is </a:t>
            </a:r>
          </a:p>
          <a:p>
            <a:r>
              <a:rPr lang="en-US" sz="2800" dirty="0"/>
              <a:t>  a real value, such as “dollars” or “weight”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43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FEF072-A1E5-4C70-9868-F62C3AA15731}"/>
              </a:ext>
            </a:extLst>
          </p:cNvPr>
          <p:cNvSpPr txBox="1"/>
          <p:nvPr/>
        </p:nvSpPr>
        <p:spPr>
          <a:xfrm>
            <a:off x="1688123" y="870438"/>
            <a:ext cx="100232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Algorithm used in Classification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Support Vector Machine (SVM)</a:t>
            </a:r>
          </a:p>
          <a:p>
            <a:pPr marL="342900" indent="-342900">
              <a:buAutoNum type="arabicPeriod"/>
            </a:pPr>
            <a:r>
              <a:rPr lang="en-US" sz="2400" dirty="0"/>
              <a:t>Decision Trees</a:t>
            </a:r>
          </a:p>
          <a:p>
            <a:pPr marL="342900" indent="-342900">
              <a:buAutoNum type="arabicPeriod"/>
            </a:pPr>
            <a:r>
              <a:rPr lang="en-US" sz="2400" dirty="0"/>
              <a:t>Logistic Regression </a:t>
            </a:r>
          </a:p>
          <a:p>
            <a:pPr marL="342900" indent="-342900">
              <a:buAutoNum type="arabicPeriod"/>
            </a:pPr>
            <a:r>
              <a:rPr lang="en-US" sz="2400" dirty="0"/>
              <a:t>Naïve Bayes</a:t>
            </a:r>
          </a:p>
          <a:p>
            <a:pPr marL="342900" indent="-342900">
              <a:buAutoNum type="arabicPeriod"/>
            </a:pPr>
            <a:r>
              <a:rPr lang="en-US" sz="2400" dirty="0"/>
              <a:t>Random Forests</a:t>
            </a:r>
          </a:p>
          <a:p>
            <a:pPr marL="342900" indent="-342900">
              <a:buAutoNum type="arabicPeriod"/>
            </a:pPr>
            <a:r>
              <a:rPr lang="en-US" sz="2400" dirty="0"/>
              <a:t>K nearest Neighbor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792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6EB44-9A06-42CA-9D7F-772DBA12ABB2}"/>
              </a:ext>
            </a:extLst>
          </p:cNvPr>
          <p:cNvSpPr txBox="1"/>
          <p:nvPr/>
        </p:nvSpPr>
        <p:spPr>
          <a:xfrm>
            <a:off x="1644161" y="808892"/>
            <a:ext cx="975066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Algorithm  used in  Regression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2800" dirty="0"/>
              <a:t>Linear regression </a:t>
            </a:r>
          </a:p>
          <a:p>
            <a:pPr marL="342900" indent="-342900">
              <a:buAutoNum type="arabicParenR"/>
            </a:pPr>
            <a:r>
              <a:rPr lang="en-US" sz="2800" dirty="0"/>
              <a:t>Polynomial Regression</a:t>
            </a:r>
          </a:p>
          <a:p>
            <a:pPr marL="342900" indent="-342900">
              <a:buAutoNum type="arabicParenR"/>
            </a:pPr>
            <a:r>
              <a:rPr lang="en-US" sz="2800" dirty="0"/>
              <a:t>Support Vector Machine </a:t>
            </a:r>
          </a:p>
          <a:p>
            <a:pPr marL="342900" indent="-342900">
              <a:buAutoNum type="arabicParenR"/>
            </a:pPr>
            <a:r>
              <a:rPr lang="en-US" sz="2800" dirty="0"/>
              <a:t>Decision Tree </a:t>
            </a:r>
          </a:p>
          <a:p>
            <a:pPr marL="342900" indent="-342900">
              <a:buAutoNum type="arabicParenR"/>
            </a:pPr>
            <a:r>
              <a:rPr lang="en-US" sz="2800" dirty="0"/>
              <a:t>Random Forest </a:t>
            </a:r>
            <a:r>
              <a:rPr lang="en-IN" sz="2800" dirty="0"/>
              <a:t> Regression</a:t>
            </a:r>
          </a:p>
          <a:p>
            <a:pPr marL="342900" indent="-342900">
              <a:buAutoNum type="arabicParenR"/>
            </a:pPr>
            <a:r>
              <a:rPr lang="en-IN" sz="2800" dirty="0"/>
              <a:t>KNN</a:t>
            </a:r>
          </a:p>
          <a:p>
            <a:pPr marL="342900" indent="-342900">
              <a:buAutoNum type="arabicParenR"/>
            </a:pPr>
            <a:r>
              <a:rPr lang="en-IN" sz="2800" dirty="0"/>
              <a:t>Naïve Bayes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39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2F1071-28B0-4D5C-BD84-EEF65C01AA51}"/>
              </a:ext>
            </a:extLst>
          </p:cNvPr>
          <p:cNvSpPr txBox="1"/>
          <p:nvPr/>
        </p:nvSpPr>
        <p:spPr>
          <a:xfrm>
            <a:off x="1749669" y="668215"/>
            <a:ext cx="9961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Unsupervised Learning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2400" dirty="0"/>
              <a:t>Here we provide a  </a:t>
            </a:r>
            <a:r>
              <a:rPr lang="en-US" sz="2400" dirty="0" err="1"/>
              <a:t>unlabel</a:t>
            </a:r>
            <a:r>
              <a:rPr lang="en-US" sz="2400" dirty="0"/>
              <a:t> data and classification of emails into spam and not spam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Here output is unknown (unlike in supervised learning output is known)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It tries to make a sense unlabeled data extracting features co – </a:t>
            </a:r>
            <a:r>
              <a:rPr lang="en-US" sz="2400" dirty="0" err="1"/>
              <a:t>occarance</a:t>
            </a:r>
            <a:r>
              <a:rPr lang="en-US" sz="2400" dirty="0"/>
              <a:t>       and underlined pattern on its own.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There is no label associated with this learning In unsupervised learning   the </a:t>
            </a:r>
          </a:p>
          <a:p>
            <a:r>
              <a:rPr lang="en-US" sz="2400" dirty="0"/>
              <a:t> machine this to find interesting patterns in the data . 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77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F784A8-ACE4-4F25-A98C-C784C4CD584E}"/>
              </a:ext>
            </a:extLst>
          </p:cNvPr>
          <p:cNvSpPr txBox="1"/>
          <p:nvPr/>
        </p:nvSpPr>
        <p:spPr>
          <a:xfrm>
            <a:off x="1855177" y="685800"/>
            <a:ext cx="956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Difference between supervised and unsupervised learning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D021B2-5C13-4900-9D47-5B5FA71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8656"/>
              </p:ext>
            </p:extLst>
          </p:nvPr>
        </p:nvGraphicFramePr>
        <p:xfrm>
          <a:off x="2005134" y="1406768"/>
          <a:ext cx="8181732" cy="41444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96728">
                  <a:extLst>
                    <a:ext uri="{9D8B030D-6E8A-4147-A177-3AD203B41FA5}">
                      <a16:colId xmlns:a16="http://schemas.microsoft.com/office/drawing/2014/main" val="146410060"/>
                    </a:ext>
                  </a:extLst>
                </a:gridCol>
                <a:gridCol w="4085004">
                  <a:extLst>
                    <a:ext uri="{9D8B030D-6E8A-4147-A177-3AD203B41FA5}">
                      <a16:colId xmlns:a16="http://schemas.microsoft.com/office/drawing/2014/main" val="3380663493"/>
                    </a:ext>
                  </a:extLst>
                </a:gridCol>
              </a:tblGrid>
              <a:tr h="784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Supervised Learning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Unsupervised Learning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46819"/>
                  </a:ext>
                </a:extLst>
              </a:tr>
              <a:tr h="784664">
                <a:tc>
                  <a:txBody>
                    <a:bodyPr/>
                    <a:lstStyle/>
                    <a:p>
                      <a:r>
                        <a:rPr lang="en-US" sz="2000" dirty="0"/>
                        <a:t>Supervised learning algorithms are </a:t>
                      </a:r>
                    </a:p>
                    <a:p>
                      <a:r>
                        <a:rPr lang="en-US" sz="2000" dirty="0"/>
                        <a:t> trained using labeled data 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 learning algorithms are trained using unlabeled data.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9717"/>
                  </a:ext>
                </a:extLst>
              </a:tr>
              <a:tr h="1002521">
                <a:tc>
                  <a:txBody>
                    <a:bodyPr/>
                    <a:lstStyle/>
                    <a:p>
                      <a:r>
                        <a:rPr lang="en-US" sz="2000" dirty="0"/>
                        <a:t>This model takes direct feedback to check if it is predicting correct output or </a:t>
                      </a:r>
                      <a:r>
                        <a:rPr lang="en-IN" sz="2000" dirty="0"/>
                        <a:t>not.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Unsupervised learning model does not take any feedback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5687"/>
                  </a:ext>
                </a:extLst>
              </a:tr>
              <a:tr h="784664">
                <a:tc>
                  <a:txBody>
                    <a:bodyPr/>
                    <a:lstStyle/>
                    <a:p>
                      <a:r>
                        <a:rPr lang="en-US" sz="2000" dirty="0"/>
                        <a:t>This model predicts the output.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model finds the hidden patterns in </a:t>
                      </a:r>
                      <a:r>
                        <a:rPr lang="en-IN" sz="2000" dirty="0"/>
                        <a:t>data.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04086"/>
                  </a:ext>
                </a:extLst>
              </a:tr>
              <a:tr h="784664">
                <a:tc>
                  <a:txBody>
                    <a:bodyPr/>
                    <a:lstStyle/>
                    <a:p>
                      <a:r>
                        <a:rPr lang="en-US" sz="2000" dirty="0"/>
                        <a:t>In this input data is provided to the model along with the output 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 this only input data is provided to the model 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6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71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6977E-BB08-4621-B2D0-C00510F99180}"/>
              </a:ext>
            </a:extLst>
          </p:cNvPr>
          <p:cNvSpPr txBox="1"/>
          <p:nvPr/>
        </p:nvSpPr>
        <p:spPr>
          <a:xfrm>
            <a:off x="1749669" y="633047"/>
            <a:ext cx="98385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Unsupervised Learning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Clustering </a:t>
            </a:r>
          </a:p>
          <a:p>
            <a:pPr marL="742950" indent="-742950"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Association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Clustering is a method of grouping the objects into clusters such that objects with most similarities remains into group and has less or no similarities with the objects of another group .</a:t>
            </a:r>
          </a:p>
          <a:p>
            <a:pPr marL="457200" indent="-457200">
              <a:buAutoNum type="arabi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:An association rule is an unsupervised learning method which is used for finding the relationships between variables in the large database .</a:t>
            </a:r>
          </a:p>
        </p:txBody>
      </p:sp>
    </p:spTree>
    <p:extLst>
      <p:ext uri="{BB962C8B-B14F-4D97-AF65-F5344CB8AC3E}">
        <p14:creationId xmlns:p14="http://schemas.microsoft.com/office/powerpoint/2010/main" val="143275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19C60-E421-46B8-83DB-FD5E8032DB45}"/>
              </a:ext>
            </a:extLst>
          </p:cNvPr>
          <p:cNvSpPr txBox="1"/>
          <p:nvPr/>
        </p:nvSpPr>
        <p:spPr>
          <a:xfrm>
            <a:off x="1740876" y="773723"/>
            <a:ext cx="968033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Reinforcement Learning </a:t>
            </a: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Reinforcement learning is the training of machine learning               models to make a sequence of decis</a:t>
            </a:r>
            <a:r>
              <a:rPr lang="en-US" sz="2800" dirty="0">
                <a:solidFill>
                  <a:srgbClr val="000000"/>
                </a:solidFill>
                <a:latin typeface="lato" panose="020F0502020204030203" pitchFamily="34" charset="0"/>
              </a:rPr>
              <a:t>ions . It is employed by  </a:t>
            </a:r>
          </a:p>
          <a:p>
            <a:r>
              <a:rPr lang="en-US" sz="2800" dirty="0">
                <a:solidFill>
                  <a:srgbClr val="000000"/>
                </a:solidFill>
                <a:latin typeface="lato" panose="020F0502020204030203" pitchFamily="34" charset="0"/>
              </a:rPr>
              <a:t>various software and machines to find the possible  behavior or path it should take in a specific situation.</a:t>
            </a:r>
          </a:p>
          <a:p>
            <a:endParaRPr lang="en-US" sz="28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lato" panose="020F0502020204030203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ato" panose="020F0502020204030203" pitchFamily="34" charset="0"/>
              </a:rPr>
              <a:t>Reinforcement learning differs from supervised learning in a way that in supervised learning the training data has the answer key with it so the model is trained with the correct answer itself whereas in reinforcement learning 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3600" b="1" dirty="0"/>
              <a:t>                     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673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A8AA7-1E61-4F14-B36B-E8864F6BD206}"/>
              </a:ext>
            </a:extLst>
          </p:cNvPr>
          <p:cNvSpPr txBox="1"/>
          <p:nvPr/>
        </p:nvSpPr>
        <p:spPr>
          <a:xfrm>
            <a:off x="1626577" y="589085"/>
            <a:ext cx="984738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Expand Feature and Label 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 :</a:t>
            </a:r>
            <a:r>
              <a:rPr lang="en-US" sz="2400" dirty="0"/>
              <a:t> In machine learning and pattern recognition , a feature is an individual measurable property or characteristic of a phenomenon. Choosing</a:t>
            </a:r>
          </a:p>
          <a:p>
            <a:r>
              <a:rPr lang="en-US" sz="2400" dirty="0"/>
              <a:t> informative, discriminating  and independent features is a crucial element of </a:t>
            </a:r>
          </a:p>
          <a:p>
            <a:r>
              <a:rPr lang="en-US" sz="2400" dirty="0"/>
              <a:t> effective algorithms in pattern recognition,  classification and regression .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Features are usually numeric , but structural features such as strings and </a:t>
            </a:r>
          </a:p>
          <a:p>
            <a:r>
              <a:rPr lang="en-US" sz="2400" dirty="0"/>
              <a:t> graphs are used in syntactic pattern recognition ..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concept of feature is related to that of explanatory variable used in statistical techniques such as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75538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8F66C-32E8-41E6-8060-D5A0B0A84346}"/>
              </a:ext>
            </a:extLst>
          </p:cNvPr>
          <p:cNvSpPr txBox="1"/>
          <p:nvPr/>
        </p:nvSpPr>
        <p:spPr>
          <a:xfrm>
            <a:off x="1767254" y="931985"/>
            <a:ext cx="94781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232629"/>
                </a:solidFill>
                <a:effectLst/>
                <a:latin typeface="-apple-system"/>
              </a:rPr>
              <a:t>Label : </a:t>
            </a:r>
            <a:r>
              <a:rPr lang="en-US" sz="2400" b="0" i="0" dirty="0">
                <a:solidFill>
                  <a:srgbClr val="232629"/>
                </a:solidFill>
                <a:effectLst/>
                <a:latin typeface="-apple-system"/>
              </a:rPr>
              <a:t>The output you get from your model after training it is called a label.</a:t>
            </a:r>
          </a:p>
          <a:p>
            <a:endParaRPr lang="en-US" sz="2400" dirty="0">
              <a:solidFill>
                <a:srgbClr val="232629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In machine learning, data labeling is the 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process of identifying raw data (images, text files, videos, etc.) and adding one or more meaningful and informative labels to provide context 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so that a machine learning model can learn from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22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5FDE2-5415-477B-8764-F5E5B81457F1}"/>
              </a:ext>
            </a:extLst>
          </p:cNvPr>
          <p:cNvSpPr txBox="1"/>
          <p:nvPr/>
        </p:nvSpPr>
        <p:spPr>
          <a:xfrm>
            <a:off x="1644162" y="624254"/>
            <a:ext cx="99265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Dataset and Testing Dataset</a:t>
            </a:r>
          </a:p>
          <a:p>
            <a:endParaRPr lang="en-US" dirty="0"/>
          </a:p>
          <a:p>
            <a:r>
              <a:rPr lang="en-US" sz="2800" b="1" dirty="0"/>
              <a:t>Training Dataset :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The “training” data set is the general term for 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the samples used to create the model,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while the “test” or “validation” data set is used to qualify performance. Perhaps traditionally the dataset used to evaluate the final model performance is called the “test set”.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sample of data used to fit the model.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4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51377-F936-4B6F-9A96-9DAA78F2468E}"/>
              </a:ext>
            </a:extLst>
          </p:cNvPr>
          <p:cNvSpPr txBox="1"/>
          <p:nvPr/>
        </p:nvSpPr>
        <p:spPr>
          <a:xfrm>
            <a:off x="1714500" y="756138"/>
            <a:ext cx="97506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Testing Dataset</a:t>
            </a:r>
            <a:r>
              <a:rPr lang="en-US" sz="2800" b="1" dirty="0"/>
              <a:t>:</a:t>
            </a:r>
            <a:r>
              <a:rPr lang="en-IN" sz="2800" b="1" dirty="0"/>
              <a:t> </a:t>
            </a:r>
            <a:r>
              <a:rPr lang="en-US" sz="2800" b="0" dirty="0">
                <a:solidFill>
                  <a:srgbClr val="292929"/>
                </a:solidFill>
                <a:effectLst/>
                <a:latin typeface="charter"/>
              </a:rPr>
              <a:t>The sample of data used to provide an unbiased evaluation of a final model fit on the training dataset.</a:t>
            </a:r>
          </a:p>
          <a:p>
            <a:endParaRPr lang="en-US" sz="2800" dirty="0">
              <a:solidFill>
                <a:srgbClr val="292929"/>
              </a:solidFill>
              <a:latin typeface="charter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The Testing dataset provides the gold standard used to evaluate the model. It is only used once a model is completely trained.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Many a times the validation set is used as the testing set, but it is not good practice.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The testing set is generally well curated. It contains carefully sampled data that spans the various classes that the model would face, when used in the real world.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05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855CF-F5A4-48E2-9133-8E2B18DADF1B}"/>
              </a:ext>
            </a:extLst>
          </p:cNvPr>
          <p:cNvSpPr txBox="1"/>
          <p:nvPr/>
        </p:nvSpPr>
        <p:spPr>
          <a:xfrm>
            <a:off x="1661746" y="861646"/>
            <a:ext cx="103573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Types of Machine Learning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AutoNum type="arabicParenR"/>
            </a:pPr>
            <a:r>
              <a:rPr lang="en-US" sz="2800" dirty="0"/>
              <a:t>Supervised Learning</a:t>
            </a:r>
          </a:p>
          <a:p>
            <a:pPr marL="742950" indent="-742950">
              <a:buAutoNum type="arabicParenR"/>
            </a:pPr>
            <a:r>
              <a:rPr lang="en-US" sz="2800" dirty="0"/>
              <a:t>Unsupervised Learning</a:t>
            </a:r>
          </a:p>
          <a:p>
            <a:pPr marL="742950" indent="-742950">
              <a:buAutoNum type="arabicParenR"/>
            </a:pPr>
            <a:r>
              <a:rPr lang="en-US" sz="2800" dirty="0"/>
              <a:t>Reinforcement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74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0693D-71E9-40B9-B198-5212DA962556}"/>
              </a:ext>
            </a:extLst>
          </p:cNvPr>
          <p:cNvSpPr txBox="1"/>
          <p:nvPr/>
        </p:nvSpPr>
        <p:spPr>
          <a:xfrm>
            <a:off x="1714499" y="527538"/>
            <a:ext cx="99704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</a:t>
            </a:r>
            <a:r>
              <a:rPr lang="en-US" sz="3200" dirty="0"/>
              <a:t>SUPERVISED LEARNING</a:t>
            </a:r>
          </a:p>
          <a:p>
            <a:endParaRPr lang="en-US" sz="3200" dirty="0"/>
          </a:p>
          <a:p>
            <a:r>
              <a:rPr lang="en-IN" sz="2800" dirty="0"/>
              <a:t>Supervised learning is the process of providing input data as well as correct output data to the machine learning model.(The aim of </a:t>
            </a:r>
          </a:p>
          <a:p>
            <a:r>
              <a:rPr lang="en-IN" sz="2800" dirty="0"/>
              <a:t> a supervised learning algorithm is to find a mapping function </a:t>
            </a:r>
          </a:p>
          <a:p>
            <a:r>
              <a:rPr lang="en-IN" sz="2800" dirty="0"/>
              <a:t> to map the input (x) with the output variable (y).</a:t>
            </a:r>
          </a:p>
          <a:p>
            <a:r>
              <a:rPr lang="en-IN" sz="2800" dirty="0"/>
              <a:t> </a:t>
            </a:r>
          </a:p>
          <a:p>
            <a:r>
              <a:rPr lang="en-IN" sz="2800" dirty="0"/>
              <a:t> Basically supervised learning is when we teach or train the machine using data that is well </a:t>
            </a:r>
            <a:r>
              <a:rPr lang="en-IN" sz="2800" dirty="0" err="1"/>
              <a:t>labeled</a:t>
            </a:r>
            <a:r>
              <a:rPr lang="en-IN" sz="2800" dirty="0"/>
              <a:t>. Which means some data </a:t>
            </a:r>
          </a:p>
          <a:p>
            <a:r>
              <a:rPr lang="en-IN" sz="2800" dirty="0"/>
              <a:t> is already tagged with the correct answer . After data provide a </a:t>
            </a:r>
          </a:p>
          <a:p>
            <a:r>
              <a:rPr lang="en-IN" sz="2800" dirty="0"/>
              <a:t> new set of example .so this algorithm analysis the training data </a:t>
            </a:r>
          </a:p>
          <a:p>
            <a:r>
              <a:rPr lang="en-IN" sz="2800" dirty="0"/>
              <a:t> produce  a outcome from </a:t>
            </a:r>
            <a:r>
              <a:rPr lang="en-IN" sz="2800" dirty="0" err="1"/>
              <a:t>labeled</a:t>
            </a:r>
            <a:r>
              <a:rPr lang="en-IN" sz="2800" dirty="0"/>
              <a:t> data .</a:t>
            </a:r>
          </a:p>
        </p:txBody>
      </p:sp>
    </p:spTree>
    <p:extLst>
      <p:ext uri="{BB962C8B-B14F-4D97-AF65-F5344CB8AC3E}">
        <p14:creationId xmlns:p14="http://schemas.microsoft.com/office/powerpoint/2010/main" val="3250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E76F57-16EE-4093-B882-2E8840A77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84" y="1847704"/>
            <a:ext cx="3069615" cy="233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E4F1B8-11A5-4F9B-BAD6-47519EB047ED}"/>
              </a:ext>
            </a:extLst>
          </p:cNvPr>
          <p:cNvSpPr txBox="1"/>
          <p:nvPr/>
        </p:nvSpPr>
        <p:spPr>
          <a:xfrm>
            <a:off x="1939548" y="548580"/>
            <a:ext cx="968388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Example for supervised learning </a:t>
            </a:r>
            <a:r>
              <a:rPr lang="en-US" sz="3200" dirty="0"/>
              <a:t>: </a:t>
            </a:r>
          </a:p>
          <a:p>
            <a:r>
              <a:rPr lang="en-US" dirty="0"/>
              <a:t> </a:t>
            </a:r>
            <a:r>
              <a:rPr lang="en-US" sz="2400" dirty="0"/>
              <a:t>Suppose you are given a basket filled with different kinds of fruits. Now the first step is to train the machine with all different fruits one by one like this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If the shape of the object is rounded and has a depression at the top , is chocolate in color, then it will be labeled as – </a:t>
            </a:r>
            <a:r>
              <a:rPr lang="en-US" sz="2400" dirty="0" err="1"/>
              <a:t>Chikoo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If the shape of the object is long curving cylinder having green-yellow color, then it will be labeled as -Banana 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76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86D5B-2BA3-4925-B557-568226D26885}"/>
              </a:ext>
            </a:extLst>
          </p:cNvPr>
          <p:cNvSpPr txBox="1"/>
          <p:nvPr/>
        </p:nvSpPr>
        <p:spPr>
          <a:xfrm>
            <a:off x="1925515" y="975946"/>
            <a:ext cx="9557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suppose after training the data , you have given a new separate fruit , say Banana from the basket, and asked to identify it .  </a:t>
            </a:r>
            <a:endParaRPr lang="en-IN" sz="2800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DE3BFBC-A38A-4CFC-8201-5C70E1E2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62" y="2211174"/>
            <a:ext cx="3542568" cy="210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894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636</TotalTime>
  <Words>983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-apple-system</vt:lpstr>
      <vt:lpstr>Arial</vt:lpstr>
      <vt:lpstr>Arial</vt:lpstr>
      <vt:lpstr>Bookman Old Style</vt:lpstr>
      <vt:lpstr>Calibri</vt:lpstr>
      <vt:lpstr>Calibri Light</vt:lpstr>
      <vt:lpstr>charter</vt:lpstr>
      <vt:lpstr>Corbel</vt:lpstr>
      <vt:lpstr>lato</vt:lpstr>
      <vt:lpstr>Wingdings</vt:lpstr>
      <vt:lpstr>1_Metropolitan</vt:lpstr>
      <vt:lpstr>Parallax</vt:lpstr>
      <vt:lpstr>Types of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machine learning</dc:title>
  <dc:creator>PAVAN KULKARNI</dc:creator>
  <cp:lastModifiedBy>PAVAN KULKARNI</cp:lastModifiedBy>
  <cp:revision>11</cp:revision>
  <dcterms:created xsi:type="dcterms:W3CDTF">2022-01-20T07:34:30Z</dcterms:created>
  <dcterms:modified xsi:type="dcterms:W3CDTF">2022-01-21T14:32:33Z</dcterms:modified>
</cp:coreProperties>
</file>