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935" r:id="rId2"/>
  </p:sldMasterIdLst>
  <p:sldIdLst>
    <p:sldId id="257" r:id="rId3"/>
    <p:sldId id="258" r:id="rId4"/>
    <p:sldId id="268" r:id="rId5"/>
    <p:sldId id="259" r:id="rId6"/>
    <p:sldId id="264" r:id="rId7"/>
    <p:sldId id="260" r:id="rId8"/>
    <p:sldId id="261"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29521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4148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394725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851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901225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B92E0-2EF6-4CB2-B8F5-1FCF77411E02}"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80117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B92E0-2EF6-4CB2-B8F5-1FCF77411E02}"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934650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092267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942020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031963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9271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489516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958824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4269175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B92E0-2EF6-4CB2-B8F5-1FCF77411E02}"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847122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B92E0-2EF6-4CB2-B8F5-1FCF77411E02}"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021968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B92E0-2EF6-4CB2-B8F5-1FCF77411E02}"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206991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4242369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Tree>
    <p:extLst>
      <p:ext uri="{BB962C8B-B14F-4D97-AF65-F5344CB8AC3E}">
        <p14:creationId xmlns:p14="http://schemas.microsoft.com/office/powerpoint/2010/main" val="42657219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307720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5094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36792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42356268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2396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1636911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4853180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B92E0-2EF6-4CB2-B8F5-1FCF77411E02}"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11938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33908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B92E0-2EF6-4CB2-B8F5-1FCF77411E02}"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31478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B92E0-2EF6-4CB2-B8F5-1FCF77411E02}"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218486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B92E0-2EF6-4CB2-B8F5-1FCF77411E02}"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371309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81006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B92E0-2EF6-4CB2-B8F5-1FCF77411E02}"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18598-3C23-4E71-ACF4-24E7CDB2CC6C}" type="slidenum">
              <a:rPr lang="en-IN" smtClean="0"/>
              <a:t>‹#›</a:t>
            </a:fld>
            <a:endParaRPr lang="en-IN"/>
          </a:p>
        </p:txBody>
      </p:sp>
    </p:spTree>
    <p:extLst>
      <p:ext uri="{BB962C8B-B14F-4D97-AF65-F5344CB8AC3E}">
        <p14:creationId xmlns:p14="http://schemas.microsoft.com/office/powerpoint/2010/main" val="145234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9B92E0-2EF6-4CB2-B8F5-1FCF77411E02}" type="datetimeFigureOut">
              <a:rPr lang="en-IN" smtClean="0"/>
              <a:t>04-02-2022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A18598-3C23-4E71-ACF4-24E7CDB2CC6C}" type="slidenum">
              <a:rPr lang="en-IN" smtClean="0"/>
              <a:t>‹#›</a:t>
            </a:fld>
            <a:endParaRPr lang="en-IN"/>
          </a:p>
        </p:txBody>
      </p:sp>
    </p:spTree>
    <p:extLst>
      <p:ext uri="{BB962C8B-B14F-4D97-AF65-F5344CB8AC3E}">
        <p14:creationId xmlns:p14="http://schemas.microsoft.com/office/powerpoint/2010/main" val="39432546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9B92E0-2EF6-4CB2-B8F5-1FCF77411E02}" type="datetimeFigureOut">
              <a:rPr lang="en-IN" smtClean="0"/>
              <a:t>04-02-2022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A18598-3C23-4E71-ACF4-24E7CDB2CC6C}" type="slidenum">
              <a:rPr lang="en-IN" smtClean="0"/>
              <a:t>‹#›</a:t>
            </a:fld>
            <a:endParaRPr lang="en-IN"/>
          </a:p>
        </p:txBody>
      </p:sp>
    </p:spTree>
    <p:extLst>
      <p:ext uri="{BB962C8B-B14F-4D97-AF65-F5344CB8AC3E}">
        <p14:creationId xmlns:p14="http://schemas.microsoft.com/office/powerpoint/2010/main" val="109484944"/>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DFA4F-5F79-4C4E-AF1E-7B9C0C2B0A40}"/>
              </a:ext>
            </a:extLst>
          </p:cNvPr>
          <p:cNvSpPr txBox="1"/>
          <p:nvPr/>
        </p:nvSpPr>
        <p:spPr>
          <a:xfrm>
            <a:off x="1459523" y="2233246"/>
            <a:ext cx="8765931" cy="3785652"/>
          </a:xfrm>
          <a:prstGeom prst="rect">
            <a:avLst/>
          </a:prstGeom>
          <a:noFill/>
        </p:spPr>
        <p:txBody>
          <a:bodyPr wrap="square" rtlCol="0">
            <a:spAutoFit/>
          </a:bodyPr>
          <a:lstStyle/>
          <a:p>
            <a:r>
              <a:rPr lang="en-US" sz="8000" dirty="0">
                <a:latin typeface="Algerian" panose="04020705040A02060702" pitchFamily="82" charset="0"/>
              </a:rPr>
              <a:t>FEATURE ENGINEERING(ml)</a:t>
            </a:r>
          </a:p>
          <a:p>
            <a:endParaRPr lang="en-US" sz="2000" dirty="0">
              <a:latin typeface="Algerian" panose="04020705040A02060702" pitchFamily="82" charset="0"/>
            </a:endParaRPr>
          </a:p>
          <a:p>
            <a:endParaRPr lang="en-US" sz="2000" dirty="0">
              <a:latin typeface="Algerian" panose="04020705040A02060702" pitchFamily="82" charset="0"/>
            </a:endParaRPr>
          </a:p>
          <a:p>
            <a:r>
              <a:rPr lang="en-US" sz="2000" dirty="0">
                <a:latin typeface="Algerian" panose="04020705040A02060702" pitchFamily="82" charset="0"/>
              </a:rPr>
              <a:t>                                                               Submitted by : Pramod p </a:t>
            </a:r>
            <a:r>
              <a:rPr lang="en-US" sz="2000" dirty="0" err="1">
                <a:latin typeface="Algerian" panose="04020705040A02060702" pitchFamily="82" charset="0"/>
              </a:rPr>
              <a:t>kulkarni</a:t>
            </a:r>
            <a:endParaRPr lang="en-US" sz="2000" dirty="0">
              <a:latin typeface="Algerian" panose="04020705040A02060702" pitchFamily="82" charset="0"/>
            </a:endParaRPr>
          </a:p>
          <a:p>
            <a:r>
              <a:rPr lang="en-US" sz="2000" dirty="0">
                <a:latin typeface="Algerian" panose="04020705040A02060702" pitchFamily="82" charset="0"/>
              </a:rPr>
              <a:t>                                                               Nov 25</a:t>
            </a:r>
            <a:r>
              <a:rPr lang="en-US" sz="2000" baseline="30000" dirty="0">
                <a:latin typeface="Algerian" panose="04020705040A02060702" pitchFamily="82" charset="0"/>
              </a:rPr>
              <a:t>th</a:t>
            </a:r>
            <a:r>
              <a:rPr lang="en-US" sz="2000" dirty="0">
                <a:latin typeface="Algerian" panose="04020705040A02060702" pitchFamily="82" charset="0"/>
              </a:rPr>
              <a:t> batch (bds)</a:t>
            </a:r>
            <a:endParaRPr lang="en-IN" sz="2000" dirty="0">
              <a:latin typeface="Algerian" panose="04020705040A02060702" pitchFamily="82" charset="0"/>
            </a:endParaRPr>
          </a:p>
        </p:txBody>
      </p:sp>
    </p:spTree>
    <p:extLst>
      <p:ext uri="{BB962C8B-B14F-4D97-AF65-F5344CB8AC3E}">
        <p14:creationId xmlns:p14="http://schemas.microsoft.com/office/powerpoint/2010/main" val="182541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235BDCE-9344-43C3-9C4B-09964CBE6E40}"/>
              </a:ext>
            </a:extLst>
          </p:cNvPr>
          <p:cNvGraphicFramePr>
            <a:graphicFrameLocks noGrp="1"/>
          </p:cNvGraphicFramePr>
          <p:nvPr>
            <p:extLst>
              <p:ext uri="{D42A27DB-BD31-4B8C-83A1-F6EECF244321}">
                <p14:modId xmlns:p14="http://schemas.microsoft.com/office/powerpoint/2010/main" val="3058483839"/>
              </p:ext>
            </p:extLst>
          </p:nvPr>
        </p:nvGraphicFramePr>
        <p:xfrm>
          <a:off x="1161288" y="2148840"/>
          <a:ext cx="7388353" cy="2661502"/>
        </p:xfrm>
        <a:graphic>
          <a:graphicData uri="http://schemas.openxmlformats.org/drawingml/2006/table">
            <a:tbl>
              <a:tblPr firstRow="1" bandRow="1">
                <a:tableStyleId>{5C22544A-7EE6-4342-B048-85BDC9FD1C3A}</a:tableStyleId>
              </a:tblPr>
              <a:tblGrid>
                <a:gridCol w="2356437">
                  <a:extLst>
                    <a:ext uri="{9D8B030D-6E8A-4147-A177-3AD203B41FA5}">
                      <a16:colId xmlns:a16="http://schemas.microsoft.com/office/drawing/2014/main" val="1638250164"/>
                    </a:ext>
                  </a:extLst>
                </a:gridCol>
                <a:gridCol w="2515958">
                  <a:extLst>
                    <a:ext uri="{9D8B030D-6E8A-4147-A177-3AD203B41FA5}">
                      <a16:colId xmlns:a16="http://schemas.microsoft.com/office/drawing/2014/main" val="3212833709"/>
                    </a:ext>
                  </a:extLst>
                </a:gridCol>
                <a:gridCol w="2515958">
                  <a:extLst>
                    <a:ext uri="{9D8B030D-6E8A-4147-A177-3AD203B41FA5}">
                      <a16:colId xmlns:a16="http://schemas.microsoft.com/office/drawing/2014/main" val="94750364"/>
                    </a:ext>
                  </a:extLst>
                </a:gridCol>
              </a:tblGrid>
              <a:tr h="630338">
                <a:tc>
                  <a:txBody>
                    <a:bodyPr/>
                    <a:lstStyle/>
                    <a:p>
                      <a:r>
                        <a:rPr lang="en-US" dirty="0"/>
                        <a:t>Fruit     </a:t>
                      </a:r>
                      <a:endParaRPr lang="en-IN" dirty="0"/>
                    </a:p>
                  </a:txBody>
                  <a:tcPr/>
                </a:tc>
                <a:tc>
                  <a:txBody>
                    <a:bodyPr/>
                    <a:lstStyle/>
                    <a:p>
                      <a:r>
                        <a:rPr lang="en-US" dirty="0"/>
                        <a:t>Categorical value of Fruit</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3454204983"/>
                  </a:ext>
                </a:extLst>
              </a:tr>
              <a:tr h="445902">
                <a:tc>
                  <a:txBody>
                    <a:bodyPr/>
                    <a:lstStyle/>
                    <a:p>
                      <a:r>
                        <a:rPr lang="en-US" dirty="0"/>
                        <a:t>Apple</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93453963"/>
                  </a:ext>
                </a:extLst>
              </a:tr>
              <a:tr h="683716">
                <a:tc>
                  <a:txBody>
                    <a:bodyPr/>
                    <a:lstStyle/>
                    <a:p>
                      <a:r>
                        <a:rPr lang="en-US" dirty="0"/>
                        <a:t>Mango</a:t>
                      </a:r>
                      <a:endParaRPr lang="en-IN" dirty="0"/>
                    </a:p>
                  </a:txBody>
                  <a:tcPr/>
                </a:tc>
                <a:tc>
                  <a:txBody>
                    <a:bodyPr/>
                    <a:lstStyle/>
                    <a:p>
                      <a:r>
                        <a:rPr lang="en-US" dirty="0"/>
                        <a:t>2</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3218461859"/>
                  </a:ext>
                </a:extLst>
              </a:tr>
              <a:tr h="445902">
                <a:tc>
                  <a:txBody>
                    <a:bodyPr/>
                    <a:lstStyle/>
                    <a:p>
                      <a:r>
                        <a:rPr lang="en-US" dirty="0"/>
                        <a:t>Apple</a:t>
                      </a:r>
                      <a:endParaRPr lang="en-IN" dirty="0"/>
                    </a:p>
                  </a:txBody>
                  <a:tcPr/>
                </a:tc>
                <a:tc>
                  <a:txBody>
                    <a:bodyPr/>
                    <a:lstStyle/>
                    <a:p>
                      <a:r>
                        <a:rPr lang="en-US" dirty="0"/>
                        <a:t>1</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065783025"/>
                  </a:ext>
                </a:extLst>
              </a:tr>
              <a:tr h="445902">
                <a:tc>
                  <a:txBody>
                    <a:bodyPr/>
                    <a:lstStyle/>
                    <a:p>
                      <a:r>
                        <a:rPr lang="en-US" dirty="0"/>
                        <a:t>Orange</a:t>
                      </a:r>
                      <a:endParaRPr lang="en-IN" dirty="0"/>
                    </a:p>
                  </a:txBody>
                  <a:tcPr/>
                </a:tc>
                <a:tc>
                  <a:txBody>
                    <a:bodyPr/>
                    <a:lstStyle/>
                    <a:p>
                      <a:r>
                        <a:rPr lang="en-US" dirty="0"/>
                        <a:t>3</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626149647"/>
                  </a:ext>
                </a:extLst>
              </a:tr>
            </a:tbl>
          </a:graphicData>
        </a:graphic>
      </p:graphicFrame>
    </p:spTree>
    <p:extLst>
      <p:ext uri="{BB962C8B-B14F-4D97-AF65-F5344CB8AC3E}">
        <p14:creationId xmlns:p14="http://schemas.microsoft.com/office/powerpoint/2010/main" val="311456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4A858CD-F913-4C11-BABF-71FB6410FBBE}"/>
              </a:ext>
            </a:extLst>
          </p:cNvPr>
          <p:cNvGraphicFramePr>
            <a:graphicFrameLocks noGrp="1"/>
          </p:cNvGraphicFramePr>
          <p:nvPr>
            <p:extLst>
              <p:ext uri="{D42A27DB-BD31-4B8C-83A1-F6EECF244321}">
                <p14:modId xmlns:p14="http://schemas.microsoft.com/office/powerpoint/2010/main" val="422162821"/>
              </p:ext>
            </p:extLst>
          </p:nvPr>
        </p:nvGraphicFramePr>
        <p:xfrm>
          <a:off x="1106424" y="2523744"/>
          <a:ext cx="7242048" cy="2011680"/>
        </p:xfrm>
        <a:graphic>
          <a:graphicData uri="http://schemas.openxmlformats.org/drawingml/2006/table">
            <a:tbl>
              <a:tblPr firstRow="1" bandRow="1">
                <a:tableStyleId>{5C22544A-7EE6-4342-B048-85BDC9FD1C3A}</a:tableStyleId>
              </a:tblPr>
              <a:tblGrid>
                <a:gridCol w="1810512">
                  <a:extLst>
                    <a:ext uri="{9D8B030D-6E8A-4147-A177-3AD203B41FA5}">
                      <a16:colId xmlns:a16="http://schemas.microsoft.com/office/drawing/2014/main" val="3327942616"/>
                    </a:ext>
                  </a:extLst>
                </a:gridCol>
                <a:gridCol w="1810512">
                  <a:extLst>
                    <a:ext uri="{9D8B030D-6E8A-4147-A177-3AD203B41FA5}">
                      <a16:colId xmlns:a16="http://schemas.microsoft.com/office/drawing/2014/main" val="2925627296"/>
                    </a:ext>
                  </a:extLst>
                </a:gridCol>
                <a:gridCol w="1810512">
                  <a:extLst>
                    <a:ext uri="{9D8B030D-6E8A-4147-A177-3AD203B41FA5}">
                      <a16:colId xmlns:a16="http://schemas.microsoft.com/office/drawing/2014/main" val="2605491917"/>
                    </a:ext>
                  </a:extLst>
                </a:gridCol>
                <a:gridCol w="1810512">
                  <a:extLst>
                    <a:ext uri="{9D8B030D-6E8A-4147-A177-3AD203B41FA5}">
                      <a16:colId xmlns:a16="http://schemas.microsoft.com/office/drawing/2014/main" val="464837002"/>
                    </a:ext>
                  </a:extLst>
                </a:gridCol>
              </a:tblGrid>
              <a:tr h="402336">
                <a:tc>
                  <a:txBody>
                    <a:bodyPr/>
                    <a:lstStyle/>
                    <a:p>
                      <a:r>
                        <a:rPr lang="en-US" dirty="0"/>
                        <a:t>Apple</a:t>
                      </a:r>
                      <a:endParaRPr lang="en-IN" dirty="0"/>
                    </a:p>
                  </a:txBody>
                  <a:tcPr/>
                </a:tc>
                <a:tc>
                  <a:txBody>
                    <a:bodyPr/>
                    <a:lstStyle/>
                    <a:p>
                      <a:r>
                        <a:rPr lang="en-US" dirty="0"/>
                        <a:t>Mango</a:t>
                      </a:r>
                      <a:endParaRPr lang="en-IN" dirty="0"/>
                    </a:p>
                  </a:txBody>
                  <a:tcPr/>
                </a:tc>
                <a:tc>
                  <a:txBody>
                    <a:bodyPr/>
                    <a:lstStyle/>
                    <a:p>
                      <a:r>
                        <a:rPr lang="en-US" dirty="0"/>
                        <a:t>Orange</a:t>
                      </a:r>
                      <a:endParaRPr lang="en-IN" dirty="0"/>
                    </a:p>
                  </a:txBody>
                  <a:tcPr/>
                </a:tc>
                <a:tc>
                  <a:txBody>
                    <a:bodyPr/>
                    <a:lstStyle/>
                    <a:p>
                      <a:r>
                        <a:rPr lang="en-US" dirty="0"/>
                        <a:t>Price</a:t>
                      </a:r>
                      <a:endParaRPr lang="en-IN" dirty="0"/>
                    </a:p>
                  </a:txBody>
                  <a:tcPr/>
                </a:tc>
                <a:extLst>
                  <a:ext uri="{0D108BD9-81ED-4DB2-BD59-A6C34878D82A}">
                    <a16:rowId xmlns:a16="http://schemas.microsoft.com/office/drawing/2014/main" val="243495836"/>
                  </a:ext>
                </a:extLst>
              </a:tr>
              <a:tr h="402336">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216392343"/>
                  </a:ext>
                </a:extLst>
              </a:tr>
              <a:tr h="402336">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1653232094"/>
                  </a:ext>
                </a:extLst>
              </a:tr>
              <a:tr h="402336">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3694666950"/>
                  </a:ext>
                </a:extLst>
              </a:tr>
              <a:tr h="402336">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4123630737"/>
                  </a:ext>
                </a:extLst>
              </a:tr>
            </a:tbl>
          </a:graphicData>
        </a:graphic>
      </p:graphicFrame>
    </p:spTree>
    <p:extLst>
      <p:ext uri="{BB962C8B-B14F-4D97-AF65-F5344CB8AC3E}">
        <p14:creationId xmlns:p14="http://schemas.microsoft.com/office/powerpoint/2010/main" val="20166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28C7F-D759-43B3-9244-34C8C49571E5}"/>
              </a:ext>
            </a:extLst>
          </p:cNvPr>
          <p:cNvSpPr txBox="1"/>
          <p:nvPr/>
        </p:nvSpPr>
        <p:spPr>
          <a:xfrm>
            <a:off x="457200" y="747346"/>
            <a:ext cx="8783515" cy="452431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Feature Engineering :</a:t>
            </a:r>
          </a:p>
          <a:p>
            <a:r>
              <a:rPr lang="en-US" dirty="0">
                <a:latin typeface="Arial" panose="020B0604020202020204" pitchFamily="34" charset="0"/>
                <a:cs typeface="Arial" panose="020B0604020202020204" pitchFamily="34" charset="0"/>
              </a:rPr>
              <a:t>                                 </a:t>
            </a:r>
            <a:r>
              <a:rPr lang="en-US" sz="2000" i="0" dirty="0">
                <a:effectLst/>
                <a:latin typeface="arial" panose="020B0604020202020204" pitchFamily="34" charset="0"/>
              </a:rPr>
              <a:t>Feature engineering is the process of selecting, manipulating, and transforming raw data into features that can be used in supervised learning.  Feature engineering, in simple terms, is the act of converting raw observations into desired features using statistical or machine learning approaches.</a:t>
            </a:r>
          </a:p>
          <a:p>
            <a:endParaRPr lang="en-US" sz="2000" dirty="0">
              <a:latin typeface="arial" panose="020B0604020202020204" pitchFamily="34" charset="0"/>
            </a:endParaRPr>
          </a:p>
          <a:p>
            <a:pPr marL="342900" indent="-342900">
              <a:buFont typeface="Wingdings" panose="05000000000000000000" pitchFamily="2" charset="2"/>
              <a:buChar char="Ø"/>
            </a:pPr>
            <a:r>
              <a:rPr lang="en-US" sz="2000" b="0" i="0" dirty="0">
                <a:effectLst/>
                <a:latin typeface="arial" panose="020B0604020202020204" pitchFamily="34" charset="0"/>
              </a:rPr>
              <a:t>It can produce new features for both supervised and unsupervised learning, with the goal of simplifying and speeding up data transformations while also enhancing model accuracy.</a:t>
            </a:r>
            <a:endParaRPr lang="en-US" sz="2000" i="0" dirty="0">
              <a:effectLst/>
              <a:latin typeface="arial" panose="020B0604020202020204" pitchFamily="34" charset="0"/>
            </a:endParaRPr>
          </a:p>
          <a:p>
            <a:endParaRPr lang="en-US" sz="2000" dirty="0">
              <a:latin typeface="arial" panose="020B0604020202020204" pitchFamily="34" charset="0"/>
            </a:endParaRPr>
          </a:p>
          <a:p>
            <a:endParaRPr lang="en-US" sz="2000" i="0" dirty="0">
              <a:effectLst/>
              <a:latin typeface="arial" panose="020B0604020202020204" pitchFamily="34" charset="0"/>
            </a:endParaRPr>
          </a:p>
          <a:p>
            <a:endParaRPr lang="en-US" sz="2000" dirty="0">
              <a:latin typeface="arial" panose="020B0604020202020204" pitchFamily="34" charset="0"/>
            </a:endParaRPr>
          </a:p>
          <a:p>
            <a:endParaRPr lang="en-US" sz="2000" dirty="0">
              <a:latin typeface="arial" panose="020B0604020202020204" pitchFamily="34" charset="0"/>
            </a:endParaRPr>
          </a:p>
        </p:txBody>
      </p:sp>
    </p:spTree>
    <p:extLst>
      <p:ext uri="{BB962C8B-B14F-4D97-AF65-F5344CB8AC3E}">
        <p14:creationId xmlns:p14="http://schemas.microsoft.com/office/powerpoint/2010/main" val="362152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A6EE1-64D4-4C52-BB5D-9D75DD6A3E1D}"/>
              </a:ext>
            </a:extLst>
          </p:cNvPr>
          <p:cNvSpPr txBox="1"/>
          <p:nvPr/>
        </p:nvSpPr>
        <p:spPr>
          <a:xfrm>
            <a:off x="484632" y="969264"/>
            <a:ext cx="8558784" cy="3180807"/>
          </a:xfrm>
          <a:prstGeom prst="rect">
            <a:avLst/>
          </a:prstGeom>
          <a:noFill/>
        </p:spPr>
        <p:txBody>
          <a:bodyPr wrap="square" rtlCol="0">
            <a:spAutoFit/>
          </a:bodyPr>
          <a:lstStyle/>
          <a:p>
            <a:r>
              <a:rPr lang="en-US" sz="2400" b="1" dirty="0"/>
              <a:t>Feature Engineering Process</a:t>
            </a:r>
          </a:p>
          <a:p>
            <a:r>
              <a:rPr lang="en-US" dirty="0"/>
              <a:t>  </a:t>
            </a:r>
          </a:p>
          <a:p>
            <a:pPr marL="285750" indent="-285750">
              <a:lnSpc>
                <a:spcPct val="150000"/>
              </a:lnSpc>
              <a:buFont typeface="Wingdings" panose="05000000000000000000" pitchFamily="2" charset="2"/>
              <a:buChar char="v"/>
            </a:pPr>
            <a:r>
              <a:rPr lang="en-IN" dirty="0"/>
              <a:t>Brain storming or testing features;</a:t>
            </a:r>
          </a:p>
          <a:p>
            <a:pPr marL="285750" indent="-285750">
              <a:lnSpc>
                <a:spcPct val="150000"/>
              </a:lnSpc>
              <a:buFont typeface="Wingdings" panose="05000000000000000000" pitchFamily="2" charset="2"/>
              <a:buChar char="v"/>
            </a:pPr>
            <a:r>
              <a:rPr lang="en-IN" dirty="0"/>
              <a:t>Deciding what feature to create;</a:t>
            </a:r>
          </a:p>
          <a:p>
            <a:pPr marL="285750" indent="-285750">
              <a:lnSpc>
                <a:spcPct val="150000"/>
              </a:lnSpc>
              <a:buFont typeface="Wingdings" panose="05000000000000000000" pitchFamily="2" charset="2"/>
              <a:buChar char="v"/>
            </a:pPr>
            <a:r>
              <a:rPr lang="en-IN" dirty="0"/>
              <a:t>Creating Features;</a:t>
            </a:r>
          </a:p>
          <a:p>
            <a:pPr marL="285750" indent="-285750">
              <a:lnSpc>
                <a:spcPct val="150000"/>
              </a:lnSpc>
              <a:buFont typeface="Wingdings" panose="05000000000000000000" pitchFamily="2" charset="2"/>
              <a:buChar char="v"/>
            </a:pPr>
            <a:r>
              <a:rPr lang="en-IN" dirty="0"/>
              <a:t>Testing the impact of the identified features on the task;</a:t>
            </a:r>
          </a:p>
          <a:p>
            <a:pPr marL="285750" indent="-285750">
              <a:lnSpc>
                <a:spcPct val="150000"/>
              </a:lnSpc>
              <a:buFont typeface="Wingdings" panose="05000000000000000000" pitchFamily="2" charset="2"/>
              <a:buChar char="v"/>
            </a:pPr>
            <a:r>
              <a:rPr lang="en-IN" dirty="0"/>
              <a:t>Improving your features if needed;</a:t>
            </a:r>
          </a:p>
          <a:p>
            <a:pPr marL="285750" indent="-285750">
              <a:lnSpc>
                <a:spcPct val="150000"/>
              </a:lnSpc>
              <a:buFont typeface="Wingdings" panose="05000000000000000000" pitchFamily="2" charset="2"/>
              <a:buChar char="v"/>
            </a:pPr>
            <a:r>
              <a:rPr lang="en-IN" dirty="0"/>
              <a:t>Repeat.</a:t>
            </a:r>
            <a:endParaRPr lang="en-US" dirty="0"/>
          </a:p>
        </p:txBody>
      </p:sp>
    </p:spTree>
    <p:extLst>
      <p:ext uri="{BB962C8B-B14F-4D97-AF65-F5344CB8AC3E}">
        <p14:creationId xmlns:p14="http://schemas.microsoft.com/office/powerpoint/2010/main" val="3637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F919F1-5A96-4C29-A4A0-9A531BFDD112}"/>
              </a:ext>
            </a:extLst>
          </p:cNvPr>
          <p:cNvSpPr txBox="1"/>
          <p:nvPr/>
        </p:nvSpPr>
        <p:spPr>
          <a:xfrm>
            <a:off x="501162" y="967154"/>
            <a:ext cx="8695592" cy="4862870"/>
          </a:xfrm>
          <a:prstGeom prst="rect">
            <a:avLst/>
          </a:prstGeom>
          <a:noFill/>
        </p:spPr>
        <p:txBody>
          <a:bodyPr wrap="square" rtlCol="0">
            <a:spAutoFit/>
          </a:bodyPr>
          <a:lstStyle/>
          <a:p>
            <a:r>
              <a:rPr lang="en-US" sz="3200" b="1" dirty="0"/>
              <a:t>Imputation</a:t>
            </a:r>
          </a:p>
          <a:p>
            <a:endParaRPr lang="en-US" dirty="0"/>
          </a:p>
          <a:p>
            <a:r>
              <a:rPr lang="en-US" dirty="0"/>
              <a:t>  </a:t>
            </a:r>
            <a:r>
              <a:rPr lang="en-US" sz="2000" dirty="0"/>
              <a:t>Imputation is a technique used for replacing the missing data with some substitute value to retain most of the data/information of the dataset.</a:t>
            </a:r>
          </a:p>
          <a:p>
            <a:pPr marL="285750" indent="-285750">
              <a:buFont typeface="Wingdings" panose="05000000000000000000" pitchFamily="2" charset="2"/>
              <a:buChar char="§"/>
            </a:pPr>
            <a:r>
              <a:rPr lang="en-US" sz="2000" dirty="0"/>
              <a:t>Handling Missing values.</a:t>
            </a:r>
          </a:p>
          <a:p>
            <a:pPr marL="285750" indent="-285750">
              <a:buFont typeface="Wingdings" panose="05000000000000000000" pitchFamily="2" charset="2"/>
              <a:buChar char="§"/>
            </a:pPr>
            <a:r>
              <a:rPr lang="en-US" sz="2000" dirty="0"/>
              <a:t>The statistical approach of handling missing values uses the mean, median,</a:t>
            </a:r>
          </a:p>
          <a:p>
            <a:r>
              <a:rPr lang="en-US" sz="2000" dirty="0"/>
              <a:t> mode imputations.</a:t>
            </a:r>
          </a:p>
          <a:p>
            <a:endParaRPr lang="en-US" sz="2000" dirty="0"/>
          </a:p>
          <a:p>
            <a:endParaRPr lang="en-US" sz="2000" dirty="0"/>
          </a:p>
          <a:p>
            <a:r>
              <a:rPr lang="en-US" sz="2000" b="1" dirty="0"/>
              <a:t>Imputation Uses</a:t>
            </a:r>
          </a:p>
          <a:p>
            <a:r>
              <a:rPr lang="en-US" sz="2000" dirty="0"/>
              <a:t>                        It preserves all cases by replacing missing data with an estimated value based on other available information. Once all missing values have been imputed, the data set can then be </a:t>
            </a:r>
            <a:r>
              <a:rPr lang="en-US" sz="2000" dirty="0" err="1"/>
              <a:t>analysed</a:t>
            </a:r>
            <a:r>
              <a:rPr lang="en-US" sz="2000" dirty="0"/>
              <a:t> using standard techniques for complete data.</a:t>
            </a:r>
            <a:endParaRPr lang="en-IN" sz="2000" dirty="0"/>
          </a:p>
        </p:txBody>
      </p:sp>
    </p:spTree>
    <p:extLst>
      <p:ext uri="{BB962C8B-B14F-4D97-AF65-F5344CB8AC3E}">
        <p14:creationId xmlns:p14="http://schemas.microsoft.com/office/powerpoint/2010/main" val="35447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11B5E8-3D57-4A3F-AF68-6963D1890E8C}"/>
              </a:ext>
            </a:extLst>
          </p:cNvPr>
          <p:cNvSpPr txBox="1"/>
          <p:nvPr/>
        </p:nvSpPr>
        <p:spPr>
          <a:xfrm>
            <a:off x="338667" y="728133"/>
            <a:ext cx="8576733" cy="3231654"/>
          </a:xfrm>
          <a:prstGeom prst="rect">
            <a:avLst/>
          </a:prstGeom>
          <a:noFill/>
        </p:spPr>
        <p:txBody>
          <a:bodyPr wrap="square" rtlCol="0">
            <a:spAutoFit/>
          </a:bodyPr>
          <a:lstStyle/>
          <a:p>
            <a:r>
              <a:rPr lang="en-US" sz="2800" b="1" dirty="0"/>
              <a:t>Imputation Technique</a:t>
            </a:r>
          </a:p>
          <a:p>
            <a:endParaRPr lang="en-US" dirty="0"/>
          </a:p>
          <a:p>
            <a:pPr algn="l">
              <a:buFont typeface="Arial" panose="020B0604020202020204" pitchFamily="34" charset="0"/>
              <a:buChar char="•"/>
            </a:pPr>
            <a:r>
              <a:rPr lang="en-US" dirty="0"/>
              <a:t> </a:t>
            </a:r>
            <a:r>
              <a:rPr lang="en-US" sz="2000" b="0" i="0" dirty="0">
                <a:effectLst/>
                <a:latin typeface="arial" panose="020B0604020202020204" pitchFamily="34" charset="0"/>
              </a:rPr>
              <a:t>Complete Case Analysis(CCA) : This is a quite straightforward method of handling the Missing Data, which directly removes the rows that have missing data </a:t>
            </a:r>
            <a:r>
              <a:rPr lang="en-US" sz="2000" b="0" i="0" dirty="0" err="1">
                <a:effectLst/>
                <a:latin typeface="arial" panose="020B0604020202020204" pitchFamily="34" charset="0"/>
              </a:rPr>
              <a:t>i.e</a:t>
            </a:r>
            <a:r>
              <a:rPr lang="en-US" sz="2000" b="0" i="0" dirty="0">
                <a:effectLst/>
                <a:latin typeface="arial" panose="020B0604020202020204" pitchFamily="34" charset="0"/>
              </a:rPr>
              <a:t> we consider only those rows where we have complete data </a:t>
            </a:r>
            <a:r>
              <a:rPr lang="en-US" sz="2000" b="0" i="0" dirty="0" err="1">
                <a:effectLst/>
                <a:latin typeface="arial" panose="020B0604020202020204" pitchFamily="34" charset="0"/>
              </a:rPr>
              <a:t>i.e</a:t>
            </a:r>
            <a:r>
              <a:rPr lang="en-US" sz="2000" b="0" i="0" dirty="0">
                <a:effectLst/>
                <a:latin typeface="arial" panose="020B0604020202020204" pitchFamily="34" charset="0"/>
              </a:rPr>
              <a:t> data is not missing. </a:t>
            </a:r>
          </a:p>
          <a:p>
            <a:pPr algn="l">
              <a:lnSpc>
                <a:spcPct val="150000"/>
              </a:lnSpc>
              <a:buFont typeface="Arial" panose="020B0604020202020204" pitchFamily="34" charset="0"/>
              <a:buChar char="•"/>
            </a:pPr>
            <a:r>
              <a:rPr lang="en-US" sz="2000" b="0" i="0" dirty="0">
                <a:effectLst/>
                <a:latin typeface="arial" panose="020B0604020202020204" pitchFamily="34" charset="0"/>
              </a:rPr>
              <a:t>Arbitrary Value Imputation. ...</a:t>
            </a:r>
          </a:p>
          <a:p>
            <a:pPr algn="l">
              <a:lnSpc>
                <a:spcPct val="150000"/>
              </a:lnSpc>
              <a:buFont typeface="Arial" panose="020B0604020202020204" pitchFamily="34" charset="0"/>
              <a:buChar char="•"/>
            </a:pPr>
            <a:r>
              <a:rPr lang="en-US" sz="2000" b="0" i="0" dirty="0">
                <a:effectLst/>
                <a:latin typeface="arial" panose="020B0604020202020204" pitchFamily="34" charset="0"/>
              </a:rPr>
              <a:t>Frequent Category Imputation.</a:t>
            </a:r>
          </a:p>
          <a:p>
            <a:endParaRPr lang="en-IN" dirty="0"/>
          </a:p>
        </p:txBody>
      </p:sp>
    </p:spTree>
    <p:extLst>
      <p:ext uri="{BB962C8B-B14F-4D97-AF65-F5344CB8AC3E}">
        <p14:creationId xmlns:p14="http://schemas.microsoft.com/office/powerpoint/2010/main" val="56184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188A1-3676-42B8-AD14-FD2FA36D9368}"/>
              </a:ext>
            </a:extLst>
          </p:cNvPr>
          <p:cNvSpPr txBox="1"/>
          <p:nvPr/>
        </p:nvSpPr>
        <p:spPr>
          <a:xfrm>
            <a:off x="457200" y="703385"/>
            <a:ext cx="8915400" cy="2585323"/>
          </a:xfrm>
          <a:prstGeom prst="rect">
            <a:avLst/>
          </a:prstGeom>
          <a:noFill/>
        </p:spPr>
        <p:txBody>
          <a:bodyPr wrap="square" rtlCol="0">
            <a:spAutoFit/>
          </a:bodyPr>
          <a:lstStyle/>
          <a:p>
            <a:r>
              <a:rPr lang="en-US" sz="2800" b="1" dirty="0"/>
              <a:t>Feature Encoding </a:t>
            </a:r>
          </a:p>
          <a:p>
            <a:r>
              <a:rPr lang="en-US" dirty="0"/>
              <a:t>                        </a:t>
            </a:r>
          </a:p>
          <a:p>
            <a:r>
              <a:rPr lang="en-US" dirty="0"/>
              <a:t>                                    </a:t>
            </a:r>
            <a:r>
              <a:rPr lang="en-US" sz="2000" dirty="0"/>
              <a:t>It is the process of turning categorical data in a dataset into numerical data. It is essential that we perform feature encoding because most ML models only interpret numerical data and not data in text form</a:t>
            </a:r>
            <a:r>
              <a:rPr lang="en-US" dirty="0"/>
              <a:t>.</a:t>
            </a:r>
          </a:p>
          <a:p>
            <a:endParaRPr lang="en-US" dirty="0"/>
          </a:p>
          <a:p>
            <a:endParaRPr lang="en-IN" dirty="0"/>
          </a:p>
        </p:txBody>
      </p:sp>
    </p:spTree>
    <p:extLst>
      <p:ext uri="{BB962C8B-B14F-4D97-AF65-F5344CB8AC3E}">
        <p14:creationId xmlns:p14="http://schemas.microsoft.com/office/powerpoint/2010/main" val="354733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6DBC7-5016-4A8D-B8CF-03C4B293753B}"/>
              </a:ext>
            </a:extLst>
          </p:cNvPr>
          <p:cNvSpPr txBox="1"/>
          <p:nvPr/>
        </p:nvSpPr>
        <p:spPr>
          <a:xfrm>
            <a:off x="492369" y="729762"/>
            <a:ext cx="8774723" cy="544764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Label Encoding</a:t>
            </a:r>
          </a:p>
          <a:p>
            <a:endParaRPr lang="en-US" dirty="0"/>
          </a:p>
          <a:p>
            <a:r>
              <a:rPr lang="en-US" dirty="0"/>
              <a:t>        </a:t>
            </a:r>
            <a:r>
              <a:rPr lang="en-US" sz="2000" dirty="0"/>
              <a:t>It refers to converting the labels into a numeric form so as to convert</a:t>
            </a:r>
          </a:p>
          <a:p>
            <a:r>
              <a:rPr lang="en-US" sz="2000" dirty="0"/>
              <a:t> them into the machine-readable form. </a:t>
            </a:r>
          </a:p>
          <a:p>
            <a:pPr marL="285750" indent="-285750">
              <a:buFont typeface="Wingdings" panose="05000000000000000000" pitchFamily="2" charset="2"/>
              <a:buChar char="Ø"/>
            </a:pPr>
            <a:r>
              <a:rPr lang="en-US" sz="2000" dirty="0"/>
              <a:t> ML algorithms can then decide in a better way how those labels must be operated. It is an important pre-processing step for the structured dataset in supervised learning.</a:t>
            </a:r>
          </a:p>
          <a:p>
            <a:endParaRPr lang="en-US" sz="2000" dirty="0"/>
          </a:p>
          <a:p>
            <a:r>
              <a:rPr lang="en-US" sz="2000" b="1" dirty="0"/>
              <a:t>How can label encoding ?</a:t>
            </a:r>
          </a:p>
          <a:p>
            <a:r>
              <a:rPr lang="en-US" sz="2000" dirty="0"/>
              <a:t>   </a:t>
            </a:r>
            <a:r>
              <a:rPr lang="en-US" sz="2000" dirty="0" err="1"/>
              <a:t>LabelEncoder</a:t>
            </a:r>
            <a:r>
              <a:rPr lang="en-US" sz="2000" dirty="0"/>
              <a:t> class using scikit-learn library. Category codes.</a:t>
            </a:r>
          </a:p>
          <a:p>
            <a:r>
              <a:rPr lang="en-US" sz="2000" dirty="0"/>
              <a:t>   And then : </a:t>
            </a:r>
          </a:p>
          <a:p>
            <a:r>
              <a:rPr lang="en-US" sz="2000" dirty="0"/>
              <a:t> 1) Create an instance of </a:t>
            </a:r>
            <a:r>
              <a:rPr lang="en-US" sz="2000" dirty="0" err="1"/>
              <a:t>LabelEncoder</a:t>
            </a:r>
            <a:r>
              <a:rPr lang="en-US" sz="2000" dirty="0"/>
              <a:t>() and store it in </a:t>
            </a:r>
            <a:r>
              <a:rPr lang="en-US" sz="2000" dirty="0" err="1"/>
              <a:t>labelencoder</a:t>
            </a:r>
            <a:r>
              <a:rPr lang="en-US" sz="2000" dirty="0"/>
              <a:t> variable/object.</a:t>
            </a:r>
          </a:p>
          <a:p>
            <a:r>
              <a:rPr lang="en-US" sz="2000" dirty="0"/>
              <a:t>2) Apply fit and transform which does the trick to assign numerical value to categorical value and the same is stored in new column called “</a:t>
            </a:r>
            <a:r>
              <a:rPr lang="en-US" sz="2000" dirty="0" err="1"/>
              <a:t>State_N</a:t>
            </a:r>
            <a:r>
              <a:rPr lang="en-US" sz="2000" dirty="0"/>
              <a:t>”</a:t>
            </a:r>
          </a:p>
          <a:p>
            <a:endParaRPr lang="en-US" dirty="0"/>
          </a:p>
        </p:txBody>
      </p:sp>
    </p:spTree>
    <p:extLst>
      <p:ext uri="{BB962C8B-B14F-4D97-AF65-F5344CB8AC3E}">
        <p14:creationId xmlns:p14="http://schemas.microsoft.com/office/powerpoint/2010/main" val="162320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8211D-1239-44F4-821B-89D0EF30A9B0}"/>
              </a:ext>
            </a:extLst>
          </p:cNvPr>
          <p:cNvSpPr txBox="1"/>
          <p:nvPr/>
        </p:nvSpPr>
        <p:spPr>
          <a:xfrm>
            <a:off x="207264" y="1037336"/>
            <a:ext cx="8856133" cy="5632311"/>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Column Height in some dataset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Where 0 is the label for Tall, 1 is the label for Medium ,</a:t>
            </a:r>
          </a:p>
          <a:p>
            <a:r>
              <a:rPr lang="en-US" sz="2000" dirty="0"/>
              <a:t>    2 is the label for Short    </a:t>
            </a:r>
          </a:p>
          <a:p>
            <a:endParaRPr lang="en-US" sz="2000" dirty="0"/>
          </a:p>
          <a:p>
            <a:endParaRPr lang="en-US" dirty="0"/>
          </a:p>
          <a:p>
            <a:endParaRPr lang="en-IN" dirty="0"/>
          </a:p>
        </p:txBody>
      </p:sp>
      <p:graphicFrame>
        <p:nvGraphicFramePr>
          <p:cNvPr id="3" name="Table 3">
            <a:extLst>
              <a:ext uri="{FF2B5EF4-FFF2-40B4-BE49-F238E27FC236}">
                <a16:creationId xmlns:a16="http://schemas.microsoft.com/office/drawing/2014/main" id="{A935186A-9D97-44CE-9246-9CDA0CB44D97}"/>
              </a:ext>
            </a:extLst>
          </p:cNvPr>
          <p:cNvGraphicFramePr>
            <a:graphicFrameLocks noGrp="1"/>
          </p:cNvGraphicFramePr>
          <p:nvPr>
            <p:extLst>
              <p:ext uri="{D42A27DB-BD31-4B8C-83A1-F6EECF244321}">
                <p14:modId xmlns:p14="http://schemas.microsoft.com/office/powerpoint/2010/main" val="568304310"/>
              </p:ext>
            </p:extLst>
          </p:nvPr>
        </p:nvGraphicFramePr>
        <p:xfrm>
          <a:off x="3318933" y="2620108"/>
          <a:ext cx="2993944" cy="1799492"/>
        </p:xfrm>
        <a:graphic>
          <a:graphicData uri="http://schemas.openxmlformats.org/drawingml/2006/table">
            <a:tbl>
              <a:tblPr firstRow="1" bandRow="1">
                <a:tableStyleId>{5C22544A-7EE6-4342-B048-85BDC9FD1C3A}</a:tableStyleId>
              </a:tblPr>
              <a:tblGrid>
                <a:gridCol w="2993944">
                  <a:extLst>
                    <a:ext uri="{9D8B030D-6E8A-4147-A177-3AD203B41FA5}">
                      <a16:colId xmlns:a16="http://schemas.microsoft.com/office/drawing/2014/main" val="2471556350"/>
                    </a:ext>
                  </a:extLst>
                </a:gridCol>
              </a:tblGrid>
              <a:tr h="448848">
                <a:tc>
                  <a:txBody>
                    <a:bodyPr/>
                    <a:lstStyle/>
                    <a:p>
                      <a:pPr algn="l"/>
                      <a:r>
                        <a:rPr lang="en-US" dirty="0">
                          <a:solidFill>
                            <a:schemeClr val="accent2">
                              <a:lumMod val="50000"/>
                            </a:schemeClr>
                          </a:solidFill>
                        </a:rPr>
                        <a:t>Height              </a:t>
                      </a:r>
                      <a:r>
                        <a:rPr lang="en-US" dirty="0" err="1">
                          <a:solidFill>
                            <a:schemeClr val="accent2">
                              <a:lumMod val="50000"/>
                            </a:schemeClr>
                          </a:solidFill>
                        </a:rPr>
                        <a:t>Height</a:t>
                      </a:r>
                      <a:endParaRPr lang="en-US" dirty="0">
                        <a:solidFill>
                          <a:schemeClr val="accent2">
                            <a:lumMod val="50000"/>
                          </a:schemeClr>
                        </a:solidFill>
                      </a:endParaRPr>
                    </a:p>
                  </a:txBody>
                  <a:tcPr/>
                </a:tc>
                <a:extLst>
                  <a:ext uri="{0D108BD9-81ED-4DB2-BD59-A6C34878D82A}">
                    <a16:rowId xmlns:a16="http://schemas.microsoft.com/office/drawing/2014/main" val="2139883975"/>
                  </a:ext>
                </a:extLst>
              </a:tr>
              <a:tr h="452948">
                <a:tc>
                  <a:txBody>
                    <a:bodyPr/>
                    <a:lstStyle/>
                    <a:p>
                      <a:pPr algn="l"/>
                      <a:r>
                        <a:rPr lang="en-US" dirty="0"/>
                        <a:t>Tall                         0</a:t>
                      </a:r>
                      <a:endParaRPr lang="en-IN" dirty="0"/>
                    </a:p>
                  </a:txBody>
                  <a:tcPr/>
                </a:tc>
                <a:extLst>
                  <a:ext uri="{0D108BD9-81ED-4DB2-BD59-A6C34878D82A}">
                    <a16:rowId xmlns:a16="http://schemas.microsoft.com/office/drawing/2014/main" val="85391421"/>
                  </a:ext>
                </a:extLst>
              </a:tr>
              <a:tr h="448848">
                <a:tc>
                  <a:txBody>
                    <a:bodyPr/>
                    <a:lstStyle/>
                    <a:p>
                      <a:pPr algn="l"/>
                      <a:r>
                        <a:rPr lang="en-US" dirty="0"/>
                        <a:t>Medium                   1</a:t>
                      </a:r>
                      <a:endParaRPr lang="en-IN" dirty="0"/>
                    </a:p>
                  </a:txBody>
                  <a:tcPr/>
                </a:tc>
                <a:extLst>
                  <a:ext uri="{0D108BD9-81ED-4DB2-BD59-A6C34878D82A}">
                    <a16:rowId xmlns:a16="http://schemas.microsoft.com/office/drawing/2014/main" val="2207687100"/>
                  </a:ext>
                </a:extLst>
              </a:tr>
              <a:tr h="448848">
                <a:tc>
                  <a:txBody>
                    <a:bodyPr/>
                    <a:lstStyle/>
                    <a:p>
                      <a:pPr algn="l"/>
                      <a:r>
                        <a:rPr lang="en-US" dirty="0"/>
                        <a:t>Short                       2</a:t>
                      </a:r>
                      <a:endParaRPr lang="en-IN" dirty="0"/>
                    </a:p>
                  </a:txBody>
                  <a:tcPr/>
                </a:tc>
                <a:extLst>
                  <a:ext uri="{0D108BD9-81ED-4DB2-BD59-A6C34878D82A}">
                    <a16:rowId xmlns:a16="http://schemas.microsoft.com/office/drawing/2014/main" val="160887619"/>
                  </a:ext>
                </a:extLst>
              </a:tr>
            </a:tbl>
          </a:graphicData>
        </a:graphic>
      </p:graphicFrame>
      <p:cxnSp>
        <p:nvCxnSpPr>
          <p:cNvPr id="5" name="Straight Connector 4">
            <a:extLst>
              <a:ext uri="{FF2B5EF4-FFF2-40B4-BE49-F238E27FC236}">
                <a16:creationId xmlns:a16="http://schemas.microsoft.com/office/drawing/2014/main" id="{3F10A5D7-9950-434D-843B-54EF059686BE}"/>
              </a:ext>
            </a:extLst>
          </p:cNvPr>
          <p:cNvCxnSpPr>
            <a:cxnSpLocks/>
            <a:endCxn id="3" idx="2"/>
          </p:cNvCxnSpPr>
          <p:nvPr/>
        </p:nvCxnSpPr>
        <p:spPr>
          <a:xfrm flipH="1">
            <a:off x="4815905" y="2637692"/>
            <a:ext cx="11072" cy="178190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946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62205-EAB1-4DAE-B790-0308A80DB588}"/>
              </a:ext>
            </a:extLst>
          </p:cNvPr>
          <p:cNvSpPr txBox="1"/>
          <p:nvPr/>
        </p:nvSpPr>
        <p:spPr>
          <a:xfrm>
            <a:off x="597877" y="896815"/>
            <a:ext cx="8519746" cy="422147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One Hot Encoding</a:t>
            </a:r>
          </a:p>
          <a:p>
            <a:r>
              <a:rPr lang="en-US" dirty="0"/>
              <a:t>                            </a:t>
            </a:r>
            <a:r>
              <a:rPr lang="en-US" sz="2000" i="0" dirty="0">
                <a:effectLst/>
                <a:latin typeface="arial" panose="020B0604020202020204" pitchFamily="34" charset="0"/>
              </a:rPr>
              <a:t>A one hot encoding is a representation of categorical variables as binary vectors. This first requires that the categorical values be mapped to integer values. Then, each integer value is represented as a binary vector that is all zero values except the index of the integer, which is marked with a 1.</a:t>
            </a:r>
          </a:p>
          <a:p>
            <a:endParaRPr lang="en-US" sz="2000" dirty="0">
              <a:latin typeface="arial" panose="020B0604020202020204" pitchFamily="34" charset="0"/>
            </a:endParaRPr>
          </a:p>
          <a:p>
            <a:endParaRPr lang="en-US" sz="2000" dirty="0">
              <a:latin typeface="arial" panose="020B0604020202020204" pitchFamily="34" charset="0"/>
            </a:endParaRPr>
          </a:p>
          <a:p>
            <a:r>
              <a:rPr lang="en-US" sz="2000" b="1" dirty="0">
                <a:latin typeface="arial" panose="020B0604020202020204" pitchFamily="34" charset="0"/>
              </a:rPr>
              <a:t>One hot encoding is processed in 2 steps:</a:t>
            </a:r>
          </a:p>
          <a:p>
            <a:endParaRPr lang="en-US" sz="2000" dirty="0">
              <a:latin typeface="arial" panose="020B0604020202020204" pitchFamily="34" charset="0"/>
            </a:endParaRPr>
          </a:p>
          <a:p>
            <a:pPr marL="457200" indent="-457200">
              <a:lnSpc>
                <a:spcPct val="150000"/>
              </a:lnSpc>
              <a:buAutoNum type="arabicParenR"/>
            </a:pPr>
            <a:r>
              <a:rPr lang="en-US" sz="2000" dirty="0">
                <a:latin typeface="arial" panose="020B0604020202020204" pitchFamily="34" charset="0"/>
              </a:rPr>
              <a:t>Splitting of categories to different columns.</a:t>
            </a:r>
          </a:p>
          <a:p>
            <a:pPr marL="457200" indent="-457200">
              <a:lnSpc>
                <a:spcPct val="150000"/>
              </a:lnSpc>
              <a:buAutoNum type="arabicParenR"/>
            </a:pPr>
            <a:r>
              <a:rPr lang="en-US" sz="2000" dirty="0">
                <a:latin typeface="arial" panose="020B0604020202020204" pitchFamily="34" charset="0"/>
              </a:rPr>
              <a:t>Put ‘0’ for others and ‘1’ as an indicator for the appropriate column.</a:t>
            </a:r>
            <a:endParaRPr lang="en-IN" sz="2000" dirty="0"/>
          </a:p>
        </p:txBody>
      </p:sp>
    </p:spTree>
    <p:extLst>
      <p:ext uri="{BB962C8B-B14F-4D97-AF65-F5344CB8AC3E}">
        <p14:creationId xmlns:p14="http://schemas.microsoft.com/office/powerpoint/2010/main" val="373605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Damask</Template>
  <TotalTime>257</TotalTime>
  <Words>624</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Algerian</vt:lpstr>
      <vt:lpstr>Arial</vt:lpstr>
      <vt:lpstr>Arial</vt:lpstr>
      <vt:lpstr>Bookman Old Style</vt:lpstr>
      <vt:lpstr>Rockwell</vt:lpstr>
      <vt:lpstr>Trebuchet MS</vt:lpstr>
      <vt:lpstr>Wingdings</vt:lpstr>
      <vt:lpstr>Wingdings 3</vt:lpstr>
      <vt:lpstr>1_Damask</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KULKARNI</dc:creator>
  <cp:lastModifiedBy>PAVAN KULKARNI</cp:lastModifiedBy>
  <cp:revision>2</cp:revision>
  <dcterms:created xsi:type="dcterms:W3CDTF">2022-02-03T06:03:08Z</dcterms:created>
  <dcterms:modified xsi:type="dcterms:W3CDTF">2022-02-04T06:55:00Z</dcterms:modified>
</cp:coreProperties>
</file>