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3"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E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8"/>
  </p:normalViewPr>
  <p:slideViewPr>
    <p:cSldViewPr snapToGrid="0" snapToObjects="1">
      <p:cViewPr varScale="1">
        <p:scale>
          <a:sx n="87" d="100"/>
          <a:sy n="87" d="100"/>
        </p:scale>
        <p:origin x="528" y="8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1/24/2022</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77541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6805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233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32999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6358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54519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27294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4361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7206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015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3580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6854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9680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95896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4390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0472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1/24/2022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9767508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Statistical_mode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2B61C-0271-45F6-BD80-4546DD914719}"/>
              </a:ext>
            </a:extLst>
          </p:cNvPr>
          <p:cNvSpPr>
            <a:spLocks noGrp="1"/>
          </p:cNvSpPr>
          <p:nvPr>
            <p:ph type="ctrTitle"/>
          </p:nvPr>
        </p:nvSpPr>
        <p:spPr/>
        <p:txBody>
          <a:bodyPr/>
          <a:lstStyle/>
          <a:p>
            <a:r>
              <a:rPr lang="en-US" dirty="0"/>
              <a:t>MACHINE LEARNING</a:t>
            </a:r>
            <a:endParaRPr lang="en-IN" dirty="0"/>
          </a:p>
        </p:txBody>
      </p:sp>
      <p:sp>
        <p:nvSpPr>
          <p:cNvPr id="3" name="Subtitle 2">
            <a:extLst>
              <a:ext uri="{FF2B5EF4-FFF2-40B4-BE49-F238E27FC236}">
                <a16:creationId xmlns:a16="http://schemas.microsoft.com/office/drawing/2014/main" id="{E477794E-A9D6-4BAA-9653-372591467CA0}"/>
              </a:ext>
            </a:extLst>
          </p:cNvPr>
          <p:cNvSpPr>
            <a:spLocks noGrp="1"/>
          </p:cNvSpPr>
          <p:nvPr>
            <p:ph type="subTitle" idx="1"/>
          </p:nvPr>
        </p:nvSpPr>
        <p:spPr/>
        <p:txBody>
          <a:bodyPr>
            <a:normAutofit/>
          </a:bodyPr>
          <a:lstStyle/>
          <a:p>
            <a:r>
              <a:rPr lang="en-US" sz="3200" dirty="0"/>
              <a:t>(OVERFITTING AND UNDERFITTING)</a:t>
            </a:r>
            <a:endParaRPr lang="en-IN" sz="3200" dirty="0"/>
          </a:p>
        </p:txBody>
      </p:sp>
    </p:spTree>
    <p:extLst>
      <p:ext uri="{BB962C8B-B14F-4D97-AF65-F5344CB8AC3E}">
        <p14:creationId xmlns:p14="http://schemas.microsoft.com/office/powerpoint/2010/main" val="639251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13C9E-8BF7-4338-951C-9096B93DFFA9}"/>
              </a:ext>
            </a:extLst>
          </p:cNvPr>
          <p:cNvSpPr txBox="1"/>
          <p:nvPr/>
        </p:nvSpPr>
        <p:spPr>
          <a:xfrm>
            <a:off x="597877" y="720969"/>
            <a:ext cx="8862646" cy="5016758"/>
          </a:xfrm>
          <a:prstGeom prst="rect">
            <a:avLst/>
          </a:prstGeom>
          <a:noFill/>
        </p:spPr>
        <p:txBody>
          <a:bodyPr wrap="square" rtlCol="0">
            <a:spAutoFit/>
          </a:bodyPr>
          <a:lstStyle/>
          <a:p>
            <a:r>
              <a:rPr lang="en-US" sz="2800" b="1" dirty="0">
                <a:solidFill>
                  <a:srgbClr val="00B0F0"/>
                </a:solidFill>
              </a:rPr>
              <a:t>Bias – Variance trade off</a:t>
            </a:r>
          </a:p>
          <a:p>
            <a:endParaRPr lang="en-US" sz="2800" b="1" dirty="0">
              <a:solidFill>
                <a:srgbClr val="00B0F0"/>
              </a:solidFill>
            </a:endParaRPr>
          </a:p>
          <a:p>
            <a:r>
              <a:rPr lang="en-US" sz="2400" b="0" i="0" dirty="0">
                <a:effectLst/>
                <a:latin typeface="urw-din"/>
              </a:rPr>
              <a:t>If the algorithm is too simple then it may be on high bias and low variance condition and thus is error-prone. If algorithms fit too complex then it may be on high variance and low bias. In the latter condition, the new entries will not perform well. Well, there is something between both of these conditions, known as Trade-off or Bias Variance Trade-off.   OR</a:t>
            </a:r>
          </a:p>
          <a:p>
            <a:pPr marL="342900" indent="-342900">
              <a:buClr>
                <a:schemeClr val="accent1">
                  <a:lumMod val="75000"/>
                </a:schemeClr>
              </a:buClr>
              <a:buFont typeface="Wingdings" panose="05000000000000000000" pitchFamily="2" charset="2"/>
              <a:buChar char="Ø"/>
            </a:pPr>
            <a:r>
              <a:rPr lang="en-US" sz="2400" dirty="0">
                <a:latin typeface="urw-din"/>
              </a:rPr>
              <a:t> We need to have a model that is neither underfitting and nor overfitting . Which is called Bias – Variance trade off.</a:t>
            </a:r>
          </a:p>
          <a:p>
            <a:pPr marL="342900" indent="-342900">
              <a:buClr>
                <a:schemeClr val="accent1">
                  <a:lumMod val="75000"/>
                </a:schemeClr>
              </a:buClr>
              <a:buFont typeface="Wingdings" panose="05000000000000000000" pitchFamily="2" charset="2"/>
              <a:buChar char="Ø"/>
            </a:pPr>
            <a:r>
              <a:rPr lang="en-US" sz="2400" b="1" dirty="0">
                <a:latin typeface="urw-din"/>
              </a:rPr>
              <a:t> </a:t>
            </a:r>
            <a:r>
              <a:rPr lang="en-US" sz="2400" dirty="0">
                <a:latin typeface="urw-din"/>
              </a:rPr>
              <a:t>If there is no balance between variance and bias then the model </a:t>
            </a:r>
          </a:p>
          <a:p>
            <a:r>
              <a:rPr lang="en-US" sz="2400" dirty="0">
                <a:latin typeface="urw-din"/>
              </a:rPr>
              <a:t>       will not be able to generalize a failure to perform well on new</a:t>
            </a:r>
          </a:p>
          <a:p>
            <a:r>
              <a:rPr lang="en-US" sz="2400" dirty="0">
                <a:latin typeface="urw-din"/>
              </a:rPr>
              <a:t>        data.        </a:t>
            </a:r>
            <a:endParaRPr lang="en-IN" sz="2400" dirty="0"/>
          </a:p>
        </p:txBody>
      </p:sp>
    </p:spTree>
    <p:extLst>
      <p:ext uri="{BB962C8B-B14F-4D97-AF65-F5344CB8AC3E}">
        <p14:creationId xmlns:p14="http://schemas.microsoft.com/office/powerpoint/2010/main" val="80870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CD3507-6ACC-4055-8D0A-236E0E10014F}"/>
              </a:ext>
            </a:extLst>
          </p:cNvPr>
          <p:cNvSpPr txBox="1"/>
          <p:nvPr/>
        </p:nvSpPr>
        <p:spPr>
          <a:xfrm>
            <a:off x="465992" y="606669"/>
            <a:ext cx="8774723" cy="4893647"/>
          </a:xfrm>
          <a:prstGeom prst="rect">
            <a:avLst/>
          </a:prstGeom>
          <a:noFill/>
        </p:spPr>
        <p:txBody>
          <a:bodyPr wrap="square" rtlCol="0">
            <a:spAutoFit/>
          </a:bodyPr>
          <a:lstStyle/>
          <a:p>
            <a:r>
              <a:rPr lang="en-US" sz="3600" b="1" dirty="0">
                <a:solidFill>
                  <a:srgbClr val="00B0F0"/>
                </a:solidFill>
              </a:rPr>
              <a:t>Bias and Variance</a:t>
            </a:r>
          </a:p>
          <a:p>
            <a:r>
              <a:rPr lang="en-US" sz="3600" dirty="0"/>
              <a:t> </a:t>
            </a:r>
          </a:p>
          <a:p>
            <a:r>
              <a:rPr lang="en-US" sz="2400" b="1" u="sng" dirty="0"/>
              <a:t>Bias:</a:t>
            </a:r>
            <a:r>
              <a:rPr lang="en-US" sz="2400" b="1" dirty="0"/>
              <a:t> </a:t>
            </a:r>
            <a:r>
              <a:rPr lang="en-US" sz="2400" dirty="0"/>
              <a:t>It is </a:t>
            </a:r>
            <a:r>
              <a:rPr lang="en-US" sz="2400" b="0" i="0" dirty="0">
                <a:solidFill>
                  <a:srgbClr val="6C6C6C"/>
                </a:solidFill>
                <a:effectLst/>
                <a:latin typeface="Arial" panose="020B0604020202020204" pitchFamily="34" charset="0"/>
              </a:rPr>
              <a:t>a phenomenon that occurs when an algorithm produces results that are systemically prejudiced due to erroneous assumptions in the machine learning process.</a:t>
            </a:r>
          </a:p>
          <a:p>
            <a:endParaRPr lang="en-US" sz="2400" dirty="0">
              <a:solidFill>
                <a:srgbClr val="6C6C6C"/>
              </a:solidFill>
              <a:latin typeface="Arial" panose="020B0604020202020204" pitchFamily="34" charset="0"/>
            </a:endParaRPr>
          </a:p>
          <a:p>
            <a:endParaRPr lang="en-US" sz="2400" dirty="0">
              <a:solidFill>
                <a:srgbClr val="6C6C6C"/>
              </a:solidFill>
              <a:latin typeface="Arial" panose="020B0604020202020204" pitchFamily="34" charset="0"/>
            </a:endParaRPr>
          </a:p>
          <a:p>
            <a:r>
              <a:rPr lang="en-US" sz="2400" b="1" u="sng" dirty="0">
                <a:latin typeface="Arial" panose="020B0604020202020204" pitchFamily="34" charset="0"/>
              </a:rPr>
              <a:t>Variance:</a:t>
            </a:r>
            <a:r>
              <a:rPr lang="en-US" sz="2400" dirty="0">
                <a:latin typeface="Arial" panose="020B0604020202020204" pitchFamily="34" charset="0"/>
              </a:rPr>
              <a:t> </a:t>
            </a:r>
            <a:r>
              <a:rPr lang="en-US" sz="2400" b="0" i="0" dirty="0">
                <a:effectLst/>
                <a:latin typeface="arial" panose="020B0604020202020204" pitchFamily="34" charset="0"/>
              </a:rPr>
              <a:t>What is variance in machine learning? Variance refers to the changes in the model when using different portions of the training data set. Simply stated, variance is </a:t>
            </a:r>
            <a:r>
              <a:rPr lang="en-US" sz="2400" i="0" dirty="0">
                <a:effectLst/>
                <a:latin typeface="arial" panose="020B0604020202020204" pitchFamily="34" charset="0"/>
              </a:rPr>
              <a:t>the variability in the model prediction</a:t>
            </a:r>
            <a:r>
              <a:rPr lang="en-US" sz="2400" b="0" i="0" dirty="0">
                <a:effectLst/>
                <a:latin typeface="arial" panose="020B0604020202020204" pitchFamily="34" charset="0"/>
              </a:rPr>
              <a:t>—how much the ML function can adjust depending on the given data</a:t>
            </a:r>
            <a:endParaRPr lang="en-IN" sz="2400" b="1" dirty="0"/>
          </a:p>
        </p:txBody>
      </p:sp>
    </p:spTree>
    <p:extLst>
      <p:ext uri="{BB962C8B-B14F-4D97-AF65-F5344CB8AC3E}">
        <p14:creationId xmlns:p14="http://schemas.microsoft.com/office/powerpoint/2010/main" val="302229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F4B0-BB43-4478-8B41-797D53517E2E}"/>
              </a:ext>
            </a:extLst>
          </p:cNvPr>
          <p:cNvSpPr txBox="1"/>
          <p:nvPr/>
        </p:nvSpPr>
        <p:spPr>
          <a:xfrm>
            <a:off x="334108" y="545123"/>
            <a:ext cx="9047284" cy="5909310"/>
          </a:xfrm>
          <a:prstGeom prst="rect">
            <a:avLst/>
          </a:prstGeom>
          <a:noFill/>
        </p:spPr>
        <p:txBody>
          <a:bodyPr wrap="square" rtlCol="0">
            <a:spAutoFit/>
          </a:bodyPr>
          <a:lstStyle/>
          <a:p>
            <a:r>
              <a:rPr lang="en-US" sz="3600" b="1" dirty="0">
                <a:solidFill>
                  <a:srgbClr val="00B0F0"/>
                </a:solidFill>
              </a:rPr>
              <a:t>Good Model OR Generalized Model</a:t>
            </a:r>
          </a:p>
          <a:p>
            <a:endParaRPr lang="en-US" sz="3600" dirty="0"/>
          </a:p>
          <a:p>
            <a:pPr marL="342900" indent="-342900">
              <a:buClr>
                <a:schemeClr val="accent1">
                  <a:lumMod val="75000"/>
                </a:schemeClr>
              </a:buClr>
              <a:buFont typeface="Wingdings" panose="05000000000000000000" pitchFamily="2" charset="2"/>
              <a:buChar char="Ø"/>
            </a:pPr>
            <a:r>
              <a:rPr lang="en-US" sz="2400" dirty="0"/>
              <a:t>It is able to perform well on training dataset as well as on testing dataset.</a:t>
            </a:r>
          </a:p>
          <a:p>
            <a:pPr marL="342900" indent="-342900">
              <a:buClr>
                <a:schemeClr val="accent1">
                  <a:lumMod val="75000"/>
                </a:schemeClr>
              </a:buClr>
              <a:buFont typeface="Wingdings" panose="05000000000000000000" pitchFamily="2" charset="2"/>
              <a:buChar char="Ø"/>
            </a:pPr>
            <a:r>
              <a:rPr lang="en-US" sz="2400" dirty="0"/>
              <a:t>For the best model- High accuracy during training as well as high accuracy during testing.</a:t>
            </a:r>
          </a:p>
          <a:p>
            <a:pPr marL="1257300" lvl="2" indent="-342900">
              <a:buClr>
                <a:schemeClr val="accent1">
                  <a:lumMod val="75000"/>
                </a:schemeClr>
              </a:buClr>
              <a:buFont typeface="Wingdings" panose="05000000000000000000" pitchFamily="2" charset="2"/>
              <a:buChar char="Ø"/>
            </a:pPr>
            <a:endParaRPr lang="en-US" sz="2400" dirty="0"/>
          </a:p>
          <a:p>
            <a:pPr marL="342900" indent="-342900">
              <a:buClr>
                <a:schemeClr val="accent1">
                  <a:lumMod val="75000"/>
                </a:schemeClr>
              </a:buClr>
              <a:buFont typeface="Wingdings" panose="05000000000000000000" pitchFamily="2" charset="2"/>
              <a:buChar char="Ø"/>
            </a:pPr>
            <a:r>
              <a:rPr lang="en-US" sz="2400" dirty="0"/>
              <a:t>Low training error </a:t>
            </a:r>
          </a:p>
          <a:p>
            <a:pPr marL="342900" indent="-342900">
              <a:buClr>
                <a:schemeClr val="accent1">
                  <a:lumMod val="75000"/>
                </a:schemeClr>
              </a:buClr>
              <a:buFont typeface="Wingdings" panose="05000000000000000000" pitchFamily="2" charset="2"/>
              <a:buChar char="Ø"/>
            </a:pPr>
            <a:r>
              <a:rPr lang="en-US" sz="2400" dirty="0"/>
              <a:t>Low testing error </a:t>
            </a:r>
          </a:p>
          <a:p>
            <a:endParaRPr lang="en-US" sz="2400" dirty="0"/>
          </a:p>
          <a:p>
            <a:pPr marL="342900" indent="-342900">
              <a:buClr>
                <a:schemeClr val="accent1">
                  <a:lumMod val="75000"/>
                </a:schemeClr>
              </a:buClr>
              <a:buFont typeface="Wingdings" panose="05000000000000000000" pitchFamily="2" charset="2"/>
              <a:buChar char="Ø"/>
            </a:pPr>
            <a:r>
              <a:rPr lang="en-US" sz="2400" dirty="0"/>
              <a:t>Low bias </a:t>
            </a:r>
          </a:p>
          <a:p>
            <a:pPr marL="342900" indent="-342900">
              <a:buClr>
                <a:schemeClr val="accent1">
                  <a:lumMod val="75000"/>
                </a:schemeClr>
              </a:buClr>
              <a:buFont typeface="Wingdings" panose="05000000000000000000" pitchFamily="2" charset="2"/>
              <a:buChar char="Ø"/>
            </a:pPr>
            <a:r>
              <a:rPr lang="en-US" sz="2400" dirty="0"/>
              <a:t>Low variance</a:t>
            </a:r>
          </a:p>
          <a:p>
            <a:endParaRPr lang="en-US" sz="2400" dirty="0"/>
          </a:p>
          <a:p>
            <a:pPr marL="342900" indent="-342900">
              <a:buClr>
                <a:schemeClr val="accent1">
                  <a:lumMod val="75000"/>
                </a:schemeClr>
              </a:buClr>
              <a:buFont typeface="Wingdings" panose="05000000000000000000" pitchFamily="2" charset="2"/>
              <a:buChar char="Ø"/>
            </a:pPr>
            <a:r>
              <a:rPr lang="en-US" sz="2400" dirty="0"/>
              <a:t>Accuracy during training as well as testing is very high.</a:t>
            </a:r>
          </a:p>
          <a:p>
            <a:endParaRPr lang="en-IN" dirty="0"/>
          </a:p>
        </p:txBody>
      </p:sp>
    </p:spTree>
    <p:extLst>
      <p:ext uri="{BB962C8B-B14F-4D97-AF65-F5344CB8AC3E}">
        <p14:creationId xmlns:p14="http://schemas.microsoft.com/office/powerpoint/2010/main" val="300617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D4E8A-AFC3-413D-91AC-3FF9A082CCAF}"/>
              </a:ext>
            </a:extLst>
          </p:cNvPr>
          <p:cNvSpPr txBox="1"/>
          <p:nvPr/>
        </p:nvSpPr>
        <p:spPr>
          <a:xfrm>
            <a:off x="492369" y="518746"/>
            <a:ext cx="8950569" cy="5386090"/>
          </a:xfrm>
          <a:prstGeom prst="rect">
            <a:avLst/>
          </a:prstGeom>
          <a:noFill/>
        </p:spPr>
        <p:txBody>
          <a:bodyPr wrap="square" rtlCol="0">
            <a:spAutoFit/>
          </a:bodyPr>
          <a:lstStyle/>
          <a:p>
            <a:r>
              <a:rPr lang="en-US" sz="3200" b="1" dirty="0">
                <a:solidFill>
                  <a:srgbClr val="00B0F0"/>
                </a:solidFill>
              </a:rPr>
              <a:t>Overfitting</a:t>
            </a:r>
          </a:p>
          <a:p>
            <a:endParaRPr lang="en-US" sz="3200" dirty="0"/>
          </a:p>
          <a:p>
            <a:r>
              <a:rPr lang="en-US" sz="2000" b="0" i="0" dirty="0">
                <a:effectLst/>
                <a:latin typeface="arial" panose="020B0604020202020204" pitchFamily="34" charset="0"/>
              </a:rPr>
              <a:t>Overfitting is </a:t>
            </a:r>
            <a:r>
              <a:rPr lang="en-US" sz="2000" i="0" dirty="0">
                <a:effectLst/>
                <a:latin typeface="arial" panose="020B0604020202020204" pitchFamily="34" charset="0"/>
              </a:rPr>
              <a:t>a modeling error in statistics </a:t>
            </a:r>
            <a:r>
              <a:rPr lang="en-US" sz="2000" b="0" i="0" dirty="0">
                <a:effectLst/>
                <a:latin typeface="arial" panose="020B0604020202020204" pitchFamily="34" charset="0"/>
              </a:rPr>
              <a:t>that occurs when a function is too closely aligned to a limited set of data points. Thus, attempting to make the model conform too closely to slightly inaccurate data can infect the model with substantial errors and reduce its predictive power.</a:t>
            </a:r>
          </a:p>
          <a:p>
            <a:pPr marL="342900" indent="-342900">
              <a:buClr>
                <a:schemeClr val="accent1">
                  <a:lumMod val="75000"/>
                </a:schemeClr>
              </a:buClr>
              <a:buFont typeface="Wingdings" panose="05000000000000000000" pitchFamily="2" charset="2"/>
              <a:buChar char="Ø"/>
            </a:pPr>
            <a:r>
              <a:rPr lang="en-US" sz="2000" dirty="0">
                <a:latin typeface="arial" panose="020B0604020202020204" pitchFamily="34" charset="0"/>
              </a:rPr>
              <a:t>Accuracy during training is very high but testing is very low condition is called </a:t>
            </a:r>
            <a:r>
              <a:rPr lang="en-US" sz="2000" b="0" i="0" dirty="0">
                <a:effectLst/>
                <a:latin typeface="arial" panose="020B0604020202020204" pitchFamily="34" charset="0"/>
              </a:rPr>
              <a:t>overfitting.</a:t>
            </a:r>
          </a:p>
          <a:p>
            <a:pPr marL="342900" indent="-342900">
              <a:buClr>
                <a:schemeClr val="accent1">
                  <a:lumMod val="75000"/>
                </a:schemeClr>
              </a:buClr>
              <a:buFont typeface="Wingdings" panose="05000000000000000000" pitchFamily="2" charset="2"/>
              <a:buChar char="Ø"/>
            </a:pPr>
            <a:r>
              <a:rPr lang="en-US" sz="2000" dirty="0">
                <a:latin typeface="arial" panose="020B0604020202020204" pitchFamily="34" charset="0"/>
              </a:rPr>
              <a:t>It is able to perform training dataset but not in testing dataset.</a:t>
            </a:r>
          </a:p>
          <a:p>
            <a:endParaRPr lang="en-US" sz="2000" b="0" i="0" dirty="0">
              <a:effectLst/>
              <a:latin typeface="arial" panose="020B0604020202020204" pitchFamily="34" charset="0"/>
            </a:endParaRPr>
          </a:p>
          <a:p>
            <a:pPr marL="342900" indent="-342900">
              <a:buClr>
                <a:schemeClr val="accent1">
                  <a:lumMod val="75000"/>
                </a:schemeClr>
              </a:buClr>
              <a:buFont typeface="Wingdings" panose="05000000000000000000" pitchFamily="2" charset="2"/>
              <a:buChar char="Ø"/>
            </a:pPr>
            <a:r>
              <a:rPr lang="en-US" sz="2000" dirty="0">
                <a:latin typeface="arial" panose="020B0604020202020204" pitchFamily="34" charset="0"/>
              </a:rPr>
              <a:t>Low training errors</a:t>
            </a:r>
          </a:p>
          <a:p>
            <a:pPr marL="342900" indent="-342900">
              <a:buClr>
                <a:schemeClr val="accent1">
                  <a:lumMod val="75000"/>
                </a:schemeClr>
              </a:buClr>
              <a:buFont typeface="Wingdings" panose="05000000000000000000" pitchFamily="2" charset="2"/>
              <a:buChar char="Ø"/>
            </a:pPr>
            <a:r>
              <a:rPr lang="en-US" sz="2000" b="0" i="0" dirty="0">
                <a:effectLst/>
                <a:latin typeface="arial" panose="020B0604020202020204" pitchFamily="34" charset="0"/>
              </a:rPr>
              <a:t>High testing error</a:t>
            </a:r>
          </a:p>
          <a:p>
            <a:r>
              <a:rPr lang="en-US" sz="2000" dirty="0">
                <a:latin typeface="arial" panose="020B0604020202020204" pitchFamily="34" charset="0"/>
              </a:rPr>
              <a:t> </a:t>
            </a:r>
          </a:p>
          <a:p>
            <a:pPr marL="342900" indent="-342900">
              <a:buClr>
                <a:schemeClr val="accent1">
                  <a:lumMod val="75000"/>
                </a:schemeClr>
              </a:buClr>
              <a:buFont typeface="Wingdings" panose="05000000000000000000" pitchFamily="2" charset="2"/>
              <a:buChar char="Ø"/>
            </a:pPr>
            <a:r>
              <a:rPr lang="en-US" sz="2000" b="0" i="0" dirty="0">
                <a:effectLst/>
                <a:latin typeface="arial" panose="020B0604020202020204" pitchFamily="34" charset="0"/>
              </a:rPr>
              <a:t>Low Bias </a:t>
            </a:r>
          </a:p>
          <a:p>
            <a:pPr marL="342900" indent="-342900">
              <a:buClr>
                <a:schemeClr val="accent1">
                  <a:lumMod val="75000"/>
                </a:schemeClr>
              </a:buClr>
              <a:buFont typeface="Wingdings" panose="05000000000000000000" pitchFamily="2" charset="2"/>
              <a:buChar char="Ø"/>
            </a:pPr>
            <a:r>
              <a:rPr lang="en-US" sz="2000" dirty="0">
                <a:latin typeface="arial" panose="020B0604020202020204" pitchFamily="34" charset="0"/>
              </a:rPr>
              <a:t>High Variance</a:t>
            </a:r>
            <a:endParaRPr lang="en-US" sz="2000" b="0" i="0" dirty="0">
              <a:effectLst/>
              <a:latin typeface="arial" panose="020B0604020202020204" pitchFamily="34" charset="0"/>
            </a:endParaRPr>
          </a:p>
          <a:p>
            <a:endParaRPr lang="en-IN" sz="2000" dirty="0"/>
          </a:p>
        </p:txBody>
      </p:sp>
    </p:spTree>
    <p:extLst>
      <p:ext uri="{BB962C8B-B14F-4D97-AF65-F5344CB8AC3E}">
        <p14:creationId xmlns:p14="http://schemas.microsoft.com/office/powerpoint/2010/main" val="408677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208820-F1E2-45D0-AA5D-BB06D04B5D8A}"/>
              </a:ext>
            </a:extLst>
          </p:cNvPr>
          <p:cNvSpPr txBox="1"/>
          <p:nvPr/>
        </p:nvSpPr>
        <p:spPr>
          <a:xfrm>
            <a:off x="448408" y="509954"/>
            <a:ext cx="8845061" cy="5509200"/>
          </a:xfrm>
          <a:prstGeom prst="rect">
            <a:avLst/>
          </a:prstGeom>
          <a:noFill/>
        </p:spPr>
        <p:txBody>
          <a:bodyPr wrap="square" rtlCol="0">
            <a:spAutoFit/>
          </a:bodyPr>
          <a:lstStyle/>
          <a:p>
            <a:r>
              <a:rPr lang="en-US" sz="3200" b="1" dirty="0">
                <a:solidFill>
                  <a:srgbClr val="00B0F0"/>
                </a:solidFill>
              </a:rPr>
              <a:t>Underfitting</a:t>
            </a:r>
          </a:p>
          <a:p>
            <a:endParaRPr lang="en-US" sz="3200" dirty="0"/>
          </a:p>
          <a:p>
            <a:r>
              <a:rPr lang="en-US" sz="2400" dirty="0"/>
              <a:t>Accuracy during training is very low but accuracy during testing is very </a:t>
            </a:r>
          </a:p>
          <a:p>
            <a:r>
              <a:rPr lang="en-US" sz="2400" dirty="0"/>
              <a:t> high then this condition is called overfitting.</a:t>
            </a:r>
          </a:p>
          <a:p>
            <a:endParaRPr lang="en-US" sz="2400" dirty="0"/>
          </a:p>
          <a:p>
            <a:pPr marL="342900" indent="-342900">
              <a:buClr>
                <a:schemeClr val="accent1">
                  <a:lumMod val="75000"/>
                </a:schemeClr>
              </a:buClr>
              <a:buFont typeface="Wingdings" panose="05000000000000000000" pitchFamily="2" charset="2"/>
              <a:buChar char="Ø"/>
            </a:pPr>
            <a:r>
              <a:rPr lang="en-US" sz="2400" dirty="0"/>
              <a:t>It doesn’t well on training dataset as well as testing dataset.</a:t>
            </a:r>
          </a:p>
          <a:p>
            <a:endParaRPr lang="en-US" sz="2400" dirty="0"/>
          </a:p>
          <a:p>
            <a:pPr marL="342900" indent="-342900">
              <a:buClr>
                <a:schemeClr val="accent1">
                  <a:lumMod val="75000"/>
                </a:schemeClr>
              </a:buClr>
              <a:buFont typeface="Wingdings" panose="05000000000000000000" pitchFamily="2" charset="2"/>
              <a:buChar char="Ø"/>
            </a:pPr>
            <a:r>
              <a:rPr lang="en-US" sz="2400" dirty="0"/>
              <a:t>High training error</a:t>
            </a:r>
          </a:p>
          <a:p>
            <a:pPr marL="342900" indent="-342900">
              <a:buClr>
                <a:schemeClr val="accent1">
                  <a:lumMod val="75000"/>
                </a:schemeClr>
              </a:buClr>
              <a:buFont typeface="Wingdings" panose="05000000000000000000" pitchFamily="2" charset="2"/>
              <a:buChar char="Ø"/>
            </a:pPr>
            <a:r>
              <a:rPr lang="en-US" sz="2400" dirty="0"/>
              <a:t>High testing error</a:t>
            </a:r>
          </a:p>
          <a:p>
            <a:endParaRPr lang="en-US" sz="2400" dirty="0"/>
          </a:p>
          <a:p>
            <a:pPr marL="342900" indent="-342900">
              <a:buClr>
                <a:schemeClr val="accent1">
                  <a:lumMod val="75000"/>
                </a:schemeClr>
              </a:buClr>
              <a:buFont typeface="Wingdings" panose="05000000000000000000" pitchFamily="2" charset="2"/>
              <a:buChar char="Ø"/>
            </a:pPr>
            <a:r>
              <a:rPr lang="en-US" sz="2400" dirty="0"/>
              <a:t>High Bias </a:t>
            </a:r>
          </a:p>
          <a:p>
            <a:pPr marL="342900" indent="-342900">
              <a:buClr>
                <a:schemeClr val="accent1">
                  <a:lumMod val="75000"/>
                </a:schemeClr>
              </a:buClr>
              <a:buFont typeface="Wingdings" panose="05000000000000000000" pitchFamily="2" charset="2"/>
              <a:buChar char="Ø"/>
            </a:pPr>
            <a:r>
              <a:rPr lang="en-US" sz="2400" dirty="0"/>
              <a:t>High Variance</a:t>
            </a:r>
            <a:endParaRPr lang="en-IN" sz="2400" dirty="0"/>
          </a:p>
        </p:txBody>
      </p:sp>
    </p:spTree>
    <p:extLst>
      <p:ext uri="{BB962C8B-B14F-4D97-AF65-F5344CB8AC3E}">
        <p14:creationId xmlns:p14="http://schemas.microsoft.com/office/powerpoint/2010/main" val="158134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690E88-E85D-4DCF-A76F-DE829C9E7D95}"/>
              </a:ext>
            </a:extLst>
          </p:cNvPr>
          <p:cNvSpPr txBox="1"/>
          <p:nvPr/>
        </p:nvSpPr>
        <p:spPr>
          <a:xfrm>
            <a:off x="659423" y="633046"/>
            <a:ext cx="8493369" cy="2862322"/>
          </a:xfrm>
          <a:prstGeom prst="rect">
            <a:avLst/>
          </a:prstGeom>
          <a:noFill/>
        </p:spPr>
        <p:txBody>
          <a:bodyPr wrap="square" rtlCol="0">
            <a:spAutoFit/>
          </a:bodyPr>
          <a:lstStyle/>
          <a:p>
            <a:pPr algn="l"/>
            <a:r>
              <a:rPr lang="en-US" sz="2400" b="1" i="0" dirty="0">
                <a:solidFill>
                  <a:srgbClr val="00B0F0"/>
                </a:solidFill>
                <a:effectLst/>
                <a:latin typeface="arial" panose="020B0604020202020204" pitchFamily="34" charset="0"/>
              </a:rPr>
              <a:t>Handling Underfitting:</a:t>
            </a:r>
          </a:p>
          <a:p>
            <a:pPr algn="l"/>
            <a:endParaRPr lang="en-US" b="0" i="0" dirty="0">
              <a:effectLst/>
              <a:latin typeface="arial" panose="020B0604020202020204" pitchFamily="34" charset="0"/>
            </a:endParaRPr>
          </a:p>
          <a:p>
            <a:pPr algn="l">
              <a:buFont typeface="+mj-lt"/>
              <a:buAutoNum type="arabicPeriod"/>
            </a:pPr>
            <a:r>
              <a:rPr lang="en-US" b="0" i="0" dirty="0">
                <a:effectLst/>
                <a:latin typeface="arial" panose="020B0604020202020204" pitchFamily="34" charset="0"/>
              </a:rPr>
              <a:t> </a:t>
            </a:r>
            <a:r>
              <a:rPr lang="en-US" sz="2400" b="0" i="0" dirty="0">
                <a:effectLst/>
                <a:latin typeface="arial" panose="020B0604020202020204" pitchFamily="34" charset="0"/>
              </a:rPr>
              <a:t>Get more training data.</a:t>
            </a:r>
          </a:p>
          <a:p>
            <a:pPr algn="l">
              <a:buFont typeface="+mj-lt"/>
              <a:buAutoNum type="arabicPeriod"/>
            </a:pPr>
            <a:r>
              <a:rPr lang="en-US" sz="2400" b="0" i="0" dirty="0">
                <a:effectLst/>
                <a:latin typeface="arial" panose="020B0604020202020204" pitchFamily="34" charset="0"/>
              </a:rPr>
              <a:t> Increase the size or number of parameters in the model.</a:t>
            </a:r>
          </a:p>
          <a:p>
            <a:pPr algn="l">
              <a:buFont typeface="+mj-lt"/>
              <a:buAutoNum type="arabicPeriod"/>
            </a:pPr>
            <a:r>
              <a:rPr lang="en-US" sz="2400" b="0" i="0" dirty="0">
                <a:effectLst/>
                <a:latin typeface="arial" panose="020B0604020202020204" pitchFamily="34" charset="0"/>
              </a:rPr>
              <a:t> Increase the complexity of the model.</a:t>
            </a:r>
          </a:p>
          <a:p>
            <a:pPr algn="l">
              <a:buFont typeface="+mj-lt"/>
              <a:buAutoNum type="arabicPeriod"/>
            </a:pPr>
            <a:r>
              <a:rPr lang="en-US" sz="2400" b="0" i="0" dirty="0">
                <a:effectLst/>
                <a:latin typeface="arial" panose="020B0604020202020204" pitchFamily="34" charset="0"/>
              </a:rPr>
              <a:t> Increasing the training time, until cost function is      </a:t>
            </a:r>
            <a:r>
              <a:rPr lang="en-US" sz="2400" b="0" i="0" dirty="0" err="1">
                <a:effectLst/>
                <a:latin typeface="arial" panose="020B0604020202020204" pitchFamily="34" charset="0"/>
              </a:rPr>
              <a:t>minimised</a:t>
            </a:r>
            <a:r>
              <a:rPr lang="en-US" sz="2400" b="0" i="0" dirty="0">
                <a:effectLst/>
                <a:latin typeface="arial" panose="020B0604020202020204" pitchFamily="34" charset="0"/>
              </a:rPr>
              <a:t>.</a:t>
            </a:r>
          </a:p>
          <a:p>
            <a:endParaRPr lang="en-IN" dirty="0"/>
          </a:p>
        </p:txBody>
      </p:sp>
    </p:spTree>
    <p:extLst>
      <p:ext uri="{BB962C8B-B14F-4D97-AF65-F5344CB8AC3E}">
        <p14:creationId xmlns:p14="http://schemas.microsoft.com/office/powerpoint/2010/main" val="196625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6757D-D832-4889-8E8D-181074046071}"/>
              </a:ext>
            </a:extLst>
          </p:cNvPr>
          <p:cNvSpPr txBox="1"/>
          <p:nvPr/>
        </p:nvSpPr>
        <p:spPr>
          <a:xfrm>
            <a:off x="290146" y="439615"/>
            <a:ext cx="8959362" cy="3385542"/>
          </a:xfrm>
          <a:prstGeom prst="rect">
            <a:avLst/>
          </a:prstGeom>
          <a:noFill/>
        </p:spPr>
        <p:txBody>
          <a:bodyPr wrap="square" rtlCol="0">
            <a:spAutoFit/>
          </a:bodyPr>
          <a:lstStyle/>
          <a:p>
            <a:r>
              <a:rPr lang="en-US" sz="2800" b="1" dirty="0">
                <a:solidFill>
                  <a:srgbClr val="00B0F0"/>
                </a:solidFill>
                <a:latin typeface="Arial" panose="020B0604020202020204" pitchFamily="34" charset="0"/>
                <a:cs typeface="Arial" panose="020B0604020202020204" pitchFamily="34" charset="0"/>
              </a:rPr>
              <a:t>Avoiding Overfitting in model</a:t>
            </a:r>
          </a:p>
          <a:p>
            <a:endParaRPr lang="en-US" dirty="0">
              <a:latin typeface="Arial" panose="020B0604020202020204" pitchFamily="34" charset="0"/>
              <a:cs typeface="Arial" panose="020B0604020202020204" pitchFamily="34" charset="0"/>
            </a:endParaRPr>
          </a:p>
          <a:p>
            <a:pPr marL="342900" indent="-342900">
              <a:lnSpc>
                <a:spcPct val="150000"/>
              </a:lnSpc>
              <a:buClr>
                <a:schemeClr val="accent1">
                  <a:lumMod val="75000"/>
                </a:schemeClr>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Cross Validation </a:t>
            </a:r>
          </a:p>
          <a:p>
            <a:pPr marL="342900" indent="-342900">
              <a:lnSpc>
                <a:spcPct val="150000"/>
              </a:lnSpc>
              <a:buClr>
                <a:schemeClr val="accent1">
                  <a:lumMod val="75000"/>
                </a:schemeClr>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Training with more data </a:t>
            </a:r>
          </a:p>
          <a:p>
            <a:pPr marL="342900" indent="-342900">
              <a:lnSpc>
                <a:spcPct val="150000"/>
              </a:lnSpc>
              <a:buClr>
                <a:schemeClr val="accent1">
                  <a:lumMod val="75000"/>
                </a:schemeClr>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Removing features </a:t>
            </a:r>
          </a:p>
          <a:p>
            <a:pPr marL="342900" indent="-342900">
              <a:lnSpc>
                <a:spcPct val="150000"/>
              </a:lnSpc>
              <a:buClr>
                <a:schemeClr val="accent1">
                  <a:lumMod val="75000"/>
                </a:schemeClr>
              </a:buClr>
              <a:buFont typeface="Wingdings" panose="05000000000000000000" pitchFamily="2" charset="2"/>
              <a:buChar char="Ø"/>
            </a:pPr>
            <a:r>
              <a:rPr lang="en-IN" sz="2400" dirty="0">
                <a:latin typeface="Arial" panose="020B0604020202020204" pitchFamily="34" charset="0"/>
                <a:cs typeface="Arial" panose="020B0604020202020204" pitchFamily="34" charset="0"/>
              </a:rPr>
              <a:t>Regularization</a:t>
            </a:r>
          </a:p>
          <a:p>
            <a:r>
              <a:rPr lang="en-IN"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etc….</a:t>
            </a:r>
          </a:p>
        </p:txBody>
      </p:sp>
    </p:spTree>
    <p:extLst>
      <p:ext uri="{BB962C8B-B14F-4D97-AF65-F5344CB8AC3E}">
        <p14:creationId xmlns:p14="http://schemas.microsoft.com/office/powerpoint/2010/main" val="251209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3B5195-2371-4B15-BE83-75E921271B77}"/>
              </a:ext>
            </a:extLst>
          </p:cNvPr>
          <p:cNvSpPr txBox="1"/>
          <p:nvPr/>
        </p:nvSpPr>
        <p:spPr>
          <a:xfrm>
            <a:off x="501162" y="668215"/>
            <a:ext cx="8976946" cy="2123658"/>
          </a:xfrm>
          <a:prstGeom prst="rect">
            <a:avLst/>
          </a:prstGeom>
          <a:noFill/>
        </p:spPr>
        <p:txBody>
          <a:bodyPr wrap="square" rtlCol="0">
            <a:spAutoFit/>
          </a:bodyPr>
          <a:lstStyle/>
          <a:p>
            <a:r>
              <a:rPr lang="en-US" sz="2400" b="1" dirty="0">
                <a:solidFill>
                  <a:srgbClr val="00B0F0"/>
                </a:solidFill>
                <a:latin typeface="Arial" panose="020B0604020202020204" pitchFamily="34" charset="0"/>
                <a:cs typeface="Arial" panose="020B0604020202020204" pitchFamily="34" charset="0"/>
              </a:rPr>
              <a:t>Avoiding Underfitting in model</a:t>
            </a:r>
          </a:p>
          <a:p>
            <a:endParaRPr lang="en-US" dirty="0">
              <a:solidFill>
                <a:srgbClr val="00B0F0"/>
              </a:solidFill>
            </a:endParaRPr>
          </a:p>
          <a:p>
            <a:endParaRPr lang="en-US" dirty="0"/>
          </a:p>
          <a:p>
            <a:pPr marL="285750" indent="-285750">
              <a:buClr>
                <a:schemeClr val="accent1">
                  <a:lumMod val="75000"/>
                </a:schemeClr>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Increase number of features</a:t>
            </a:r>
          </a:p>
          <a:p>
            <a:pPr marL="285750" indent="-285750">
              <a:buClr>
                <a:schemeClr val="accent1">
                  <a:lumMod val="75000"/>
                </a:schemeClr>
              </a:buClr>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285750" indent="-285750">
              <a:buClr>
                <a:schemeClr val="accent1">
                  <a:lumMod val="75000"/>
                </a:schemeClr>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Increase the data size.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033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7B2D86-A65F-48E8-9E51-524C1A09864A}"/>
              </a:ext>
            </a:extLst>
          </p:cNvPr>
          <p:cNvSpPr txBox="1"/>
          <p:nvPr/>
        </p:nvSpPr>
        <p:spPr>
          <a:xfrm>
            <a:off x="351692" y="580292"/>
            <a:ext cx="9135208" cy="4216539"/>
          </a:xfrm>
          <a:prstGeom prst="rect">
            <a:avLst/>
          </a:prstGeom>
          <a:noFill/>
        </p:spPr>
        <p:txBody>
          <a:bodyPr wrap="square" rtlCol="0">
            <a:spAutoFit/>
          </a:bodyPr>
          <a:lstStyle/>
          <a:p>
            <a:r>
              <a:rPr lang="en-US" sz="2800" b="1" dirty="0">
                <a:solidFill>
                  <a:srgbClr val="00B0F0"/>
                </a:solidFill>
              </a:rPr>
              <a:t>Goodness of Fit</a:t>
            </a:r>
          </a:p>
          <a:p>
            <a:endParaRPr lang="en-US" sz="2400" dirty="0"/>
          </a:p>
          <a:p>
            <a:pPr marL="342900" indent="-342900">
              <a:buClr>
                <a:schemeClr val="accent1">
                  <a:lumMod val="75000"/>
                </a:schemeClr>
              </a:buClr>
              <a:buFont typeface="Wingdings" panose="05000000000000000000" pitchFamily="2" charset="2"/>
              <a:buChar char="Ø"/>
            </a:pPr>
            <a:r>
              <a:rPr lang="en-US" sz="2400" b="0" i="0" dirty="0">
                <a:solidFill>
                  <a:srgbClr val="202122"/>
                </a:solidFill>
                <a:effectLst/>
                <a:latin typeface="Arial" panose="020B0604020202020204" pitchFamily="34" charset="0"/>
              </a:rPr>
              <a:t>The </a:t>
            </a:r>
            <a:r>
              <a:rPr lang="en-US" sz="2400" b="1" i="0" dirty="0">
                <a:solidFill>
                  <a:srgbClr val="202122"/>
                </a:solidFill>
                <a:effectLst/>
                <a:latin typeface="Arial" panose="020B0604020202020204" pitchFamily="34" charset="0"/>
              </a:rPr>
              <a:t>goodness of fit</a:t>
            </a:r>
            <a:r>
              <a:rPr lang="en-US" sz="2400" b="0" i="0" dirty="0">
                <a:solidFill>
                  <a:srgbClr val="202122"/>
                </a:solidFill>
                <a:effectLst/>
                <a:latin typeface="Arial" panose="020B0604020202020204" pitchFamily="34" charset="0"/>
              </a:rPr>
              <a:t> of a </a:t>
            </a:r>
            <a:r>
              <a:rPr lang="en-US" sz="2400" b="1" i="0" u="none" strike="noStrike" dirty="0">
                <a:effectLst/>
                <a:latin typeface="Arial" panose="020B0604020202020204" pitchFamily="34" charset="0"/>
                <a:hlinkClick r:id="rId2" tooltip="Statistical model">
                  <a:extLst>
                    <a:ext uri="{A12FA001-AC4F-418D-AE19-62706E023703}">
                      <ahyp:hlinkClr xmlns:ahyp="http://schemas.microsoft.com/office/drawing/2018/hyperlinkcolor" val="tx"/>
                    </a:ext>
                  </a:extLst>
                </a:hlinkClick>
              </a:rPr>
              <a:t>statistical model</a:t>
            </a:r>
            <a:r>
              <a:rPr lang="en-US" sz="2400" b="1" i="0" dirty="0">
                <a:effectLst/>
                <a:latin typeface="Arial" panose="020B0604020202020204" pitchFamily="34" charset="0"/>
              </a:rPr>
              <a:t> </a:t>
            </a:r>
            <a:r>
              <a:rPr lang="en-US" sz="2400" b="0" i="0" dirty="0">
                <a:solidFill>
                  <a:srgbClr val="202122"/>
                </a:solidFill>
                <a:effectLst/>
                <a:latin typeface="Arial" panose="020B0604020202020204" pitchFamily="34" charset="0"/>
              </a:rPr>
              <a:t>describes how well it fits a set of observations. Measures of goodness of fit typically summarize the discrepancy between observed values and the values expected under the model in question.</a:t>
            </a:r>
          </a:p>
          <a:p>
            <a:endParaRPr lang="en-US" sz="2400" dirty="0">
              <a:solidFill>
                <a:srgbClr val="202122"/>
              </a:solidFill>
              <a:latin typeface="Arial" panose="020B0604020202020204" pitchFamily="34" charset="0"/>
            </a:endParaRPr>
          </a:p>
          <a:p>
            <a:pPr marL="342900" indent="-342900">
              <a:buClr>
                <a:schemeClr val="accent1">
                  <a:lumMod val="75000"/>
                </a:schemeClr>
              </a:buClr>
              <a:buFont typeface="Wingdings" panose="05000000000000000000" pitchFamily="2" charset="2"/>
              <a:buChar char="Ø"/>
            </a:pPr>
            <a:r>
              <a:rPr lang="en-US" sz="2400" dirty="0">
                <a:solidFill>
                  <a:srgbClr val="202122"/>
                </a:solidFill>
                <a:latin typeface="Arial" panose="020B0604020202020204" pitchFamily="34" charset="0"/>
              </a:rPr>
              <a:t>The model with a good fit is between the underfitted and overfitted</a:t>
            </a:r>
          </a:p>
          <a:p>
            <a:r>
              <a:rPr lang="en-US" sz="2400" dirty="0">
                <a:solidFill>
                  <a:srgbClr val="202122"/>
                </a:solidFill>
                <a:latin typeface="Arial" panose="020B0604020202020204" pitchFamily="34" charset="0"/>
              </a:rPr>
              <a:t> model, and ideally, it makes predictions with 0 errors, but in </a:t>
            </a:r>
          </a:p>
          <a:p>
            <a:r>
              <a:rPr lang="en-US" sz="2400" dirty="0">
                <a:solidFill>
                  <a:srgbClr val="202122"/>
                </a:solidFill>
                <a:latin typeface="Arial" panose="020B0604020202020204" pitchFamily="34" charset="0"/>
              </a:rPr>
              <a:t>  practice, it is difficult to achieve it.</a:t>
            </a:r>
            <a:endParaRPr lang="en-US" sz="2400" dirty="0"/>
          </a:p>
        </p:txBody>
      </p:sp>
    </p:spTree>
    <p:extLst>
      <p:ext uri="{BB962C8B-B14F-4D97-AF65-F5344CB8AC3E}">
        <p14:creationId xmlns:p14="http://schemas.microsoft.com/office/powerpoint/2010/main" val="3726319063"/>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3.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148</TotalTime>
  <Words>563</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Calibri</vt:lpstr>
      <vt:lpstr>Trebuchet MS</vt:lpstr>
      <vt:lpstr>urw-din</vt:lpstr>
      <vt:lpstr>Wingdings</vt:lpstr>
      <vt:lpstr>Wingdings 3</vt:lpstr>
      <vt:lpstr>Facet</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dc:title>
  <dc:creator>PAVAN KULKARNI</dc:creator>
  <cp:lastModifiedBy>PAVAN KULKARNI</cp:lastModifiedBy>
  <cp:revision>6</cp:revision>
  <dcterms:created xsi:type="dcterms:W3CDTF">2022-01-23T08:22:42Z</dcterms:created>
  <dcterms:modified xsi:type="dcterms:W3CDTF">2022-01-24T07:33:54Z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