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 id="2147484016" r:id="rId2"/>
  </p:sldMasterIdLst>
  <p:sldIdLst>
    <p:sldId id="256" r:id="rId3"/>
    <p:sldId id="260" r:id="rId4"/>
    <p:sldId id="261" r:id="rId5"/>
    <p:sldId id="262" r:id="rId6"/>
    <p:sldId id="263" r:id="rId7"/>
    <p:sldId id="264" r:id="rId8"/>
    <p:sldId id="265" r:id="rId9"/>
    <p:sldId id="266" r:id="rId10"/>
    <p:sldId id="267" r:id="rId11"/>
    <p:sldId id="273" r:id="rId12"/>
    <p:sldId id="268" r:id="rId13"/>
    <p:sldId id="269" r:id="rId14"/>
    <p:sldId id="270" r:id="rId15"/>
    <p:sldId id="271" r:id="rId16"/>
    <p:sldId id="274"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CB89C8-8BA7-4C79-B569-ABBFA98200A3}">
          <p14:sldIdLst>
            <p14:sldId id="256"/>
            <p14:sldId id="260"/>
            <p14:sldId id="261"/>
            <p14:sldId id="262"/>
            <p14:sldId id="263"/>
            <p14:sldId id="264"/>
            <p14:sldId id="265"/>
            <p14:sldId id="266"/>
            <p14:sldId id="267"/>
            <p14:sldId id="273"/>
            <p14:sldId id="268"/>
            <p14:sldId id="269"/>
            <p14:sldId id="270"/>
            <p14:sldId id="271"/>
            <p14:sldId id="274"/>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2T14:59:37.279"/>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D347D3-DDE1-488D-AFB4-300DF26E9ADB}"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158643-2B12-4266-87F6-8E39222EAE29}" type="slidenum">
              <a:rPr lang="en-IN" smtClean="0"/>
              <a:t>‹#›</a:t>
            </a:fld>
            <a:endParaRPr lang="en-IN"/>
          </a:p>
        </p:txBody>
      </p:sp>
    </p:spTree>
    <p:extLst>
      <p:ext uri="{BB962C8B-B14F-4D97-AF65-F5344CB8AC3E}">
        <p14:creationId xmlns:p14="http://schemas.microsoft.com/office/powerpoint/2010/main" val="429210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347D3-DDE1-488D-AFB4-300DF26E9ADB}"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158643-2B12-4266-87F6-8E39222EAE29}" type="slidenum">
              <a:rPr lang="en-IN" smtClean="0"/>
              <a:t>‹#›</a:t>
            </a:fld>
            <a:endParaRPr lang="en-IN"/>
          </a:p>
        </p:txBody>
      </p:sp>
    </p:spTree>
    <p:extLst>
      <p:ext uri="{BB962C8B-B14F-4D97-AF65-F5344CB8AC3E}">
        <p14:creationId xmlns:p14="http://schemas.microsoft.com/office/powerpoint/2010/main" val="2576670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347D3-DDE1-488D-AFB4-300DF26E9ADB}"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158643-2B12-4266-87F6-8E39222EAE29}" type="slidenum">
              <a:rPr lang="en-IN" smtClean="0"/>
              <a:t>‹#›</a:t>
            </a:fld>
            <a:endParaRPr lang="en-IN"/>
          </a:p>
        </p:txBody>
      </p:sp>
    </p:spTree>
    <p:extLst>
      <p:ext uri="{BB962C8B-B14F-4D97-AF65-F5344CB8AC3E}">
        <p14:creationId xmlns:p14="http://schemas.microsoft.com/office/powerpoint/2010/main" val="3586606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347D3-DDE1-488D-AFB4-300DF26E9ADB}"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158643-2B12-4266-87F6-8E39222EAE29}"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87346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347D3-DDE1-488D-AFB4-300DF26E9ADB}"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158643-2B12-4266-87F6-8E39222EAE29}" type="slidenum">
              <a:rPr lang="en-IN" smtClean="0"/>
              <a:t>‹#›</a:t>
            </a:fld>
            <a:endParaRPr lang="en-IN"/>
          </a:p>
        </p:txBody>
      </p:sp>
    </p:spTree>
    <p:extLst>
      <p:ext uri="{BB962C8B-B14F-4D97-AF65-F5344CB8AC3E}">
        <p14:creationId xmlns:p14="http://schemas.microsoft.com/office/powerpoint/2010/main" val="2628209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6D347D3-DDE1-488D-AFB4-300DF26E9ADB}" type="datetimeFigureOut">
              <a:rPr lang="en-IN" smtClean="0"/>
              <a:t>25-01-2022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158643-2B12-4266-87F6-8E39222EAE29}" type="slidenum">
              <a:rPr lang="en-IN" smtClean="0"/>
              <a:t>‹#›</a:t>
            </a:fld>
            <a:endParaRPr lang="en-IN"/>
          </a:p>
        </p:txBody>
      </p:sp>
    </p:spTree>
    <p:extLst>
      <p:ext uri="{BB962C8B-B14F-4D97-AF65-F5344CB8AC3E}">
        <p14:creationId xmlns:p14="http://schemas.microsoft.com/office/powerpoint/2010/main" val="1674425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6D347D3-DDE1-488D-AFB4-300DF26E9ADB}" type="datetimeFigureOut">
              <a:rPr lang="en-IN" smtClean="0"/>
              <a:t>25-01-2022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158643-2B12-4266-87F6-8E39222EAE29}" type="slidenum">
              <a:rPr lang="en-IN" smtClean="0"/>
              <a:t>‹#›</a:t>
            </a:fld>
            <a:endParaRPr lang="en-IN"/>
          </a:p>
        </p:txBody>
      </p:sp>
    </p:spTree>
    <p:extLst>
      <p:ext uri="{BB962C8B-B14F-4D97-AF65-F5344CB8AC3E}">
        <p14:creationId xmlns:p14="http://schemas.microsoft.com/office/powerpoint/2010/main" val="410092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347D3-DDE1-488D-AFB4-300DF26E9ADB}"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158643-2B12-4266-87F6-8E39222EAE29}" type="slidenum">
              <a:rPr lang="en-IN" smtClean="0"/>
              <a:t>‹#›</a:t>
            </a:fld>
            <a:endParaRPr lang="en-IN"/>
          </a:p>
        </p:txBody>
      </p:sp>
    </p:spTree>
    <p:extLst>
      <p:ext uri="{BB962C8B-B14F-4D97-AF65-F5344CB8AC3E}">
        <p14:creationId xmlns:p14="http://schemas.microsoft.com/office/powerpoint/2010/main" val="517178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347D3-DDE1-488D-AFB4-300DF26E9ADB}"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158643-2B12-4266-87F6-8E39222EAE29}" type="slidenum">
              <a:rPr lang="en-IN" smtClean="0"/>
              <a:t>‹#›</a:t>
            </a:fld>
            <a:endParaRPr lang="en-IN"/>
          </a:p>
        </p:txBody>
      </p:sp>
    </p:spTree>
    <p:extLst>
      <p:ext uri="{BB962C8B-B14F-4D97-AF65-F5344CB8AC3E}">
        <p14:creationId xmlns:p14="http://schemas.microsoft.com/office/powerpoint/2010/main" val="4560285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D347D3-DDE1-488D-AFB4-300DF26E9ADB}" type="datetimeFigureOut">
              <a:rPr lang="en-IN" smtClean="0"/>
              <a:t>25-01-2022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9158643-2B12-4266-87F6-8E39222EAE2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01273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347D3-DDE1-488D-AFB4-300DF26E9ADB}"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158643-2B12-4266-87F6-8E39222EAE2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1657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347D3-DDE1-488D-AFB4-300DF26E9ADB}"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158643-2B12-4266-87F6-8E39222EAE29}" type="slidenum">
              <a:rPr lang="en-IN" smtClean="0"/>
              <a:t>‹#›</a:t>
            </a:fld>
            <a:endParaRPr lang="en-IN"/>
          </a:p>
        </p:txBody>
      </p:sp>
    </p:spTree>
    <p:extLst>
      <p:ext uri="{BB962C8B-B14F-4D97-AF65-F5344CB8AC3E}">
        <p14:creationId xmlns:p14="http://schemas.microsoft.com/office/powerpoint/2010/main" val="24030189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D347D3-DDE1-488D-AFB4-300DF26E9ADB}"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158643-2B12-4266-87F6-8E39222EAE2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57136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D347D3-DDE1-488D-AFB4-300DF26E9ADB}"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158643-2B12-4266-87F6-8E39222EAE2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21219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D347D3-DDE1-488D-AFB4-300DF26E9ADB}" type="datetimeFigureOut">
              <a:rPr lang="en-IN" smtClean="0"/>
              <a:t>25-01-2022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158643-2B12-4266-87F6-8E39222EAE2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04379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D347D3-DDE1-488D-AFB4-300DF26E9ADB}" type="datetimeFigureOut">
              <a:rPr lang="en-IN" smtClean="0"/>
              <a:t>25-01-2022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158643-2B12-4266-87F6-8E39222EAE2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8187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347D3-DDE1-488D-AFB4-300DF26E9ADB}" type="datetimeFigureOut">
              <a:rPr lang="en-IN" smtClean="0"/>
              <a:t>25-01-2022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158643-2B12-4266-87F6-8E39222EAE29}" type="slidenum">
              <a:rPr lang="en-IN" smtClean="0"/>
              <a:t>‹#›</a:t>
            </a:fld>
            <a:endParaRPr lang="en-IN"/>
          </a:p>
        </p:txBody>
      </p:sp>
    </p:spTree>
    <p:extLst>
      <p:ext uri="{BB962C8B-B14F-4D97-AF65-F5344CB8AC3E}">
        <p14:creationId xmlns:p14="http://schemas.microsoft.com/office/powerpoint/2010/main" val="14985016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347D3-DDE1-488D-AFB4-300DF26E9ADB}"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158643-2B12-4266-87F6-8E39222EAE2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80341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6D347D3-DDE1-488D-AFB4-300DF26E9ADB}" type="datetimeFigureOut">
              <a:rPr lang="en-IN" smtClean="0"/>
              <a:t>25-01-2022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69158643-2B12-4266-87F6-8E39222EAE2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75412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347D3-DDE1-488D-AFB4-300DF26E9ADB}"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158643-2B12-4266-87F6-8E39222EAE2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14786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347D3-DDE1-488D-AFB4-300DF26E9ADB}"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158643-2B12-4266-87F6-8E39222EAE2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270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D347D3-DDE1-488D-AFB4-300DF26E9ADB}"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158643-2B12-4266-87F6-8E39222EAE29}" type="slidenum">
              <a:rPr lang="en-IN" smtClean="0"/>
              <a:t>‹#›</a:t>
            </a:fld>
            <a:endParaRPr lang="en-IN"/>
          </a:p>
        </p:txBody>
      </p:sp>
    </p:spTree>
    <p:extLst>
      <p:ext uri="{BB962C8B-B14F-4D97-AF65-F5344CB8AC3E}">
        <p14:creationId xmlns:p14="http://schemas.microsoft.com/office/powerpoint/2010/main" val="123087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D347D3-DDE1-488D-AFB4-300DF26E9ADB}"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158643-2B12-4266-87F6-8E39222EAE29}" type="slidenum">
              <a:rPr lang="en-IN" smtClean="0"/>
              <a:t>‹#›</a:t>
            </a:fld>
            <a:endParaRPr lang="en-IN"/>
          </a:p>
        </p:txBody>
      </p:sp>
    </p:spTree>
    <p:extLst>
      <p:ext uri="{BB962C8B-B14F-4D97-AF65-F5344CB8AC3E}">
        <p14:creationId xmlns:p14="http://schemas.microsoft.com/office/powerpoint/2010/main" val="294479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D347D3-DDE1-488D-AFB4-300DF26E9ADB}" type="datetimeFigureOut">
              <a:rPr lang="en-IN" smtClean="0"/>
              <a:t>25-01-2022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158643-2B12-4266-87F6-8E39222EAE29}" type="slidenum">
              <a:rPr lang="en-IN" smtClean="0"/>
              <a:t>‹#›</a:t>
            </a:fld>
            <a:endParaRPr lang="en-IN"/>
          </a:p>
        </p:txBody>
      </p:sp>
    </p:spTree>
    <p:extLst>
      <p:ext uri="{BB962C8B-B14F-4D97-AF65-F5344CB8AC3E}">
        <p14:creationId xmlns:p14="http://schemas.microsoft.com/office/powerpoint/2010/main" val="82690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D347D3-DDE1-488D-AFB4-300DF26E9ADB}" type="datetimeFigureOut">
              <a:rPr lang="en-IN" smtClean="0"/>
              <a:t>25-01-2022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158643-2B12-4266-87F6-8E39222EAE29}" type="slidenum">
              <a:rPr lang="en-IN" smtClean="0"/>
              <a:t>‹#›</a:t>
            </a:fld>
            <a:endParaRPr lang="en-IN"/>
          </a:p>
        </p:txBody>
      </p:sp>
    </p:spTree>
    <p:extLst>
      <p:ext uri="{BB962C8B-B14F-4D97-AF65-F5344CB8AC3E}">
        <p14:creationId xmlns:p14="http://schemas.microsoft.com/office/powerpoint/2010/main" val="4101832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347D3-DDE1-488D-AFB4-300DF26E9ADB}" type="datetimeFigureOut">
              <a:rPr lang="en-IN" smtClean="0"/>
              <a:t>25-01-2022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158643-2B12-4266-87F6-8E39222EAE29}" type="slidenum">
              <a:rPr lang="en-IN" smtClean="0"/>
              <a:t>‹#›</a:t>
            </a:fld>
            <a:endParaRPr lang="en-IN"/>
          </a:p>
        </p:txBody>
      </p:sp>
    </p:spTree>
    <p:extLst>
      <p:ext uri="{BB962C8B-B14F-4D97-AF65-F5344CB8AC3E}">
        <p14:creationId xmlns:p14="http://schemas.microsoft.com/office/powerpoint/2010/main" val="2797735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347D3-DDE1-488D-AFB4-300DF26E9ADB}"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158643-2B12-4266-87F6-8E39222EAE29}" type="slidenum">
              <a:rPr lang="en-IN" smtClean="0"/>
              <a:t>‹#›</a:t>
            </a:fld>
            <a:endParaRPr lang="en-IN"/>
          </a:p>
        </p:txBody>
      </p:sp>
    </p:spTree>
    <p:extLst>
      <p:ext uri="{BB962C8B-B14F-4D97-AF65-F5344CB8AC3E}">
        <p14:creationId xmlns:p14="http://schemas.microsoft.com/office/powerpoint/2010/main" val="1280383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347D3-DDE1-488D-AFB4-300DF26E9ADB}"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158643-2B12-4266-87F6-8E39222EAE29}" type="slidenum">
              <a:rPr lang="en-IN" smtClean="0"/>
              <a:t>‹#›</a:t>
            </a:fld>
            <a:endParaRPr lang="en-IN"/>
          </a:p>
        </p:txBody>
      </p:sp>
    </p:spTree>
    <p:extLst>
      <p:ext uri="{BB962C8B-B14F-4D97-AF65-F5344CB8AC3E}">
        <p14:creationId xmlns:p14="http://schemas.microsoft.com/office/powerpoint/2010/main" val="608592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2.jp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6D347D3-DDE1-488D-AFB4-300DF26E9ADB}" type="datetimeFigureOut">
              <a:rPr lang="en-IN" smtClean="0"/>
              <a:t>25-01-2022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9158643-2B12-4266-87F6-8E39222EAE29}" type="slidenum">
              <a:rPr lang="en-IN" smtClean="0"/>
              <a:t>‹#›</a:t>
            </a:fld>
            <a:endParaRPr lang="en-IN"/>
          </a:p>
        </p:txBody>
      </p:sp>
    </p:spTree>
    <p:extLst>
      <p:ext uri="{BB962C8B-B14F-4D97-AF65-F5344CB8AC3E}">
        <p14:creationId xmlns:p14="http://schemas.microsoft.com/office/powerpoint/2010/main" val="949429327"/>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6D347D3-DDE1-488D-AFB4-300DF26E9ADB}" type="datetimeFigureOut">
              <a:rPr lang="en-IN" smtClean="0"/>
              <a:t>25-01-2022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9158643-2B12-4266-87F6-8E39222EAE2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136936"/>
      </p:ext>
    </p:extLst>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5058A-95FC-4B90-A47B-EE454F50BEF7}"/>
              </a:ext>
            </a:extLst>
          </p:cNvPr>
          <p:cNvSpPr>
            <a:spLocks noGrp="1"/>
          </p:cNvSpPr>
          <p:nvPr>
            <p:ph type="ctrTitle"/>
          </p:nvPr>
        </p:nvSpPr>
        <p:spPr/>
        <p:txBody>
          <a:bodyPr/>
          <a:lstStyle/>
          <a:p>
            <a:r>
              <a:rPr lang="en-US" dirty="0">
                <a:solidFill>
                  <a:schemeClr val="accent2"/>
                </a:solidFill>
                <a:latin typeface="Bell MT" panose="02020503060305020303" pitchFamily="18" charset="0"/>
              </a:rPr>
              <a:t>Machine learning</a:t>
            </a:r>
            <a:endParaRPr lang="en-IN" dirty="0">
              <a:solidFill>
                <a:schemeClr val="accent2"/>
              </a:solidFill>
              <a:latin typeface="Bell MT" panose="02020503060305020303" pitchFamily="18" charset="0"/>
            </a:endParaRPr>
          </a:p>
        </p:txBody>
      </p:sp>
      <p:sp>
        <p:nvSpPr>
          <p:cNvPr id="3" name="Subtitle 2">
            <a:extLst>
              <a:ext uri="{FF2B5EF4-FFF2-40B4-BE49-F238E27FC236}">
                <a16:creationId xmlns:a16="http://schemas.microsoft.com/office/drawing/2014/main" id="{CF326528-EE26-4B0F-962D-46A66FCD8C1A}"/>
              </a:ext>
            </a:extLst>
          </p:cNvPr>
          <p:cNvSpPr>
            <a:spLocks noGrp="1"/>
          </p:cNvSpPr>
          <p:nvPr>
            <p:ph type="subTitle" idx="1"/>
          </p:nvPr>
        </p:nvSpPr>
        <p:spPr/>
        <p:txBody>
          <a:bodyPr>
            <a:normAutofit/>
          </a:bodyPr>
          <a:lstStyle/>
          <a:p>
            <a:r>
              <a:rPr lang="en-US" sz="4800" dirty="0">
                <a:solidFill>
                  <a:schemeClr val="accent4">
                    <a:lumMod val="75000"/>
                  </a:schemeClr>
                </a:solidFill>
                <a:latin typeface="Bell MT" panose="02020503060305020303" pitchFamily="18" charset="0"/>
              </a:rPr>
              <a:t>( DECISION TREE )</a:t>
            </a:r>
            <a:endParaRPr lang="en-IN" sz="4800" dirty="0">
              <a:solidFill>
                <a:schemeClr val="accent4">
                  <a:lumMod val="75000"/>
                </a:schemeClr>
              </a:solidFill>
              <a:latin typeface="Bell MT" panose="02020503060305020303" pitchFamily="18" charset="0"/>
            </a:endParaRPr>
          </a:p>
        </p:txBody>
      </p:sp>
    </p:spTree>
    <p:extLst>
      <p:ext uri="{BB962C8B-B14F-4D97-AF65-F5344CB8AC3E}">
        <p14:creationId xmlns:p14="http://schemas.microsoft.com/office/powerpoint/2010/main" val="782998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8BADB2-5F79-4251-8FF7-D954BA48CC15}"/>
              </a:ext>
            </a:extLst>
          </p:cNvPr>
          <p:cNvSpPr txBox="1"/>
          <p:nvPr/>
        </p:nvSpPr>
        <p:spPr>
          <a:xfrm>
            <a:off x="1016977" y="553915"/>
            <a:ext cx="11025554" cy="2431435"/>
          </a:xfrm>
          <a:prstGeom prst="rect">
            <a:avLst/>
          </a:prstGeom>
          <a:noFill/>
        </p:spPr>
        <p:txBody>
          <a:bodyPr wrap="square" rtlCol="0">
            <a:spAutoFit/>
          </a:bodyPr>
          <a:lstStyle/>
          <a:p>
            <a:r>
              <a:rPr lang="en-US" sz="3200" b="1" dirty="0">
                <a:solidFill>
                  <a:schemeClr val="accent2">
                    <a:lumMod val="75000"/>
                  </a:schemeClr>
                </a:solidFill>
              </a:rPr>
              <a:t>Decision Tree consists of </a:t>
            </a:r>
            <a:r>
              <a:rPr lang="en-US" sz="3200" dirty="0">
                <a:solidFill>
                  <a:schemeClr val="accent2">
                    <a:lumMod val="75000"/>
                  </a:schemeClr>
                </a:solidFill>
              </a:rPr>
              <a:t>:</a:t>
            </a:r>
          </a:p>
          <a:p>
            <a:r>
              <a:rPr lang="en-US" sz="2400" b="1" dirty="0"/>
              <a:t>Node </a:t>
            </a:r>
            <a:r>
              <a:rPr lang="en-US" sz="2000" b="1" dirty="0"/>
              <a:t>: </a:t>
            </a:r>
            <a:r>
              <a:rPr lang="en-US" sz="2400" dirty="0"/>
              <a:t>Test for the value of a certain attribute.</a:t>
            </a:r>
          </a:p>
          <a:p>
            <a:r>
              <a:rPr lang="en-US" sz="2400" b="1" dirty="0"/>
              <a:t>Edges/Branch </a:t>
            </a:r>
            <a:r>
              <a:rPr lang="en-US" sz="2000" b="1" dirty="0"/>
              <a:t>: </a:t>
            </a:r>
            <a:r>
              <a:rPr lang="en-US" sz="2400" dirty="0"/>
              <a:t>Correspond to the outcome of a test and</a:t>
            </a:r>
          </a:p>
          <a:p>
            <a:r>
              <a:rPr lang="en-US" sz="2400" dirty="0"/>
              <a:t> connect to the next node or leaf.</a:t>
            </a:r>
          </a:p>
          <a:p>
            <a:r>
              <a:rPr lang="en-US" sz="2400" b="1" dirty="0"/>
              <a:t>Leaf nodes </a:t>
            </a:r>
            <a:r>
              <a:rPr lang="en-US" sz="2000" b="1" dirty="0"/>
              <a:t>: </a:t>
            </a:r>
            <a:r>
              <a:rPr lang="en-US" sz="2400" dirty="0"/>
              <a:t>Terminal nodes that predict the outcome </a:t>
            </a:r>
          </a:p>
          <a:p>
            <a:r>
              <a:rPr lang="en-US" sz="2400" dirty="0"/>
              <a:t> (represent class labels or class distribution).</a:t>
            </a:r>
            <a:endParaRPr lang="en-IN" sz="2400" dirty="0"/>
          </a:p>
        </p:txBody>
      </p:sp>
    </p:spTree>
    <p:extLst>
      <p:ext uri="{BB962C8B-B14F-4D97-AF65-F5344CB8AC3E}">
        <p14:creationId xmlns:p14="http://schemas.microsoft.com/office/powerpoint/2010/main" val="2378326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678B4E4-7473-4A85-B890-F92288190C62}"/>
                  </a:ext>
                </a:extLst>
              </p:cNvPr>
              <p:cNvSpPr txBox="1"/>
              <p:nvPr/>
            </p:nvSpPr>
            <p:spPr>
              <a:xfrm>
                <a:off x="536331" y="624254"/>
                <a:ext cx="10999177" cy="3368551"/>
              </a:xfrm>
              <a:prstGeom prst="rect">
                <a:avLst/>
              </a:prstGeom>
              <a:noFill/>
            </p:spPr>
            <p:txBody>
              <a:bodyPr wrap="square" rtlCol="0">
                <a:spAutoFit/>
              </a:bodyPr>
              <a:lstStyle/>
              <a:p>
                <a:r>
                  <a:rPr lang="en-US" sz="3200" b="1" dirty="0">
                    <a:solidFill>
                      <a:schemeClr val="accent2">
                        <a:lumMod val="75000"/>
                      </a:schemeClr>
                    </a:solidFill>
                  </a:rPr>
                  <a:t>Gini Index or Gini Impurity</a:t>
                </a:r>
              </a:p>
              <a:p>
                <a:endParaRPr lang="en-US" sz="3200" dirty="0"/>
              </a:p>
              <a:p>
                <a:endParaRPr lang="en-US" sz="3200" dirty="0"/>
              </a:p>
              <a:p>
                <a:r>
                  <a:rPr lang="en-US" sz="3200" dirty="0">
                    <a:latin typeface="Arial" panose="020B0604020202020204" pitchFamily="34" charset="0"/>
                    <a:cs typeface="Arial" panose="020B0604020202020204" pitchFamily="34" charset="0"/>
                  </a:rPr>
                  <a:t>                     GI = 1-</a:t>
                </a:r>
                <a14:m>
                  <m:oMath xmlns:m="http://schemas.openxmlformats.org/officeDocument/2006/math">
                    <m:nary>
                      <m:naryPr>
                        <m:chr m:val="∑"/>
                        <m:limLoc m:val="undOvr"/>
                        <m:grow m:val="on"/>
                        <m:ctrlPr>
                          <a:rPr lang="en-IN" sz="3200" i="1" dirty="0" smtClean="0">
                            <a:latin typeface="Cambria Math" panose="02040503050406030204" pitchFamily="18" charset="0"/>
                          </a:rPr>
                        </m:ctrlPr>
                      </m:naryPr>
                      <m:sub>
                        <m:r>
                          <a:rPr lang="en-IN" sz="3200" i="1" dirty="0">
                            <a:latin typeface="Cambria Math" panose="02040503050406030204" pitchFamily="18" charset="0"/>
                          </a:rPr>
                          <m:t>𝑖</m:t>
                        </m:r>
                        <m:r>
                          <a:rPr lang="en-IN" sz="3200" i="0" dirty="0">
                            <a:latin typeface="Cambria Math" panose="02040503050406030204" pitchFamily="18" charset="0"/>
                          </a:rPr>
                          <m:t>=1</m:t>
                        </m:r>
                      </m:sub>
                      <m:sup>
                        <m:r>
                          <a:rPr lang="en-IN" sz="3200" i="1" dirty="0">
                            <a:latin typeface="Cambria Math" panose="02040503050406030204" pitchFamily="18" charset="0"/>
                          </a:rPr>
                          <m:t>𝑛</m:t>
                        </m:r>
                      </m:sup>
                      <m:e>
                        <m:sSup>
                          <m:sSupPr>
                            <m:ctrlPr>
                              <a:rPr lang="en-IN" sz="3200" i="1" dirty="0">
                                <a:solidFill>
                                  <a:srgbClr val="836967"/>
                                </a:solidFill>
                                <a:latin typeface="Cambria Math" panose="02040503050406030204" pitchFamily="18" charset="0"/>
                              </a:rPr>
                            </m:ctrlPr>
                          </m:sSupPr>
                          <m:e>
                            <m:d>
                              <m:dPr>
                                <m:ctrlPr>
                                  <a:rPr lang="en-IN" sz="3200" i="1" dirty="0">
                                    <a:solidFill>
                                      <a:srgbClr val="836967"/>
                                    </a:solidFill>
                                    <a:latin typeface="Cambria Math" panose="02040503050406030204" pitchFamily="18" charset="0"/>
                                  </a:rPr>
                                </m:ctrlPr>
                              </m:dPr>
                              <m:e>
                                <m:r>
                                  <a:rPr lang="en-IN" sz="3200" i="1" dirty="0">
                                    <a:latin typeface="Cambria Math" panose="02040503050406030204" pitchFamily="18" charset="0"/>
                                  </a:rPr>
                                  <m:t>𝑝</m:t>
                                </m:r>
                              </m:e>
                            </m:d>
                          </m:e>
                          <m:sup>
                            <m:r>
                              <a:rPr lang="en-IN" sz="3200" i="0" dirty="0">
                                <a:latin typeface="Cambria Math" panose="02040503050406030204" pitchFamily="18" charset="0"/>
                              </a:rPr>
                              <m:t>2</m:t>
                            </m:r>
                          </m:sup>
                        </m:sSup>
                      </m:e>
                    </m:nary>
                  </m:oMath>
                </a14:m>
                <a:endParaRPr lang="en-IN" sz="3200" dirty="0">
                  <a:latin typeface="Arial" panose="020B0604020202020204" pitchFamily="34" charset="0"/>
                  <a:cs typeface="Arial" panose="020B0604020202020204" pitchFamily="34" charset="0"/>
                </a:endParaRPr>
              </a:p>
              <a:p>
                <a:r>
                  <a:rPr lang="en-IN" sz="3200" dirty="0">
                    <a:latin typeface="Arial" panose="020B0604020202020204" pitchFamily="34" charset="0"/>
                    <a:cs typeface="Arial" panose="020B0604020202020204" pitchFamily="34" charset="0"/>
                  </a:rPr>
                  <a:t>                      </a:t>
                </a:r>
              </a:p>
              <a:p>
                <a:r>
                  <a:rPr lang="en-IN" sz="3200" dirty="0">
                    <a:latin typeface="Arial" panose="020B0604020202020204" pitchFamily="34" charset="0"/>
                    <a:cs typeface="Arial" panose="020B0604020202020204" pitchFamily="34" charset="0"/>
                  </a:rPr>
                  <a:t>                     GI = 1- [ </a:t>
                </a:r>
                <a14:m>
                  <m:oMath xmlns:m="http://schemas.openxmlformats.org/officeDocument/2006/math">
                    <m:sSup>
                      <m:sSupPr>
                        <m:ctrlPr>
                          <a:rPr lang="en-IN" sz="3200" i="1" dirty="0" smtClean="0">
                            <a:solidFill>
                              <a:srgbClr val="836967"/>
                            </a:solidFill>
                            <a:latin typeface="Cambria Math" panose="02040503050406030204" pitchFamily="18" charset="0"/>
                          </a:rPr>
                        </m:ctrlPr>
                      </m:sSupPr>
                      <m:e>
                        <m:d>
                          <m:dPr>
                            <m:ctrlPr>
                              <a:rPr lang="en-IN" sz="3200" i="1" dirty="0">
                                <a:solidFill>
                                  <a:srgbClr val="836967"/>
                                </a:solidFill>
                                <a:latin typeface="Cambria Math" panose="02040503050406030204" pitchFamily="18" charset="0"/>
                              </a:rPr>
                            </m:ctrlPr>
                          </m:dPr>
                          <m:e>
                            <m:sSub>
                              <m:sSubPr>
                                <m:ctrlPr>
                                  <a:rPr lang="en-IN" sz="3200" i="1" dirty="0">
                                    <a:solidFill>
                                      <a:srgbClr val="836967"/>
                                    </a:solidFill>
                                    <a:latin typeface="Cambria Math" panose="02040503050406030204" pitchFamily="18" charset="0"/>
                                  </a:rPr>
                                </m:ctrlPr>
                              </m:sSubPr>
                              <m:e>
                                <m:r>
                                  <a:rPr lang="en-IN" sz="3200" i="1" dirty="0">
                                    <a:latin typeface="Cambria Math" panose="02040503050406030204" pitchFamily="18" charset="0"/>
                                  </a:rPr>
                                  <m:t>𝑝</m:t>
                                </m:r>
                              </m:e>
                              <m:sub>
                                <m:d>
                                  <m:dPr>
                                    <m:ctrlPr>
                                      <a:rPr lang="en-IN" sz="3200" i="1" dirty="0">
                                        <a:solidFill>
                                          <a:srgbClr val="836967"/>
                                        </a:solidFill>
                                        <a:latin typeface="Cambria Math" panose="02040503050406030204" pitchFamily="18" charset="0"/>
                                      </a:rPr>
                                    </m:ctrlPr>
                                  </m:dPr>
                                  <m:e>
                                    <m:r>
                                      <a:rPr lang="en-IN" sz="3200" i="0" dirty="0">
                                        <a:latin typeface="Cambria Math" panose="02040503050406030204" pitchFamily="18" charset="0"/>
                                      </a:rPr>
                                      <m:t>+</m:t>
                                    </m:r>
                                  </m:e>
                                </m:d>
                              </m:sub>
                            </m:sSub>
                          </m:e>
                        </m:d>
                      </m:e>
                      <m:sup>
                        <m:r>
                          <a:rPr lang="en-IN" sz="3200" i="0" dirty="0">
                            <a:latin typeface="Cambria Math" panose="02040503050406030204" pitchFamily="18" charset="0"/>
                          </a:rPr>
                          <m:t>2</m:t>
                        </m:r>
                      </m:sup>
                    </m:sSup>
                    <m:r>
                      <a:rPr lang="en-IN" sz="3200" i="0" dirty="0">
                        <a:latin typeface="Cambria Math" panose="02040503050406030204" pitchFamily="18" charset="0"/>
                      </a:rPr>
                      <m:t>+</m:t>
                    </m:r>
                    <m:sSup>
                      <m:sSupPr>
                        <m:ctrlPr>
                          <a:rPr lang="en-IN" sz="3200" i="1" dirty="0">
                            <a:solidFill>
                              <a:srgbClr val="836967"/>
                            </a:solidFill>
                            <a:latin typeface="Cambria Math" panose="02040503050406030204" pitchFamily="18" charset="0"/>
                          </a:rPr>
                        </m:ctrlPr>
                      </m:sSupPr>
                      <m:e>
                        <m:d>
                          <m:dPr>
                            <m:ctrlPr>
                              <a:rPr lang="en-IN" sz="3200" i="1" dirty="0">
                                <a:solidFill>
                                  <a:srgbClr val="836967"/>
                                </a:solidFill>
                                <a:latin typeface="Cambria Math" panose="02040503050406030204" pitchFamily="18" charset="0"/>
                              </a:rPr>
                            </m:ctrlPr>
                          </m:dPr>
                          <m:e>
                            <m:sSub>
                              <m:sSubPr>
                                <m:ctrlPr>
                                  <a:rPr lang="en-IN" sz="3200" i="1" dirty="0">
                                    <a:solidFill>
                                      <a:srgbClr val="836967"/>
                                    </a:solidFill>
                                    <a:latin typeface="Cambria Math" panose="02040503050406030204" pitchFamily="18" charset="0"/>
                                  </a:rPr>
                                </m:ctrlPr>
                              </m:sSubPr>
                              <m:e>
                                <m:r>
                                  <a:rPr lang="en-IN" sz="3200" i="1" dirty="0">
                                    <a:latin typeface="Cambria Math" panose="02040503050406030204" pitchFamily="18" charset="0"/>
                                  </a:rPr>
                                  <m:t>𝑃</m:t>
                                </m:r>
                              </m:e>
                              <m:sub>
                                <m:d>
                                  <m:dPr>
                                    <m:ctrlPr>
                                      <a:rPr lang="en-IN" sz="3200" i="1" dirty="0">
                                        <a:solidFill>
                                          <a:srgbClr val="836967"/>
                                        </a:solidFill>
                                        <a:latin typeface="Cambria Math" panose="02040503050406030204" pitchFamily="18" charset="0"/>
                                      </a:rPr>
                                    </m:ctrlPr>
                                  </m:dPr>
                                  <m:e>
                                    <m:r>
                                      <a:rPr lang="en-US" sz="3200" b="0" i="0" dirty="0" smtClean="0">
                                        <a:solidFill>
                                          <a:srgbClr val="836967"/>
                                        </a:solidFill>
                                        <a:latin typeface="Cambria Math" panose="02040503050406030204" pitchFamily="18" charset="0"/>
                                      </a:rPr>
                                      <m:t>−</m:t>
                                    </m:r>
                                  </m:e>
                                </m:d>
                              </m:sub>
                            </m:sSub>
                          </m:e>
                        </m:d>
                      </m:e>
                      <m:sup>
                        <m:r>
                          <a:rPr lang="en-IN" sz="3200" i="0" dirty="0">
                            <a:latin typeface="Cambria Math" panose="02040503050406030204" pitchFamily="18" charset="0"/>
                          </a:rPr>
                          <m:t>2</m:t>
                        </m:r>
                      </m:sup>
                    </m:sSup>
                  </m:oMath>
                </a14:m>
                <a:endParaRPr lang="en-IN" sz="3200" dirty="0">
                  <a:latin typeface="Arial" panose="020B0604020202020204" pitchFamily="34" charset="0"/>
                  <a:cs typeface="Arial" panose="020B0604020202020204" pitchFamily="34" charset="0"/>
                </a:endParaRPr>
              </a:p>
            </p:txBody>
          </p:sp>
        </mc:Choice>
        <mc:Fallback>
          <p:sp>
            <p:nvSpPr>
              <p:cNvPr id="3" name="TextBox 2">
                <a:extLst>
                  <a:ext uri="{FF2B5EF4-FFF2-40B4-BE49-F238E27FC236}">
                    <a16:creationId xmlns:a16="http://schemas.microsoft.com/office/drawing/2014/main" id="{A678B4E4-7473-4A85-B890-F92288190C62}"/>
                  </a:ext>
                </a:extLst>
              </p:cNvPr>
              <p:cNvSpPr txBox="1">
                <a:spLocks noRot="1" noChangeAspect="1" noMove="1" noResize="1" noEditPoints="1" noAdjustHandles="1" noChangeArrowheads="1" noChangeShapeType="1" noTextEdit="1"/>
              </p:cNvSpPr>
              <p:nvPr/>
            </p:nvSpPr>
            <p:spPr>
              <a:xfrm>
                <a:off x="536331" y="624254"/>
                <a:ext cx="10999177" cy="3368551"/>
              </a:xfrm>
              <a:prstGeom prst="rect">
                <a:avLst/>
              </a:prstGeom>
              <a:blipFill>
                <a:blip r:embed="rId2"/>
                <a:stretch>
                  <a:fillRect l="-1441" t="-2351" b="-3617"/>
                </a:stretch>
              </a:blipFill>
            </p:spPr>
            <p:txBody>
              <a:bodyPr/>
              <a:lstStyle/>
              <a:p>
                <a:r>
                  <a:rPr lang="en-IN">
                    <a:noFill/>
                  </a:rPr>
                  <a:t> </a:t>
                </a:r>
              </a:p>
            </p:txBody>
          </p:sp>
        </mc:Fallback>
      </mc:AlternateContent>
    </p:spTree>
    <p:extLst>
      <p:ext uri="{BB962C8B-B14F-4D97-AF65-F5344CB8AC3E}">
        <p14:creationId xmlns:p14="http://schemas.microsoft.com/office/powerpoint/2010/main" val="4263918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672FDB-5DF8-4056-941E-C8217F65F260}"/>
              </a:ext>
            </a:extLst>
          </p:cNvPr>
          <p:cNvSpPr txBox="1"/>
          <p:nvPr/>
        </p:nvSpPr>
        <p:spPr>
          <a:xfrm>
            <a:off x="624254" y="650631"/>
            <a:ext cx="10902461" cy="4308872"/>
          </a:xfrm>
          <a:prstGeom prst="rect">
            <a:avLst/>
          </a:prstGeom>
          <a:noFill/>
        </p:spPr>
        <p:txBody>
          <a:bodyPr wrap="square" rtlCol="0">
            <a:spAutoFit/>
          </a:bodyPr>
          <a:lstStyle/>
          <a:p>
            <a:r>
              <a:rPr lang="en-US" sz="3200" b="1" dirty="0">
                <a:solidFill>
                  <a:schemeClr val="accent2">
                    <a:lumMod val="75000"/>
                  </a:schemeClr>
                </a:solidFill>
                <a:latin typeface="Arial" panose="020B0604020202020204" pitchFamily="34" charset="0"/>
                <a:cs typeface="Arial" panose="020B0604020202020204" pitchFamily="34" charset="0"/>
              </a:rPr>
              <a:t>Entropy :</a:t>
            </a:r>
          </a:p>
          <a:p>
            <a:r>
              <a:rPr lang="en-US" sz="3200" dirty="0"/>
              <a:t>              </a:t>
            </a:r>
            <a:r>
              <a:rPr lang="en-US" sz="2400" b="0" i="0" dirty="0">
                <a:effectLst/>
                <a:latin typeface="arial" panose="020B0604020202020204" pitchFamily="34" charset="0"/>
              </a:rPr>
              <a:t>Entropy is </a:t>
            </a:r>
            <a:r>
              <a:rPr lang="en-US" sz="2400" i="0" dirty="0">
                <a:effectLst/>
                <a:latin typeface="arial" panose="020B0604020202020204" pitchFamily="34" charset="0"/>
              </a:rPr>
              <a:t>the measures of impurity, disorder or uncertainty in</a:t>
            </a:r>
            <a:r>
              <a:rPr lang="en-US" sz="2400" b="0" i="0" dirty="0">
                <a:effectLst/>
                <a:latin typeface="arial" panose="020B0604020202020204" pitchFamily="34" charset="0"/>
              </a:rPr>
              <a:t> a bunch of examples.</a:t>
            </a:r>
          </a:p>
          <a:p>
            <a:endParaRPr lang="en-US" sz="2400" dirty="0">
              <a:latin typeface="arial" panose="020B0604020202020204" pitchFamily="34" charset="0"/>
            </a:endParaRPr>
          </a:p>
          <a:p>
            <a:r>
              <a:rPr lang="en-US" sz="2400" dirty="0">
                <a:latin typeface="arial" panose="020B0604020202020204" pitchFamily="34" charset="0"/>
              </a:rPr>
              <a:t>For Example :</a:t>
            </a:r>
          </a:p>
          <a:p>
            <a:r>
              <a:rPr lang="en-US" sz="2400" dirty="0">
                <a:latin typeface="arial" panose="020B0604020202020204" pitchFamily="34" charset="0"/>
              </a:rPr>
              <a:t>       </a:t>
            </a:r>
            <a:r>
              <a:rPr lang="en-US" sz="2400" b="1" i="0" dirty="0">
                <a:solidFill>
                  <a:srgbClr val="BDC1C6"/>
                </a:solidFill>
                <a:effectLst/>
                <a:latin typeface="arial" panose="020B0604020202020204" pitchFamily="34" charset="0"/>
              </a:rPr>
              <a:t> </a:t>
            </a:r>
            <a:r>
              <a:rPr lang="en-US" sz="2400" i="0" dirty="0">
                <a:effectLst/>
                <a:latin typeface="arial" panose="020B0604020202020204" pitchFamily="34" charset="0"/>
              </a:rPr>
              <a:t>campfire is an example of entropy. The solid wood burns and becomes ash, smoke and gases, all of which spread energy outwards more easily than the solid fuel. </a:t>
            </a:r>
          </a:p>
          <a:p>
            <a:r>
              <a:rPr lang="en-US" sz="2400" dirty="0">
                <a:latin typeface="arial" panose="020B0604020202020204" pitchFamily="34" charset="0"/>
              </a:rPr>
              <a:t>         </a:t>
            </a:r>
            <a:r>
              <a:rPr lang="en-US" sz="2400" i="0" dirty="0">
                <a:effectLst/>
                <a:latin typeface="arial" panose="020B0604020202020204" pitchFamily="34" charset="0"/>
              </a:rPr>
              <a:t>Ice melting, salt or sugar dissolving, making popcorn and boiling water for tea are processes with increasing entropy in your kitchen.</a:t>
            </a:r>
            <a:endParaRPr lang="en-US" sz="2400" dirty="0"/>
          </a:p>
          <a:p>
            <a:endParaRPr lang="en-IN" dirty="0"/>
          </a:p>
        </p:txBody>
      </p:sp>
    </p:spTree>
    <p:extLst>
      <p:ext uri="{BB962C8B-B14F-4D97-AF65-F5344CB8AC3E}">
        <p14:creationId xmlns:p14="http://schemas.microsoft.com/office/powerpoint/2010/main" val="4214595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5C7514-A0FE-4E5B-95C1-6AF8AA3FE9FE}"/>
              </a:ext>
            </a:extLst>
          </p:cNvPr>
          <p:cNvSpPr txBox="1"/>
          <p:nvPr/>
        </p:nvSpPr>
        <p:spPr>
          <a:xfrm>
            <a:off x="448407" y="298938"/>
            <a:ext cx="11148646" cy="4770537"/>
          </a:xfrm>
          <a:prstGeom prst="rect">
            <a:avLst/>
          </a:prstGeom>
          <a:noFill/>
        </p:spPr>
        <p:txBody>
          <a:bodyPr wrap="square" rtlCol="0">
            <a:spAutoFit/>
          </a:bodyPr>
          <a:lstStyle/>
          <a:p>
            <a:r>
              <a:rPr lang="en-US" sz="3200" b="1" dirty="0">
                <a:solidFill>
                  <a:schemeClr val="accent2">
                    <a:lumMod val="75000"/>
                  </a:schemeClr>
                </a:solidFill>
              </a:rPr>
              <a:t>The Role of Pruning in Decision Trees</a:t>
            </a:r>
          </a:p>
          <a:p>
            <a:pPr marL="457200" indent="-457200">
              <a:buFont typeface="Wingdings" panose="05000000000000000000" pitchFamily="2" charset="2"/>
              <a:buChar char="Ø"/>
            </a:pPr>
            <a:r>
              <a:rPr lang="en-US" sz="3200" dirty="0"/>
              <a:t>    </a:t>
            </a:r>
            <a:r>
              <a:rPr lang="en-US" sz="2400" dirty="0"/>
              <a:t>Pruning is one of the techniques that is used to overcome problem </a:t>
            </a:r>
          </a:p>
          <a:p>
            <a:r>
              <a:rPr lang="en-US" sz="2400" dirty="0"/>
              <a:t>     of overfitting in decision tree. Pruning in its literal sense , is a practice</a:t>
            </a:r>
          </a:p>
          <a:p>
            <a:r>
              <a:rPr lang="en-US" sz="2400" dirty="0"/>
              <a:t>     which involves the selective removal of certain part of a tree such as </a:t>
            </a:r>
          </a:p>
          <a:p>
            <a:r>
              <a:rPr lang="en-US" sz="2400" dirty="0"/>
              <a:t>     branches , buds or roots , to improve the tree’s structure, and a promote</a:t>
            </a:r>
          </a:p>
          <a:p>
            <a:r>
              <a:rPr lang="en-US" sz="2400" dirty="0"/>
              <a:t>      healthy growth. This is exactly what pruning does to our Decision Trees</a:t>
            </a:r>
          </a:p>
          <a:p>
            <a:r>
              <a:rPr lang="en-US" sz="2400" dirty="0"/>
              <a:t>      as well . It makes it versatile so that it can adapt if we feed any new </a:t>
            </a:r>
          </a:p>
          <a:p>
            <a:r>
              <a:rPr lang="en-US" sz="2400" dirty="0"/>
              <a:t>      kind of data to it, thereby fixing the problem of overfitting.</a:t>
            </a:r>
          </a:p>
          <a:p>
            <a:endParaRPr lang="en-US" sz="2400" dirty="0"/>
          </a:p>
          <a:p>
            <a:pPr marL="342900" indent="-342900">
              <a:buFont typeface="Wingdings" panose="05000000000000000000" pitchFamily="2" charset="2"/>
              <a:buChar char="Ø"/>
            </a:pPr>
            <a:r>
              <a:rPr lang="en-US" sz="2400" dirty="0"/>
              <a:t>      It reduces the size of a Decision tree which might slightly increase</a:t>
            </a:r>
          </a:p>
          <a:p>
            <a:r>
              <a:rPr lang="en-US" sz="2400" dirty="0"/>
              <a:t>      training error but drastically decrease your testing error, hence making it </a:t>
            </a:r>
          </a:p>
          <a:p>
            <a:r>
              <a:rPr lang="en-US" sz="2400" dirty="0"/>
              <a:t>      more adaptable. </a:t>
            </a:r>
            <a:endParaRPr lang="en-IN" sz="2400" dirty="0"/>
          </a:p>
        </p:txBody>
      </p:sp>
    </p:spTree>
    <p:extLst>
      <p:ext uri="{BB962C8B-B14F-4D97-AF65-F5344CB8AC3E}">
        <p14:creationId xmlns:p14="http://schemas.microsoft.com/office/powerpoint/2010/main" val="3366095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753B51-09AF-47BF-8C4B-B3E0A3962DEF}"/>
              </a:ext>
            </a:extLst>
          </p:cNvPr>
          <p:cNvSpPr txBox="1"/>
          <p:nvPr/>
        </p:nvSpPr>
        <p:spPr>
          <a:xfrm>
            <a:off x="605204" y="993531"/>
            <a:ext cx="10981592" cy="3908762"/>
          </a:xfrm>
          <a:prstGeom prst="rect">
            <a:avLst/>
          </a:prstGeom>
          <a:noFill/>
        </p:spPr>
        <p:txBody>
          <a:bodyPr wrap="square" rtlCol="0">
            <a:spAutoFit/>
          </a:bodyPr>
          <a:lstStyle/>
          <a:p>
            <a:r>
              <a:rPr lang="en-US" sz="3200" b="1" dirty="0">
                <a:solidFill>
                  <a:schemeClr val="accent2">
                    <a:lumMod val="75000"/>
                  </a:schemeClr>
                </a:solidFill>
              </a:rPr>
              <a:t>Pruning </a:t>
            </a:r>
          </a:p>
          <a:p>
            <a:r>
              <a:rPr lang="en-US" dirty="0"/>
              <a:t>            </a:t>
            </a:r>
            <a:r>
              <a:rPr lang="en-US" sz="2400" b="0" i="0" dirty="0">
                <a:effectLst/>
                <a:latin typeface="arial" panose="020B0604020202020204" pitchFamily="34" charset="0"/>
              </a:rPr>
              <a:t>Pruning is a </a:t>
            </a:r>
            <a:r>
              <a:rPr lang="en-US" sz="2400" i="0" dirty="0">
                <a:effectLst/>
                <a:latin typeface="arial" panose="020B0604020202020204" pitchFamily="34" charset="0"/>
              </a:rPr>
              <a:t>data compression technique in machine learning</a:t>
            </a:r>
          </a:p>
          <a:p>
            <a:r>
              <a:rPr lang="en-US" sz="2400" i="0" dirty="0">
                <a:effectLst/>
                <a:latin typeface="arial" panose="020B0604020202020204" pitchFamily="34" charset="0"/>
              </a:rPr>
              <a:t> and search algorithms </a:t>
            </a:r>
            <a:r>
              <a:rPr lang="en-US" sz="2400" b="0" i="0" dirty="0">
                <a:effectLst/>
                <a:latin typeface="arial" panose="020B0604020202020204" pitchFamily="34" charset="0"/>
              </a:rPr>
              <a:t>that reduces the size of decision trees by </a:t>
            </a:r>
          </a:p>
          <a:p>
            <a:r>
              <a:rPr lang="en-US" sz="2400" b="0" i="0" dirty="0">
                <a:effectLst/>
                <a:latin typeface="arial" panose="020B0604020202020204" pitchFamily="34" charset="0"/>
              </a:rPr>
              <a:t>removing sections of the tree that are non-critical and redundant to </a:t>
            </a:r>
          </a:p>
          <a:p>
            <a:r>
              <a:rPr lang="en-US" sz="2400" b="0" i="0" dirty="0">
                <a:effectLst/>
                <a:latin typeface="arial" panose="020B0604020202020204" pitchFamily="34" charset="0"/>
              </a:rPr>
              <a:t>classify instances.</a:t>
            </a:r>
            <a:r>
              <a:rPr lang="en-US" sz="2400" b="0" i="0" dirty="0">
                <a:solidFill>
                  <a:srgbClr val="202122"/>
                </a:solidFill>
                <a:effectLst/>
                <a:latin typeface="Arial" panose="020B0604020202020204" pitchFamily="34" charset="0"/>
              </a:rPr>
              <a:t>  Pruning reduces the complexity of the final classifier, and hence improves predictive accuracy by the reduction of overfitting</a:t>
            </a:r>
            <a:r>
              <a:rPr lang="en-US" sz="2400" b="0" i="0" dirty="0">
                <a:effectLst/>
                <a:latin typeface="Arial" panose="020B0604020202020204" pitchFamily="34" charset="0"/>
              </a:rPr>
              <a:t>.</a:t>
            </a:r>
          </a:p>
          <a:p>
            <a:r>
              <a:rPr lang="en-IN" sz="2400" dirty="0">
                <a:latin typeface="Arial" panose="020B0604020202020204" pitchFamily="34" charset="0"/>
              </a:rPr>
              <a:t>          </a:t>
            </a:r>
            <a:r>
              <a:rPr lang="en-US" sz="2400" b="0" i="0" dirty="0">
                <a:solidFill>
                  <a:srgbClr val="202122"/>
                </a:solidFill>
                <a:effectLst/>
                <a:latin typeface="Arial" panose="020B0604020202020204" pitchFamily="34" charset="0"/>
              </a:rPr>
              <a:t>running should reduce the size of a learning tree without reducing predictive accuracy as measured by a </a:t>
            </a:r>
            <a:r>
              <a:rPr lang="en-US" sz="2400" b="0" i="0" dirty="0">
                <a:effectLst/>
                <a:latin typeface="Arial" panose="020B0604020202020204" pitchFamily="34" charset="0"/>
              </a:rPr>
              <a:t>cross-validation</a:t>
            </a:r>
            <a:r>
              <a:rPr lang="en-US" sz="2400" b="0" i="0" dirty="0">
                <a:solidFill>
                  <a:srgbClr val="202122"/>
                </a:solidFill>
                <a:effectLst/>
                <a:latin typeface="Arial" panose="020B0604020202020204" pitchFamily="34" charset="0"/>
              </a:rPr>
              <a:t> set. There are many techniques for tree pruning that differ in the measurement that is used to optimize performance.</a:t>
            </a:r>
            <a:endParaRPr lang="en-US" sz="2400" dirty="0">
              <a:latin typeface="Arial" panose="020B0604020202020204" pitchFamily="34" charset="0"/>
            </a:endParaRPr>
          </a:p>
        </p:txBody>
      </p:sp>
    </p:spTree>
    <p:extLst>
      <p:ext uri="{BB962C8B-B14F-4D97-AF65-F5344CB8AC3E}">
        <p14:creationId xmlns:p14="http://schemas.microsoft.com/office/powerpoint/2010/main" val="1546245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D3ED14-CBE3-4619-AAC4-3050D59788A0}"/>
              </a:ext>
            </a:extLst>
          </p:cNvPr>
          <p:cNvSpPr txBox="1"/>
          <p:nvPr/>
        </p:nvSpPr>
        <p:spPr>
          <a:xfrm>
            <a:off x="439615" y="465992"/>
            <a:ext cx="11025554" cy="2677656"/>
          </a:xfrm>
          <a:prstGeom prst="rect">
            <a:avLst/>
          </a:prstGeom>
          <a:noFill/>
        </p:spPr>
        <p:txBody>
          <a:bodyPr wrap="square" rtlCol="0">
            <a:spAutoFit/>
          </a:bodyPr>
          <a:lstStyle/>
          <a:p>
            <a:r>
              <a:rPr lang="en-US" sz="3200" b="1" dirty="0">
                <a:solidFill>
                  <a:schemeClr val="accent2">
                    <a:lumMod val="75000"/>
                  </a:schemeClr>
                </a:solidFill>
              </a:rPr>
              <a:t>Example For Pruning </a:t>
            </a:r>
            <a:r>
              <a:rPr lang="en-US" sz="3600" dirty="0">
                <a:solidFill>
                  <a:schemeClr val="accent2">
                    <a:lumMod val="75000"/>
                  </a:schemeClr>
                </a:solidFill>
              </a:rPr>
              <a:t>:</a:t>
            </a:r>
          </a:p>
          <a:p>
            <a:endParaRPr lang="en-US" sz="3600" dirty="0"/>
          </a:p>
          <a:p>
            <a:r>
              <a:rPr lang="en-US" dirty="0"/>
              <a:t>                                           </a:t>
            </a:r>
            <a:r>
              <a:rPr lang="en-US" sz="2400" b="0" i="0" dirty="0">
                <a:effectLst/>
                <a:latin typeface="arial" panose="020B0604020202020204" pitchFamily="34" charset="0"/>
              </a:rPr>
              <a:t>Examples of pruning conditions include </a:t>
            </a:r>
            <a:r>
              <a:rPr lang="en-US" sz="2400" i="0" dirty="0">
                <a:effectLst/>
                <a:latin typeface="arial" panose="020B0604020202020204" pitchFamily="34" charset="0"/>
              </a:rPr>
              <a:t>information Gain</a:t>
            </a:r>
            <a:r>
              <a:rPr lang="en-US" sz="2400" dirty="0">
                <a:latin typeface="arial" panose="020B0604020202020204" pitchFamily="34" charset="0"/>
              </a:rPr>
              <a:t> </a:t>
            </a:r>
            <a:r>
              <a:rPr lang="en-US" sz="2400" i="0" dirty="0" err="1">
                <a:effectLst/>
                <a:latin typeface="arial" panose="020B0604020202020204" pitchFamily="34" charset="0"/>
              </a:rPr>
              <a:t>minGain</a:t>
            </a:r>
            <a:r>
              <a:rPr lang="en-US" sz="2400" i="0" dirty="0">
                <a:effectLst/>
                <a:latin typeface="arial" panose="020B0604020202020204" pitchFamily="34" charset="0"/>
              </a:rPr>
              <a:t> or tree Depth = Max Depth . </a:t>
            </a:r>
            <a:r>
              <a:rPr lang="en-US" sz="2400" b="0" i="0" dirty="0">
                <a:effectLst/>
                <a:latin typeface="arial" panose="020B0604020202020204" pitchFamily="34" charset="0"/>
              </a:rPr>
              <a:t>If the condition is satisfied, we prune the subtree. That means we replace the decision node with a leaf node. Otherwise, we continue building the tree using our decision tree algorithm.</a:t>
            </a:r>
            <a:endParaRPr lang="en-US" sz="2400" dirty="0"/>
          </a:p>
        </p:txBody>
      </p:sp>
    </p:spTree>
    <p:extLst>
      <p:ext uri="{BB962C8B-B14F-4D97-AF65-F5344CB8AC3E}">
        <p14:creationId xmlns:p14="http://schemas.microsoft.com/office/powerpoint/2010/main" val="1251926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7B3B73-0A80-4A35-8948-3CA05191DEFE}"/>
              </a:ext>
            </a:extLst>
          </p:cNvPr>
          <p:cNvSpPr txBox="1"/>
          <p:nvPr/>
        </p:nvSpPr>
        <p:spPr>
          <a:xfrm>
            <a:off x="606669" y="562708"/>
            <a:ext cx="10937631" cy="2554545"/>
          </a:xfrm>
          <a:prstGeom prst="rect">
            <a:avLst/>
          </a:prstGeom>
          <a:noFill/>
        </p:spPr>
        <p:txBody>
          <a:bodyPr wrap="square" rtlCol="0">
            <a:spAutoFit/>
          </a:bodyPr>
          <a:lstStyle/>
          <a:p>
            <a:r>
              <a:rPr lang="en-US" sz="3200" b="1" dirty="0">
                <a:solidFill>
                  <a:schemeClr val="accent2">
                    <a:lumMod val="75000"/>
                  </a:schemeClr>
                </a:solidFill>
              </a:rPr>
              <a:t>Process of selecting root node</a:t>
            </a:r>
          </a:p>
          <a:p>
            <a:r>
              <a:rPr lang="en-US" sz="3200" dirty="0"/>
              <a:t>                 </a:t>
            </a:r>
            <a:r>
              <a:rPr lang="en-US" sz="2400" b="0" i="0" dirty="0">
                <a:effectLst/>
                <a:latin typeface="arial" panose="020B0604020202020204" pitchFamily="34" charset="0"/>
              </a:rPr>
              <a:t>Find the best attribute and place it on the root node of the tree. Now, split the training set of the dataset into subsets. While making the subset make sure that each subset of training dataset should have the same value for an attribute. Find leaf nodes in all branches by repeating 1 and 2 on each subset.</a:t>
            </a:r>
            <a:endParaRPr lang="en-IN" sz="2400" dirty="0"/>
          </a:p>
        </p:txBody>
      </p:sp>
    </p:spTree>
    <p:extLst>
      <p:ext uri="{BB962C8B-B14F-4D97-AF65-F5344CB8AC3E}">
        <p14:creationId xmlns:p14="http://schemas.microsoft.com/office/powerpoint/2010/main" val="2945581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765D05-509F-4C85-947F-E23C474C8168}"/>
              </a:ext>
            </a:extLst>
          </p:cNvPr>
          <p:cNvSpPr txBox="1"/>
          <p:nvPr/>
        </p:nvSpPr>
        <p:spPr>
          <a:xfrm>
            <a:off x="1207477" y="457200"/>
            <a:ext cx="9777046" cy="4893647"/>
          </a:xfrm>
          <a:prstGeom prst="rect">
            <a:avLst/>
          </a:prstGeom>
          <a:noFill/>
        </p:spPr>
        <p:txBody>
          <a:bodyPr wrap="square" rtlCol="0">
            <a:spAutoFit/>
          </a:bodyPr>
          <a:lstStyle/>
          <a:p>
            <a:r>
              <a:rPr lang="en-US" sz="3600" b="1" dirty="0">
                <a:solidFill>
                  <a:schemeClr val="accent2">
                    <a:lumMod val="75000"/>
                  </a:schemeClr>
                </a:solidFill>
              </a:rPr>
              <a:t>Decision Tree </a:t>
            </a:r>
          </a:p>
          <a:p>
            <a:r>
              <a:rPr lang="en-US" sz="2400" dirty="0">
                <a:latin typeface="Arial" panose="020B0604020202020204" pitchFamily="34" charset="0"/>
                <a:cs typeface="Arial" panose="020B0604020202020204" pitchFamily="34" charset="0"/>
              </a:rPr>
              <a:t>A</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decision tree is a graphical representation of all possible solutions to a decision based on certain condition . On each step or node of a decision tree, used for classification, we try to form a condition on the features to separate all the labels or classes contained in the dataset to the fullest purity. </a:t>
            </a:r>
          </a:p>
          <a:p>
            <a:pPr marL="342900" indent="-342900">
              <a:buClr>
                <a:schemeClr val="accent6">
                  <a:lumMod val="50000"/>
                </a:schemeClr>
              </a:buClr>
              <a:buFont typeface="Wingdings" panose="05000000000000000000" pitchFamily="2" charset="2"/>
              <a:buChar char="v"/>
            </a:pPr>
            <a:r>
              <a:rPr lang="en-US" sz="2400" dirty="0">
                <a:latin typeface="Arial" panose="020B0604020202020204" pitchFamily="34" charset="0"/>
                <a:cs typeface="Arial" panose="020B0604020202020204" pitchFamily="34" charset="0"/>
              </a:rPr>
              <a:t>Decision tree builds classification or regression models in the form of a tree structure .</a:t>
            </a:r>
          </a:p>
          <a:p>
            <a:pPr marL="342900" indent="-342900">
              <a:buClr>
                <a:schemeClr val="accent6">
                  <a:lumMod val="50000"/>
                </a:schemeClr>
              </a:buClr>
              <a:buFont typeface="Wingdings" panose="05000000000000000000" pitchFamily="2" charset="2"/>
              <a:buChar char="v"/>
            </a:pPr>
            <a:r>
              <a:rPr lang="en-US" sz="2400" dirty="0">
                <a:latin typeface="Arial" panose="020B0604020202020204" pitchFamily="34" charset="0"/>
                <a:cs typeface="Arial" panose="020B0604020202020204" pitchFamily="34" charset="0"/>
              </a:rPr>
              <a:t>The final result is a tree with decision nodes and leaf nodes . A decision node has two or more branches. Leaf node represents a </a:t>
            </a:r>
          </a:p>
          <a:p>
            <a:r>
              <a:rPr lang="en-US" sz="2400" dirty="0">
                <a:latin typeface="Arial" panose="020B0604020202020204" pitchFamily="34" charset="0"/>
                <a:cs typeface="Arial" panose="020B0604020202020204" pitchFamily="34" charset="0"/>
              </a:rPr>
              <a:t>Classification or decision .</a:t>
            </a:r>
          </a:p>
          <a:p>
            <a:endParaRPr lang="en-IN" sz="2400" dirty="0"/>
          </a:p>
        </p:txBody>
      </p:sp>
    </p:spTree>
    <p:extLst>
      <p:ext uri="{BB962C8B-B14F-4D97-AF65-F5344CB8AC3E}">
        <p14:creationId xmlns:p14="http://schemas.microsoft.com/office/powerpoint/2010/main" val="2553785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A5AC94-820F-47DD-8E9C-E6A781863A33}"/>
              </a:ext>
            </a:extLst>
          </p:cNvPr>
          <p:cNvSpPr txBox="1"/>
          <p:nvPr/>
        </p:nvSpPr>
        <p:spPr>
          <a:xfrm>
            <a:off x="404446" y="624254"/>
            <a:ext cx="11183816" cy="1384995"/>
          </a:xfrm>
          <a:prstGeom prst="rect">
            <a:avLst/>
          </a:prstGeom>
          <a:noFill/>
        </p:spPr>
        <p:txBody>
          <a:bodyPr wrap="square" rtlCol="0">
            <a:spAutoFit/>
          </a:bodyPr>
          <a:lstStyle/>
          <a:p>
            <a:pPr marL="457200" indent="-457200">
              <a:buClr>
                <a:schemeClr val="accent6">
                  <a:lumMod val="50000"/>
                </a:schemeClr>
              </a:buClr>
              <a:buFont typeface="Wingdings" panose="05000000000000000000" pitchFamily="2" charset="2"/>
              <a:buChar char="v"/>
            </a:pPr>
            <a:r>
              <a:rPr lang="en-US" sz="2800" dirty="0"/>
              <a:t>The topmost decision node in a tree which corresponds to the best predictor called root node . Decision tree can be handle both categorical and numerical data .</a:t>
            </a:r>
            <a:endParaRPr lang="en-IN" sz="2800" dirty="0"/>
          </a:p>
        </p:txBody>
      </p:sp>
    </p:spTree>
    <p:extLst>
      <p:ext uri="{BB962C8B-B14F-4D97-AF65-F5344CB8AC3E}">
        <p14:creationId xmlns:p14="http://schemas.microsoft.com/office/powerpoint/2010/main" val="285250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0A7013-F211-4BE4-BF4A-7F104C3EA74B}"/>
              </a:ext>
            </a:extLst>
          </p:cNvPr>
          <p:cNvSpPr txBox="1"/>
          <p:nvPr/>
        </p:nvSpPr>
        <p:spPr>
          <a:xfrm>
            <a:off x="474785" y="518746"/>
            <a:ext cx="11242430" cy="1938992"/>
          </a:xfrm>
          <a:prstGeom prst="rect">
            <a:avLst/>
          </a:prstGeom>
          <a:noFill/>
        </p:spPr>
        <p:txBody>
          <a:bodyPr wrap="square" rtlCol="0">
            <a:spAutoFit/>
          </a:bodyPr>
          <a:lstStyle/>
          <a:p>
            <a:r>
              <a:rPr lang="en-US" sz="3600" b="1" dirty="0">
                <a:solidFill>
                  <a:schemeClr val="accent1">
                    <a:lumMod val="75000"/>
                  </a:schemeClr>
                </a:solidFill>
                <a:latin typeface="Arial" panose="020B0604020202020204" pitchFamily="34" charset="0"/>
                <a:cs typeface="Arial" panose="020B0604020202020204" pitchFamily="34" charset="0"/>
              </a:rPr>
              <a:t>There are two types of decision tree </a:t>
            </a:r>
          </a:p>
          <a:p>
            <a:endParaRPr lang="en-IN" sz="2800" b="1" dirty="0">
              <a:latin typeface="Arial" panose="020B0604020202020204" pitchFamily="34" charset="0"/>
              <a:cs typeface="Arial" panose="020B0604020202020204" pitchFamily="34" charset="0"/>
            </a:endParaRPr>
          </a:p>
          <a:p>
            <a:r>
              <a:rPr lang="en-IN" sz="2800" dirty="0"/>
              <a:t>1) Classification Tree </a:t>
            </a:r>
          </a:p>
          <a:p>
            <a:r>
              <a:rPr lang="en-IN" sz="2800" dirty="0"/>
              <a:t>2) Regression Tree</a:t>
            </a:r>
            <a:endParaRPr lang="en-US" sz="2800" dirty="0"/>
          </a:p>
        </p:txBody>
      </p:sp>
    </p:spTree>
    <p:extLst>
      <p:ext uri="{BB962C8B-B14F-4D97-AF65-F5344CB8AC3E}">
        <p14:creationId xmlns:p14="http://schemas.microsoft.com/office/powerpoint/2010/main" val="3836422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F319F2F3-BD58-4F63-B42C-F23446A3C1EE}"/>
                  </a:ext>
                </a:extLst>
              </p14:cNvPr>
              <p14:cNvContentPartPr/>
              <p14:nvPr/>
            </p14:nvContentPartPr>
            <p14:xfrm>
              <a:off x="2637526" y="518331"/>
              <a:ext cx="360" cy="360"/>
            </p14:xfrm>
          </p:contentPart>
        </mc:Choice>
        <mc:Fallback xmlns="">
          <p:pic>
            <p:nvPicPr>
              <p:cNvPr id="3" name="Ink 2">
                <a:extLst>
                  <a:ext uri="{FF2B5EF4-FFF2-40B4-BE49-F238E27FC236}">
                    <a16:creationId xmlns:a16="http://schemas.microsoft.com/office/drawing/2014/main" id="{F319F2F3-BD58-4F63-B42C-F23446A3C1EE}"/>
                  </a:ext>
                </a:extLst>
              </p:cNvPr>
              <p:cNvPicPr/>
              <p:nvPr/>
            </p:nvPicPr>
            <p:blipFill>
              <a:blip r:embed="rId3"/>
              <a:stretch>
                <a:fillRect/>
              </a:stretch>
            </p:blipFill>
            <p:spPr>
              <a:xfrm>
                <a:off x="2628526" y="509691"/>
                <a:ext cx="18000" cy="18000"/>
              </a:xfrm>
              <a:prstGeom prst="rect">
                <a:avLst/>
              </a:prstGeom>
            </p:spPr>
          </p:pic>
        </mc:Fallback>
      </mc:AlternateContent>
      <p:sp>
        <p:nvSpPr>
          <p:cNvPr id="4" name="Flowchart: Alternate Process 3">
            <a:extLst>
              <a:ext uri="{FF2B5EF4-FFF2-40B4-BE49-F238E27FC236}">
                <a16:creationId xmlns:a16="http://schemas.microsoft.com/office/drawing/2014/main" id="{B25D6059-9C7D-4BDD-BB72-C685CB13038D}"/>
              </a:ext>
            </a:extLst>
          </p:cNvPr>
          <p:cNvSpPr/>
          <p:nvPr/>
        </p:nvSpPr>
        <p:spPr>
          <a:xfrm>
            <a:off x="4073769" y="123093"/>
            <a:ext cx="3200400" cy="518746"/>
          </a:xfrm>
          <a:prstGeom prst="flowChartAlternateProcess">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Income range of applicant ?</a:t>
            </a:r>
            <a:endParaRPr lang="en-IN" dirty="0"/>
          </a:p>
        </p:txBody>
      </p:sp>
      <p:sp>
        <p:nvSpPr>
          <p:cNvPr id="5" name="Flowchart: Alternate Process 4">
            <a:extLst>
              <a:ext uri="{FF2B5EF4-FFF2-40B4-BE49-F238E27FC236}">
                <a16:creationId xmlns:a16="http://schemas.microsoft.com/office/drawing/2014/main" id="{2AD2B5CD-FC47-4A1C-8812-49DD28378770}"/>
              </a:ext>
            </a:extLst>
          </p:cNvPr>
          <p:cNvSpPr/>
          <p:nvPr/>
        </p:nvSpPr>
        <p:spPr>
          <a:xfrm>
            <a:off x="555355" y="1699847"/>
            <a:ext cx="2990876" cy="518746"/>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Criminal record ?</a:t>
            </a:r>
            <a:endParaRPr lang="en-IN" dirty="0"/>
          </a:p>
        </p:txBody>
      </p:sp>
      <p:sp>
        <p:nvSpPr>
          <p:cNvPr id="6" name="Flowchart: Alternate Process 5">
            <a:extLst>
              <a:ext uri="{FF2B5EF4-FFF2-40B4-BE49-F238E27FC236}">
                <a16:creationId xmlns:a16="http://schemas.microsoft.com/office/drawing/2014/main" id="{D76F28D1-AEC8-4C56-A5F7-7C094600884A}"/>
              </a:ext>
            </a:extLst>
          </p:cNvPr>
          <p:cNvSpPr/>
          <p:nvPr/>
        </p:nvSpPr>
        <p:spPr>
          <a:xfrm>
            <a:off x="4216608" y="1675106"/>
            <a:ext cx="2990876" cy="518746"/>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Years in present job ?</a:t>
            </a:r>
            <a:endParaRPr lang="en-IN" dirty="0"/>
          </a:p>
        </p:txBody>
      </p:sp>
      <p:sp>
        <p:nvSpPr>
          <p:cNvPr id="7" name="Flowchart: Alternate Process 6">
            <a:extLst>
              <a:ext uri="{FF2B5EF4-FFF2-40B4-BE49-F238E27FC236}">
                <a16:creationId xmlns:a16="http://schemas.microsoft.com/office/drawing/2014/main" id="{B49AD4EA-C946-4128-95CC-4B37E093D499}"/>
              </a:ext>
            </a:extLst>
          </p:cNvPr>
          <p:cNvSpPr/>
          <p:nvPr/>
        </p:nvSpPr>
        <p:spPr>
          <a:xfrm>
            <a:off x="8134322" y="1699847"/>
            <a:ext cx="2894160" cy="518746"/>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Criminal record ?</a:t>
            </a:r>
            <a:endParaRPr lang="en-IN" dirty="0"/>
          </a:p>
        </p:txBody>
      </p:sp>
      <p:sp>
        <p:nvSpPr>
          <p:cNvPr id="8" name="Oval 7">
            <a:extLst>
              <a:ext uri="{FF2B5EF4-FFF2-40B4-BE49-F238E27FC236}">
                <a16:creationId xmlns:a16="http://schemas.microsoft.com/office/drawing/2014/main" id="{42FB942D-084E-4338-A170-CF601F58C288}"/>
              </a:ext>
            </a:extLst>
          </p:cNvPr>
          <p:cNvSpPr/>
          <p:nvPr/>
        </p:nvSpPr>
        <p:spPr>
          <a:xfrm>
            <a:off x="762000" y="3128710"/>
            <a:ext cx="1072661" cy="5187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Loan</a:t>
            </a:r>
            <a:endParaRPr lang="en-IN" dirty="0"/>
          </a:p>
        </p:txBody>
      </p:sp>
      <p:sp>
        <p:nvSpPr>
          <p:cNvPr id="9" name="Oval 8">
            <a:extLst>
              <a:ext uri="{FF2B5EF4-FFF2-40B4-BE49-F238E27FC236}">
                <a16:creationId xmlns:a16="http://schemas.microsoft.com/office/drawing/2014/main" id="{1BFEC0C8-D898-4273-B9EB-7E3BDE47A31A}"/>
              </a:ext>
            </a:extLst>
          </p:cNvPr>
          <p:cNvSpPr/>
          <p:nvPr/>
        </p:nvSpPr>
        <p:spPr>
          <a:xfrm>
            <a:off x="2233247" y="3117044"/>
            <a:ext cx="1072661" cy="5187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 loan</a:t>
            </a:r>
            <a:endParaRPr lang="en-IN" dirty="0"/>
          </a:p>
        </p:txBody>
      </p:sp>
      <p:sp>
        <p:nvSpPr>
          <p:cNvPr id="10" name="Oval 9">
            <a:extLst>
              <a:ext uri="{FF2B5EF4-FFF2-40B4-BE49-F238E27FC236}">
                <a16:creationId xmlns:a16="http://schemas.microsoft.com/office/drawing/2014/main" id="{CC2FAAEC-CFB0-47DB-9C96-A80BFE5CF5E1}"/>
              </a:ext>
            </a:extLst>
          </p:cNvPr>
          <p:cNvSpPr/>
          <p:nvPr/>
        </p:nvSpPr>
        <p:spPr>
          <a:xfrm>
            <a:off x="6532683" y="3117044"/>
            <a:ext cx="1072661" cy="5187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Loan</a:t>
            </a:r>
            <a:endParaRPr lang="en-IN" dirty="0"/>
          </a:p>
        </p:txBody>
      </p:sp>
      <p:sp>
        <p:nvSpPr>
          <p:cNvPr id="11" name="Oval 10">
            <a:extLst>
              <a:ext uri="{FF2B5EF4-FFF2-40B4-BE49-F238E27FC236}">
                <a16:creationId xmlns:a16="http://schemas.microsoft.com/office/drawing/2014/main" id="{67064308-62BA-4914-827B-F46F0A1032D7}"/>
              </a:ext>
            </a:extLst>
          </p:cNvPr>
          <p:cNvSpPr/>
          <p:nvPr/>
        </p:nvSpPr>
        <p:spPr>
          <a:xfrm>
            <a:off x="4182207" y="3117044"/>
            <a:ext cx="1072661" cy="5187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 loan</a:t>
            </a:r>
            <a:endParaRPr lang="en-IN" dirty="0"/>
          </a:p>
        </p:txBody>
      </p:sp>
      <p:sp>
        <p:nvSpPr>
          <p:cNvPr id="12" name="Oval 11">
            <a:extLst>
              <a:ext uri="{FF2B5EF4-FFF2-40B4-BE49-F238E27FC236}">
                <a16:creationId xmlns:a16="http://schemas.microsoft.com/office/drawing/2014/main" id="{7593C23B-1F08-491B-A305-4293C72469F8}"/>
              </a:ext>
            </a:extLst>
          </p:cNvPr>
          <p:cNvSpPr/>
          <p:nvPr/>
        </p:nvSpPr>
        <p:spPr>
          <a:xfrm>
            <a:off x="9955820" y="3102504"/>
            <a:ext cx="1072661" cy="5187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 loan</a:t>
            </a:r>
            <a:endParaRPr lang="en-IN" dirty="0"/>
          </a:p>
        </p:txBody>
      </p:sp>
      <p:sp>
        <p:nvSpPr>
          <p:cNvPr id="13" name="Oval 12">
            <a:extLst>
              <a:ext uri="{FF2B5EF4-FFF2-40B4-BE49-F238E27FC236}">
                <a16:creationId xmlns:a16="http://schemas.microsoft.com/office/drawing/2014/main" id="{4D3B6E1A-25F7-4E72-87FF-433284B28CA2}"/>
              </a:ext>
            </a:extLst>
          </p:cNvPr>
          <p:cNvSpPr/>
          <p:nvPr/>
        </p:nvSpPr>
        <p:spPr>
          <a:xfrm>
            <a:off x="8299205" y="3102504"/>
            <a:ext cx="1072661" cy="5187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Loan</a:t>
            </a:r>
            <a:endParaRPr lang="en-IN" dirty="0"/>
          </a:p>
        </p:txBody>
      </p:sp>
      <p:sp>
        <p:nvSpPr>
          <p:cNvPr id="14" name="Flowchart: Alternate Process 13">
            <a:extLst>
              <a:ext uri="{FF2B5EF4-FFF2-40B4-BE49-F238E27FC236}">
                <a16:creationId xmlns:a16="http://schemas.microsoft.com/office/drawing/2014/main" id="{CE465949-E76C-42FC-A877-199A81184479}"/>
              </a:ext>
            </a:extLst>
          </p:cNvPr>
          <p:cNvSpPr/>
          <p:nvPr/>
        </p:nvSpPr>
        <p:spPr>
          <a:xfrm>
            <a:off x="4651131" y="3830856"/>
            <a:ext cx="2189282" cy="623913"/>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Makes credit</a:t>
            </a:r>
          </a:p>
          <a:p>
            <a:pPr algn="ctr"/>
            <a:r>
              <a:rPr lang="en-US" dirty="0"/>
              <a:t>Card payment ?</a:t>
            </a:r>
            <a:endParaRPr lang="en-IN" dirty="0"/>
          </a:p>
        </p:txBody>
      </p:sp>
      <p:sp>
        <p:nvSpPr>
          <p:cNvPr id="15" name="Oval 14">
            <a:extLst>
              <a:ext uri="{FF2B5EF4-FFF2-40B4-BE49-F238E27FC236}">
                <a16:creationId xmlns:a16="http://schemas.microsoft.com/office/drawing/2014/main" id="{2B72230B-B32B-4F57-A2D1-F6DC368C177D}"/>
              </a:ext>
            </a:extLst>
          </p:cNvPr>
          <p:cNvSpPr/>
          <p:nvPr/>
        </p:nvSpPr>
        <p:spPr>
          <a:xfrm>
            <a:off x="6210299" y="5248053"/>
            <a:ext cx="1072661" cy="5187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 loan</a:t>
            </a:r>
            <a:endParaRPr lang="en-IN" dirty="0"/>
          </a:p>
        </p:txBody>
      </p:sp>
      <p:sp>
        <p:nvSpPr>
          <p:cNvPr id="16" name="Oval 15">
            <a:extLst>
              <a:ext uri="{FF2B5EF4-FFF2-40B4-BE49-F238E27FC236}">
                <a16:creationId xmlns:a16="http://schemas.microsoft.com/office/drawing/2014/main" id="{FA13DC64-1B00-479F-B346-ED0FC2EA1530}"/>
              </a:ext>
            </a:extLst>
          </p:cNvPr>
          <p:cNvSpPr/>
          <p:nvPr/>
        </p:nvSpPr>
        <p:spPr>
          <a:xfrm>
            <a:off x="4308232" y="5312359"/>
            <a:ext cx="1072661" cy="5187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Loan</a:t>
            </a:r>
            <a:endParaRPr lang="en-IN" dirty="0"/>
          </a:p>
        </p:txBody>
      </p:sp>
      <p:cxnSp>
        <p:nvCxnSpPr>
          <p:cNvPr id="18" name="Straight Connector 17">
            <a:extLst>
              <a:ext uri="{FF2B5EF4-FFF2-40B4-BE49-F238E27FC236}">
                <a16:creationId xmlns:a16="http://schemas.microsoft.com/office/drawing/2014/main" id="{5D2D820A-4AFD-4848-98E0-89F21A72C72F}"/>
              </a:ext>
            </a:extLst>
          </p:cNvPr>
          <p:cNvCxnSpPr>
            <a:stCxn id="4" idx="2"/>
          </p:cNvCxnSpPr>
          <p:nvPr/>
        </p:nvCxnSpPr>
        <p:spPr>
          <a:xfrm>
            <a:off x="5673969" y="641839"/>
            <a:ext cx="0" cy="1014046"/>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B98513CC-1944-4D60-845B-4CF73017BBCF}"/>
              </a:ext>
            </a:extLst>
          </p:cNvPr>
          <p:cNvCxnSpPr>
            <a:cxnSpLocks/>
          </p:cNvCxnSpPr>
          <p:nvPr/>
        </p:nvCxnSpPr>
        <p:spPr>
          <a:xfrm>
            <a:off x="5673969" y="2218593"/>
            <a:ext cx="0" cy="1612263"/>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03496751-3D91-4D45-991B-8821B49B8200}"/>
              </a:ext>
            </a:extLst>
          </p:cNvPr>
          <p:cNvCxnSpPr>
            <a:cxnSpLocks/>
          </p:cNvCxnSpPr>
          <p:nvPr/>
        </p:nvCxnSpPr>
        <p:spPr>
          <a:xfrm>
            <a:off x="1916723" y="1181101"/>
            <a:ext cx="7614139" cy="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9DBE5AC6-4DA1-4338-A226-36101BEFDD51}"/>
              </a:ext>
            </a:extLst>
          </p:cNvPr>
          <p:cNvCxnSpPr>
            <a:cxnSpLocks/>
          </p:cNvCxnSpPr>
          <p:nvPr/>
        </p:nvCxnSpPr>
        <p:spPr>
          <a:xfrm>
            <a:off x="1931377" y="1181101"/>
            <a:ext cx="0" cy="518746"/>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E638CEE0-A0E5-42A1-A678-F44120EC0D3D}"/>
              </a:ext>
            </a:extLst>
          </p:cNvPr>
          <p:cNvCxnSpPr>
            <a:cxnSpLocks/>
          </p:cNvCxnSpPr>
          <p:nvPr/>
        </p:nvCxnSpPr>
        <p:spPr>
          <a:xfrm>
            <a:off x="2050793" y="2218593"/>
            <a:ext cx="0" cy="568683"/>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89113AD9-9F51-411F-AD1A-346FA5A05E08}"/>
              </a:ext>
            </a:extLst>
          </p:cNvPr>
          <p:cNvCxnSpPr>
            <a:cxnSpLocks/>
          </p:cNvCxnSpPr>
          <p:nvPr/>
        </p:nvCxnSpPr>
        <p:spPr>
          <a:xfrm flipH="1">
            <a:off x="9530862" y="1192824"/>
            <a:ext cx="1" cy="507023"/>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00E4CB9A-554B-4A95-A53D-DD3F8707A87F}"/>
              </a:ext>
            </a:extLst>
          </p:cNvPr>
          <p:cNvCxnSpPr>
            <a:cxnSpLocks/>
          </p:cNvCxnSpPr>
          <p:nvPr/>
        </p:nvCxnSpPr>
        <p:spPr>
          <a:xfrm>
            <a:off x="10492150" y="2765637"/>
            <a:ext cx="0" cy="336867"/>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a:extLst>
              <a:ext uri="{FF2B5EF4-FFF2-40B4-BE49-F238E27FC236}">
                <a16:creationId xmlns:a16="http://schemas.microsoft.com/office/drawing/2014/main" id="{E1DD5DBE-0CE8-4B5A-A59B-B19768178FB0}"/>
              </a:ext>
            </a:extLst>
          </p:cNvPr>
          <p:cNvCxnSpPr>
            <a:cxnSpLocks/>
          </p:cNvCxnSpPr>
          <p:nvPr/>
        </p:nvCxnSpPr>
        <p:spPr>
          <a:xfrm>
            <a:off x="9530862" y="2218593"/>
            <a:ext cx="0" cy="547044"/>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9A334B2B-FAA3-4194-845D-D1F1077E2C5B}"/>
              </a:ext>
            </a:extLst>
          </p:cNvPr>
          <p:cNvCxnSpPr>
            <a:cxnSpLocks/>
          </p:cNvCxnSpPr>
          <p:nvPr/>
        </p:nvCxnSpPr>
        <p:spPr>
          <a:xfrm>
            <a:off x="4722205" y="2699238"/>
            <a:ext cx="2346808" cy="0"/>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26CF1656-A2D9-4E32-A1B0-65A4B00C88B8}"/>
              </a:ext>
            </a:extLst>
          </p:cNvPr>
          <p:cNvCxnSpPr>
            <a:cxnSpLocks/>
            <a:endCxn id="11" idx="0"/>
          </p:cNvCxnSpPr>
          <p:nvPr/>
        </p:nvCxnSpPr>
        <p:spPr>
          <a:xfrm>
            <a:off x="4718537" y="2699238"/>
            <a:ext cx="1" cy="417806"/>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51636C24-9125-4FFF-888B-37137DA8EE76}"/>
              </a:ext>
            </a:extLst>
          </p:cNvPr>
          <p:cNvCxnSpPr>
            <a:cxnSpLocks/>
            <a:endCxn id="10" idx="0"/>
          </p:cNvCxnSpPr>
          <p:nvPr/>
        </p:nvCxnSpPr>
        <p:spPr>
          <a:xfrm>
            <a:off x="7069012" y="2699238"/>
            <a:ext cx="2" cy="417806"/>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827B81FC-6A8D-4165-98F4-A954AC73A4D5}"/>
              </a:ext>
            </a:extLst>
          </p:cNvPr>
          <p:cNvCxnSpPr>
            <a:cxnSpLocks/>
          </p:cNvCxnSpPr>
          <p:nvPr/>
        </p:nvCxnSpPr>
        <p:spPr>
          <a:xfrm flipH="1">
            <a:off x="1278915" y="2765637"/>
            <a:ext cx="1490662" cy="3436"/>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BFE3E621-89FB-4312-BE9B-4B27C657EFC7}"/>
              </a:ext>
            </a:extLst>
          </p:cNvPr>
          <p:cNvCxnSpPr>
            <a:cxnSpLocks/>
            <a:endCxn id="9" idx="0"/>
          </p:cNvCxnSpPr>
          <p:nvPr/>
        </p:nvCxnSpPr>
        <p:spPr>
          <a:xfrm>
            <a:off x="2769577" y="2765637"/>
            <a:ext cx="1" cy="351407"/>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3AC80E38-FC23-4ECF-8C76-4CB2A3F4EF80}"/>
              </a:ext>
            </a:extLst>
          </p:cNvPr>
          <p:cNvCxnSpPr>
            <a:cxnSpLocks/>
            <a:endCxn id="15" idx="0"/>
          </p:cNvCxnSpPr>
          <p:nvPr/>
        </p:nvCxnSpPr>
        <p:spPr>
          <a:xfrm>
            <a:off x="6746629" y="4879731"/>
            <a:ext cx="1" cy="368322"/>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ACA53BB1-E0A7-4942-B99C-2E754F04A55D}"/>
              </a:ext>
            </a:extLst>
          </p:cNvPr>
          <p:cNvCxnSpPr>
            <a:cxnSpLocks/>
          </p:cNvCxnSpPr>
          <p:nvPr/>
        </p:nvCxnSpPr>
        <p:spPr>
          <a:xfrm>
            <a:off x="4718537" y="4887058"/>
            <a:ext cx="2028092" cy="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9FE1CCBD-75CF-429A-9527-25A4EBD020BA}"/>
              </a:ext>
            </a:extLst>
          </p:cNvPr>
          <p:cNvCxnSpPr>
            <a:cxnSpLocks/>
            <a:endCxn id="8" idx="0"/>
          </p:cNvCxnSpPr>
          <p:nvPr/>
        </p:nvCxnSpPr>
        <p:spPr>
          <a:xfrm>
            <a:off x="1278915" y="2765637"/>
            <a:ext cx="19416" cy="363073"/>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B979E717-37C2-4B06-A247-EED40EBD1CE2}"/>
              </a:ext>
            </a:extLst>
          </p:cNvPr>
          <p:cNvCxnSpPr>
            <a:cxnSpLocks/>
          </p:cNvCxnSpPr>
          <p:nvPr/>
        </p:nvCxnSpPr>
        <p:spPr>
          <a:xfrm>
            <a:off x="8748346" y="2765637"/>
            <a:ext cx="1743804" cy="0"/>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8274A238-87CA-429F-9238-4D9A9E67659C}"/>
              </a:ext>
            </a:extLst>
          </p:cNvPr>
          <p:cNvCxnSpPr>
            <a:cxnSpLocks/>
          </p:cNvCxnSpPr>
          <p:nvPr/>
        </p:nvCxnSpPr>
        <p:spPr>
          <a:xfrm>
            <a:off x="8748346" y="2765637"/>
            <a:ext cx="0" cy="336867"/>
          </a:xfrm>
          <a:prstGeom prst="line">
            <a:avLst/>
          </a:prstGeom>
        </p:spPr>
        <p:style>
          <a:lnRef idx="3">
            <a:schemeClr val="dk1"/>
          </a:lnRef>
          <a:fillRef idx="0">
            <a:schemeClr val="dk1"/>
          </a:fillRef>
          <a:effectRef idx="2">
            <a:schemeClr val="dk1"/>
          </a:effectRef>
          <a:fontRef idx="minor">
            <a:schemeClr val="tx1"/>
          </a:fontRef>
        </p:style>
      </p:cxnSp>
      <p:cxnSp>
        <p:nvCxnSpPr>
          <p:cNvPr id="64" name="Straight Connector 63">
            <a:extLst>
              <a:ext uri="{FF2B5EF4-FFF2-40B4-BE49-F238E27FC236}">
                <a16:creationId xmlns:a16="http://schemas.microsoft.com/office/drawing/2014/main" id="{DC1FBAEF-32DD-464C-8C14-F7DCFFA05CF0}"/>
              </a:ext>
            </a:extLst>
          </p:cNvPr>
          <p:cNvCxnSpPr>
            <a:cxnSpLocks/>
          </p:cNvCxnSpPr>
          <p:nvPr/>
        </p:nvCxnSpPr>
        <p:spPr>
          <a:xfrm>
            <a:off x="5738446" y="4454769"/>
            <a:ext cx="0" cy="424962"/>
          </a:xfrm>
          <a:prstGeom prst="line">
            <a:avLst/>
          </a:prstGeom>
        </p:spPr>
        <p:style>
          <a:lnRef idx="3">
            <a:schemeClr val="dk1"/>
          </a:lnRef>
          <a:fillRef idx="0">
            <a:schemeClr val="dk1"/>
          </a:fillRef>
          <a:effectRef idx="2">
            <a:schemeClr val="dk1"/>
          </a:effectRef>
          <a:fontRef idx="minor">
            <a:schemeClr val="tx1"/>
          </a:fontRef>
        </p:style>
      </p:cxnSp>
      <p:cxnSp>
        <p:nvCxnSpPr>
          <p:cNvPr id="70" name="Straight Connector 69">
            <a:extLst>
              <a:ext uri="{FF2B5EF4-FFF2-40B4-BE49-F238E27FC236}">
                <a16:creationId xmlns:a16="http://schemas.microsoft.com/office/drawing/2014/main" id="{15643B83-954B-4BE2-9646-4422AEC42A28}"/>
              </a:ext>
            </a:extLst>
          </p:cNvPr>
          <p:cNvCxnSpPr>
            <a:cxnSpLocks/>
          </p:cNvCxnSpPr>
          <p:nvPr/>
        </p:nvCxnSpPr>
        <p:spPr>
          <a:xfrm>
            <a:off x="4718537" y="4879731"/>
            <a:ext cx="0" cy="432628"/>
          </a:xfrm>
          <a:prstGeom prst="line">
            <a:avLst/>
          </a:prstGeom>
        </p:spPr>
        <p:style>
          <a:lnRef idx="3">
            <a:schemeClr val="dk1"/>
          </a:lnRef>
          <a:fillRef idx="0">
            <a:schemeClr val="dk1"/>
          </a:fillRef>
          <a:effectRef idx="2">
            <a:schemeClr val="dk1"/>
          </a:effectRef>
          <a:fontRef idx="minor">
            <a:schemeClr val="tx1"/>
          </a:fontRef>
        </p:style>
      </p:cxnSp>
      <p:sp>
        <p:nvSpPr>
          <p:cNvPr id="73" name="TextBox 72">
            <a:extLst>
              <a:ext uri="{FF2B5EF4-FFF2-40B4-BE49-F238E27FC236}">
                <a16:creationId xmlns:a16="http://schemas.microsoft.com/office/drawing/2014/main" id="{03359B30-55A8-40B2-8937-FC9D45F83568}"/>
              </a:ext>
            </a:extLst>
          </p:cNvPr>
          <p:cNvSpPr txBox="1"/>
          <p:nvPr/>
        </p:nvSpPr>
        <p:spPr>
          <a:xfrm>
            <a:off x="985106" y="1290501"/>
            <a:ext cx="9821005" cy="369332"/>
          </a:xfrm>
          <a:prstGeom prst="rect">
            <a:avLst/>
          </a:prstGeom>
          <a:noFill/>
        </p:spPr>
        <p:txBody>
          <a:bodyPr wrap="square" rtlCol="0">
            <a:spAutoFit/>
          </a:bodyPr>
          <a:lstStyle/>
          <a:p>
            <a:r>
              <a:rPr lang="en-US" dirty="0"/>
              <a:t>&lt;$30K                                                $30-70K                                                                 &gt; $70K                    </a:t>
            </a:r>
            <a:endParaRPr lang="en-IN" dirty="0"/>
          </a:p>
        </p:txBody>
      </p:sp>
      <p:sp>
        <p:nvSpPr>
          <p:cNvPr id="74" name="TextBox 73">
            <a:extLst>
              <a:ext uri="{FF2B5EF4-FFF2-40B4-BE49-F238E27FC236}">
                <a16:creationId xmlns:a16="http://schemas.microsoft.com/office/drawing/2014/main" id="{C67BE455-8BE6-4FEB-9CCA-A6317F2F6C28}"/>
              </a:ext>
            </a:extLst>
          </p:cNvPr>
          <p:cNvSpPr txBox="1"/>
          <p:nvPr/>
        </p:nvSpPr>
        <p:spPr>
          <a:xfrm>
            <a:off x="694592" y="2765636"/>
            <a:ext cx="10832117" cy="369332"/>
          </a:xfrm>
          <a:prstGeom prst="rect">
            <a:avLst/>
          </a:prstGeom>
          <a:noFill/>
        </p:spPr>
        <p:txBody>
          <a:bodyPr wrap="square" rtlCol="0">
            <a:spAutoFit/>
          </a:bodyPr>
          <a:lstStyle/>
          <a:p>
            <a:r>
              <a:rPr lang="en-US" dirty="0"/>
              <a:t>  Yes                           no                   &lt;1                  1-5                  &gt;5                no                               Yes</a:t>
            </a:r>
            <a:endParaRPr lang="en-IN" dirty="0"/>
          </a:p>
        </p:txBody>
      </p:sp>
      <p:sp>
        <p:nvSpPr>
          <p:cNvPr id="76" name="TextBox 75">
            <a:extLst>
              <a:ext uri="{FF2B5EF4-FFF2-40B4-BE49-F238E27FC236}">
                <a16:creationId xmlns:a16="http://schemas.microsoft.com/office/drawing/2014/main" id="{5D912260-288B-4D68-A08E-993E561AC304}"/>
              </a:ext>
            </a:extLst>
          </p:cNvPr>
          <p:cNvSpPr txBox="1"/>
          <p:nvPr/>
        </p:nvSpPr>
        <p:spPr>
          <a:xfrm>
            <a:off x="4073769" y="4879731"/>
            <a:ext cx="3918436" cy="368322"/>
          </a:xfrm>
          <a:prstGeom prst="rect">
            <a:avLst/>
          </a:prstGeom>
          <a:noFill/>
        </p:spPr>
        <p:txBody>
          <a:bodyPr wrap="square" rtlCol="0">
            <a:spAutoFit/>
          </a:bodyPr>
          <a:lstStyle/>
          <a:p>
            <a:r>
              <a:rPr lang="en-US" dirty="0"/>
              <a:t>  Yes                                     No</a:t>
            </a:r>
            <a:endParaRPr lang="en-IN" dirty="0"/>
          </a:p>
        </p:txBody>
      </p:sp>
    </p:spTree>
    <p:extLst>
      <p:ext uri="{BB962C8B-B14F-4D97-AF65-F5344CB8AC3E}">
        <p14:creationId xmlns:p14="http://schemas.microsoft.com/office/powerpoint/2010/main" val="917913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8F8356-7F3C-49DE-9D58-98765D731608}"/>
              </a:ext>
            </a:extLst>
          </p:cNvPr>
          <p:cNvSpPr txBox="1"/>
          <p:nvPr/>
        </p:nvSpPr>
        <p:spPr>
          <a:xfrm>
            <a:off x="631581" y="395653"/>
            <a:ext cx="10928838" cy="5940088"/>
          </a:xfrm>
          <a:prstGeom prst="rect">
            <a:avLst/>
          </a:prstGeom>
          <a:noFill/>
        </p:spPr>
        <p:txBody>
          <a:bodyPr wrap="square" rtlCol="0">
            <a:spAutoFit/>
          </a:bodyPr>
          <a:lstStyle/>
          <a:p>
            <a:r>
              <a:rPr lang="en-US" sz="3600" b="1" dirty="0">
                <a:solidFill>
                  <a:schemeClr val="accent2">
                    <a:lumMod val="75000"/>
                  </a:schemeClr>
                </a:solidFill>
                <a:latin typeface="Arial" panose="020B0604020202020204" pitchFamily="34" charset="0"/>
                <a:cs typeface="Arial" panose="020B0604020202020204" pitchFamily="34" charset="0"/>
              </a:rPr>
              <a:t>Decision Tree Algorithm</a:t>
            </a:r>
          </a:p>
          <a:p>
            <a:pPr marL="571500" indent="-571500">
              <a:buFont typeface="Wingdings" panose="05000000000000000000" pitchFamily="2" charset="2"/>
              <a:buChar char="Ø"/>
            </a:pPr>
            <a:r>
              <a:rPr lang="en-US" sz="3600" dirty="0"/>
              <a:t> </a:t>
            </a:r>
            <a:r>
              <a:rPr lang="en-US" sz="2800" dirty="0">
                <a:latin typeface="Arial" panose="020B0604020202020204" pitchFamily="34" charset="0"/>
                <a:cs typeface="Arial" panose="020B0604020202020204" pitchFamily="34" charset="0"/>
              </a:rPr>
              <a:t>Decision tree algorithm belongs to the family of supervised </a:t>
            </a:r>
          </a:p>
          <a:p>
            <a:r>
              <a:rPr lang="en-US" sz="2800" dirty="0">
                <a:latin typeface="Arial" panose="020B0604020202020204" pitchFamily="34" charset="0"/>
                <a:cs typeface="Arial" panose="020B0604020202020204" pitchFamily="34" charset="0"/>
              </a:rPr>
              <a:t>      learning algorithms. </a:t>
            </a:r>
          </a:p>
          <a:p>
            <a:pPr marL="457200" indent="-457200">
              <a:buFont typeface="Wingdings" panose="05000000000000000000" pitchFamily="2" charset="2"/>
              <a:buChar char="Ø"/>
            </a:pPr>
            <a:r>
              <a:rPr lang="en-US" sz="2800" dirty="0">
                <a:latin typeface="Arial" panose="020B0604020202020204" pitchFamily="34" charset="0"/>
                <a:cs typeface="Arial" panose="020B0604020202020204" pitchFamily="34" charset="0"/>
              </a:rPr>
              <a:t>  The goal of using a Decision tree is to create a training </a:t>
            </a:r>
          </a:p>
          <a:p>
            <a:r>
              <a:rPr lang="en-US" sz="2800" dirty="0">
                <a:latin typeface="Arial" panose="020B0604020202020204" pitchFamily="34" charset="0"/>
                <a:cs typeface="Arial" panose="020B0604020202020204" pitchFamily="34" charset="0"/>
              </a:rPr>
              <a:t>      model that can use to predict the class or value of the target        variable by learning simple decision rules inferred from prior data(training data) . </a:t>
            </a:r>
          </a:p>
          <a:p>
            <a:pPr marL="457200" indent="-457200">
              <a:buFont typeface="Wingdings" panose="05000000000000000000" pitchFamily="2" charset="2"/>
              <a:buChar char="Ø"/>
            </a:pPr>
            <a:r>
              <a:rPr lang="en-US" sz="2800" dirty="0">
                <a:latin typeface="Arial" panose="020B0604020202020204" pitchFamily="34" charset="0"/>
                <a:cs typeface="Arial" panose="020B0604020202020204" pitchFamily="34" charset="0"/>
              </a:rPr>
              <a:t>The Decision or the test are performed on the basis of features of the given dataset.</a:t>
            </a:r>
          </a:p>
          <a:p>
            <a:pPr marL="457200" indent="-457200">
              <a:buFont typeface="Wingdings" panose="05000000000000000000" pitchFamily="2" charset="2"/>
              <a:buChar char="Ø"/>
            </a:pPr>
            <a:r>
              <a:rPr lang="en-US" sz="2800" dirty="0">
                <a:latin typeface="Arial" panose="020B0604020202020204" pitchFamily="34" charset="0"/>
                <a:cs typeface="Arial" panose="020B0604020202020204" pitchFamily="34" charset="0"/>
              </a:rPr>
              <a:t>  It is a graphical representation for getting all the possible </a:t>
            </a:r>
          </a:p>
          <a:p>
            <a:r>
              <a:rPr lang="en-US" sz="2800" dirty="0">
                <a:latin typeface="Arial" panose="020B0604020202020204" pitchFamily="34" charset="0"/>
                <a:cs typeface="Arial" panose="020B0604020202020204" pitchFamily="34" charset="0"/>
              </a:rPr>
              <a:t>        solutions to a problem/decision based on given conditions.</a:t>
            </a:r>
          </a:p>
          <a:p>
            <a:pPr marL="457200" indent="-457200">
              <a:buFont typeface="Wingdings" panose="05000000000000000000" pitchFamily="2" charset="2"/>
              <a:buChar char="Ø"/>
            </a:pPr>
            <a:r>
              <a:rPr lang="en-US" sz="2800" dirty="0">
                <a:latin typeface="Arial" panose="020B0604020202020204" pitchFamily="34" charset="0"/>
                <a:cs typeface="Arial" panose="020B0604020202020204" pitchFamily="34" charset="0"/>
              </a:rPr>
              <a:t>  In order to build a tree, we use the </a:t>
            </a:r>
            <a:r>
              <a:rPr lang="en-US" sz="2800" b="1" dirty="0">
                <a:latin typeface="Arial" panose="020B0604020202020204" pitchFamily="34" charset="0"/>
                <a:cs typeface="Arial" panose="020B0604020202020204" pitchFamily="34" charset="0"/>
              </a:rPr>
              <a:t>CART algorithm</a:t>
            </a:r>
            <a:r>
              <a:rPr lang="en-US" sz="2800" dirty="0">
                <a:latin typeface="Arial" panose="020B0604020202020204" pitchFamily="34" charset="0"/>
                <a:cs typeface="Arial" panose="020B0604020202020204" pitchFamily="34" charset="0"/>
              </a:rPr>
              <a:t>, which    stands for </a:t>
            </a:r>
            <a:r>
              <a:rPr lang="en-US" sz="2800" b="1" dirty="0">
                <a:latin typeface="Arial" panose="020B0604020202020204" pitchFamily="34" charset="0"/>
                <a:cs typeface="Arial" panose="020B0604020202020204" pitchFamily="34" charset="0"/>
              </a:rPr>
              <a:t>Classification </a:t>
            </a:r>
            <a:r>
              <a:rPr lang="en-US" sz="2800" dirty="0">
                <a:latin typeface="Arial" panose="020B0604020202020204" pitchFamily="34" charset="0"/>
                <a:cs typeface="Arial" panose="020B0604020202020204" pitchFamily="34" charset="0"/>
              </a:rPr>
              <a:t>&amp; </a:t>
            </a:r>
            <a:r>
              <a:rPr lang="en-US" sz="2800" b="1" dirty="0">
                <a:latin typeface="Arial" panose="020B0604020202020204" pitchFamily="34" charset="0"/>
                <a:cs typeface="Arial" panose="020B0604020202020204" pitchFamily="34" charset="0"/>
              </a:rPr>
              <a:t>Regression Tree Algorithm</a:t>
            </a:r>
            <a:r>
              <a:rPr lang="en-US" sz="2800" dirty="0">
                <a:latin typeface="Arial" panose="020B0604020202020204" pitchFamily="34" charset="0"/>
                <a:cs typeface="Arial" panose="020B0604020202020204" pitchFamily="34" charset="0"/>
              </a:rPr>
              <a:t>.</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2350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1A20F3-82BF-4555-BDA6-8A29C649634A}"/>
              </a:ext>
            </a:extLst>
          </p:cNvPr>
          <p:cNvSpPr txBox="1"/>
          <p:nvPr/>
        </p:nvSpPr>
        <p:spPr>
          <a:xfrm>
            <a:off x="395654" y="430823"/>
            <a:ext cx="11245361" cy="5816977"/>
          </a:xfrm>
          <a:prstGeom prst="rect">
            <a:avLst/>
          </a:prstGeom>
          <a:noFill/>
        </p:spPr>
        <p:txBody>
          <a:bodyPr wrap="square" rtlCol="0">
            <a:spAutoFit/>
          </a:bodyPr>
          <a:lstStyle/>
          <a:p>
            <a:r>
              <a:rPr lang="en-US" sz="3600" b="1" dirty="0">
                <a:solidFill>
                  <a:schemeClr val="accent2">
                    <a:lumMod val="75000"/>
                  </a:schemeClr>
                </a:solidFill>
              </a:rPr>
              <a:t>Root node , Decision node, &amp; Leaf node</a:t>
            </a:r>
          </a:p>
          <a:p>
            <a:r>
              <a:rPr lang="en-IN" sz="2400" dirty="0"/>
              <a:t>Root Node : </a:t>
            </a:r>
          </a:p>
          <a:p>
            <a:r>
              <a:rPr lang="en-IN" sz="2400" dirty="0"/>
              <a:t>                   It </a:t>
            </a:r>
            <a:r>
              <a:rPr lang="en-US" sz="2400" dirty="0">
                <a:latin typeface="arial" panose="020B0604020202020204" pitchFamily="34" charset="0"/>
              </a:rPr>
              <a:t>i</a:t>
            </a:r>
            <a:r>
              <a:rPr lang="en-US" sz="2400" b="0" i="0" dirty="0">
                <a:effectLst/>
                <a:latin typeface="arial" panose="020B0604020202020204" pitchFamily="34" charset="0"/>
              </a:rPr>
              <a:t>s </a:t>
            </a:r>
            <a:r>
              <a:rPr lang="en-US" sz="2400" i="0" dirty="0">
                <a:effectLst/>
                <a:latin typeface="arial" panose="020B0604020202020204" pitchFamily="34" charset="0"/>
              </a:rPr>
              <a:t>the node that starts the graph</a:t>
            </a:r>
            <a:r>
              <a:rPr lang="en-US" sz="2400" b="0" i="0" dirty="0">
                <a:effectLst/>
                <a:latin typeface="arial" panose="020B0604020202020204" pitchFamily="34" charset="0"/>
              </a:rPr>
              <a:t>. In a normal decision tree it evaluates the variable that best splits the data. Intermediate nodes, These are nodes where variables are evaluated but which are not the final nodes where predictions are made.</a:t>
            </a:r>
          </a:p>
          <a:p>
            <a:endParaRPr lang="en-US" sz="2400" dirty="0">
              <a:latin typeface="arial" panose="020B0604020202020204" pitchFamily="34" charset="0"/>
            </a:endParaRPr>
          </a:p>
          <a:p>
            <a:r>
              <a:rPr lang="en-US" sz="2400" dirty="0">
                <a:latin typeface="arial" panose="020B0604020202020204" pitchFamily="34" charset="0"/>
              </a:rPr>
              <a:t>Decision Node :</a:t>
            </a:r>
          </a:p>
          <a:p>
            <a:r>
              <a:rPr lang="en-US" sz="2400" dirty="0">
                <a:latin typeface="arial" panose="020B0604020202020204" pitchFamily="34" charset="0"/>
              </a:rPr>
              <a:t>                          </a:t>
            </a:r>
            <a:r>
              <a:rPr lang="en-US" sz="2400" b="0" i="0" dirty="0">
                <a:effectLst/>
                <a:latin typeface="arial" panose="020B0604020202020204" pitchFamily="34" charset="0"/>
              </a:rPr>
              <a:t>A decision tree typically starts with a single node, which branches into possible outcomes. Each of those outcomes leads to additional nodes, which branch off into other possibilities. </a:t>
            </a:r>
          </a:p>
          <a:p>
            <a:r>
              <a:rPr lang="en-US" sz="2400" b="0" i="0" dirty="0">
                <a:effectLst/>
                <a:latin typeface="arial" panose="020B0604020202020204" pitchFamily="34" charset="0"/>
              </a:rPr>
              <a:t> A decision node, represented by square, </a:t>
            </a:r>
            <a:r>
              <a:rPr lang="en-US" sz="2400" i="0" dirty="0">
                <a:effectLst/>
                <a:latin typeface="arial" panose="020B0604020202020204" pitchFamily="34" charset="0"/>
              </a:rPr>
              <a:t>shows a decision to be made</a:t>
            </a:r>
            <a:r>
              <a:rPr lang="en-US" sz="2400" b="0" i="0" dirty="0">
                <a:effectLst/>
                <a:latin typeface="arial" panose="020B0604020202020204" pitchFamily="34" charset="0"/>
              </a:rPr>
              <a:t>, and an end node shows the final outcome of a decision path.</a:t>
            </a:r>
            <a:endParaRPr lang="en-US" sz="2400" dirty="0">
              <a:latin typeface="arial" panose="020B0604020202020204" pitchFamily="34" charset="0"/>
            </a:endParaRPr>
          </a:p>
          <a:p>
            <a:r>
              <a:rPr lang="en-US" sz="2400" dirty="0">
                <a:latin typeface="arial" panose="020B0604020202020204" pitchFamily="34" charset="0"/>
              </a:rPr>
              <a:t>                          </a:t>
            </a:r>
            <a:endParaRPr lang="en-IN" sz="2400" dirty="0"/>
          </a:p>
          <a:p>
            <a:r>
              <a:rPr lang="en-IN" sz="2400" dirty="0"/>
              <a:t>                  </a:t>
            </a:r>
            <a:endParaRPr lang="en-US" sz="2400" dirty="0"/>
          </a:p>
        </p:txBody>
      </p:sp>
    </p:spTree>
    <p:extLst>
      <p:ext uri="{BB962C8B-B14F-4D97-AF65-F5344CB8AC3E}">
        <p14:creationId xmlns:p14="http://schemas.microsoft.com/office/powerpoint/2010/main" val="1007699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A66320-739F-4E73-8B8B-4EF709BBA27E}"/>
              </a:ext>
            </a:extLst>
          </p:cNvPr>
          <p:cNvSpPr txBox="1"/>
          <p:nvPr/>
        </p:nvSpPr>
        <p:spPr>
          <a:xfrm>
            <a:off x="571500" y="685800"/>
            <a:ext cx="10471638" cy="2123658"/>
          </a:xfrm>
          <a:prstGeom prst="rect">
            <a:avLst/>
          </a:prstGeom>
          <a:noFill/>
        </p:spPr>
        <p:txBody>
          <a:bodyPr wrap="square" rtlCol="0">
            <a:spAutoFit/>
          </a:bodyPr>
          <a:lstStyle/>
          <a:p>
            <a:r>
              <a:rPr lang="en-US" sz="3600" b="1" dirty="0">
                <a:solidFill>
                  <a:schemeClr val="accent2">
                    <a:lumMod val="75000"/>
                  </a:schemeClr>
                </a:solidFill>
              </a:rPr>
              <a:t>Leaf Node </a:t>
            </a:r>
            <a:r>
              <a:rPr lang="en-US" sz="3600" dirty="0">
                <a:solidFill>
                  <a:schemeClr val="accent2">
                    <a:lumMod val="75000"/>
                  </a:schemeClr>
                </a:solidFill>
              </a:rPr>
              <a:t>:</a:t>
            </a:r>
          </a:p>
          <a:p>
            <a:r>
              <a:rPr lang="en-US" dirty="0"/>
              <a:t>                </a:t>
            </a:r>
            <a:r>
              <a:rPr lang="en-US" sz="2400" b="0" i="0" dirty="0">
                <a:effectLst/>
                <a:latin typeface="arial" panose="020B0604020202020204" pitchFamily="34" charset="0"/>
              </a:rPr>
              <a:t>The leaf nodes (green), also called terminal nodes, are nodes that don't split into more nodes. Leaf nodes are </a:t>
            </a:r>
            <a:r>
              <a:rPr lang="en-US" sz="2400" i="0" dirty="0">
                <a:effectLst/>
                <a:latin typeface="arial" panose="020B0604020202020204" pitchFamily="34" charset="0"/>
              </a:rPr>
              <a:t>where classes are assigned by majority vote</a:t>
            </a:r>
            <a:r>
              <a:rPr lang="en-US" sz="2400" b="0" i="0" dirty="0">
                <a:effectLst/>
                <a:latin typeface="arial" panose="020B0604020202020204" pitchFamily="34" charset="0"/>
              </a:rPr>
              <a:t>. To use a classification tree, start at the root node (brown), and traverse the tree until you reach a leaf (terminal) node.</a:t>
            </a:r>
            <a:endParaRPr lang="en-IN" sz="2400" dirty="0"/>
          </a:p>
        </p:txBody>
      </p:sp>
    </p:spTree>
    <p:extLst>
      <p:ext uri="{BB962C8B-B14F-4D97-AF65-F5344CB8AC3E}">
        <p14:creationId xmlns:p14="http://schemas.microsoft.com/office/powerpoint/2010/main" val="2175902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B9AAB0-0D30-4FC5-ADE4-2CF94B42F32E}"/>
              </a:ext>
            </a:extLst>
          </p:cNvPr>
          <p:cNvSpPr txBox="1"/>
          <p:nvPr/>
        </p:nvSpPr>
        <p:spPr>
          <a:xfrm>
            <a:off x="263769" y="545123"/>
            <a:ext cx="11421208" cy="5016758"/>
          </a:xfrm>
          <a:prstGeom prst="rect">
            <a:avLst/>
          </a:prstGeom>
          <a:noFill/>
        </p:spPr>
        <p:txBody>
          <a:bodyPr wrap="square" rtlCol="0">
            <a:spAutoFit/>
          </a:bodyPr>
          <a:lstStyle/>
          <a:p>
            <a:r>
              <a:rPr lang="en-US" sz="3200" b="1" dirty="0">
                <a:solidFill>
                  <a:schemeClr val="accent2">
                    <a:lumMod val="75000"/>
                  </a:schemeClr>
                </a:solidFill>
              </a:rPr>
              <a:t>Gini Index or Gini Impurity</a:t>
            </a:r>
          </a:p>
          <a:p>
            <a:r>
              <a:rPr lang="en-US" sz="2400" b="0" i="0" dirty="0">
                <a:effectLst/>
                <a:latin typeface="arial" panose="020B0604020202020204" pitchFamily="34" charset="0"/>
              </a:rPr>
              <a:t>                                                    It calculates the </a:t>
            </a:r>
            <a:r>
              <a:rPr lang="en-US" sz="2400" i="0" dirty="0">
                <a:effectLst/>
                <a:latin typeface="arial" panose="020B0604020202020204" pitchFamily="34" charset="0"/>
              </a:rPr>
              <a:t>amount of probability of a specific feature </a:t>
            </a:r>
            <a:r>
              <a:rPr lang="en-US" sz="2400" b="0" i="0" dirty="0">
                <a:effectLst/>
                <a:latin typeface="arial" panose="020B0604020202020204" pitchFamily="34" charset="0"/>
              </a:rPr>
              <a:t>that is classified incorrectly when selected randomly. </a:t>
            </a:r>
            <a:endParaRPr lang="en-US" sz="2400" dirty="0">
              <a:latin typeface="arial" panose="020B0604020202020204" pitchFamily="34" charset="0"/>
            </a:endParaRPr>
          </a:p>
          <a:p>
            <a:pPr marL="342900" indent="-342900">
              <a:buClr>
                <a:schemeClr val="accent1"/>
              </a:buClr>
              <a:buFont typeface="arial" panose="020B0604020202020204" pitchFamily="34" charset="0"/>
              <a:buChar char="¤"/>
            </a:pPr>
            <a:r>
              <a:rPr lang="en-US" sz="2400" b="0" i="0" dirty="0">
                <a:effectLst/>
                <a:latin typeface="arial" panose="020B0604020202020204" pitchFamily="34" charset="0"/>
              </a:rPr>
              <a:t>  The value of 0.5 of the Gini Index shows an equal distribution of elements over</a:t>
            </a:r>
          </a:p>
          <a:p>
            <a:r>
              <a:rPr lang="en-US" sz="2400" dirty="0">
                <a:latin typeface="arial" panose="020B0604020202020204" pitchFamily="34" charset="0"/>
              </a:rPr>
              <a:t>       some classes .</a:t>
            </a:r>
          </a:p>
          <a:p>
            <a:pPr marL="342900" indent="-342900">
              <a:buClr>
                <a:schemeClr val="accent1"/>
              </a:buClr>
              <a:buFont typeface="arial" panose="020B0604020202020204" pitchFamily="34" charset="0"/>
              <a:buChar char="¤"/>
            </a:pPr>
            <a:r>
              <a:rPr lang="en-US" sz="2400" b="0" i="0" dirty="0">
                <a:effectLst/>
                <a:latin typeface="arial" panose="020B0604020202020204" pitchFamily="34" charset="0"/>
              </a:rPr>
              <a:t>   It measures the impurity of the nodes .</a:t>
            </a:r>
          </a:p>
          <a:p>
            <a:pPr marL="342900" indent="-342900">
              <a:buClr>
                <a:schemeClr val="accent1"/>
              </a:buClr>
              <a:buFont typeface="arial" panose="020B0604020202020204" pitchFamily="34" charset="0"/>
              <a:buChar char="¤"/>
            </a:pPr>
            <a:r>
              <a:rPr lang="en-US" sz="2400" dirty="0">
                <a:latin typeface="arial" panose="020B0604020202020204" pitchFamily="34" charset="0"/>
              </a:rPr>
              <a:t>   Gini index varies between values 0 and 1 , where 0 expresses the purity of classification, i.e. All the elements belong to a specified class or only one class exists there. And 1 indicates the random distribution of elements across various classes. The value of 0.5 of the Gini index shows an equal distribution of elements over some classes.</a:t>
            </a:r>
          </a:p>
          <a:p>
            <a:pPr marL="342900" indent="-342900">
              <a:buClr>
                <a:schemeClr val="accent1"/>
              </a:buClr>
              <a:buFont typeface="arial" panose="020B0604020202020204" pitchFamily="34" charset="0"/>
              <a:buChar char="¤"/>
            </a:pPr>
            <a:r>
              <a:rPr lang="en-US" sz="2400" b="0" i="0" dirty="0">
                <a:effectLst/>
                <a:latin typeface="arial" panose="020B0604020202020204" pitchFamily="34" charset="0"/>
              </a:rPr>
              <a:t> While designing the decision tree, the features possess</a:t>
            </a:r>
            <a:r>
              <a:rPr lang="en-US" sz="2400" dirty="0">
                <a:latin typeface="arial" panose="020B0604020202020204" pitchFamily="34" charset="0"/>
              </a:rPr>
              <a:t>ing the least value of the Gini index get preferred.</a:t>
            </a:r>
            <a:endParaRPr lang="en-US" sz="2400" b="0" i="0" dirty="0">
              <a:effectLst/>
              <a:latin typeface="arial" panose="020B0604020202020204" pitchFamily="34" charset="0"/>
            </a:endParaRPr>
          </a:p>
        </p:txBody>
      </p:sp>
    </p:spTree>
    <p:extLst>
      <p:ext uri="{BB962C8B-B14F-4D97-AF65-F5344CB8AC3E}">
        <p14:creationId xmlns:p14="http://schemas.microsoft.com/office/powerpoint/2010/main" val="652927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TM04033921[[fn=Damask]]</Template>
  <TotalTime>1099</TotalTime>
  <Words>1176</Words>
  <Application>Microsoft Office PowerPoint</Application>
  <PresentationFormat>Widescreen</PresentationFormat>
  <Paragraphs>97</Paragraphs>
  <Slides>16</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arial</vt:lpstr>
      <vt:lpstr>Bell MT</vt:lpstr>
      <vt:lpstr>Bookman Old Style</vt:lpstr>
      <vt:lpstr>Cambria Math</vt:lpstr>
      <vt:lpstr>Gill Sans MT</vt:lpstr>
      <vt:lpstr>Rockwell</vt:lpstr>
      <vt:lpstr>Wingdings</vt:lpstr>
      <vt:lpstr>1_Damask</vt:lpstr>
      <vt:lpstr>Gallery</vt:lpstr>
      <vt:lpstr>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PAVAN KULKARNI</dc:creator>
  <cp:lastModifiedBy>PAVAN KULKARNI</cp:lastModifiedBy>
  <cp:revision>10</cp:revision>
  <dcterms:created xsi:type="dcterms:W3CDTF">2022-01-21T15:02:53Z</dcterms:created>
  <dcterms:modified xsi:type="dcterms:W3CDTF">2022-01-25T07:40:30Z</dcterms:modified>
</cp:coreProperties>
</file>