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EB 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AF+1aY8CoQ7hfHSTJhyn7MgYu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Algerian"/>
              <a:buNone/>
            </a:pPr>
            <a:r>
              <a:rPr lang="en-US">
                <a:solidFill>
                  <a:srgbClr val="00B0F0"/>
                </a:solidFill>
                <a:latin typeface="Algerian"/>
                <a:ea typeface="Algerian"/>
                <a:cs typeface="Algerian"/>
                <a:sym typeface="Algerian"/>
              </a:rPr>
              <a:t>MATHEMATICS</a:t>
            </a:r>
            <a:br>
              <a:rPr lang="en-US">
                <a:solidFill>
                  <a:srgbClr val="00B0F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US" sz="3600">
                <a:solidFill>
                  <a:srgbClr val="757575"/>
                </a:solidFill>
                <a:latin typeface="Algerian"/>
                <a:ea typeface="Algerian"/>
                <a:cs typeface="Algerian"/>
                <a:sym typeface="Algerian"/>
              </a:rPr>
              <a:t>Statistics</a:t>
            </a:r>
            <a:br>
              <a:rPr lang="en-US">
                <a:solidFill>
                  <a:srgbClr val="00B0F0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>
              <a:solidFill>
                <a:srgbClr val="00B0F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 flipH="1" rot="10800000">
            <a:off x="1507067" y="7260491"/>
            <a:ext cx="7766936" cy="19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3438768" y="1547446"/>
            <a:ext cx="3141784" cy="609600"/>
          </a:xfrm>
          <a:prstGeom prst="flowChartAlternateProcess">
            <a:avLst/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10800000" scaled="0"/>
          </a:gra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technology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213339" y="3087076"/>
            <a:ext cx="1656861" cy="539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34343"/>
              </a:gs>
              <a:gs pos="50000">
                <a:srgbClr val="616161"/>
              </a:gs>
              <a:gs pos="100000">
                <a:srgbClr val="757575"/>
              </a:gs>
            </a:gsLst>
            <a:lin ang="10800000" scaled="0"/>
          </a:gra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Mean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181230" y="3087076"/>
            <a:ext cx="1656861" cy="539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5B3C"/>
              </a:gs>
              <a:gs pos="50000">
                <a:srgbClr val="CF8558"/>
              </a:gs>
              <a:gs pos="100000">
                <a:srgbClr val="F99F69"/>
              </a:gs>
            </a:gsLst>
            <a:lin ang="8100000" scaled="0"/>
          </a:gra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Median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7061200" y="3087076"/>
            <a:ext cx="1656861" cy="539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F3A22"/>
              </a:gs>
              <a:gs pos="50000">
                <a:srgbClr val="5C5431"/>
              </a:gs>
              <a:gs pos="100000">
                <a:srgbClr val="6F663B"/>
              </a:gs>
            </a:gsLst>
            <a:lin ang="0" scaled="0"/>
          </a:gra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Mode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" name="Google Shape;153;p2"/>
          <p:cNvCxnSpPr/>
          <p:nvPr/>
        </p:nvCxnSpPr>
        <p:spPr>
          <a:xfrm>
            <a:off x="5009660" y="2157046"/>
            <a:ext cx="0" cy="930030"/>
          </a:xfrm>
          <a:prstGeom prst="straightConnector1">
            <a:avLst/>
          </a:prstGeom>
          <a:noFill/>
          <a:ln cap="rnd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"/>
          <p:cNvCxnSpPr/>
          <p:nvPr/>
        </p:nvCxnSpPr>
        <p:spPr>
          <a:xfrm rot="10800000">
            <a:off x="2041769" y="2622061"/>
            <a:ext cx="5906477" cy="0"/>
          </a:xfrm>
          <a:prstGeom prst="straightConnector1">
            <a:avLst/>
          </a:prstGeom>
          <a:noFill/>
          <a:ln cap="rnd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"/>
          <p:cNvCxnSpPr/>
          <p:nvPr/>
        </p:nvCxnSpPr>
        <p:spPr>
          <a:xfrm>
            <a:off x="2041769" y="2622061"/>
            <a:ext cx="1" cy="465015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"/>
          <p:cNvCxnSpPr>
            <a:stCxn id="152" idx="0"/>
          </p:cNvCxnSpPr>
          <p:nvPr/>
        </p:nvCxnSpPr>
        <p:spPr>
          <a:xfrm flipH="1" rot="10800000">
            <a:off x="7889630" y="2622076"/>
            <a:ext cx="3900" cy="465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500200" y="521400"/>
            <a:ext cx="9530100" cy="658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2" r="-15798" t="-4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113974" y="174928"/>
            <a:ext cx="9263271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 = {3,7,14,11,17,17,21}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Median (p)=3+7+11+14+17+17+21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odd(n)    = (7+1)/2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=8/2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=4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even(n)  = (7/2)+(7+1/2)/2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=3.5+4/2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=7.5/2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=3.75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Mode: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 is the number that is repeated more than any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Formula: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 +    </a:t>
            </a:r>
            <a:r>
              <a:rPr b="0" i="0" lang="en-US" sz="1600" u="sng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 ( 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f1−f0) </a:t>
            </a:r>
            <a:r>
              <a:rPr b="0" i="0" lang="en-US" sz="1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× 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(2f1−f0−f2 )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Find the mode of the given data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t = {3,3,6,9,15,15,15,27,27,37,48}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15 is the mode since it is appearing more number of times in the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compared to other number.</a:t>
            </a:r>
            <a:br>
              <a:rPr b="0" i="0" lang="en-US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0" y="-269304"/>
            <a:ext cx="227948" cy="538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/>
        </p:nvSpPr>
        <p:spPr>
          <a:xfrm>
            <a:off x="238538" y="286247"/>
            <a:ext cx="9151951" cy="63666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-6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descr="\sigma={\sqrt {\frac {\sum(x_{i}-{\mu})^{2}}{N}}}" id="173" name="Google Shape;173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254442" y="389614"/>
            <a:ext cx="9199659" cy="5659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8" r="0" t="-7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  <p:sp>
        <p:nvSpPr>
          <p:cNvPr descr="S^2 = \frac{\sum (x_i - \bar{x})^2}{n - 1}" id="179" name="Google Shape;179;p6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326004" y="238539"/>
            <a:ext cx="918375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Population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includes all the elements from the data set and measurable characterstic of the population such as mean and standard deviation are known as parameter . For example All people living in india indicates the population of india.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Types of population: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1)Finite 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2)Infinite 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3)Existant 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It includes one or more observation that are drawn from the population and the measurable characterstic of a sample is a static. Sampling is the process of selecting the sample from the population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Basically there are two type of sampling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1)Probability sampling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2)Non-probability sampling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2021-12-20T12:47:53Z</dcterms:created>
  <dc:creator>PAVAN KULKARNI</dc:creator>
</cp:coreProperties>
</file>