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163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11168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302639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13006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60214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184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66120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66541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679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8755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959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76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06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6364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8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1/28/2022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6337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ebastiannorena/some-model-tuning-methods-bfef3e6544f0"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87C0-EF92-4917-BDC5-7759B760F5E6}"/>
              </a:ext>
            </a:extLst>
          </p:cNvPr>
          <p:cNvSpPr>
            <a:spLocks noGrp="1"/>
          </p:cNvSpPr>
          <p:nvPr>
            <p:ph type="ctrTitle"/>
          </p:nvPr>
        </p:nvSpPr>
        <p:spPr/>
        <p:txBody>
          <a:bodyPr/>
          <a:lstStyle/>
          <a:p>
            <a:r>
              <a:rPr lang="en-US" b="1" dirty="0">
                <a:latin typeface="Algerian" panose="04020705040A02060702" pitchFamily="82" charset="0"/>
              </a:rPr>
              <a:t>MACHINE LEARNING</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BE05CA15-529B-4C1F-A30A-B9C8E39A729E}"/>
              </a:ext>
            </a:extLst>
          </p:cNvPr>
          <p:cNvSpPr>
            <a:spLocks noGrp="1"/>
          </p:cNvSpPr>
          <p:nvPr>
            <p:ph type="subTitle" idx="1"/>
          </p:nvPr>
        </p:nvSpPr>
        <p:spPr/>
        <p:txBody>
          <a:bodyPr>
            <a:normAutofit/>
          </a:bodyPr>
          <a:lstStyle/>
          <a:p>
            <a:r>
              <a:rPr lang="en-US" sz="3600" b="1" dirty="0">
                <a:latin typeface="Agency FB" panose="020B0503020202020204" pitchFamily="34" charset="0"/>
              </a:rPr>
              <a:t>CROSS VALIDATION</a:t>
            </a:r>
            <a:endParaRPr lang="en-IN" sz="3600" b="1" dirty="0">
              <a:latin typeface="Agency FB" panose="020B0503020202020204" pitchFamily="34" charset="0"/>
            </a:endParaRPr>
          </a:p>
        </p:txBody>
      </p:sp>
    </p:spTree>
    <p:extLst>
      <p:ext uri="{BB962C8B-B14F-4D97-AF65-F5344CB8AC3E}">
        <p14:creationId xmlns:p14="http://schemas.microsoft.com/office/powerpoint/2010/main" val="186876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CC34FE-DBB8-460E-98F5-63ECE726DCA2}"/>
              </a:ext>
            </a:extLst>
          </p:cNvPr>
          <p:cNvSpPr txBox="1"/>
          <p:nvPr/>
        </p:nvSpPr>
        <p:spPr>
          <a:xfrm>
            <a:off x="448408" y="861646"/>
            <a:ext cx="8889023" cy="2185214"/>
          </a:xfrm>
          <a:prstGeom prst="rect">
            <a:avLst/>
          </a:prstGeom>
          <a:noFill/>
        </p:spPr>
        <p:txBody>
          <a:bodyPr wrap="square" rtlCol="0">
            <a:spAutoFit/>
          </a:bodyPr>
          <a:lstStyle/>
          <a:p>
            <a:r>
              <a:rPr lang="en-US" sz="2800" b="1" dirty="0"/>
              <a:t>Repeated Random Sub-sampling Validation</a:t>
            </a:r>
          </a:p>
          <a:p>
            <a:endParaRPr lang="en-US" sz="2800" b="1" dirty="0"/>
          </a:p>
          <a:p>
            <a:r>
              <a:rPr lang="en-US" sz="2000" b="0" i="0" dirty="0">
                <a:effectLst/>
                <a:latin typeface="arial" panose="020B0604020202020204" pitchFamily="34" charset="0"/>
              </a:rPr>
              <a:t>Repeated random subsampling validation also referred to as </a:t>
            </a:r>
            <a:r>
              <a:rPr lang="en-US" sz="2000" i="0" dirty="0">
                <a:effectLst/>
                <a:latin typeface="arial" panose="020B0604020202020204" pitchFamily="34" charset="0"/>
              </a:rPr>
              <a:t>Monte Carlo cross-validation splits the dataset randomly into training and validation. </a:t>
            </a:r>
            <a:r>
              <a:rPr lang="en-US" sz="2000" b="0" i="0" dirty="0">
                <a:effectLst/>
                <a:latin typeface="arial" panose="020B0604020202020204" pitchFamily="34" charset="0"/>
              </a:rPr>
              <a:t>Unlikely k-fold cross-validation split of the dataset into not in groups or folds but splits in this case in random.</a:t>
            </a:r>
            <a:endParaRPr lang="en-IN" sz="2000" b="1" dirty="0"/>
          </a:p>
        </p:txBody>
      </p:sp>
    </p:spTree>
    <p:extLst>
      <p:ext uri="{BB962C8B-B14F-4D97-AF65-F5344CB8AC3E}">
        <p14:creationId xmlns:p14="http://schemas.microsoft.com/office/powerpoint/2010/main" val="129305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2E3B0-9F5D-414F-8A08-DC44377EACB2}"/>
              </a:ext>
            </a:extLst>
          </p:cNvPr>
          <p:cNvSpPr txBox="1"/>
          <p:nvPr/>
        </p:nvSpPr>
        <p:spPr>
          <a:xfrm>
            <a:off x="694592" y="773723"/>
            <a:ext cx="8713177" cy="2031325"/>
          </a:xfrm>
          <a:prstGeom prst="rect">
            <a:avLst/>
          </a:prstGeom>
          <a:noFill/>
        </p:spPr>
        <p:txBody>
          <a:bodyPr wrap="square" rtlCol="0">
            <a:spAutoFit/>
          </a:bodyPr>
          <a:lstStyle/>
          <a:p>
            <a:r>
              <a:rPr lang="en-US" sz="2800" b="1" dirty="0"/>
              <a:t>Satisfied K-Fold Cross Validation </a:t>
            </a:r>
          </a:p>
          <a:p>
            <a:endParaRPr lang="en-US" dirty="0"/>
          </a:p>
          <a:p>
            <a:r>
              <a:rPr lang="en-US" sz="2000" b="0" i="0" dirty="0">
                <a:effectLst/>
                <a:latin typeface="arial" panose="020B0604020202020204" pitchFamily="34" charset="0"/>
              </a:rPr>
              <a:t>                         Stratified K-Folds cross-validator. Provides train/test indices to split data in train/test sets. This cross-validation object is a </a:t>
            </a:r>
            <a:r>
              <a:rPr lang="en-US" sz="2000" i="0" dirty="0">
                <a:effectLst/>
                <a:latin typeface="arial" panose="020B0604020202020204" pitchFamily="34" charset="0"/>
              </a:rPr>
              <a:t>variation </a:t>
            </a:r>
            <a:r>
              <a:rPr lang="en-US" sz="2000" b="0" i="0" dirty="0">
                <a:effectLst/>
                <a:latin typeface="arial" panose="020B0604020202020204" pitchFamily="34" charset="0"/>
              </a:rPr>
              <a:t>of K-Fold that returns stratified folds. The folds are made by preserving the percentage of samples for each class.</a:t>
            </a:r>
            <a:endParaRPr lang="en-IN" sz="2000" dirty="0"/>
          </a:p>
        </p:txBody>
      </p:sp>
    </p:spTree>
    <p:extLst>
      <p:ext uri="{BB962C8B-B14F-4D97-AF65-F5344CB8AC3E}">
        <p14:creationId xmlns:p14="http://schemas.microsoft.com/office/powerpoint/2010/main" val="27485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C09FF-9858-41E0-B597-EDEC400A77C5}"/>
              </a:ext>
            </a:extLst>
          </p:cNvPr>
          <p:cNvSpPr txBox="1"/>
          <p:nvPr/>
        </p:nvSpPr>
        <p:spPr>
          <a:xfrm>
            <a:off x="386862" y="773723"/>
            <a:ext cx="8642838" cy="218521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Time Series Cross-Validation</a:t>
            </a:r>
          </a:p>
          <a:p>
            <a:endParaRPr lang="en-US" sz="2800" b="1" dirty="0">
              <a:latin typeface="Arial" panose="020B0604020202020204" pitchFamily="34" charset="0"/>
              <a:cs typeface="Arial" panose="020B0604020202020204" pitchFamily="34" charset="0"/>
            </a:endParaRPr>
          </a:p>
          <a:p>
            <a:r>
              <a:rPr lang="en-US" sz="2000" dirty="0">
                <a:latin typeface="arial" panose="020B0604020202020204" pitchFamily="34" charset="0"/>
              </a:rPr>
              <a:t>                                                  </a:t>
            </a:r>
            <a:r>
              <a:rPr lang="en-US" sz="2000" b="0" i="0" dirty="0">
                <a:effectLst/>
                <a:latin typeface="arial" panose="020B0604020202020204" pitchFamily="34" charset="0"/>
              </a:rPr>
              <a:t>The method that can be used for cross-validating the time-series model is cross-validation </a:t>
            </a:r>
            <a:r>
              <a:rPr lang="en-US" sz="2000" i="0" dirty="0">
                <a:effectLst/>
                <a:latin typeface="arial" panose="020B0604020202020204" pitchFamily="34" charset="0"/>
              </a:rPr>
              <a:t>on a rolling basis. </a:t>
            </a:r>
            <a:r>
              <a:rPr lang="en-US" sz="2000" b="0" i="0" dirty="0">
                <a:effectLst/>
                <a:latin typeface="arial" panose="020B0604020202020204" pitchFamily="34" charset="0"/>
              </a:rPr>
              <a:t>Start with a small subset of data for training purpose, forecast for the later data points and then checking the accuracy for the forecasted data points.</a:t>
            </a:r>
          </a:p>
        </p:txBody>
      </p:sp>
    </p:spTree>
    <p:extLst>
      <p:ext uri="{BB962C8B-B14F-4D97-AF65-F5344CB8AC3E}">
        <p14:creationId xmlns:p14="http://schemas.microsoft.com/office/powerpoint/2010/main" val="299037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2DF757-5DDB-4C9D-AEC7-2263F6A474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06586" y="949568"/>
            <a:ext cx="7294951" cy="4800601"/>
          </a:xfrm>
          <a:prstGeom prst="rect">
            <a:avLst/>
          </a:prstGeom>
        </p:spPr>
      </p:pic>
    </p:spTree>
    <p:extLst>
      <p:ext uri="{BB962C8B-B14F-4D97-AF65-F5344CB8AC3E}">
        <p14:creationId xmlns:p14="http://schemas.microsoft.com/office/powerpoint/2010/main" val="3720537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FEA41-C04F-4F60-B550-D2A791F0E898}"/>
              </a:ext>
            </a:extLst>
          </p:cNvPr>
          <p:cNvSpPr txBox="1"/>
          <p:nvPr/>
        </p:nvSpPr>
        <p:spPr>
          <a:xfrm>
            <a:off x="395654" y="571500"/>
            <a:ext cx="8827477" cy="526297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Advantages of Cross-Validation</a:t>
            </a:r>
          </a:p>
          <a:p>
            <a:endParaRPr lang="en-US" dirty="0"/>
          </a:p>
          <a:p>
            <a:pPr marL="285750" indent="-285750">
              <a:buClr>
                <a:schemeClr val="accent2"/>
              </a:buClr>
              <a:buFont typeface="Wingdings" panose="05000000000000000000" pitchFamily="2" charset="2"/>
              <a:buChar char="Ø"/>
            </a:pPr>
            <a:r>
              <a:rPr lang="en-US" dirty="0"/>
              <a:t>More accurate estimate of out-of-sample accuracy.</a:t>
            </a:r>
          </a:p>
          <a:p>
            <a:pPr marL="285750" indent="-285750">
              <a:buClr>
                <a:schemeClr val="accent2"/>
              </a:buClr>
              <a:buFont typeface="Wingdings" panose="05000000000000000000" pitchFamily="2" charset="2"/>
              <a:buChar char="Ø"/>
            </a:pPr>
            <a:r>
              <a:rPr lang="en-US" dirty="0"/>
              <a:t>More “efficient” use of data as every observation is used for both training and </a:t>
            </a:r>
          </a:p>
          <a:p>
            <a:r>
              <a:rPr lang="en-US" dirty="0"/>
              <a:t>   testing.</a:t>
            </a:r>
          </a:p>
          <a:p>
            <a:pPr marL="285750" indent="-285750">
              <a:buClr>
                <a:schemeClr val="accent2"/>
              </a:buClr>
              <a:buFont typeface="Wingdings" panose="05000000000000000000" pitchFamily="2" charset="2"/>
              <a:buChar char="Ø"/>
            </a:pPr>
            <a:r>
              <a:rPr lang="en-US" dirty="0"/>
              <a:t>This runs k time faster than leave One Out Cross-Validation because K-Fold cross-</a:t>
            </a:r>
          </a:p>
          <a:p>
            <a:pPr marL="285750" indent="-285750">
              <a:buClr>
                <a:schemeClr val="accent2"/>
              </a:buClr>
              <a:buFont typeface="Wingdings" panose="05000000000000000000" pitchFamily="2" charset="2"/>
              <a:buChar char="Ø"/>
            </a:pPr>
            <a:r>
              <a:rPr lang="en-US" dirty="0"/>
              <a:t> validation repeats the train/test split k-times.</a:t>
            </a:r>
          </a:p>
          <a:p>
            <a:pPr marL="285750" indent="-285750">
              <a:buClr>
                <a:schemeClr val="accent2"/>
              </a:buClr>
              <a:buFont typeface="Wingdings" panose="05000000000000000000" pitchFamily="2" charset="2"/>
              <a:buChar char="Ø"/>
            </a:pPr>
            <a:r>
              <a:rPr lang="en-US" dirty="0"/>
              <a:t>Reserve some portion of sample data-set.</a:t>
            </a:r>
          </a:p>
          <a:p>
            <a:pPr marL="285750" indent="-285750">
              <a:buClr>
                <a:schemeClr val="accent2"/>
              </a:buClr>
              <a:buFont typeface="Wingdings" panose="05000000000000000000" pitchFamily="2" charset="2"/>
              <a:buChar char="Ø"/>
            </a:pPr>
            <a:r>
              <a:rPr lang="en-US" dirty="0"/>
              <a:t>Using the rest data-set train the model.</a:t>
            </a:r>
          </a:p>
          <a:p>
            <a:pPr marL="285750" indent="-285750">
              <a:buClr>
                <a:schemeClr val="accent2"/>
              </a:buClr>
              <a:buFont typeface="Wingdings" panose="05000000000000000000" pitchFamily="2" charset="2"/>
              <a:buChar char="Ø"/>
            </a:pPr>
            <a:r>
              <a:rPr lang="en-US" dirty="0"/>
              <a:t>Test the model using the reserve portion of the data-set.</a:t>
            </a:r>
          </a:p>
          <a:p>
            <a:pPr marL="285750" indent="-285750">
              <a:buClr>
                <a:schemeClr val="accent2"/>
              </a:buClr>
              <a:buFont typeface="Wingdings" panose="05000000000000000000" pitchFamily="2" charset="2"/>
              <a:buChar char="Ø"/>
            </a:pPr>
            <a:endParaRPr lang="en-US" dirty="0"/>
          </a:p>
          <a:p>
            <a:pPr>
              <a:buClr>
                <a:schemeClr val="accent2"/>
              </a:buClr>
            </a:pPr>
            <a:r>
              <a:rPr lang="en-US" sz="2800" b="1" dirty="0"/>
              <a:t>Disadvantage of Cross-Validation</a:t>
            </a:r>
          </a:p>
          <a:p>
            <a:pPr>
              <a:buClr>
                <a:schemeClr val="accent2"/>
              </a:buClr>
            </a:pPr>
            <a:endParaRPr lang="en-US" sz="2000" dirty="0">
              <a:latin typeface="arial" panose="020B0604020202020204" pitchFamily="34" charset="0"/>
            </a:endParaRPr>
          </a:p>
          <a:p>
            <a:pPr>
              <a:buClr>
                <a:schemeClr val="accent2"/>
              </a:buClr>
            </a:pPr>
            <a:r>
              <a:rPr lang="en-US" sz="2000" dirty="0">
                <a:latin typeface="arial" panose="020B0604020202020204" pitchFamily="34" charset="0"/>
              </a:rPr>
              <a:t>T</a:t>
            </a:r>
            <a:r>
              <a:rPr lang="en-US" sz="2000" i="0" dirty="0">
                <a:effectLst/>
                <a:latin typeface="arial" panose="020B0604020202020204" pitchFamily="34" charset="0"/>
              </a:rPr>
              <a:t>he training algorithm has to be rerun from scratch k times, which means it takes k times as much computation to make an evaluation. A variant of this method is to randomly divide the data into a test and training set k different times.</a:t>
            </a:r>
            <a:endParaRPr lang="en-US" sz="2000" dirty="0"/>
          </a:p>
        </p:txBody>
      </p:sp>
    </p:spTree>
    <p:extLst>
      <p:ext uri="{BB962C8B-B14F-4D97-AF65-F5344CB8AC3E}">
        <p14:creationId xmlns:p14="http://schemas.microsoft.com/office/powerpoint/2010/main" val="3690238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468AA-EC45-4FEB-AC03-B8FE52C2616C}"/>
              </a:ext>
            </a:extLst>
          </p:cNvPr>
          <p:cNvSpPr txBox="1"/>
          <p:nvPr/>
        </p:nvSpPr>
        <p:spPr>
          <a:xfrm>
            <a:off x="474785" y="685800"/>
            <a:ext cx="8809892" cy="2769989"/>
          </a:xfrm>
          <a:prstGeom prst="rect">
            <a:avLst/>
          </a:prstGeom>
          <a:noFill/>
        </p:spPr>
        <p:txBody>
          <a:bodyPr wrap="square" rtlCol="0">
            <a:spAutoFit/>
          </a:bodyPr>
          <a:lstStyle/>
          <a:p>
            <a:r>
              <a:rPr lang="en-US" sz="2800" b="1" dirty="0"/>
              <a:t>Why do we prepare using k-Fold cross validation over other methods.</a:t>
            </a:r>
          </a:p>
          <a:p>
            <a:endParaRPr lang="en-US" sz="2800" b="1" dirty="0"/>
          </a:p>
          <a:p>
            <a:r>
              <a:rPr lang="en-US" b="0" i="0" dirty="0">
                <a:effectLst/>
                <a:latin typeface="arial" panose="020B0604020202020204" pitchFamily="34" charset="0"/>
              </a:rPr>
              <a:t>K-fold cross validation is one </a:t>
            </a:r>
            <a:r>
              <a:rPr lang="en-US" i="0" dirty="0">
                <a:effectLst/>
                <a:latin typeface="arial" panose="020B0604020202020204" pitchFamily="34" charset="0"/>
              </a:rPr>
              <a:t>way to improve the holdout method. </a:t>
            </a:r>
            <a:r>
              <a:rPr lang="en-US" b="0" i="0" dirty="0">
                <a:effectLst/>
                <a:latin typeface="arial" panose="020B0604020202020204" pitchFamily="34" charset="0"/>
              </a:rPr>
              <a:t>This method guarantees that the score of our model does not depend on the way we picked the train and test set. The data set is divided into k number of subsets and the holdout method is repeated k number of times.</a:t>
            </a:r>
            <a:endParaRPr lang="en-US" dirty="0"/>
          </a:p>
          <a:p>
            <a:endParaRPr lang="en-IN" dirty="0"/>
          </a:p>
        </p:txBody>
      </p:sp>
    </p:spTree>
    <p:extLst>
      <p:ext uri="{BB962C8B-B14F-4D97-AF65-F5344CB8AC3E}">
        <p14:creationId xmlns:p14="http://schemas.microsoft.com/office/powerpoint/2010/main" val="380249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27C7CF-406E-44A4-B2EE-1EEFEBE7876B}"/>
              </a:ext>
            </a:extLst>
          </p:cNvPr>
          <p:cNvSpPr txBox="1"/>
          <p:nvPr/>
        </p:nvSpPr>
        <p:spPr>
          <a:xfrm>
            <a:off x="712177" y="1072662"/>
            <a:ext cx="8976946" cy="2123658"/>
          </a:xfrm>
          <a:prstGeom prst="rect">
            <a:avLst/>
          </a:prstGeom>
          <a:noFill/>
        </p:spPr>
        <p:txBody>
          <a:bodyPr wrap="square" rtlCol="0">
            <a:spAutoFit/>
          </a:bodyPr>
          <a:lstStyle/>
          <a:p>
            <a:r>
              <a:rPr lang="en-US" sz="3200" dirty="0"/>
              <a:t>CROSS VALIDATION</a:t>
            </a:r>
          </a:p>
          <a:p>
            <a:r>
              <a:rPr lang="en-IN" dirty="0"/>
              <a:t>          </a:t>
            </a:r>
            <a:r>
              <a:rPr lang="en-US" dirty="0"/>
              <a:t>            </a:t>
            </a:r>
            <a:r>
              <a:rPr lang="en-US" sz="2000" dirty="0"/>
              <a:t>It is a technique used to protect against overfitting in a predictive model, particularly in a case where the amount of data may be limited. In cross-validation, you make a fixed number of folds (or positions) of the data run the analysis on each fold, and then average the overall error estimate</a:t>
            </a:r>
            <a:r>
              <a:rPr lang="en-US" dirty="0"/>
              <a:t>.</a:t>
            </a:r>
            <a:endParaRPr lang="en-IN" dirty="0"/>
          </a:p>
        </p:txBody>
      </p:sp>
    </p:spTree>
    <p:extLst>
      <p:ext uri="{BB962C8B-B14F-4D97-AF65-F5344CB8AC3E}">
        <p14:creationId xmlns:p14="http://schemas.microsoft.com/office/powerpoint/2010/main" val="2495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6AF32-04FC-4623-9FEB-01C29ADEC7D0}"/>
              </a:ext>
            </a:extLst>
          </p:cNvPr>
          <p:cNvSpPr txBox="1"/>
          <p:nvPr/>
        </p:nvSpPr>
        <p:spPr>
          <a:xfrm>
            <a:off x="685800" y="940777"/>
            <a:ext cx="8343900" cy="4154984"/>
          </a:xfrm>
          <a:prstGeom prst="rect">
            <a:avLst/>
          </a:prstGeom>
          <a:noFill/>
        </p:spPr>
        <p:txBody>
          <a:bodyPr wrap="square" rtlCol="0">
            <a:spAutoFit/>
          </a:bodyPr>
          <a:lstStyle/>
          <a:p>
            <a:r>
              <a:rPr lang="en-US" sz="3200" dirty="0"/>
              <a:t>Steps Of Cross-Validation</a:t>
            </a:r>
          </a:p>
          <a:p>
            <a:endParaRPr lang="en-US" sz="3200" dirty="0"/>
          </a:p>
          <a:p>
            <a:pPr algn="l">
              <a:buFont typeface="+mj-lt"/>
              <a:buAutoNum type="arabicPeriod"/>
            </a:pPr>
            <a:r>
              <a:rPr lang="en-US" sz="2000" b="0" i="0" dirty="0">
                <a:effectLst/>
                <a:cs typeface="arial" panose="020B0604020202020204" pitchFamily="34" charset="0"/>
              </a:rPr>
              <a:t>Divide data set at random into training and test sets.</a:t>
            </a:r>
          </a:p>
          <a:p>
            <a:pPr algn="l">
              <a:buFont typeface="+mj-lt"/>
              <a:buAutoNum type="arabicPeriod"/>
            </a:pPr>
            <a:r>
              <a:rPr lang="en-US" sz="2000" b="0" i="0" dirty="0">
                <a:effectLst/>
                <a:cs typeface="arial" panose="020B0604020202020204" pitchFamily="34" charset="0"/>
              </a:rPr>
              <a:t>Fit model on training set.</a:t>
            </a:r>
          </a:p>
          <a:p>
            <a:pPr algn="l">
              <a:buFont typeface="+mj-lt"/>
              <a:buAutoNum type="arabicPeriod"/>
            </a:pPr>
            <a:r>
              <a:rPr lang="en-US" sz="2000" b="0" i="0" dirty="0">
                <a:effectLst/>
                <a:cs typeface="arial" panose="020B0604020202020204" pitchFamily="34" charset="0"/>
              </a:rPr>
              <a:t>Test model on test set.</a:t>
            </a:r>
          </a:p>
          <a:p>
            <a:pPr algn="l">
              <a:buFont typeface="+mj-lt"/>
              <a:buAutoNum type="arabicPeriod"/>
            </a:pPr>
            <a:r>
              <a:rPr lang="en-US" sz="2000" b="0" i="0" dirty="0">
                <a:effectLst/>
                <a:cs typeface="arial" panose="020B0604020202020204" pitchFamily="34" charset="0"/>
              </a:rPr>
              <a:t>Compute and save fit statistic using test data (step 3).</a:t>
            </a:r>
          </a:p>
          <a:p>
            <a:pPr algn="l">
              <a:buFont typeface="+mj-lt"/>
              <a:buAutoNum type="arabicPeriod"/>
            </a:pPr>
            <a:r>
              <a:rPr lang="en-US" sz="2000" b="0" i="0" dirty="0">
                <a:effectLst/>
                <a:cs typeface="arial" panose="020B0604020202020204" pitchFamily="34" charset="0"/>
              </a:rPr>
              <a:t>Repeat 1 - 4 several times, then average results of all step 4.</a:t>
            </a:r>
          </a:p>
          <a:p>
            <a:br>
              <a:rPr lang="en-US" sz="3200" b="0" i="0" dirty="0">
                <a:solidFill>
                  <a:srgbClr val="BDC1C6"/>
                </a:solidFill>
                <a:effectLst/>
                <a:latin typeface="arial" panose="020B0604020202020204" pitchFamily="34" charset="0"/>
              </a:rPr>
            </a:br>
            <a:endParaRPr lang="en-US" sz="3200" dirty="0"/>
          </a:p>
          <a:p>
            <a:endParaRPr lang="en-US" dirty="0"/>
          </a:p>
          <a:p>
            <a:endParaRPr lang="en-IN" dirty="0"/>
          </a:p>
        </p:txBody>
      </p:sp>
    </p:spTree>
    <p:extLst>
      <p:ext uri="{BB962C8B-B14F-4D97-AF65-F5344CB8AC3E}">
        <p14:creationId xmlns:p14="http://schemas.microsoft.com/office/powerpoint/2010/main" val="281045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4B296-9262-4336-9C2E-389CEB0B6B24}"/>
              </a:ext>
            </a:extLst>
          </p:cNvPr>
          <p:cNvSpPr txBox="1"/>
          <p:nvPr/>
        </p:nvSpPr>
        <p:spPr>
          <a:xfrm>
            <a:off x="694592" y="800100"/>
            <a:ext cx="8431823" cy="3354765"/>
          </a:xfrm>
          <a:prstGeom prst="rect">
            <a:avLst/>
          </a:prstGeom>
          <a:noFill/>
        </p:spPr>
        <p:txBody>
          <a:bodyPr wrap="square" rtlCol="0">
            <a:spAutoFit/>
          </a:bodyPr>
          <a:lstStyle/>
          <a:p>
            <a:r>
              <a:rPr lang="en-US" sz="3200" b="1" dirty="0"/>
              <a:t>Methods of cross validation</a:t>
            </a:r>
          </a:p>
          <a:p>
            <a:pPr marL="342900" indent="-342900">
              <a:buFont typeface="Wingdings" panose="05000000000000000000" pitchFamily="2" charset="2"/>
              <a:buChar char="§"/>
            </a:pPr>
            <a:r>
              <a:rPr lang="en-US" sz="2000" dirty="0"/>
              <a:t>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Leave p-out cross-validation.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Leave-one-out cross-validation.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Hold out cross-validation.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K-fold cross-validation.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Repeated random subsampling 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Satisfied k-fold cross-validation.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Time series cross-validation.</a:t>
            </a:r>
          </a:p>
          <a:p>
            <a:endParaRPr lang="en-IN" sz="2000" dirty="0"/>
          </a:p>
        </p:txBody>
      </p:sp>
    </p:spTree>
    <p:extLst>
      <p:ext uri="{BB962C8B-B14F-4D97-AF65-F5344CB8AC3E}">
        <p14:creationId xmlns:p14="http://schemas.microsoft.com/office/powerpoint/2010/main" val="135866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13484-1F6A-475E-B4AF-1B764400B563}"/>
              </a:ext>
            </a:extLst>
          </p:cNvPr>
          <p:cNvSpPr txBox="1"/>
          <p:nvPr/>
        </p:nvSpPr>
        <p:spPr>
          <a:xfrm>
            <a:off x="501162" y="641838"/>
            <a:ext cx="8651630" cy="304698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Explanation about methods of cross-validation</a:t>
            </a:r>
          </a:p>
          <a:p>
            <a:pPr marL="514350" indent="-514350">
              <a:buAutoNum type="arabicParenR"/>
            </a:pPr>
            <a:endParaRPr lang="en-US" sz="2800" dirty="0">
              <a:latin typeface="Arial" panose="020B0604020202020204" pitchFamily="34" charset="0"/>
              <a:cs typeface="Arial" panose="020B0604020202020204" pitchFamily="34" charset="0"/>
            </a:endParaRPr>
          </a:p>
          <a:p>
            <a:pPr marL="514350" indent="-514350">
              <a:buAutoNum type="arabicParenR"/>
            </a:pPr>
            <a:r>
              <a:rPr lang="en-US" sz="2800" dirty="0">
                <a:latin typeface="Arial" panose="020B0604020202020204" pitchFamily="34" charset="0"/>
                <a:cs typeface="Arial" panose="020B0604020202020204" pitchFamily="34" charset="0"/>
              </a:rPr>
              <a:t>Validation</a:t>
            </a:r>
            <a:r>
              <a:rPr lang="en-US" sz="3200" dirty="0">
                <a:latin typeface="Arial" panose="020B0604020202020204" pitchFamily="34" charset="0"/>
                <a:cs typeface="Arial" panose="020B0604020202020204" pitchFamily="34" charset="0"/>
              </a:rPr>
              <a:t>:</a:t>
            </a:r>
            <a:r>
              <a:rPr lang="en-IN" sz="32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this method, we perform training on the 50% of the </a:t>
            </a:r>
          </a:p>
          <a:p>
            <a:r>
              <a:rPr lang="en-IN" sz="2000" dirty="0">
                <a:latin typeface="Arial" panose="020B0604020202020204" pitchFamily="34" charset="0"/>
                <a:cs typeface="Arial" panose="020B0604020202020204" pitchFamily="34" charset="0"/>
              </a:rPr>
              <a:t>         given data set and rest 50% is used for the testing purpose. The </a:t>
            </a:r>
          </a:p>
          <a:p>
            <a:r>
              <a:rPr lang="en-IN" sz="2000" dirty="0">
                <a:latin typeface="Arial" panose="020B0604020202020204" pitchFamily="34" charset="0"/>
                <a:cs typeface="Arial" panose="020B0604020202020204" pitchFamily="34" charset="0"/>
              </a:rPr>
              <a:t>         major drawback of this method is that we perform training on the 50%</a:t>
            </a:r>
          </a:p>
          <a:p>
            <a:r>
              <a:rPr lang="en-IN" sz="2000" dirty="0">
                <a:latin typeface="Arial" panose="020B0604020202020204" pitchFamily="34" charset="0"/>
                <a:cs typeface="Arial" panose="020B0604020202020204" pitchFamily="34" charset="0"/>
              </a:rPr>
              <a:t>        of the dataset, it may  possible that the remaining 50% of the data </a:t>
            </a:r>
          </a:p>
          <a:p>
            <a:r>
              <a:rPr lang="en-IN" sz="2000" dirty="0">
                <a:latin typeface="Arial" panose="020B0604020202020204" pitchFamily="34" charset="0"/>
                <a:cs typeface="Arial" panose="020B0604020202020204" pitchFamily="34" charset="0"/>
              </a:rPr>
              <a:t>        contains some important information which we are leaving while </a:t>
            </a:r>
          </a:p>
          <a:p>
            <a:r>
              <a:rPr lang="en-IN" sz="2000" dirty="0">
                <a:latin typeface="Arial" panose="020B0604020202020204" pitchFamily="34" charset="0"/>
                <a:cs typeface="Arial" panose="020B0604020202020204" pitchFamily="34" charset="0"/>
              </a:rPr>
              <a:t>        training our model </a:t>
            </a:r>
            <a:r>
              <a:rPr lang="en-IN" sz="2000" dirty="0" err="1">
                <a:latin typeface="Arial" panose="020B0604020202020204" pitchFamily="34" charset="0"/>
                <a:cs typeface="Arial" panose="020B0604020202020204" pitchFamily="34" charset="0"/>
              </a:rPr>
              <a:t>i.e</a:t>
            </a:r>
            <a:r>
              <a:rPr lang="en-IN" sz="2000" dirty="0">
                <a:latin typeface="Arial" panose="020B0604020202020204" pitchFamily="34" charset="0"/>
                <a:cs typeface="Arial" panose="020B0604020202020204" pitchFamily="34" charset="0"/>
              </a:rPr>
              <a:t> higher bias.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331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6FEFF-D80F-45D1-BCE6-524BE743AE17}"/>
              </a:ext>
            </a:extLst>
          </p:cNvPr>
          <p:cNvSpPr txBox="1"/>
          <p:nvPr/>
        </p:nvSpPr>
        <p:spPr>
          <a:xfrm>
            <a:off x="457200" y="1063869"/>
            <a:ext cx="8985738" cy="2893100"/>
          </a:xfrm>
          <a:prstGeom prst="rect">
            <a:avLst/>
          </a:prstGeom>
          <a:noFill/>
        </p:spPr>
        <p:txBody>
          <a:bodyPr wrap="square" rtlCol="0">
            <a:spAutoFit/>
          </a:bodyPr>
          <a:lstStyle/>
          <a:p>
            <a:r>
              <a:rPr lang="en-US" sz="2800" b="1" dirty="0"/>
              <a:t>2) LOOCV(Leave One Out Cross Validation) </a:t>
            </a:r>
          </a:p>
          <a:p>
            <a:endParaRPr lang="en-US" sz="2800" b="1" dirty="0"/>
          </a:p>
          <a:p>
            <a:pPr marL="285750" indent="-285750">
              <a:buClr>
                <a:schemeClr val="accent2"/>
              </a:buClr>
              <a:buFont typeface="Wingdings" panose="05000000000000000000" pitchFamily="2" charset="2"/>
              <a:buChar char="Ø"/>
            </a:pPr>
            <a:r>
              <a:rPr lang="en-US" dirty="0"/>
              <a:t>In this method, we perform training on the whole data-set but leaves only one data-point of the available data-set and then iterates for each data point. It has some Advantages as well as Disadvantages also.</a:t>
            </a:r>
          </a:p>
          <a:p>
            <a:pPr marL="285750" indent="-285750">
              <a:buClr>
                <a:schemeClr val="accent2"/>
              </a:buClr>
              <a:buFont typeface="Wingdings" panose="05000000000000000000" pitchFamily="2" charset="2"/>
              <a:buChar char="Ø"/>
            </a:pPr>
            <a:r>
              <a:rPr lang="en-US" dirty="0"/>
              <a:t>An advantage of using this method is that we make use of all data points and hence it is low bias.</a:t>
            </a:r>
          </a:p>
          <a:p>
            <a:pPr marL="285750" indent="-285750">
              <a:buClr>
                <a:schemeClr val="accent2"/>
              </a:buClr>
              <a:buFont typeface="Wingdings" panose="05000000000000000000" pitchFamily="2" charset="2"/>
              <a:buChar char="Ø"/>
            </a:pPr>
            <a:r>
              <a:rPr lang="en-US" dirty="0"/>
              <a:t>Another drawback is it takes a lot of execution time as it iterates over the number of data points(n) times.</a:t>
            </a:r>
            <a:endParaRPr lang="en-IN" dirty="0"/>
          </a:p>
        </p:txBody>
      </p:sp>
    </p:spTree>
    <p:extLst>
      <p:ext uri="{BB962C8B-B14F-4D97-AF65-F5344CB8AC3E}">
        <p14:creationId xmlns:p14="http://schemas.microsoft.com/office/powerpoint/2010/main" val="203158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9A7C8-F437-4211-8A96-684E22091A2C}"/>
              </a:ext>
            </a:extLst>
          </p:cNvPr>
          <p:cNvSpPr txBox="1"/>
          <p:nvPr/>
        </p:nvSpPr>
        <p:spPr>
          <a:xfrm>
            <a:off x="404446" y="694592"/>
            <a:ext cx="8853854" cy="2185214"/>
          </a:xfrm>
          <a:prstGeom prst="rect">
            <a:avLst/>
          </a:prstGeom>
          <a:noFill/>
        </p:spPr>
        <p:txBody>
          <a:bodyPr wrap="square" rtlCol="0">
            <a:spAutoFit/>
          </a:bodyPr>
          <a:lstStyle/>
          <a:p>
            <a:r>
              <a:rPr lang="en-US" sz="2800" b="1" dirty="0"/>
              <a:t>3) Leave p-Out Cross Validation</a:t>
            </a:r>
          </a:p>
          <a:p>
            <a:endParaRPr lang="en-US" sz="2800" b="1" dirty="0"/>
          </a:p>
          <a:p>
            <a:r>
              <a:rPr lang="en-US" sz="2000" b="0" i="0" dirty="0">
                <a:effectLst/>
                <a:latin typeface="arial" panose="020B0604020202020204" pitchFamily="34" charset="0"/>
              </a:rPr>
              <a:t>Leave p-out cross-validation (LPOCV) is an </a:t>
            </a:r>
            <a:r>
              <a:rPr lang="en-US" sz="2000" i="0" dirty="0">
                <a:effectLst/>
                <a:latin typeface="arial" panose="020B0604020202020204" pitchFamily="34" charset="0"/>
              </a:rPr>
              <a:t>exhaustive cross-validation technique</a:t>
            </a:r>
            <a:r>
              <a:rPr lang="en-US" sz="2000" b="0" i="0" dirty="0">
                <a:effectLst/>
                <a:latin typeface="arial" panose="020B0604020202020204" pitchFamily="34" charset="0"/>
              </a:rPr>
              <a:t>, that involves using p-observation as validation data, and remaining data is used to train the model. This is repeated in all ways to cut the original sample on a validation set of p observations and a training set.</a:t>
            </a:r>
            <a:endParaRPr lang="en-US" sz="2000" b="1" dirty="0"/>
          </a:p>
        </p:txBody>
      </p:sp>
    </p:spTree>
    <p:extLst>
      <p:ext uri="{BB962C8B-B14F-4D97-AF65-F5344CB8AC3E}">
        <p14:creationId xmlns:p14="http://schemas.microsoft.com/office/powerpoint/2010/main" val="11473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2F975-86FA-4135-9209-9324A9CE0969}"/>
              </a:ext>
            </a:extLst>
          </p:cNvPr>
          <p:cNvSpPr txBox="1"/>
          <p:nvPr/>
        </p:nvSpPr>
        <p:spPr>
          <a:xfrm>
            <a:off x="597877" y="896815"/>
            <a:ext cx="8765931" cy="249299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4)Hold-out Cross Validation</a:t>
            </a:r>
          </a:p>
          <a:p>
            <a:endParaRPr lang="en-US" sz="2800" b="1" dirty="0">
              <a:latin typeface="Arial" panose="020B0604020202020204" pitchFamily="34" charset="0"/>
              <a:cs typeface="Arial" panose="020B0604020202020204" pitchFamily="34" charset="0"/>
            </a:endParaRPr>
          </a:p>
          <a:p>
            <a:r>
              <a:rPr lang="en-US" sz="2000" b="0" i="0" dirty="0">
                <a:effectLst/>
                <a:latin typeface="arial" panose="020B0604020202020204" pitchFamily="34" charset="0"/>
              </a:rPr>
              <a:t>The holdout technique is an exhaustive cross-validation method, that </a:t>
            </a:r>
            <a:r>
              <a:rPr lang="en-US" sz="2000" i="0" dirty="0">
                <a:effectLst/>
                <a:latin typeface="arial" panose="020B0604020202020204" pitchFamily="34" charset="0"/>
              </a:rPr>
              <a:t>randomly splits the dataset into train and test data depending on data analysis. </a:t>
            </a:r>
            <a:r>
              <a:rPr lang="en-US" sz="2000" b="0" i="0" dirty="0">
                <a:effectLst/>
                <a:latin typeface="arial" panose="020B0604020202020204" pitchFamily="34" charset="0"/>
              </a:rPr>
              <a:t>In the case of holdout cross-validation, the dataset is randomly split into training and validation data. Generally, the split of training data is more than test data.</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015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3073D-491E-4ECE-944A-E92F051741AE}"/>
              </a:ext>
            </a:extLst>
          </p:cNvPr>
          <p:cNvSpPr txBox="1"/>
          <p:nvPr/>
        </p:nvSpPr>
        <p:spPr>
          <a:xfrm>
            <a:off x="369277" y="940777"/>
            <a:ext cx="9012115" cy="2616101"/>
          </a:xfrm>
          <a:prstGeom prst="rect">
            <a:avLst/>
          </a:prstGeom>
          <a:noFill/>
        </p:spPr>
        <p:txBody>
          <a:bodyPr wrap="square" rtlCol="0">
            <a:spAutoFit/>
          </a:bodyPr>
          <a:lstStyle/>
          <a:p>
            <a:r>
              <a:rPr lang="en-US" sz="2800" b="1" dirty="0"/>
              <a:t>5) K-Fold Cross-Validation</a:t>
            </a:r>
          </a:p>
          <a:p>
            <a:endParaRPr lang="en-US" sz="2800" b="1" dirty="0"/>
          </a:p>
          <a:p>
            <a:r>
              <a:rPr lang="en-US" sz="2800" b="1" dirty="0"/>
              <a:t> </a:t>
            </a:r>
            <a:r>
              <a:rPr lang="en-US" sz="2000" dirty="0">
                <a:latin typeface="Arial" panose="020B0604020202020204" pitchFamily="34" charset="0"/>
                <a:cs typeface="Arial" panose="020B0604020202020204" pitchFamily="34" charset="0"/>
              </a:rPr>
              <a:t>In this method, we split the data-set into k number of subsets (known as folds) then we perform training on the all the subsets but leave one subset for the evaluation of the trained model. In this method, we iterate k times with a different subset reserved for testing purpose each time.</a:t>
            </a:r>
          </a:p>
          <a:p>
            <a:endParaRPr lang="en-US" sz="2000" dirty="0"/>
          </a:p>
        </p:txBody>
      </p:sp>
    </p:spTree>
    <p:extLst>
      <p:ext uri="{BB962C8B-B14F-4D97-AF65-F5344CB8AC3E}">
        <p14:creationId xmlns:p14="http://schemas.microsoft.com/office/powerpoint/2010/main" val="1868258790"/>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641</TotalTime>
  <Words>856</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Algerian</vt:lpstr>
      <vt:lpstr>arial</vt:lpstr>
      <vt:lpstr>arial</vt:lpstr>
      <vt:lpstr>Trebuchet MS</vt:lpstr>
      <vt:lpstr>Wingdings</vt:lpstr>
      <vt:lpstr>Wingdings 3</vt:lpstr>
      <vt:lpstr>Facet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PAVAN KULKARNI</dc:creator>
  <cp:lastModifiedBy>PAVAN KULKARNI</cp:lastModifiedBy>
  <cp:revision>9</cp:revision>
  <dcterms:created xsi:type="dcterms:W3CDTF">2022-01-26T07:40:57Z</dcterms:created>
  <dcterms:modified xsi:type="dcterms:W3CDTF">2022-01-28T06:55:18Z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