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  <p:sldMasterId id="2147483845" r:id="rId2"/>
  </p:sldMasterIdLst>
  <p:sldIdLst>
    <p:sldId id="256" r:id="rId3"/>
    <p:sldId id="257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74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5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01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504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34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3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7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52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2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46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0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10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7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058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87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503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60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08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57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0308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29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7341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061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166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90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88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5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3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5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45EC-7AF9-4AB7-9915-29AB827F79EE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CD7AC2-7A93-4B16-A300-6D8CFBFA8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-vector_machin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-vector_machin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nwangjs.github.io/2017/07/31/svm-fundamentals-e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E47D-E26B-4B83-868E-25C7A192C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800" dirty="0"/>
              <a:t>MACHINE LEARNING</a:t>
            </a:r>
            <a:br>
              <a:rPr lang="en-US" sz="4800" dirty="0"/>
            </a:br>
            <a:r>
              <a:rPr lang="en-US" sz="4800" dirty="0"/>
              <a:t>      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778B-C38C-4406-BB24-5E81560F5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Submitted by : Pramod P Kulkarni</a:t>
            </a:r>
          </a:p>
          <a:p>
            <a:r>
              <a:rPr lang="en-US" dirty="0"/>
              <a:t>                                Nov 25</a:t>
            </a:r>
            <a:r>
              <a:rPr lang="en-US" baseline="30000" dirty="0"/>
              <a:t>th</a:t>
            </a:r>
            <a:r>
              <a:rPr lang="en-US" dirty="0"/>
              <a:t> (BDS)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78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5BEA5-45DD-49D3-806B-A3A2220D6466}"/>
              </a:ext>
            </a:extLst>
          </p:cNvPr>
          <p:cNvSpPr txBox="1"/>
          <p:nvPr/>
        </p:nvSpPr>
        <p:spPr>
          <a:xfrm>
            <a:off x="457200" y="852854"/>
            <a:ext cx="856370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Pros and Cons of SVM</a:t>
            </a:r>
          </a:p>
          <a:p>
            <a:endParaRPr lang="en-US" dirty="0"/>
          </a:p>
          <a:p>
            <a:r>
              <a:rPr lang="en-US" sz="2800" b="1" dirty="0"/>
              <a:t>Pros :</a:t>
            </a:r>
          </a:p>
          <a:p>
            <a:r>
              <a:rPr lang="en-US" dirty="0"/>
              <a:t>        </a:t>
            </a:r>
            <a:r>
              <a:rPr lang="en-US" sz="2000" dirty="0"/>
              <a:t>It works really well with a clear margin of separation. It is effective in HD spaces.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Cons :</a:t>
            </a:r>
          </a:p>
          <a:p>
            <a:r>
              <a:rPr lang="en-US" sz="2000" dirty="0"/>
              <a:t>          It doesn’t perform well when we have large data set because the required training time is higher.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105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FFD6E-B14B-4FC1-B819-4413EB4CABA2}"/>
              </a:ext>
            </a:extLst>
          </p:cNvPr>
          <p:cNvSpPr txBox="1"/>
          <p:nvPr/>
        </p:nvSpPr>
        <p:spPr>
          <a:xfrm>
            <a:off x="439615" y="633046"/>
            <a:ext cx="854612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 of SVM</a:t>
            </a:r>
          </a:p>
          <a:p>
            <a:endParaRPr lang="en-US" sz="3200" b="1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b="1" dirty="0"/>
              <a:t>Face Detection : </a:t>
            </a:r>
            <a:r>
              <a:rPr lang="en-US" sz="2000" dirty="0"/>
              <a:t>SVM classified parts of the image as a face and </a:t>
            </a:r>
          </a:p>
          <a:p>
            <a:r>
              <a:rPr lang="en-US" sz="2000" b="1" dirty="0"/>
              <a:t> </a:t>
            </a:r>
            <a:r>
              <a:rPr lang="en-US" sz="2000" dirty="0"/>
              <a:t>non face and create a square boundary around the face.</a:t>
            </a:r>
          </a:p>
          <a:p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b="1" dirty="0"/>
              <a:t>Text and Hypertext categorization </a:t>
            </a:r>
            <a:r>
              <a:rPr lang="en-US" sz="2000" dirty="0"/>
              <a:t>: They use training data to classify</a:t>
            </a:r>
          </a:p>
          <a:p>
            <a:r>
              <a:rPr lang="en-US" sz="2000" dirty="0"/>
              <a:t> documents into different categories. It categorizes on the basis of the score generated and then compares with the threshold value.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uses training data to classify documents into different categories</a:t>
            </a:r>
          </a:p>
          <a:p>
            <a:r>
              <a:rPr lang="en-US" sz="2000" dirty="0"/>
              <a:t> such as news articles, e-mails, and web pages.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 is used in text and hypertext categorization.</a:t>
            </a:r>
          </a:p>
          <a:p>
            <a:endParaRPr lang="en-US" sz="2000" dirty="0"/>
          </a:p>
          <a:p>
            <a:r>
              <a:rPr lang="en-US" sz="2000" b="1" dirty="0"/>
              <a:t>Examples</a:t>
            </a:r>
            <a:r>
              <a:rPr lang="en-US" sz="2000" dirty="0"/>
              <a:t>: 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 Classification of news articles into ‘Business’ and ‘Movies’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 Classification of web pages into personal home pages and others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826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DB4EE-2D6B-45DF-BCFD-39E317F5B267}"/>
              </a:ext>
            </a:extLst>
          </p:cNvPr>
          <p:cNvSpPr txBox="1"/>
          <p:nvPr/>
        </p:nvSpPr>
        <p:spPr>
          <a:xfrm>
            <a:off x="448408" y="844062"/>
            <a:ext cx="87571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Support Vector Machine (SVM)</a:t>
            </a:r>
          </a:p>
          <a:p>
            <a:r>
              <a:rPr lang="en-US" dirty="0"/>
              <a:t>                                               </a:t>
            </a:r>
          </a:p>
          <a:p>
            <a:r>
              <a:rPr lang="en-US" i="0" dirty="0">
                <a:effectLst/>
                <a:latin typeface="arial" panose="020B0604020202020204" pitchFamily="34" charset="0"/>
              </a:rPr>
              <a:t>                                                          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Support Vector Machine (SVM) is a supervised machine learning algorithm capable of performing classification, regression and even outlier detection. The linear SVM classifier works by drawing a straight line between two classes.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dirty="0"/>
              <a:t>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2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BD777-74B8-434A-96ED-AA27A338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932" y="1448571"/>
            <a:ext cx="4568864" cy="4447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A62AD-4D8A-4A41-A13D-3A33D120DB52}"/>
              </a:ext>
            </a:extLst>
          </p:cNvPr>
          <p:cNvSpPr txBox="1"/>
          <p:nvPr/>
        </p:nvSpPr>
        <p:spPr>
          <a:xfrm>
            <a:off x="6096000" y="740703"/>
            <a:ext cx="10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Maximum </a:t>
            </a:r>
          </a:p>
          <a:p>
            <a:r>
              <a:rPr lang="en-US" sz="1400" dirty="0">
                <a:solidFill>
                  <a:srgbClr val="FF6600"/>
                </a:solidFill>
              </a:rPr>
              <a:t>Margin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2433-C82A-4297-9D3D-22132B90ABDF}"/>
              </a:ext>
            </a:extLst>
          </p:cNvPr>
          <p:cNvSpPr txBox="1"/>
          <p:nvPr/>
        </p:nvSpPr>
        <p:spPr>
          <a:xfrm>
            <a:off x="6849208" y="2980592"/>
            <a:ext cx="141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-</a:t>
            </a:r>
            <a:r>
              <a:rPr lang="en-US" sz="1400" dirty="0" err="1">
                <a:solidFill>
                  <a:srgbClr val="FF6600"/>
                </a:solidFill>
              </a:rPr>
              <a:t>ve</a:t>
            </a:r>
            <a:r>
              <a:rPr lang="en-US" sz="1400" dirty="0">
                <a:solidFill>
                  <a:srgbClr val="FF6600"/>
                </a:solidFill>
              </a:rPr>
              <a:t> 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84393-FB68-4E35-B79D-322F0D902BBA}"/>
              </a:ext>
            </a:extLst>
          </p:cNvPr>
          <p:cNvSpPr txBox="1"/>
          <p:nvPr/>
        </p:nvSpPr>
        <p:spPr>
          <a:xfrm>
            <a:off x="3974123" y="975946"/>
            <a:ext cx="10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+</a:t>
            </a:r>
            <a:r>
              <a:rPr lang="en-US" sz="1400" dirty="0" err="1">
                <a:solidFill>
                  <a:srgbClr val="FF6600"/>
                </a:solidFill>
              </a:rPr>
              <a:t>ve</a:t>
            </a:r>
            <a:r>
              <a:rPr lang="en-US" sz="1400" dirty="0">
                <a:solidFill>
                  <a:srgbClr val="FF6600"/>
                </a:solidFill>
              </a:rPr>
              <a:t> 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7D584-A596-4F46-8D81-0949FD9E667E}"/>
              </a:ext>
            </a:extLst>
          </p:cNvPr>
          <p:cNvSpPr txBox="1"/>
          <p:nvPr/>
        </p:nvSpPr>
        <p:spPr>
          <a:xfrm>
            <a:off x="483577" y="2980592"/>
            <a:ext cx="1635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Maximum </a:t>
            </a:r>
          </a:p>
          <a:p>
            <a:r>
              <a:rPr lang="en-US" sz="1400" dirty="0">
                <a:solidFill>
                  <a:srgbClr val="FF6600"/>
                </a:solidFill>
              </a:rPr>
              <a:t>Margin</a:t>
            </a:r>
          </a:p>
          <a:p>
            <a:r>
              <a:rPr lang="en-US" sz="1400" dirty="0">
                <a:solidFill>
                  <a:srgbClr val="FF6600"/>
                </a:solidFill>
              </a:rPr>
              <a:t>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0C067-D44A-4456-B639-A75628039489}"/>
              </a:ext>
            </a:extLst>
          </p:cNvPr>
          <p:cNvSpPr txBox="1"/>
          <p:nvPr/>
        </p:nvSpPr>
        <p:spPr>
          <a:xfrm>
            <a:off x="6849208" y="4299438"/>
            <a:ext cx="196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Support Vectors</a:t>
            </a:r>
            <a:endParaRPr lang="en-IN" sz="1400" dirty="0">
              <a:solidFill>
                <a:srgbClr val="FF66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63F4D-11F8-468A-86CD-948CE5266EE4}"/>
              </a:ext>
            </a:extLst>
          </p:cNvPr>
          <p:cNvCxnSpPr>
            <a:cxnSpLocks/>
          </p:cNvCxnSpPr>
          <p:nvPr/>
        </p:nvCxnSpPr>
        <p:spPr>
          <a:xfrm flipH="1" flipV="1">
            <a:off x="4317023" y="3044732"/>
            <a:ext cx="2875085" cy="12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94D48E-F980-4A60-ADBE-96DC4FC918DA}"/>
              </a:ext>
            </a:extLst>
          </p:cNvPr>
          <p:cNvCxnSpPr>
            <a:cxnSpLocks/>
          </p:cNvCxnSpPr>
          <p:nvPr/>
        </p:nvCxnSpPr>
        <p:spPr>
          <a:xfrm flipH="1" flipV="1">
            <a:off x="5342793" y="4208071"/>
            <a:ext cx="1848683" cy="9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8BCE06-11A2-44EE-8C53-EBF7AC69EB50}"/>
              </a:ext>
            </a:extLst>
          </p:cNvPr>
          <p:cNvCxnSpPr>
            <a:cxnSpLocks/>
          </p:cNvCxnSpPr>
          <p:nvPr/>
        </p:nvCxnSpPr>
        <p:spPr>
          <a:xfrm flipH="1" flipV="1">
            <a:off x="6051102" y="2792120"/>
            <a:ext cx="956367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736F79-4F18-4AAE-AF8F-570FAF77563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22177" y="1499166"/>
            <a:ext cx="538580" cy="5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DE4A7-E739-449F-ADA9-0AB801DC0106}"/>
              </a:ext>
            </a:extLst>
          </p:cNvPr>
          <p:cNvCxnSpPr>
            <a:cxnSpLocks/>
          </p:cNvCxnSpPr>
          <p:nvPr/>
        </p:nvCxnSpPr>
        <p:spPr>
          <a:xfrm flipH="1">
            <a:off x="5884985" y="1209504"/>
            <a:ext cx="382149" cy="5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AD38B4-F063-43C3-A60C-C0CCB55D60E5}"/>
              </a:ext>
            </a:extLst>
          </p:cNvPr>
          <p:cNvCxnSpPr>
            <a:cxnSpLocks/>
          </p:cNvCxnSpPr>
          <p:nvPr/>
        </p:nvCxnSpPr>
        <p:spPr>
          <a:xfrm>
            <a:off x="1396716" y="3446540"/>
            <a:ext cx="2547895" cy="5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D86C7B-91D3-443D-AC7C-CC004695C770}"/>
              </a:ext>
            </a:extLst>
          </p:cNvPr>
          <p:cNvSpPr txBox="1"/>
          <p:nvPr/>
        </p:nvSpPr>
        <p:spPr>
          <a:xfrm>
            <a:off x="773723" y="316496"/>
            <a:ext cx="765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SVM Algorithm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0057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2DA5E-2417-4643-BAC1-348668ACDB3F}"/>
              </a:ext>
            </a:extLst>
          </p:cNvPr>
          <p:cNvSpPr txBox="1"/>
          <p:nvPr/>
        </p:nvSpPr>
        <p:spPr>
          <a:xfrm>
            <a:off x="589085" y="1028700"/>
            <a:ext cx="793945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Advantages of Support Vector Machine</a:t>
            </a:r>
          </a:p>
          <a:p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Effective in high dimensional cases.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Still effective in cases where number of dimensions is greater than the number of samples.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Its memory efficient as it uses a subset of training points in the decision function called support vectors.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Different kernel functions can be specified for the decision functions and its possible to specify custom kernels.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1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804B0-2831-45C4-8D6E-FD7BFC2B2569}"/>
              </a:ext>
            </a:extLst>
          </p:cNvPr>
          <p:cNvSpPr txBox="1"/>
          <p:nvPr/>
        </p:nvSpPr>
        <p:spPr>
          <a:xfrm>
            <a:off x="518746" y="659423"/>
            <a:ext cx="8229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Types of SVM</a:t>
            </a:r>
          </a:p>
          <a:p>
            <a:pPr marL="457200" indent="-457200">
              <a:buAutoNum type="arabicParenR"/>
            </a:pPr>
            <a:r>
              <a:rPr lang="en-US" sz="2400" b="1" dirty="0"/>
              <a:t>Linear support vector machine(LSVM)</a:t>
            </a:r>
          </a:p>
          <a:p>
            <a:r>
              <a:rPr lang="en-US" sz="2400" b="1" dirty="0"/>
              <a:t>       </a:t>
            </a:r>
            <a:r>
              <a:rPr lang="en-US" sz="2000" dirty="0"/>
              <a:t>LSVM is used for linearly separable data, which means if a dataset can be classified into two classes by using a single straight</a:t>
            </a:r>
          </a:p>
          <a:p>
            <a:r>
              <a:rPr lang="en-US" sz="2000" dirty="0"/>
              <a:t> line, then such data is termed as linearly separable data, and</a:t>
            </a:r>
          </a:p>
          <a:p>
            <a:r>
              <a:rPr lang="en-US" sz="2000" dirty="0"/>
              <a:t> classifier is used called as LSVM classifier.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84EE76-FA03-469E-9F7D-77F0C5B7B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03373" y="3080332"/>
            <a:ext cx="3880763" cy="37772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3F5EE-564D-4CA9-8E19-51477B2E35F6}"/>
              </a:ext>
            </a:extLst>
          </p:cNvPr>
          <p:cNvSpPr txBox="1"/>
          <p:nvPr/>
        </p:nvSpPr>
        <p:spPr>
          <a:xfrm>
            <a:off x="5900226" y="2415767"/>
            <a:ext cx="10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Maximum </a:t>
            </a:r>
          </a:p>
          <a:p>
            <a:r>
              <a:rPr lang="en-US" sz="1400" dirty="0">
                <a:solidFill>
                  <a:srgbClr val="FF6600"/>
                </a:solidFill>
              </a:rPr>
              <a:t>Margin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2A9BB-7339-439B-85CA-7101B0E0AA90}"/>
              </a:ext>
            </a:extLst>
          </p:cNvPr>
          <p:cNvSpPr txBox="1"/>
          <p:nvPr/>
        </p:nvSpPr>
        <p:spPr>
          <a:xfrm>
            <a:off x="6752493" y="4265312"/>
            <a:ext cx="141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-</a:t>
            </a:r>
            <a:r>
              <a:rPr lang="en-US" sz="1400" dirty="0" err="1">
                <a:solidFill>
                  <a:srgbClr val="FF6600"/>
                </a:solidFill>
              </a:rPr>
              <a:t>ve</a:t>
            </a:r>
            <a:r>
              <a:rPr lang="en-US" sz="1400" dirty="0">
                <a:solidFill>
                  <a:srgbClr val="FF6600"/>
                </a:solidFill>
              </a:rPr>
              <a:t> 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697E0-E514-492D-B4CE-A93D27BDA054}"/>
              </a:ext>
            </a:extLst>
          </p:cNvPr>
          <p:cNvSpPr txBox="1"/>
          <p:nvPr/>
        </p:nvSpPr>
        <p:spPr>
          <a:xfrm>
            <a:off x="3622430" y="2700875"/>
            <a:ext cx="1096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+</a:t>
            </a:r>
            <a:r>
              <a:rPr lang="en-US" sz="1400" dirty="0" err="1">
                <a:solidFill>
                  <a:srgbClr val="FF6600"/>
                </a:solidFill>
              </a:rPr>
              <a:t>ve</a:t>
            </a:r>
            <a:r>
              <a:rPr lang="en-US" sz="1400" dirty="0">
                <a:solidFill>
                  <a:srgbClr val="FF6600"/>
                </a:solidFill>
              </a:rPr>
              <a:t> 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08F6-F4C5-46FE-90A0-763533032DD1}"/>
              </a:ext>
            </a:extLst>
          </p:cNvPr>
          <p:cNvSpPr txBox="1"/>
          <p:nvPr/>
        </p:nvSpPr>
        <p:spPr>
          <a:xfrm>
            <a:off x="506993" y="4064770"/>
            <a:ext cx="1635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Maximum </a:t>
            </a:r>
          </a:p>
          <a:p>
            <a:r>
              <a:rPr lang="en-US" sz="1400" dirty="0">
                <a:solidFill>
                  <a:srgbClr val="FF6600"/>
                </a:solidFill>
              </a:rPr>
              <a:t>Margin</a:t>
            </a:r>
          </a:p>
          <a:p>
            <a:r>
              <a:rPr lang="en-US" sz="1400" dirty="0">
                <a:solidFill>
                  <a:srgbClr val="FF6600"/>
                </a:solidFill>
              </a:rPr>
              <a:t>Hyperplane</a:t>
            </a:r>
            <a:endParaRPr lang="en-IN" sz="1400" dirty="0">
              <a:solidFill>
                <a:srgbClr val="FF66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DB5C2-B75F-4F05-A966-F8F84DA4AEE5}"/>
              </a:ext>
            </a:extLst>
          </p:cNvPr>
          <p:cNvSpPr txBox="1"/>
          <p:nvPr/>
        </p:nvSpPr>
        <p:spPr>
          <a:xfrm>
            <a:off x="6956708" y="5065251"/>
            <a:ext cx="1960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</a:rPr>
              <a:t>Support Vectors</a:t>
            </a:r>
            <a:endParaRPr lang="en-IN" sz="1400" dirty="0">
              <a:solidFill>
                <a:srgbClr val="FF66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C68A3-2FFF-47C0-ADEC-7322A0FE52A9}"/>
              </a:ext>
            </a:extLst>
          </p:cNvPr>
          <p:cNvCxnSpPr>
            <a:cxnSpLocks/>
          </p:cNvCxnSpPr>
          <p:nvPr/>
        </p:nvCxnSpPr>
        <p:spPr>
          <a:xfrm flipH="1" flipV="1">
            <a:off x="4172840" y="3806749"/>
            <a:ext cx="2875085" cy="12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F66F42-7EE1-4124-9F70-E4E772BACDE5}"/>
              </a:ext>
            </a:extLst>
          </p:cNvPr>
          <p:cNvCxnSpPr>
            <a:cxnSpLocks/>
          </p:cNvCxnSpPr>
          <p:nvPr/>
        </p:nvCxnSpPr>
        <p:spPr>
          <a:xfrm flipH="1">
            <a:off x="4878973" y="5070247"/>
            <a:ext cx="2168952" cy="14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C8983F-4CD9-406B-8E7E-E70CFC9121E1}"/>
              </a:ext>
            </a:extLst>
          </p:cNvPr>
          <p:cNvCxnSpPr>
            <a:cxnSpLocks/>
          </p:cNvCxnSpPr>
          <p:nvPr/>
        </p:nvCxnSpPr>
        <p:spPr>
          <a:xfrm flipH="1" flipV="1">
            <a:off x="5880649" y="4171524"/>
            <a:ext cx="956367" cy="29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D16ECC-A28C-45AA-BF1D-922CF41BF0A3}"/>
              </a:ext>
            </a:extLst>
          </p:cNvPr>
          <p:cNvCxnSpPr>
            <a:cxnSpLocks/>
          </p:cNvCxnSpPr>
          <p:nvPr/>
        </p:nvCxnSpPr>
        <p:spPr>
          <a:xfrm>
            <a:off x="4340393" y="3175696"/>
            <a:ext cx="538580" cy="56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F61DA2-CFA6-4C14-BE70-CEB7C545B39C}"/>
              </a:ext>
            </a:extLst>
          </p:cNvPr>
          <p:cNvCxnSpPr>
            <a:cxnSpLocks/>
          </p:cNvCxnSpPr>
          <p:nvPr/>
        </p:nvCxnSpPr>
        <p:spPr>
          <a:xfrm flipH="1">
            <a:off x="5585472" y="2721899"/>
            <a:ext cx="382149" cy="524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85BF0A-3887-44F4-A4CF-9FEC758CECAA}"/>
              </a:ext>
            </a:extLst>
          </p:cNvPr>
          <p:cNvCxnSpPr>
            <a:cxnSpLocks/>
          </p:cNvCxnSpPr>
          <p:nvPr/>
        </p:nvCxnSpPr>
        <p:spPr>
          <a:xfrm>
            <a:off x="1558506" y="4601983"/>
            <a:ext cx="2547895" cy="57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5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8A106E-5FC7-48D8-9E97-50E3CD167D39}"/>
              </a:ext>
            </a:extLst>
          </p:cNvPr>
          <p:cNvSpPr txBox="1"/>
          <p:nvPr/>
        </p:nvSpPr>
        <p:spPr>
          <a:xfrm>
            <a:off x="430823" y="677008"/>
            <a:ext cx="881868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Non-Linear SVM (NLSVM)</a:t>
            </a:r>
          </a:p>
          <a:p>
            <a:r>
              <a:rPr lang="en-US" dirty="0"/>
              <a:t>                             </a:t>
            </a:r>
          </a:p>
          <a:p>
            <a:r>
              <a:rPr lang="en-US" dirty="0"/>
              <a:t>                             </a:t>
            </a:r>
            <a:r>
              <a:rPr lang="en-US" sz="2000" dirty="0"/>
              <a:t>Non-Linear SVM is used for non-linearly separated data, which means if a dataset cannot be classified by using a straight line, then such data is termed as non-linear data and classifier used is called as non-linear SVM classifier.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09198-975C-4B1D-AA35-A595178D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62065" y="2523153"/>
            <a:ext cx="5744377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7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D2E1DF-5AE2-421C-9D5D-3E9C6E12B6B6}"/>
              </a:ext>
            </a:extLst>
          </p:cNvPr>
          <p:cNvSpPr txBox="1"/>
          <p:nvPr/>
        </p:nvSpPr>
        <p:spPr>
          <a:xfrm>
            <a:off x="650631" y="422031"/>
            <a:ext cx="83175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Hyperplane 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/>
              <a:t>There can be multiple lines/decision boundaries to segregate the classes in n-dimensional space, but we need to find out the best decision boundary that helps to classify the data points. This best boundary is known as the hyperplane of SVM.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dimensions of the hyperplane depend on the features present in the dataset, which means if there are 2 features then hyperplane will be straight line. And if there are 3 features then hyperplane will be 2D plane.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Decision boundary that helps to classify the data points.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 We always create a hyperplane that has a maximum margin, which means the maximum distance between the data points.</a:t>
            </a:r>
          </a:p>
          <a:p>
            <a:endParaRPr lang="en-US" sz="20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hyperplane with maximum margin is called optimal hyperplane.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906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CCE1F-96A8-4E23-A416-49569B99C770}"/>
              </a:ext>
            </a:extLst>
          </p:cNvPr>
          <p:cNvSpPr txBox="1"/>
          <p:nvPr/>
        </p:nvSpPr>
        <p:spPr>
          <a:xfrm>
            <a:off x="483577" y="615462"/>
            <a:ext cx="83878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Support Vector :</a:t>
            </a:r>
          </a:p>
          <a:p>
            <a:r>
              <a:rPr lang="en-US" dirty="0"/>
              <a:t>                        </a:t>
            </a:r>
          </a:p>
          <a:p>
            <a:r>
              <a:rPr lang="en-US" dirty="0"/>
              <a:t>                           </a:t>
            </a:r>
            <a:r>
              <a:rPr lang="en-US" sz="2000" dirty="0"/>
              <a:t>The data points or vectors that are the closest to the </a:t>
            </a:r>
          </a:p>
          <a:p>
            <a:r>
              <a:rPr lang="en-US" sz="2000" dirty="0"/>
              <a:t> hyperplane and which affect the position of the hyperplane are termed as support Vector. Since these vectors support the hyperplane, hence called as support vector.</a:t>
            </a:r>
          </a:p>
          <a:p>
            <a:endParaRPr lang="en-US" dirty="0"/>
          </a:p>
          <a:p>
            <a:endParaRPr lang="en-US" sz="2800" b="1" dirty="0"/>
          </a:p>
          <a:p>
            <a:r>
              <a:rPr lang="en-US" sz="2800" b="1" dirty="0"/>
              <a:t>Margin: </a:t>
            </a:r>
          </a:p>
          <a:p>
            <a:r>
              <a:rPr lang="en-US" sz="2800" b="1" dirty="0"/>
              <a:t>            </a:t>
            </a:r>
            <a:r>
              <a:rPr lang="en-US" sz="2000" dirty="0"/>
              <a:t>The distance between the support vectors and the </a:t>
            </a:r>
          </a:p>
          <a:p>
            <a:r>
              <a:rPr lang="en-US" sz="2000" dirty="0"/>
              <a:t> hyperplane is called as margin and the goal of SVM is to </a:t>
            </a:r>
          </a:p>
          <a:p>
            <a:r>
              <a:rPr lang="en-US" sz="2000" dirty="0"/>
              <a:t> maximize this margin. </a:t>
            </a:r>
            <a:endParaRPr lang="en-US" sz="2800" dirty="0"/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41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0CE46-4743-4F2E-81CA-B8A769425698}"/>
              </a:ext>
            </a:extLst>
          </p:cNvPr>
          <p:cNvSpPr txBox="1"/>
          <p:nvPr/>
        </p:nvSpPr>
        <p:spPr>
          <a:xfrm>
            <a:off x="650631" y="641838"/>
            <a:ext cx="820322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Kernel Trick and Function 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2000" dirty="0"/>
              <a:t>A kernel transform a low dimensional input data space into a higher</a:t>
            </a:r>
          </a:p>
          <a:p>
            <a:r>
              <a:rPr lang="en-US" sz="2000" dirty="0"/>
              <a:t> dimensional space .</a:t>
            </a:r>
          </a:p>
          <a:p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It converts non-linear separable problems to linear separable problems by adding more dimension to it . Thus the kernel trick helps us to build a more accurate classifier, hence it is useful in non-linear separation problems.</a:t>
            </a:r>
          </a:p>
          <a:p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In the context of SVMs, there are 4 popular kernels namely linear Kernel , Polynomial kernel, Radial Bias function Kernel (RBF) and Sigmoid Kernel.</a:t>
            </a:r>
          </a:p>
          <a:p>
            <a:endParaRPr lang="en-US" sz="2000" dirty="0"/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Kernel function will convert 1D NLSVM into 2D or 3D into </a:t>
            </a:r>
          </a:p>
          <a:p>
            <a:r>
              <a:rPr lang="en-US" sz="2000" dirty="0"/>
              <a:t> 3D NLSVM then fits hyperplane and converts into LSVM.</a:t>
            </a:r>
          </a:p>
          <a:p>
            <a:endParaRPr lang="en-US" sz="2000" b="1" dirty="0"/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932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263</TotalTime>
  <Words>756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Garamond</vt:lpstr>
      <vt:lpstr>Trebuchet MS</vt:lpstr>
      <vt:lpstr>Wingdings</vt:lpstr>
      <vt:lpstr>Wingdings 3</vt:lpstr>
      <vt:lpstr>1_Organic</vt:lpstr>
      <vt:lpstr>Facet</vt:lpstr>
      <vt:lpstr>      MACHINE LEARNING        Support Vector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MACHINE LEARNING        Support Vector machine</dc:title>
  <dc:creator>PAVAN KULKARNI</dc:creator>
  <cp:lastModifiedBy>PAVAN KULKARNI</cp:lastModifiedBy>
  <cp:revision>4</cp:revision>
  <dcterms:created xsi:type="dcterms:W3CDTF">2022-02-04T12:12:15Z</dcterms:created>
  <dcterms:modified xsi:type="dcterms:W3CDTF">2022-02-05T10:50:02Z</dcterms:modified>
</cp:coreProperties>
</file>