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801F-72AA-4579-8FC5-55844A3EB826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9583-BC10-407C-A54C-206C96A01C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844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801F-72AA-4579-8FC5-55844A3EB826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9583-BC10-407C-A54C-206C96A01C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787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801F-72AA-4579-8FC5-55844A3EB826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9583-BC10-407C-A54C-206C96A01C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056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801F-72AA-4579-8FC5-55844A3EB826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9583-BC10-407C-A54C-206C96A01C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516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801F-72AA-4579-8FC5-55844A3EB826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9583-BC10-407C-A54C-206C96A01C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808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801F-72AA-4579-8FC5-55844A3EB826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9583-BC10-407C-A54C-206C96A01C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76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801F-72AA-4579-8FC5-55844A3EB826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9583-BC10-407C-A54C-206C96A01C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357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801F-72AA-4579-8FC5-55844A3EB826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9583-BC10-407C-A54C-206C96A01C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47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801F-72AA-4579-8FC5-55844A3EB826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9583-BC10-407C-A54C-206C96A01C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034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801F-72AA-4579-8FC5-55844A3EB826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3459583-BC10-407C-A54C-206C96A01C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447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801F-72AA-4579-8FC5-55844A3EB826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9583-BC10-407C-A54C-206C96A01C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337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801F-72AA-4579-8FC5-55844A3EB826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9583-BC10-407C-A54C-206C96A01C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971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801F-72AA-4579-8FC5-55844A3EB826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9583-BC10-407C-A54C-206C96A01C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54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801F-72AA-4579-8FC5-55844A3EB826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9583-BC10-407C-A54C-206C96A01C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2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801F-72AA-4579-8FC5-55844A3EB826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9583-BC10-407C-A54C-206C96A01C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93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801F-72AA-4579-8FC5-55844A3EB826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9583-BC10-407C-A54C-206C96A01C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85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801F-72AA-4579-8FC5-55844A3EB826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9583-BC10-407C-A54C-206C96A01C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44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F2801F-72AA-4579-8FC5-55844A3EB826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3459583-BC10-407C-A54C-206C96A01C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93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xavi.ivars.me/bloc/2016/machine-learning-reloaded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35A5-377B-4C17-8092-D33FBF98B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Algerian" panose="04020705040A02060702" pitchFamily="82" charset="0"/>
              </a:rPr>
              <a:t>MACHINE LEARNING</a:t>
            </a:r>
            <a:endParaRPr lang="en-IN" sz="5400" dirty="0">
              <a:latin typeface="Algerian" panose="04020705040A02060702" pitchFamily="8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07FF8-AAC6-4EA8-B2CC-B7BD095930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                                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GRADIENT BOOSTING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E639EB-DFD7-4532-B8B0-85DCFED9A7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                                                                                  Submitted By: Pramod P Kulkarni</a:t>
            </a:r>
          </a:p>
          <a:p>
            <a:r>
              <a:rPr lang="en-US" dirty="0"/>
              <a:t>                                                                                                                                              Nov 25</a:t>
            </a:r>
            <a:r>
              <a:rPr lang="en-US" baseline="30000" dirty="0"/>
              <a:t>th</a:t>
            </a:r>
            <a:r>
              <a:rPr lang="en-US" dirty="0"/>
              <a:t> BDS Batch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8007EE-BEF4-449C-A67F-B22EA2802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5875"/>
            <a:ext cx="12274061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960C34-CD95-4097-B84B-E78534D7C2FC}"/>
              </a:ext>
            </a:extLst>
          </p:cNvPr>
          <p:cNvSpPr txBox="1"/>
          <p:nvPr/>
        </p:nvSpPr>
        <p:spPr>
          <a:xfrm>
            <a:off x="0" y="6842125"/>
            <a:ext cx="12274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://xavi.ivars.me/bloc/2016/machine-learning-reloaded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sa/3.0/"/>
              </a:rPr>
              <a:t>CC BY-SA</a:t>
            </a:r>
            <a:endParaRPr lang="en-IN" sz="9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046492-9B88-4A0D-A4B4-8CBD6C88AA04}"/>
              </a:ext>
            </a:extLst>
          </p:cNvPr>
          <p:cNvSpPr txBox="1"/>
          <p:nvPr/>
        </p:nvSpPr>
        <p:spPr>
          <a:xfrm>
            <a:off x="1855177" y="4530933"/>
            <a:ext cx="3182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gency FB" panose="020B0503020202020204" pitchFamily="34" charset="0"/>
              </a:rPr>
              <a:t>Gradient Boosting</a:t>
            </a:r>
            <a:endParaRPr lang="en-IN" sz="4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FB7ECA-56DF-4F60-94E9-9E837C4F52E5}"/>
              </a:ext>
            </a:extLst>
          </p:cNvPr>
          <p:cNvSpPr txBox="1"/>
          <p:nvPr/>
        </p:nvSpPr>
        <p:spPr>
          <a:xfrm>
            <a:off x="1116622" y="5670331"/>
            <a:ext cx="5020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Submitted By : Pramod P Kulkarni</a:t>
            </a:r>
          </a:p>
          <a:p>
            <a:r>
              <a:rPr lang="en-US" dirty="0">
                <a:solidFill>
                  <a:schemeClr val="bg1"/>
                </a:solidFill>
              </a:rPr>
              <a:t> Nov 25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(BDS) Batch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910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D0D46F-B0CB-4207-BA7D-9AF9C59BB49E}"/>
              </a:ext>
            </a:extLst>
          </p:cNvPr>
          <p:cNvSpPr txBox="1"/>
          <p:nvPr/>
        </p:nvSpPr>
        <p:spPr>
          <a:xfrm>
            <a:off x="1670538" y="316523"/>
            <a:ext cx="966274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Ensemble Technique</a:t>
            </a:r>
            <a:r>
              <a:rPr lang="en-US" sz="4400" b="1" dirty="0"/>
              <a:t> </a:t>
            </a:r>
            <a:r>
              <a:rPr lang="en-US" sz="3200" dirty="0"/>
              <a:t>:</a:t>
            </a:r>
          </a:p>
          <a:p>
            <a:r>
              <a:rPr lang="en-US" sz="3200" dirty="0"/>
              <a:t>                                        </a:t>
            </a:r>
            <a:r>
              <a:rPr lang="en-US" sz="2000" dirty="0"/>
              <a:t>Ensemble technique is a technique uses multiple weak </a:t>
            </a:r>
          </a:p>
          <a:p>
            <a:r>
              <a:rPr lang="en-US" sz="2000" dirty="0"/>
              <a:t> learners to produce a strong model for regression and classification.</a:t>
            </a:r>
          </a:p>
          <a:p>
            <a:r>
              <a:rPr lang="en-US" sz="2000" dirty="0"/>
              <a:t>   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 It can create multiple models and then combine them to produce improved results.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</a:t>
            </a:r>
            <a:r>
              <a:rPr lang="en-US" sz="2400" b="1" dirty="0"/>
              <a:t>Boosting:</a:t>
            </a:r>
            <a:endParaRPr lang="en-US" sz="2000" b="1" dirty="0"/>
          </a:p>
          <a:p>
            <a:r>
              <a:rPr lang="en-US" sz="2000" dirty="0"/>
              <a:t>                     Building multiple  models each of which learns to fix  the prediction errors of </a:t>
            </a:r>
          </a:p>
          <a:p>
            <a:r>
              <a:rPr lang="en-US" sz="2000" dirty="0"/>
              <a:t> a prior model in the sequence of models.</a:t>
            </a:r>
            <a:endParaRPr lang="en-US" sz="3200" dirty="0"/>
          </a:p>
          <a:p>
            <a:r>
              <a:rPr lang="en-US" sz="3200" dirty="0"/>
              <a:t>             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5249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6A7966-76D5-4560-BBC2-E0F152222BF2}"/>
              </a:ext>
            </a:extLst>
          </p:cNvPr>
          <p:cNvSpPr txBox="1"/>
          <p:nvPr/>
        </p:nvSpPr>
        <p:spPr>
          <a:xfrm>
            <a:off x="1758461" y="685800"/>
            <a:ext cx="930226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Gradient Boosting : </a:t>
            </a:r>
          </a:p>
          <a:p>
            <a:r>
              <a:rPr lang="en-US" sz="2800" b="1" dirty="0"/>
              <a:t>                                        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Gradient Boosting is an supervised ML algorithm used for classification and </a:t>
            </a:r>
          </a:p>
          <a:p>
            <a:r>
              <a:rPr lang="en-US" sz="2000" dirty="0"/>
              <a:t> regression problems.</a:t>
            </a:r>
          </a:p>
          <a:p>
            <a:endParaRPr lang="en-US" sz="2000" dirty="0"/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 Gradient Boosting is a popular boosting algorithm. In gradient boosting each </a:t>
            </a:r>
          </a:p>
          <a:p>
            <a:r>
              <a:rPr lang="en-US" sz="2000" dirty="0"/>
              <a:t> predictor </a:t>
            </a:r>
            <a:r>
              <a:rPr lang="en-IN" sz="2000" dirty="0"/>
              <a:t> corrects its predecessor’s error.</a:t>
            </a:r>
          </a:p>
          <a:p>
            <a:endParaRPr lang="en-IN" sz="2000" dirty="0"/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000" dirty="0"/>
              <a:t> it is an ensemble technique which uses multiple weak learners to produce a </a:t>
            </a:r>
          </a:p>
          <a:p>
            <a:r>
              <a:rPr lang="en-IN" sz="2000" dirty="0"/>
              <a:t> strong model for regression and classification.</a:t>
            </a:r>
          </a:p>
          <a:p>
            <a:endParaRPr lang="en-IN" sz="2000" dirty="0"/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000" dirty="0"/>
              <a:t> Here each predictor is trained using the residual errors of predecessor as labels.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8870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A54756-D2C0-4B6F-B2F4-C3394222AAF8}"/>
              </a:ext>
            </a:extLst>
          </p:cNvPr>
          <p:cNvSpPr txBox="1"/>
          <p:nvPr/>
        </p:nvSpPr>
        <p:spPr>
          <a:xfrm>
            <a:off x="2031023" y="615462"/>
            <a:ext cx="943414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Steps of Gradient Boosting</a:t>
            </a:r>
          </a:p>
          <a:p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Calculate the average/mean of the target variable.</a:t>
            </a:r>
          </a:p>
          <a:p>
            <a:pPr marL="457200" indent="-457200">
              <a:buAutoNum type="arabicPeriod"/>
            </a:pPr>
            <a:r>
              <a:rPr lang="en-US" sz="2000" dirty="0"/>
              <a:t>Calculate the residuals for each sample,</a:t>
            </a:r>
          </a:p>
          <a:p>
            <a:r>
              <a:rPr lang="en-US" sz="2000" dirty="0"/>
              <a:t>         Residual = Actual value – Predicted value</a:t>
            </a:r>
          </a:p>
          <a:p>
            <a:pPr marL="457200" indent="-457200">
              <a:buAutoNum type="arabicPeriod" startAt="3"/>
            </a:pPr>
            <a:r>
              <a:rPr lang="en-IN" sz="2000" dirty="0"/>
              <a:t>Use detection tree algorithm to train the model considering residual as label</a:t>
            </a:r>
          </a:p>
          <a:p>
            <a:r>
              <a:rPr lang="en-IN" sz="2000" dirty="0"/>
              <a:t>          -  We build a tree with the goal of predicting the Residuals.</a:t>
            </a:r>
          </a:p>
          <a:p>
            <a:pPr marL="457200" indent="-457200">
              <a:buAutoNum type="arabicPeriod" startAt="4"/>
            </a:pPr>
            <a:r>
              <a:rPr lang="en-IN" sz="2000" dirty="0"/>
              <a:t>Repeat steps 3 to 5 until the number of iterations matches the number specified by </a:t>
            </a:r>
          </a:p>
          <a:p>
            <a:r>
              <a:rPr lang="en-IN" sz="2000" dirty="0"/>
              <a:t>         the hyper parameter ( numbers of estimators).</a:t>
            </a:r>
          </a:p>
          <a:p>
            <a:pPr marL="457200" indent="-457200">
              <a:buAutoNum type="arabicPeriod" startAt="5"/>
            </a:pPr>
            <a:r>
              <a:rPr lang="en-IN" sz="2000" dirty="0"/>
              <a:t>Once trained, use all of the trees in the ensemble to make a final prediction as to </a:t>
            </a:r>
            <a:endParaRPr lang="en-US" sz="2000" dirty="0"/>
          </a:p>
          <a:p>
            <a:r>
              <a:rPr lang="en-US" sz="2000" dirty="0"/>
              <a:t>          value of the target variable . The final prediction will be equal to the mean we  </a:t>
            </a:r>
          </a:p>
          <a:p>
            <a:r>
              <a:rPr lang="en-US" sz="2000" dirty="0"/>
              <a:t>           computed in step 1 plus all the residuals predicted by the trees that make up </a:t>
            </a:r>
          </a:p>
          <a:p>
            <a:r>
              <a:rPr lang="en-US" sz="2000" dirty="0"/>
              <a:t>          the forest multiplied by the learning rate.</a:t>
            </a:r>
          </a:p>
          <a:p>
            <a:r>
              <a:rPr lang="en-US" sz="2000" dirty="0"/>
              <a:t>        Final Prediction : Average price + LR*Residual predicted by DT1 + LR*Residual</a:t>
            </a:r>
          </a:p>
          <a:p>
            <a:r>
              <a:rPr lang="en-US" sz="2000" dirty="0"/>
              <a:t>        predicted by DT2 + ………LR*Residual Predicted by DT N</a:t>
            </a:r>
          </a:p>
          <a:p>
            <a:endParaRPr lang="en-US" sz="2000" dirty="0"/>
          </a:p>
          <a:p>
            <a:r>
              <a:rPr lang="en-US" sz="2000" dirty="0"/>
              <a:t>        Here,  LR = Learning Rate</a:t>
            </a:r>
          </a:p>
          <a:p>
            <a:r>
              <a:rPr lang="en-US" sz="2000" dirty="0"/>
              <a:t>                      DT = Decision Tree 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02131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FC8987-57F6-4935-85B6-B183788EE8D2}"/>
              </a:ext>
            </a:extLst>
          </p:cNvPr>
          <p:cNvSpPr txBox="1"/>
          <p:nvPr/>
        </p:nvSpPr>
        <p:spPr>
          <a:xfrm>
            <a:off x="1767254" y="694592"/>
            <a:ext cx="958361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Weak Learner : </a:t>
            </a:r>
          </a:p>
          <a:p>
            <a:endParaRPr lang="en-US" sz="2800" b="1" dirty="0"/>
          </a:p>
          <a:p>
            <a:pPr marL="457200" indent="-4572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☻"/>
            </a:pPr>
            <a:r>
              <a:rPr lang="en-US" sz="2000" dirty="0"/>
              <a:t>Weak learners are the models which is used sequentially to reduce the error</a:t>
            </a:r>
          </a:p>
          <a:p>
            <a:r>
              <a:rPr lang="en-US" sz="2000" dirty="0"/>
              <a:t>        generated from the previous models and to return a strong model on the end .</a:t>
            </a:r>
          </a:p>
          <a:p>
            <a:endParaRPr lang="en-US" sz="2000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☻"/>
            </a:pPr>
            <a:r>
              <a:rPr lang="en-US" sz="2000" dirty="0"/>
              <a:t>   Decision trees are used as weak learner in gradient boosting algorithm.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endParaRPr lang="en-US" sz="2000" dirty="0"/>
          </a:p>
          <a:p>
            <a:pPr>
              <a:buClr>
                <a:schemeClr val="accent2">
                  <a:lumMod val="75000"/>
                </a:schemeClr>
              </a:buClr>
            </a:pPr>
            <a:endParaRPr lang="en-IN" sz="2800" dirty="0"/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IN" sz="2800" b="1" dirty="0"/>
              <a:t>Additive Model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endParaRPr lang="en-IN" sz="2800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☻"/>
            </a:pPr>
            <a:r>
              <a:rPr lang="en-IN" sz="2000" dirty="0"/>
              <a:t>In gradient boosting, decision trees are added one at a time (in sequence), and existing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IN" sz="2000" dirty="0"/>
              <a:t>  trees in the model are not changed .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endParaRPr lang="en-IN" sz="2000" dirty="0"/>
          </a:p>
          <a:p>
            <a:pPr>
              <a:buClr>
                <a:schemeClr val="accent2">
                  <a:lumMod val="75000"/>
                </a:schemeClr>
              </a:buClr>
            </a:pPr>
            <a:endParaRPr lang="en-IN" sz="2000" dirty="0"/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IN" sz="2000" dirty="0"/>
              <a:t>There is a technique called the Gradient Boosted Trees whose base learner is CART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IN" sz="2000" dirty="0"/>
              <a:t>   (Classification </a:t>
            </a:r>
            <a:r>
              <a:rPr lang="en-IN" sz="2000"/>
              <a:t>and Regression Trees) 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08626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198</TotalTime>
  <Words>463</Words>
  <Application>Microsoft Office PowerPoint</Application>
  <PresentationFormat>Widescreen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Agency FB</vt:lpstr>
      <vt:lpstr>Algerian</vt:lpstr>
      <vt:lpstr>Arial</vt:lpstr>
      <vt:lpstr>Corbel</vt:lpstr>
      <vt:lpstr>Wingdings</vt:lpstr>
      <vt:lpstr>Parallax</vt:lpstr>
      <vt:lpstr>MACHINE LEARNING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PAVAN KULKARNI</dc:creator>
  <cp:lastModifiedBy>PAVAN KULKARNI</cp:lastModifiedBy>
  <cp:revision>3</cp:revision>
  <dcterms:created xsi:type="dcterms:W3CDTF">2022-02-06T05:50:16Z</dcterms:created>
  <dcterms:modified xsi:type="dcterms:W3CDTF">2022-02-07T05:18:47Z</dcterms:modified>
</cp:coreProperties>
</file>