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819" r:id="rId5"/>
  </p:sldMasterIdLst>
  <p:sldIdLst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2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1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38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46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19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3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20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0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2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029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69644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3687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73363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3855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9431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461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8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Tableau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to tableau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16CCF6-4843-4C79-9497-B697A7B1154A}"/>
              </a:ext>
            </a:extLst>
          </p:cNvPr>
          <p:cNvSpPr txBox="1"/>
          <p:nvPr/>
        </p:nvSpPr>
        <p:spPr>
          <a:xfrm>
            <a:off x="2242038" y="668215"/>
            <a:ext cx="87747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BI Tools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BI Tools are intelligent enough to convert raw data into meaningful</a:t>
            </a:r>
          </a:p>
          <a:p>
            <a:r>
              <a:rPr lang="en-US" dirty="0"/>
              <a:t>Information. We will use Tableau as BI Tool to convert raw data into</a:t>
            </a:r>
          </a:p>
          <a:p>
            <a:r>
              <a:rPr lang="en-US" dirty="0"/>
              <a:t>Meaningful information.</a:t>
            </a:r>
          </a:p>
          <a:p>
            <a:endParaRPr lang="en-IN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Data visualization is a pictorial representation of the data.</a:t>
            </a:r>
          </a:p>
          <a:p>
            <a:endParaRPr lang="en-IN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Why these visualization tools are in demand because it is human</a:t>
            </a:r>
          </a:p>
          <a:p>
            <a:r>
              <a:rPr lang="en-IN" dirty="0"/>
              <a:t>Phenomenon that our process more on visual than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5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4BFE0D-F687-4885-8F02-C4FF2B1F6ED9}"/>
              </a:ext>
            </a:extLst>
          </p:cNvPr>
          <p:cNvSpPr txBox="1"/>
          <p:nvPr/>
        </p:nvSpPr>
        <p:spPr>
          <a:xfrm>
            <a:off x="1960685" y="606669"/>
            <a:ext cx="922313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Tableau is a data visualization tool or business intelligence tool which analysis 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shows data in the form of a chart or report. It is very easy to use, because it does not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 any programming skill.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Tableau is a powerful data visualization tool. Tableau helps us to analyze the raw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(pictorial form) or in the form of the visual manner; it may be a graph, report, etc.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analysis is very fast with Tableau, and the visualizations created are in the form of worksheets and dashboards.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8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004E0C-D251-4739-A97C-88D6660E743A}"/>
              </a:ext>
            </a:extLst>
          </p:cNvPr>
          <p:cNvSpPr txBox="1"/>
          <p:nvPr/>
        </p:nvSpPr>
        <p:spPr>
          <a:xfrm>
            <a:off x="1828800" y="877824"/>
            <a:ext cx="921715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Several options of the start page of tableau desktop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start page consists of 3 panes : Connect, Open, Discover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b="1" dirty="0"/>
              <a:t>Connect</a:t>
            </a:r>
            <a:r>
              <a:rPr lang="en-US" dirty="0"/>
              <a:t> : It is used to connect to data and open saved data sources</a:t>
            </a:r>
          </a:p>
          <a:p>
            <a:r>
              <a:rPr lang="en-US" dirty="0"/>
              <a:t>      under to a file, we can connect to the data stored on Microsoft Excel files,</a:t>
            </a:r>
          </a:p>
          <a:p>
            <a:r>
              <a:rPr lang="en-US" dirty="0"/>
              <a:t>      text files, Access files, Tableau extract files, and statistical files.</a:t>
            </a:r>
          </a:p>
          <a:p>
            <a:r>
              <a:rPr lang="en-US" dirty="0"/>
              <a:t>Under to a server, we can connect to the data stored in databases like </a:t>
            </a:r>
          </a:p>
          <a:p>
            <a:r>
              <a:rPr lang="en-US" dirty="0"/>
              <a:t> Microsoft SQL Server or Oracle.</a:t>
            </a:r>
          </a:p>
          <a:p>
            <a:endParaRPr lang="en-US" dirty="0"/>
          </a:p>
          <a:p>
            <a:r>
              <a:rPr lang="en-US" dirty="0"/>
              <a:t>2) </a:t>
            </a:r>
            <a:r>
              <a:rPr lang="en-US" b="1" dirty="0"/>
              <a:t>Open</a:t>
            </a:r>
            <a:r>
              <a:rPr lang="en-US" dirty="0"/>
              <a:t>: Open recent workbooks, pin workbooks to the start page, and </a:t>
            </a:r>
          </a:p>
          <a:p>
            <a:r>
              <a:rPr lang="en-US" dirty="0"/>
              <a:t>    explore sample workbooks.</a:t>
            </a:r>
          </a:p>
          <a:p>
            <a:r>
              <a:rPr lang="en-US" dirty="0"/>
              <a:t>    Explore sample workbooks: Open and explore sample workbooks.</a:t>
            </a:r>
          </a:p>
          <a:p>
            <a:endParaRPr lang="en-US" dirty="0"/>
          </a:p>
          <a:p>
            <a:r>
              <a:rPr lang="en-US" dirty="0"/>
              <a:t>3)</a:t>
            </a:r>
            <a:r>
              <a:rPr lang="en-US" b="1" dirty="0"/>
              <a:t>Discover: </a:t>
            </a:r>
            <a:r>
              <a:rPr lang="en-US" dirty="0"/>
              <a:t>In the discover section, we get short tutorial provided by tableau</a:t>
            </a:r>
          </a:p>
          <a:p>
            <a:r>
              <a:rPr lang="en-US" dirty="0"/>
              <a:t> community. Important blogs or also some important work done by all </a:t>
            </a:r>
          </a:p>
          <a:p>
            <a:r>
              <a:rPr lang="en-US" dirty="0"/>
              <a:t> contributor in tableau </a:t>
            </a:r>
            <a:r>
              <a:rPr lang="en-US" dirty="0" err="1"/>
              <a:t>gcommunity</a:t>
            </a:r>
            <a:r>
              <a:rPr lang="en-US" dirty="0"/>
              <a:t>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35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480C44-9A5C-485C-8319-5B8F9139E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D66AD9-5E29-4BDE-97AB-C2C35656569B}"/>
              </a:ext>
            </a:extLst>
          </p:cNvPr>
          <p:cNvCxnSpPr>
            <a:cxnSpLocks/>
          </p:cNvCxnSpPr>
          <p:nvPr/>
        </p:nvCxnSpPr>
        <p:spPr>
          <a:xfrm flipV="1">
            <a:off x="-290146" y="545123"/>
            <a:ext cx="448408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A9B3B5-326B-40F1-B839-44873F555607}"/>
              </a:ext>
            </a:extLst>
          </p:cNvPr>
          <p:cNvSpPr txBox="1"/>
          <p:nvPr/>
        </p:nvSpPr>
        <p:spPr>
          <a:xfrm>
            <a:off x="-993530" y="888023"/>
            <a:ext cx="105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72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40143A-2BA8-46A0-9CA6-64D851B77683}"/>
              </a:ext>
            </a:extLst>
          </p:cNvPr>
          <p:cNvSpPr txBox="1"/>
          <p:nvPr/>
        </p:nvSpPr>
        <p:spPr>
          <a:xfrm>
            <a:off x="1916723" y="712177"/>
            <a:ext cx="903849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steps of process flow of BI Project.</a:t>
            </a:r>
          </a:p>
          <a:p>
            <a:endParaRPr lang="en-US" sz="2800" b="1" dirty="0"/>
          </a:p>
          <a:p>
            <a:r>
              <a:rPr lang="en-US" sz="2800" b="1" dirty="0"/>
              <a:t>                      </a:t>
            </a:r>
            <a:r>
              <a:rPr lang="en-US" sz="2000" dirty="0"/>
              <a:t>Business Understanding</a:t>
            </a:r>
          </a:p>
          <a:p>
            <a:endParaRPr lang="en-US" sz="2000" dirty="0"/>
          </a:p>
          <a:p>
            <a:r>
              <a:rPr lang="en-US" sz="2000" dirty="0"/>
              <a:t>                                 Data Understanding</a:t>
            </a:r>
          </a:p>
          <a:p>
            <a:endParaRPr lang="en-US" sz="2000" dirty="0"/>
          </a:p>
          <a:p>
            <a:r>
              <a:rPr lang="en-US" sz="2000" dirty="0"/>
              <a:t>                                   Data Preparation</a:t>
            </a:r>
          </a:p>
          <a:p>
            <a:endParaRPr lang="en-US" sz="2000" dirty="0"/>
          </a:p>
          <a:p>
            <a:r>
              <a:rPr lang="en-US" sz="2000" dirty="0"/>
              <a:t>                                         Modeling</a:t>
            </a:r>
          </a:p>
          <a:p>
            <a:endParaRPr lang="en-US" sz="2000" dirty="0"/>
          </a:p>
          <a:p>
            <a:r>
              <a:rPr lang="en-US" sz="2000" dirty="0"/>
              <a:t>                                        Evaluation</a:t>
            </a:r>
          </a:p>
          <a:p>
            <a:endParaRPr lang="en-US" sz="2000" dirty="0"/>
          </a:p>
          <a:p>
            <a:r>
              <a:rPr lang="en-US" sz="2000" dirty="0"/>
              <a:t>                                       Deployment</a:t>
            </a:r>
            <a:endParaRPr lang="en-IN" sz="28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1833240-18DF-46A8-8EC1-BC7195FCF985}"/>
              </a:ext>
            </a:extLst>
          </p:cNvPr>
          <p:cNvSpPr/>
          <p:nvPr/>
        </p:nvSpPr>
        <p:spPr>
          <a:xfrm>
            <a:off x="5316412" y="2069856"/>
            <a:ext cx="202223" cy="3604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7F1D475-A617-44B1-8FD9-83D2BC648EBF}"/>
              </a:ext>
            </a:extLst>
          </p:cNvPr>
          <p:cNvSpPr/>
          <p:nvPr/>
        </p:nvSpPr>
        <p:spPr>
          <a:xfrm>
            <a:off x="5316413" y="2695575"/>
            <a:ext cx="202223" cy="3604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FCCA283-7A68-47D9-991E-D89CDD46BA27}"/>
              </a:ext>
            </a:extLst>
          </p:cNvPr>
          <p:cNvSpPr/>
          <p:nvPr/>
        </p:nvSpPr>
        <p:spPr>
          <a:xfrm>
            <a:off x="5317879" y="3248757"/>
            <a:ext cx="202223" cy="3604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A260388-098B-4549-BE1E-931F90C12BF8}"/>
              </a:ext>
            </a:extLst>
          </p:cNvPr>
          <p:cNvSpPr/>
          <p:nvPr/>
        </p:nvSpPr>
        <p:spPr>
          <a:xfrm>
            <a:off x="5317880" y="3887665"/>
            <a:ext cx="202223" cy="3604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62C84A9-599F-45CC-A7A7-E1765F07275A}"/>
              </a:ext>
            </a:extLst>
          </p:cNvPr>
          <p:cNvSpPr/>
          <p:nvPr/>
        </p:nvSpPr>
        <p:spPr>
          <a:xfrm>
            <a:off x="5317880" y="4513384"/>
            <a:ext cx="202223" cy="36048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34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DE63B-33C4-4FA2-BBC0-6270F52A0042}"/>
              </a:ext>
            </a:extLst>
          </p:cNvPr>
          <p:cNvSpPr txBox="1"/>
          <p:nvPr/>
        </p:nvSpPr>
        <p:spPr>
          <a:xfrm>
            <a:off x="2092569" y="800100"/>
            <a:ext cx="892419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Business Understanding </a:t>
            </a:r>
            <a:r>
              <a:rPr lang="en-US" dirty="0"/>
              <a:t>: This where the Business problem is defined,</a:t>
            </a:r>
          </a:p>
          <a:p>
            <a:r>
              <a:rPr lang="en-US" dirty="0"/>
              <a:t>Understanding the business problem is key in coming up with a good model </a:t>
            </a:r>
          </a:p>
          <a:p>
            <a:r>
              <a:rPr lang="en-US" dirty="0"/>
              <a:t>Because it makes you understand the Business objective.</a:t>
            </a:r>
          </a:p>
          <a:p>
            <a:endParaRPr lang="en-US" dirty="0"/>
          </a:p>
          <a:p>
            <a:r>
              <a:rPr lang="en-US" sz="2000" b="1" dirty="0"/>
              <a:t>Data Understanding </a:t>
            </a:r>
            <a:r>
              <a:rPr lang="en-US" dirty="0"/>
              <a:t>:A correct solution to the problem involves a correct</a:t>
            </a:r>
          </a:p>
          <a:p>
            <a:r>
              <a:rPr lang="en-US" dirty="0"/>
              <a:t>Understanding of the problem.</a:t>
            </a:r>
          </a:p>
          <a:p>
            <a:endParaRPr lang="en-US" dirty="0"/>
          </a:p>
          <a:p>
            <a:r>
              <a:rPr lang="en-US" sz="2000" b="1" dirty="0"/>
              <a:t>Data Preparation </a:t>
            </a:r>
            <a:r>
              <a:rPr lang="en-US" dirty="0"/>
              <a:t>: Data Preparation is the process of cleaning and </a:t>
            </a:r>
          </a:p>
          <a:p>
            <a:r>
              <a:rPr lang="en-US" dirty="0"/>
              <a:t> transforming raw data prior to processing and analysis.</a:t>
            </a:r>
          </a:p>
          <a:p>
            <a:endParaRPr lang="en-US" dirty="0"/>
          </a:p>
          <a:p>
            <a:r>
              <a:rPr lang="en-US" sz="2000" b="1" dirty="0"/>
              <a:t>Modeling</a:t>
            </a:r>
            <a:r>
              <a:rPr lang="en-US" dirty="0"/>
              <a:t> : It is the process of creating a data model for the data to be </a:t>
            </a:r>
          </a:p>
          <a:p>
            <a:r>
              <a:rPr lang="en-US" dirty="0"/>
              <a:t> stored in a database.</a:t>
            </a:r>
          </a:p>
          <a:p>
            <a:endParaRPr lang="en-US" dirty="0"/>
          </a:p>
          <a:p>
            <a:r>
              <a:rPr lang="en-US" sz="2000" b="1" dirty="0"/>
              <a:t>Evaluation :</a:t>
            </a:r>
            <a:r>
              <a:rPr lang="en-US" dirty="0"/>
              <a:t> It includes identification of research aim, presence of a </a:t>
            </a:r>
          </a:p>
          <a:p>
            <a:r>
              <a:rPr lang="en-US" dirty="0"/>
              <a:t> research question, type of methodology, data collection processes,</a:t>
            </a:r>
          </a:p>
          <a:p>
            <a:r>
              <a:rPr lang="en-US" dirty="0"/>
              <a:t> sample information, data analysis techniques and study outcomes.</a:t>
            </a:r>
          </a:p>
          <a:p>
            <a:endParaRPr lang="en-US" dirty="0"/>
          </a:p>
          <a:p>
            <a:r>
              <a:rPr lang="en-US" sz="2000" b="1" dirty="0"/>
              <a:t>Deployment</a:t>
            </a:r>
            <a:r>
              <a:rPr lang="en-US" dirty="0"/>
              <a:t> : It means sharing our reports to the concern stake holders</a:t>
            </a:r>
          </a:p>
          <a:p>
            <a:r>
              <a:rPr lang="en-US" dirty="0"/>
              <a:t> or the business owner.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03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99719-C08A-420B-9382-45D7E93522CC}"/>
              </a:ext>
            </a:extLst>
          </p:cNvPr>
          <p:cNvSpPr txBox="1"/>
          <p:nvPr/>
        </p:nvSpPr>
        <p:spPr>
          <a:xfrm>
            <a:off x="1811215" y="677008"/>
            <a:ext cx="9557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Important part.. Every component of this BI project revolve around one thing</a:t>
            </a:r>
          </a:p>
          <a:p>
            <a:r>
              <a:rPr lang="en-US" dirty="0"/>
              <a:t> and that is data.</a:t>
            </a:r>
          </a:p>
          <a:p>
            <a:endParaRPr lang="en-US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This data understanding starts at business understanding and ends at</a:t>
            </a:r>
          </a:p>
          <a:p>
            <a:r>
              <a:rPr lang="en-US" dirty="0"/>
              <a:t> deployment.</a:t>
            </a:r>
          </a:p>
          <a:p>
            <a:endParaRPr lang="en-US" dirty="0"/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This is the golden rule if initiating any BI Project in your company or in any organization.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486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{668AC0F0-7035-4370-9B46-FA2968C111F5}tf33845126_win32</Template>
  <TotalTime>2988</TotalTime>
  <Words>548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Bookman Old Style</vt:lpstr>
      <vt:lpstr>Calibri</vt:lpstr>
      <vt:lpstr>Century Gothic</vt:lpstr>
      <vt:lpstr>Franklin Gothic Book</vt:lpstr>
      <vt:lpstr>Wingdings</vt:lpstr>
      <vt:lpstr>Wingdings 3</vt:lpstr>
      <vt:lpstr>1_RetrospectVTI</vt:lpstr>
      <vt:lpstr>Wisp</vt:lpstr>
      <vt:lpstr>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PAVAN KULKARNI</dc:creator>
  <cp:lastModifiedBy>PAVAN KULKARNI</cp:lastModifiedBy>
  <cp:revision>8</cp:revision>
  <dcterms:created xsi:type="dcterms:W3CDTF">2022-02-08T09:57:32Z</dcterms:created>
  <dcterms:modified xsi:type="dcterms:W3CDTF">2022-02-13T10:53:13Z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