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61" r:id="rId3"/>
    <p:sldId id="258" r:id="rId4"/>
    <p:sldId id="259" r:id="rId5"/>
    <p:sldId id="260" r:id="rId6"/>
    <p:sldId id="262"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2/20/2023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256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816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6100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38768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7630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10172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2/20/2023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37841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6569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706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37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886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047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774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224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750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2022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151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2/20/2023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46423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FD297-7EF6-DC3A-911E-06BE6308986F}"/>
              </a:ext>
            </a:extLst>
          </p:cNvPr>
          <p:cNvSpPr>
            <a:spLocks noGrp="1"/>
          </p:cNvSpPr>
          <p:nvPr>
            <p:ph type="ctrTitle"/>
          </p:nvPr>
        </p:nvSpPr>
        <p:spPr>
          <a:xfrm>
            <a:off x="1154955" y="763325"/>
            <a:ext cx="8825658" cy="2059388"/>
          </a:xfrm>
        </p:spPr>
        <p:txBody>
          <a:bodyPr/>
          <a:lstStyle/>
          <a:p>
            <a:endParaRPr lang="en-IN" dirty="0"/>
          </a:p>
        </p:txBody>
      </p:sp>
      <p:sp>
        <p:nvSpPr>
          <p:cNvPr id="3" name="Subtitle 2">
            <a:extLst>
              <a:ext uri="{FF2B5EF4-FFF2-40B4-BE49-F238E27FC236}">
                <a16:creationId xmlns:a16="http://schemas.microsoft.com/office/drawing/2014/main" id="{ABDE50FF-CEE0-308E-DC21-76A722E621DA}"/>
              </a:ext>
            </a:extLst>
          </p:cNvPr>
          <p:cNvSpPr>
            <a:spLocks noGrp="1"/>
          </p:cNvSpPr>
          <p:nvPr>
            <p:ph type="subTitle" idx="1"/>
          </p:nvPr>
        </p:nvSpPr>
        <p:spPr>
          <a:xfrm>
            <a:off x="1154955" y="4269850"/>
            <a:ext cx="9285108" cy="882595"/>
          </a:xfrm>
        </p:spPr>
        <p:txBody>
          <a:bodyPr>
            <a:normAutofit/>
          </a:bodyPr>
          <a:lstStyle/>
          <a:p>
            <a:pPr algn="ctr"/>
            <a:r>
              <a:rPr lang="en-US" sz="3800" b="1" dirty="0">
                <a:solidFill>
                  <a:schemeClr val="bg2">
                    <a:lumMod val="75000"/>
                  </a:schemeClr>
                </a:solidFill>
                <a:latin typeface="Bookman Old Style" panose="02050604050505020204" pitchFamily="18" charset="0"/>
              </a:rPr>
              <a:t>Amazon sales project report</a:t>
            </a:r>
            <a:endParaRPr lang="en-IN" sz="3800" b="1" dirty="0">
              <a:solidFill>
                <a:schemeClr val="bg2">
                  <a:lumMod val="75000"/>
                </a:schemeClr>
              </a:solidFill>
              <a:latin typeface="Bookman Old Style" panose="02050604050505020204" pitchFamily="18" charset="0"/>
            </a:endParaRPr>
          </a:p>
        </p:txBody>
      </p:sp>
      <p:pic>
        <p:nvPicPr>
          <p:cNvPr id="5" name="Picture 4">
            <a:extLst>
              <a:ext uri="{FF2B5EF4-FFF2-40B4-BE49-F238E27FC236}">
                <a16:creationId xmlns:a16="http://schemas.microsoft.com/office/drawing/2014/main" id="{31698AC6-AB81-08D6-6226-D6EE7BF131B5}"/>
              </a:ext>
            </a:extLst>
          </p:cNvPr>
          <p:cNvPicPr>
            <a:picLocks noChangeAspect="1"/>
          </p:cNvPicPr>
          <p:nvPr/>
        </p:nvPicPr>
        <p:blipFill>
          <a:blip r:embed="rId2"/>
          <a:stretch>
            <a:fillRect/>
          </a:stretch>
        </p:blipFill>
        <p:spPr>
          <a:xfrm>
            <a:off x="1154956" y="763326"/>
            <a:ext cx="9221496" cy="2059388"/>
          </a:xfrm>
          <a:prstGeom prst="rect">
            <a:avLst/>
          </a:prstGeom>
        </p:spPr>
      </p:pic>
    </p:spTree>
    <p:extLst>
      <p:ext uri="{BB962C8B-B14F-4D97-AF65-F5344CB8AC3E}">
        <p14:creationId xmlns:p14="http://schemas.microsoft.com/office/powerpoint/2010/main" val="370140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7628-95FE-C47E-26DF-6D8934BF3D3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8657A4B-FD35-034D-C594-D2BDF8CBA0A9}"/>
              </a:ext>
            </a:extLst>
          </p:cNvPr>
          <p:cNvSpPr>
            <a:spLocks noGrp="1"/>
          </p:cNvSpPr>
          <p:nvPr>
            <p:ph idx="1"/>
          </p:nvPr>
        </p:nvSpPr>
        <p:spPr/>
        <p:txBody>
          <a:bodyPr>
            <a:normAutofit/>
          </a:bodyPr>
          <a:lstStyle/>
          <a:p>
            <a:r>
              <a:rPr lang="en-IN" sz="2000" b="1" dirty="0"/>
              <a:t>Objective: </a:t>
            </a:r>
            <a:r>
              <a:rPr lang="en-IN" sz="2000" dirty="0"/>
              <a:t>To Create Amazon sales Dashboard &amp; stories.</a:t>
            </a:r>
          </a:p>
          <a:p>
            <a:endParaRPr lang="en-IN" sz="2000" dirty="0"/>
          </a:p>
          <a:p>
            <a:r>
              <a:rPr lang="en-IN" sz="2000" b="1" dirty="0"/>
              <a:t>Scope: </a:t>
            </a:r>
            <a:r>
              <a:rPr lang="en-IN" sz="2000" dirty="0"/>
              <a:t>Perform Analysis from Amazon data using Power Bi.</a:t>
            </a:r>
          </a:p>
          <a:p>
            <a:endParaRPr lang="en-IN" sz="2000" dirty="0"/>
          </a:p>
          <a:p>
            <a:r>
              <a:rPr lang="en-US" sz="2000" b="0" i="0" dirty="0">
                <a:solidFill>
                  <a:srgbClr val="3C4043"/>
                </a:solidFill>
                <a:effectLst/>
                <a:latin typeface="Century Gothic" panose="020B0502020202020204" pitchFamily="34" charset="0"/>
              </a:rPr>
              <a:t>This dataset is having the data of 1K+ Amazon Product's Ratings and Reviews as per their details listed on the official website of Amazon.</a:t>
            </a:r>
            <a:endParaRPr lang="en-IN" sz="2000" dirty="0">
              <a:latin typeface="Century Gothic" panose="020B0502020202020204" pitchFamily="34" charset="0"/>
            </a:endParaRPr>
          </a:p>
        </p:txBody>
      </p:sp>
    </p:spTree>
    <p:extLst>
      <p:ext uri="{BB962C8B-B14F-4D97-AF65-F5344CB8AC3E}">
        <p14:creationId xmlns:p14="http://schemas.microsoft.com/office/powerpoint/2010/main" val="195656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51BE-2DC7-0263-44B5-49446CF292EF}"/>
              </a:ext>
            </a:extLst>
          </p:cNvPr>
          <p:cNvSpPr>
            <a:spLocks noGrp="1"/>
          </p:cNvSpPr>
          <p:nvPr>
            <p:ph type="title"/>
          </p:nvPr>
        </p:nvSpPr>
        <p:spPr>
          <a:xfrm>
            <a:off x="1154954" y="870300"/>
            <a:ext cx="8761413" cy="706964"/>
          </a:xfrm>
        </p:spPr>
        <p:txBody>
          <a:bodyPr/>
          <a:lstStyle/>
          <a:p>
            <a:r>
              <a:rPr lang="en-IN" i="0" dirty="0">
                <a:solidFill>
                  <a:schemeClr val="bg1"/>
                </a:solidFill>
                <a:effectLst/>
                <a:latin typeface="Century Gothic" panose="020B0502020202020204" pitchFamily="34" charset="0"/>
              </a:rPr>
              <a:t>Features</a:t>
            </a:r>
            <a:endParaRPr lang="en-IN" dirty="0">
              <a:solidFill>
                <a:schemeClr val="bg1"/>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FB7B4F3B-4D5B-8BB9-5705-09AE5AAEE641}"/>
              </a:ext>
            </a:extLst>
          </p:cNvPr>
          <p:cNvSpPr>
            <a:spLocks noGrp="1"/>
          </p:cNvSpPr>
          <p:nvPr>
            <p:ph idx="1"/>
          </p:nvPr>
        </p:nvSpPr>
        <p:spPr>
          <a:xfrm>
            <a:off x="1154954" y="2456953"/>
            <a:ext cx="8825659" cy="3816626"/>
          </a:xfrm>
        </p:spPr>
        <p:txBody>
          <a:bodyPr>
            <a:normAutofit/>
          </a:bodyPr>
          <a:lstStyle/>
          <a:p>
            <a:pPr algn="l" fontAlgn="base">
              <a:buFont typeface="Arial" panose="020B0604020202020204" pitchFamily="34" charset="0"/>
              <a:buChar char="•"/>
            </a:pPr>
            <a:r>
              <a:rPr lang="en-US" sz="2000" b="0" i="0" dirty="0">
                <a:solidFill>
                  <a:srgbClr val="3C4043"/>
                </a:solidFill>
                <a:effectLst/>
                <a:latin typeface="Century Gothic" panose="020B0502020202020204" pitchFamily="34" charset="0"/>
              </a:rPr>
              <a:t>product_id - Product ID</a:t>
            </a:r>
          </a:p>
          <a:p>
            <a:pPr algn="l" fontAlgn="base">
              <a:buFont typeface="Arial" panose="020B0604020202020204" pitchFamily="34" charset="0"/>
              <a:buChar char="•"/>
            </a:pPr>
            <a:r>
              <a:rPr lang="en-US" sz="2000" b="0" i="0" dirty="0">
                <a:solidFill>
                  <a:srgbClr val="3C4043"/>
                </a:solidFill>
                <a:effectLst/>
                <a:latin typeface="Century Gothic" panose="020B0502020202020204" pitchFamily="34" charset="0"/>
              </a:rPr>
              <a:t>product_name - Name of the Product</a:t>
            </a:r>
          </a:p>
          <a:p>
            <a:pPr algn="l" fontAlgn="base">
              <a:buFont typeface="Arial" panose="020B0604020202020204" pitchFamily="34" charset="0"/>
              <a:buChar char="•"/>
            </a:pPr>
            <a:r>
              <a:rPr lang="en-US" sz="2000" b="0" i="0" dirty="0">
                <a:solidFill>
                  <a:srgbClr val="3C4043"/>
                </a:solidFill>
                <a:effectLst/>
                <a:latin typeface="Century Gothic" panose="020B0502020202020204" pitchFamily="34" charset="0"/>
              </a:rPr>
              <a:t>category - Category of the Product</a:t>
            </a:r>
          </a:p>
          <a:p>
            <a:pPr algn="l" fontAlgn="base">
              <a:buFont typeface="Arial" panose="020B0604020202020204" pitchFamily="34" charset="0"/>
              <a:buChar char="•"/>
            </a:pPr>
            <a:r>
              <a:rPr lang="en-US" sz="2000" b="0" i="0" dirty="0">
                <a:solidFill>
                  <a:srgbClr val="3C4043"/>
                </a:solidFill>
                <a:effectLst/>
                <a:latin typeface="Century Gothic" panose="020B0502020202020204" pitchFamily="34" charset="0"/>
              </a:rPr>
              <a:t>discounted_price - Discounted Price of the Product</a:t>
            </a:r>
          </a:p>
          <a:p>
            <a:pPr algn="l" fontAlgn="base">
              <a:buFont typeface="Arial" panose="020B0604020202020204" pitchFamily="34" charset="0"/>
              <a:buChar char="•"/>
            </a:pPr>
            <a:r>
              <a:rPr lang="en-US" sz="2000" b="0" i="0" dirty="0">
                <a:solidFill>
                  <a:srgbClr val="3C4043"/>
                </a:solidFill>
                <a:effectLst/>
                <a:latin typeface="Century Gothic" panose="020B0502020202020204" pitchFamily="34" charset="0"/>
              </a:rPr>
              <a:t>actual_price - Actual Price of the Product</a:t>
            </a:r>
          </a:p>
          <a:p>
            <a:pPr algn="l" fontAlgn="base">
              <a:buFont typeface="Arial" panose="020B0604020202020204" pitchFamily="34" charset="0"/>
              <a:buChar char="•"/>
            </a:pPr>
            <a:r>
              <a:rPr lang="en-US" sz="2000" b="0" i="0" dirty="0">
                <a:solidFill>
                  <a:srgbClr val="3C4043"/>
                </a:solidFill>
                <a:effectLst/>
                <a:latin typeface="Century Gothic" panose="020B0502020202020204" pitchFamily="34" charset="0"/>
              </a:rPr>
              <a:t>discount_percentage - Percentage of Discount for the Product</a:t>
            </a:r>
          </a:p>
          <a:p>
            <a:pPr algn="l" fontAlgn="base">
              <a:buFont typeface="Arial" panose="020B0604020202020204" pitchFamily="34" charset="0"/>
              <a:buChar char="•"/>
            </a:pPr>
            <a:r>
              <a:rPr lang="en-US" sz="2000" b="0" i="0" dirty="0">
                <a:solidFill>
                  <a:srgbClr val="3C4043"/>
                </a:solidFill>
                <a:effectLst/>
                <a:latin typeface="Century Gothic" panose="020B0502020202020204" pitchFamily="34" charset="0"/>
              </a:rPr>
              <a:t>rating - Rating of the Product</a:t>
            </a:r>
          </a:p>
          <a:p>
            <a:pPr algn="l" fontAlgn="base">
              <a:buFont typeface="Arial" panose="020B0604020202020204" pitchFamily="34" charset="0"/>
              <a:buChar char="•"/>
            </a:pPr>
            <a:r>
              <a:rPr lang="en-US" sz="2000" b="0" i="0" dirty="0">
                <a:solidFill>
                  <a:srgbClr val="3C4043"/>
                </a:solidFill>
                <a:effectLst/>
                <a:latin typeface="Century Gothic" panose="020B0502020202020204" pitchFamily="34" charset="0"/>
              </a:rPr>
              <a:t>rating_count - Number of people who voted for the Amazon rating</a:t>
            </a:r>
          </a:p>
          <a:p>
            <a:endParaRPr lang="en-IN" dirty="0"/>
          </a:p>
        </p:txBody>
      </p:sp>
    </p:spTree>
    <p:extLst>
      <p:ext uri="{BB962C8B-B14F-4D97-AF65-F5344CB8AC3E}">
        <p14:creationId xmlns:p14="http://schemas.microsoft.com/office/powerpoint/2010/main" val="2521049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6DBB-F14B-20B9-1F26-C4452A25968A}"/>
              </a:ext>
            </a:extLst>
          </p:cNvPr>
          <p:cNvSpPr>
            <a:spLocks noGrp="1"/>
          </p:cNvSpPr>
          <p:nvPr>
            <p:ph type="title"/>
          </p:nvPr>
        </p:nvSpPr>
        <p:spPr/>
        <p:txBody>
          <a:bodyPr/>
          <a:lstStyle/>
          <a:p>
            <a:r>
              <a:rPr lang="en-IN" dirty="0">
                <a:solidFill>
                  <a:schemeClr val="bg1"/>
                </a:solidFill>
                <a:effectLst/>
                <a:latin typeface="Century Gothic" panose="020B0502020202020204" pitchFamily="34" charset="0"/>
              </a:rPr>
              <a:t>Features</a:t>
            </a:r>
            <a:endParaRPr lang="en-IN" dirty="0">
              <a:solidFill>
                <a:schemeClr val="bg1"/>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77C6F90F-84F4-BA46-1152-E6F5C7BF6A7F}"/>
              </a:ext>
            </a:extLst>
          </p:cNvPr>
          <p:cNvSpPr>
            <a:spLocks noGrp="1"/>
          </p:cNvSpPr>
          <p:nvPr>
            <p:ph idx="1"/>
          </p:nvPr>
        </p:nvSpPr>
        <p:spPr>
          <a:xfrm>
            <a:off x="1154954" y="2603499"/>
            <a:ext cx="8825659" cy="4083548"/>
          </a:xfrm>
        </p:spPr>
        <p:txBody>
          <a:bodyPr>
            <a:normAutofit/>
          </a:bodyPr>
          <a:lstStyle/>
          <a:p>
            <a:pPr algn="l" fontAlgn="base">
              <a:buFont typeface="Arial" panose="020B0604020202020204" pitchFamily="34" charset="0"/>
              <a:buChar char="•"/>
            </a:pPr>
            <a:r>
              <a:rPr lang="en-US" sz="2000" b="0" i="0" dirty="0">
                <a:solidFill>
                  <a:srgbClr val="3C4043"/>
                </a:solidFill>
                <a:effectLst/>
                <a:latin typeface="Century Gothic" panose="020B0502020202020204" pitchFamily="34" charset="0"/>
              </a:rPr>
              <a:t>about_product - Description about the Product</a:t>
            </a:r>
          </a:p>
          <a:p>
            <a:pPr algn="l" fontAlgn="base">
              <a:buFont typeface="Arial" panose="020B0604020202020204" pitchFamily="34" charset="0"/>
              <a:buChar char="•"/>
            </a:pPr>
            <a:r>
              <a:rPr lang="en-US" sz="2000" b="0" i="0" dirty="0">
                <a:solidFill>
                  <a:srgbClr val="3C4043"/>
                </a:solidFill>
                <a:effectLst/>
                <a:latin typeface="Century Gothic" panose="020B0502020202020204" pitchFamily="34" charset="0"/>
              </a:rPr>
              <a:t>user_id - ID of the user who wrote review for the Product</a:t>
            </a:r>
          </a:p>
          <a:p>
            <a:pPr algn="l" fontAlgn="base">
              <a:buFont typeface="Arial" panose="020B0604020202020204" pitchFamily="34" charset="0"/>
              <a:buChar char="•"/>
            </a:pPr>
            <a:r>
              <a:rPr lang="en-US" sz="2000" b="0" i="0" dirty="0">
                <a:solidFill>
                  <a:srgbClr val="3C4043"/>
                </a:solidFill>
                <a:effectLst/>
                <a:latin typeface="Century Gothic" panose="020B0502020202020204" pitchFamily="34" charset="0"/>
              </a:rPr>
              <a:t>user_name - Name of the user who wrote review for the Product</a:t>
            </a:r>
          </a:p>
          <a:p>
            <a:pPr algn="l" fontAlgn="base">
              <a:buFont typeface="Arial" panose="020B0604020202020204" pitchFamily="34" charset="0"/>
              <a:buChar char="•"/>
            </a:pPr>
            <a:r>
              <a:rPr lang="en-US" sz="2000" b="0" i="0" dirty="0">
                <a:solidFill>
                  <a:srgbClr val="3C4043"/>
                </a:solidFill>
                <a:effectLst/>
                <a:latin typeface="Century Gothic" panose="020B0502020202020204" pitchFamily="34" charset="0"/>
              </a:rPr>
              <a:t>review_id - ID of the user review</a:t>
            </a:r>
          </a:p>
          <a:p>
            <a:pPr algn="l" fontAlgn="base">
              <a:buFont typeface="Arial" panose="020B0604020202020204" pitchFamily="34" charset="0"/>
              <a:buChar char="•"/>
            </a:pPr>
            <a:r>
              <a:rPr lang="en-US" sz="2000" b="0" i="0" dirty="0">
                <a:solidFill>
                  <a:srgbClr val="3C4043"/>
                </a:solidFill>
                <a:effectLst/>
                <a:latin typeface="Century Gothic" panose="020B0502020202020204" pitchFamily="34" charset="0"/>
              </a:rPr>
              <a:t>review_title - Short review</a:t>
            </a:r>
          </a:p>
          <a:p>
            <a:pPr algn="l" fontAlgn="base">
              <a:buFont typeface="Arial" panose="020B0604020202020204" pitchFamily="34" charset="0"/>
              <a:buChar char="•"/>
            </a:pPr>
            <a:r>
              <a:rPr lang="en-US" sz="2000" b="0" i="0" dirty="0">
                <a:solidFill>
                  <a:srgbClr val="3C4043"/>
                </a:solidFill>
                <a:effectLst/>
                <a:latin typeface="Century Gothic" panose="020B0502020202020204" pitchFamily="34" charset="0"/>
              </a:rPr>
              <a:t>review_content - Long review</a:t>
            </a:r>
          </a:p>
          <a:p>
            <a:pPr algn="l" fontAlgn="base">
              <a:buFont typeface="Arial" panose="020B0604020202020204" pitchFamily="34" charset="0"/>
              <a:buChar char="•"/>
            </a:pPr>
            <a:r>
              <a:rPr lang="en-US" sz="2000" b="0" i="0" dirty="0">
                <a:solidFill>
                  <a:srgbClr val="3C4043"/>
                </a:solidFill>
                <a:effectLst/>
                <a:latin typeface="Century Gothic" panose="020B0502020202020204" pitchFamily="34" charset="0"/>
              </a:rPr>
              <a:t>img_link - Image Link of the Product</a:t>
            </a:r>
          </a:p>
          <a:p>
            <a:pPr algn="l" fontAlgn="base">
              <a:buFont typeface="Arial" panose="020B0604020202020204" pitchFamily="34" charset="0"/>
              <a:buChar char="•"/>
            </a:pPr>
            <a:r>
              <a:rPr lang="en-US" sz="2000" b="0" i="0" dirty="0">
                <a:solidFill>
                  <a:srgbClr val="3C4043"/>
                </a:solidFill>
                <a:effectLst/>
                <a:latin typeface="Century Gothic" panose="020B0502020202020204" pitchFamily="34" charset="0"/>
              </a:rPr>
              <a:t>product_link - Official Website Link of the Product</a:t>
            </a:r>
          </a:p>
          <a:p>
            <a:endParaRPr lang="en-IN" dirty="0"/>
          </a:p>
        </p:txBody>
      </p:sp>
    </p:spTree>
    <p:extLst>
      <p:ext uri="{BB962C8B-B14F-4D97-AF65-F5344CB8AC3E}">
        <p14:creationId xmlns:p14="http://schemas.microsoft.com/office/powerpoint/2010/main" val="44327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3DA8-AA28-B16D-9BAB-19D832A1D057}"/>
              </a:ext>
            </a:extLst>
          </p:cNvPr>
          <p:cNvSpPr>
            <a:spLocks noGrp="1"/>
          </p:cNvSpPr>
          <p:nvPr>
            <p:ph type="title"/>
          </p:nvPr>
        </p:nvSpPr>
        <p:spPr/>
        <p:txBody>
          <a:bodyPr/>
          <a:lstStyle/>
          <a:p>
            <a:r>
              <a:rPr lang="en-IN" dirty="0"/>
              <a:t>KPI(</a:t>
            </a:r>
            <a:r>
              <a:rPr lang="en-IN" b="0" i="0" dirty="0">
                <a:solidFill>
                  <a:schemeClr val="bg1"/>
                </a:solidFill>
                <a:effectLst/>
                <a:latin typeface="Google Sans"/>
              </a:rPr>
              <a:t>Key Performance Indicator)</a:t>
            </a:r>
            <a:endParaRPr lang="en-IN" dirty="0"/>
          </a:p>
        </p:txBody>
      </p:sp>
      <p:sp>
        <p:nvSpPr>
          <p:cNvPr id="3" name="Content Placeholder 2">
            <a:extLst>
              <a:ext uri="{FF2B5EF4-FFF2-40B4-BE49-F238E27FC236}">
                <a16:creationId xmlns:a16="http://schemas.microsoft.com/office/drawing/2014/main" id="{9EC01863-F59B-ABEC-F417-87CB845EC128}"/>
              </a:ext>
            </a:extLst>
          </p:cNvPr>
          <p:cNvSpPr>
            <a:spLocks noGrp="1"/>
          </p:cNvSpPr>
          <p:nvPr>
            <p:ph idx="1"/>
          </p:nvPr>
        </p:nvSpPr>
        <p:spPr>
          <a:xfrm>
            <a:off x="1017768" y="2603499"/>
            <a:ext cx="8962846" cy="3940423"/>
          </a:xfrm>
        </p:spPr>
        <p:txBody>
          <a:bodyPr>
            <a:noAutofit/>
          </a:bodyPr>
          <a:lstStyle/>
          <a:p>
            <a:r>
              <a:rPr lang="en-US" sz="2000" dirty="0"/>
              <a:t>Actual Price.</a:t>
            </a:r>
          </a:p>
          <a:p>
            <a:r>
              <a:rPr lang="en-US" sz="2000" dirty="0"/>
              <a:t>Discount Price.</a:t>
            </a:r>
          </a:p>
          <a:p>
            <a:r>
              <a:rPr lang="en-US" sz="2000" dirty="0"/>
              <a:t>Profit Price.</a:t>
            </a:r>
          </a:p>
          <a:p>
            <a:r>
              <a:rPr lang="en-US" sz="2000" dirty="0"/>
              <a:t>Product Rating.</a:t>
            </a:r>
          </a:p>
          <a:p>
            <a:r>
              <a:rPr lang="en-US" sz="2000" dirty="0"/>
              <a:t>Number of rating counts.</a:t>
            </a:r>
          </a:p>
          <a:p>
            <a:r>
              <a:rPr lang="en-US" sz="2000" dirty="0"/>
              <a:t>Discount percentage.</a:t>
            </a:r>
          </a:p>
          <a:p>
            <a:r>
              <a:rPr lang="en-US" sz="2000" dirty="0"/>
              <a:t>Total number of category.</a:t>
            </a:r>
          </a:p>
          <a:p>
            <a:r>
              <a:rPr lang="en-US" sz="2000" dirty="0"/>
              <a:t>Actual and Discount price comparison of product.</a:t>
            </a:r>
          </a:p>
          <a:p>
            <a:r>
              <a:rPr lang="en-US" sz="2000" dirty="0"/>
              <a:t>Top 10 discount product.</a:t>
            </a:r>
            <a:endParaRPr lang="en-IN" sz="2000" dirty="0"/>
          </a:p>
        </p:txBody>
      </p:sp>
    </p:spTree>
    <p:extLst>
      <p:ext uri="{BB962C8B-B14F-4D97-AF65-F5344CB8AC3E}">
        <p14:creationId xmlns:p14="http://schemas.microsoft.com/office/powerpoint/2010/main" val="44964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4A81-41C6-ABFC-AE90-B323B0BC6779}"/>
              </a:ext>
            </a:extLst>
          </p:cNvPr>
          <p:cNvSpPr>
            <a:spLocks noGrp="1"/>
          </p:cNvSpPr>
          <p:nvPr>
            <p:ph type="title"/>
          </p:nvPr>
        </p:nvSpPr>
        <p:spPr/>
        <p:txBody>
          <a:bodyPr/>
          <a:lstStyle/>
          <a:p>
            <a:r>
              <a:rPr lang="en-IN" dirty="0"/>
              <a:t>Power BI Dashboard</a:t>
            </a:r>
          </a:p>
        </p:txBody>
      </p:sp>
      <p:pic>
        <p:nvPicPr>
          <p:cNvPr id="5" name="Content Placeholder 4">
            <a:extLst>
              <a:ext uri="{FF2B5EF4-FFF2-40B4-BE49-F238E27FC236}">
                <a16:creationId xmlns:a16="http://schemas.microsoft.com/office/drawing/2014/main" id="{87BD89D5-2D6E-91FA-58EF-07B437E1B65A}"/>
              </a:ext>
            </a:extLst>
          </p:cNvPr>
          <p:cNvPicPr>
            <a:picLocks noGrp="1" noChangeAspect="1"/>
          </p:cNvPicPr>
          <p:nvPr>
            <p:ph idx="1"/>
          </p:nvPr>
        </p:nvPicPr>
        <p:blipFill>
          <a:blip r:embed="rId2"/>
          <a:stretch>
            <a:fillRect/>
          </a:stretch>
        </p:blipFill>
        <p:spPr>
          <a:xfrm>
            <a:off x="502258" y="2321781"/>
            <a:ext cx="11187484" cy="4381169"/>
          </a:xfrm>
        </p:spPr>
      </p:pic>
    </p:spTree>
    <p:extLst>
      <p:ext uri="{BB962C8B-B14F-4D97-AF65-F5344CB8AC3E}">
        <p14:creationId xmlns:p14="http://schemas.microsoft.com/office/powerpoint/2010/main" val="143007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3B1A-078E-B053-D125-5E89B1F868FB}"/>
              </a:ext>
            </a:extLst>
          </p:cNvPr>
          <p:cNvSpPr>
            <a:spLocks noGrp="1"/>
          </p:cNvSpPr>
          <p:nvPr>
            <p:ph type="title"/>
          </p:nvPr>
        </p:nvSpPr>
        <p:spPr/>
        <p:txBody>
          <a:bodyPr/>
          <a:lstStyle/>
          <a:p>
            <a:r>
              <a:rPr lang="en-IN" dirty="0"/>
              <a:t>Story of Project</a:t>
            </a:r>
          </a:p>
        </p:txBody>
      </p:sp>
      <p:sp>
        <p:nvSpPr>
          <p:cNvPr id="3" name="Content Placeholder 2">
            <a:extLst>
              <a:ext uri="{FF2B5EF4-FFF2-40B4-BE49-F238E27FC236}">
                <a16:creationId xmlns:a16="http://schemas.microsoft.com/office/drawing/2014/main" id="{EB7D7073-9C5C-DFC0-9F63-A0A247284A50}"/>
              </a:ext>
            </a:extLst>
          </p:cNvPr>
          <p:cNvSpPr>
            <a:spLocks noGrp="1"/>
          </p:cNvSpPr>
          <p:nvPr>
            <p:ph idx="1"/>
          </p:nvPr>
        </p:nvSpPr>
        <p:spPr>
          <a:xfrm>
            <a:off x="469127" y="2369489"/>
            <a:ext cx="11402169" cy="4325509"/>
          </a:xfrm>
        </p:spPr>
        <p:txBody>
          <a:bodyPr>
            <a:normAutofit/>
          </a:bodyPr>
          <a:lstStyle/>
          <a:p>
            <a:pPr marL="0" indent="0">
              <a:buNone/>
            </a:pPr>
            <a:r>
              <a:rPr lang="en-US" b="0" i="0" dirty="0">
                <a:solidFill>
                  <a:srgbClr val="3C4043"/>
                </a:solidFill>
                <a:effectLst/>
                <a:latin typeface="Century Gothic" panose="020B0502020202020204" pitchFamily="34" charset="0"/>
              </a:rPr>
              <a:t>Amazon is an American Tech Multi-National Company whose business interests include E-commerce, where they buy and store the inventory, and take care of everything from shipping and pricing to customer service and returns. I've created this dataset so that people can play with this dataset and do a lot of things as mentioned below.</a:t>
            </a:r>
          </a:p>
          <a:p>
            <a:pPr algn="l" fontAlgn="base">
              <a:buFont typeface="Wingdings" panose="05000000000000000000" pitchFamily="2" charset="2"/>
              <a:buChar char="Ø"/>
            </a:pPr>
            <a:r>
              <a:rPr lang="en-IN" b="0" i="0" dirty="0">
                <a:solidFill>
                  <a:srgbClr val="3C4043"/>
                </a:solidFill>
                <a:effectLst/>
                <a:latin typeface="Century Gothic" panose="020B0502020202020204" pitchFamily="34" charset="0"/>
              </a:rPr>
              <a:t>dataset Walkthrough</a:t>
            </a:r>
          </a:p>
          <a:p>
            <a:pPr algn="l" fontAlgn="base">
              <a:buFont typeface="Wingdings" panose="05000000000000000000" pitchFamily="2" charset="2"/>
              <a:buChar char="Ø"/>
            </a:pPr>
            <a:r>
              <a:rPr lang="en-IN" b="0" i="0" dirty="0">
                <a:solidFill>
                  <a:srgbClr val="3C4043"/>
                </a:solidFill>
                <a:effectLst/>
                <a:latin typeface="Century Gothic" panose="020B0502020202020204" pitchFamily="34" charset="0"/>
              </a:rPr>
              <a:t>Understanding Dataset Hierarchy</a:t>
            </a:r>
          </a:p>
          <a:p>
            <a:pPr algn="l" fontAlgn="base">
              <a:buFont typeface="Wingdings" panose="05000000000000000000" pitchFamily="2" charset="2"/>
              <a:buChar char="Ø"/>
            </a:pPr>
            <a:r>
              <a:rPr lang="en-IN" b="0" i="0" dirty="0">
                <a:solidFill>
                  <a:srgbClr val="3C4043"/>
                </a:solidFill>
                <a:effectLst/>
                <a:latin typeface="Century Gothic" panose="020B0502020202020204" pitchFamily="34" charset="0"/>
              </a:rPr>
              <a:t>Data Pre-processing</a:t>
            </a:r>
          </a:p>
          <a:p>
            <a:pPr fontAlgn="base">
              <a:buFont typeface="Wingdings" panose="05000000000000000000" pitchFamily="2" charset="2"/>
              <a:buChar char="Ø"/>
            </a:pPr>
            <a:r>
              <a:rPr lang="en-IN" b="0" i="0" dirty="0">
                <a:solidFill>
                  <a:srgbClr val="3C4043"/>
                </a:solidFill>
                <a:effectLst/>
                <a:latin typeface="Century Gothic" panose="020B0502020202020204" pitchFamily="34" charset="0"/>
              </a:rPr>
              <a:t>Exploratory Data Analysis</a:t>
            </a:r>
          </a:p>
          <a:p>
            <a:pPr fontAlgn="base">
              <a:buFont typeface="Wingdings" panose="05000000000000000000" pitchFamily="2" charset="2"/>
              <a:buChar char="Ø"/>
            </a:pPr>
            <a:r>
              <a:rPr lang="en-IN" b="0" i="0" dirty="0">
                <a:solidFill>
                  <a:srgbClr val="3C4043"/>
                </a:solidFill>
                <a:effectLst/>
                <a:latin typeface="Century Gothic" panose="020B0502020202020204" pitchFamily="34" charset="0"/>
              </a:rPr>
              <a:t>Data Visualization</a:t>
            </a:r>
          </a:p>
          <a:p>
            <a:pPr algn="l" fontAlgn="base">
              <a:buFont typeface="Wingdings" panose="05000000000000000000" pitchFamily="2" charset="2"/>
              <a:buChar char="Ø"/>
            </a:pPr>
            <a:r>
              <a:rPr lang="en-IN" b="0" i="0" dirty="0">
                <a:solidFill>
                  <a:srgbClr val="3C4043"/>
                </a:solidFill>
                <a:effectLst/>
                <a:latin typeface="Century Gothic" panose="020B0502020202020204" pitchFamily="34" charset="0"/>
              </a:rPr>
              <a:t>Making Recommendation System</a:t>
            </a:r>
          </a:p>
          <a:p>
            <a:pPr marL="0" indent="0">
              <a:buNone/>
            </a:pPr>
            <a:r>
              <a:rPr lang="en-US" b="0" i="0" dirty="0">
                <a:solidFill>
                  <a:srgbClr val="3C4043"/>
                </a:solidFill>
                <a:effectLst/>
                <a:latin typeface="Century Gothic" panose="020B0502020202020204" pitchFamily="34" charset="0"/>
              </a:rPr>
              <a:t>This is a list of some of that things that you can do on this dataset. It's not definitely limited to the one that is mentioned there but a lot more other things can also be done.</a:t>
            </a:r>
            <a:endParaRPr lang="en-IN" dirty="0">
              <a:latin typeface="Century Gothic" panose="020B0502020202020204" pitchFamily="34" charset="0"/>
            </a:endParaRPr>
          </a:p>
        </p:txBody>
      </p:sp>
    </p:spTree>
    <p:extLst>
      <p:ext uri="{BB962C8B-B14F-4D97-AF65-F5344CB8AC3E}">
        <p14:creationId xmlns:p14="http://schemas.microsoft.com/office/powerpoint/2010/main" val="594357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B71F-DE6C-C4B9-BD19-A17AC65B0590}"/>
              </a:ext>
            </a:extLst>
          </p:cNvPr>
          <p:cNvSpPr>
            <a:spLocks noGrp="1"/>
          </p:cNvSpPr>
          <p:nvPr>
            <p:ph type="title"/>
          </p:nvPr>
        </p:nvSpPr>
        <p:spPr/>
        <p:txBody>
          <a:bodyPr/>
          <a:lstStyle/>
          <a:p>
            <a:r>
              <a:rPr lang="en-IN" sz="3600" dirty="0"/>
              <a:t>Conclusion</a:t>
            </a:r>
            <a:endParaRPr lang="en-IN" dirty="0"/>
          </a:p>
        </p:txBody>
      </p:sp>
      <p:sp>
        <p:nvSpPr>
          <p:cNvPr id="3" name="Content Placeholder 2">
            <a:extLst>
              <a:ext uri="{FF2B5EF4-FFF2-40B4-BE49-F238E27FC236}">
                <a16:creationId xmlns:a16="http://schemas.microsoft.com/office/drawing/2014/main" id="{C1C56574-D181-6BF3-C3FF-AF05AEFF4B77}"/>
              </a:ext>
            </a:extLst>
          </p:cNvPr>
          <p:cNvSpPr>
            <a:spLocks noGrp="1"/>
          </p:cNvSpPr>
          <p:nvPr>
            <p:ph idx="1"/>
          </p:nvPr>
        </p:nvSpPr>
        <p:spPr/>
        <p:txBody>
          <a:bodyPr/>
          <a:lstStyle/>
          <a:p>
            <a:r>
              <a:rPr lang="en-IN" dirty="0"/>
              <a:t> Implemented Tools to Convert data into Useful graphical form of output by generating Dashboards in Power BI.</a:t>
            </a:r>
          </a:p>
          <a:p>
            <a:endParaRPr lang="en-IN" dirty="0"/>
          </a:p>
        </p:txBody>
      </p:sp>
    </p:spTree>
    <p:extLst>
      <p:ext uri="{BB962C8B-B14F-4D97-AF65-F5344CB8AC3E}">
        <p14:creationId xmlns:p14="http://schemas.microsoft.com/office/powerpoint/2010/main" val="2372134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48</TotalTime>
  <Words>379</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Bookman Old Style</vt:lpstr>
      <vt:lpstr>Century Gothic</vt:lpstr>
      <vt:lpstr>Google Sans</vt:lpstr>
      <vt:lpstr>Wingdings</vt:lpstr>
      <vt:lpstr>Wingdings 3</vt:lpstr>
      <vt:lpstr>Ion Boardroom</vt:lpstr>
      <vt:lpstr>PowerPoint Presentation</vt:lpstr>
      <vt:lpstr>Introduction</vt:lpstr>
      <vt:lpstr>Features</vt:lpstr>
      <vt:lpstr>Features</vt:lpstr>
      <vt:lpstr>KPI(Key Performance Indicator)</vt:lpstr>
      <vt:lpstr>Power BI Dashboard</vt:lpstr>
      <vt:lpstr>Story of Project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pm</dc:creator>
  <cp:lastModifiedBy>pramod pm</cp:lastModifiedBy>
  <cp:revision>1</cp:revision>
  <dcterms:created xsi:type="dcterms:W3CDTF">2023-02-20T07:26:34Z</dcterms:created>
  <dcterms:modified xsi:type="dcterms:W3CDTF">2023-02-20T08:15:18Z</dcterms:modified>
</cp:coreProperties>
</file>