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hyperlink" Target="https://app.powerbi.com/groups/me/reports/6fcb079b-22d2-4a97-8dbb-1786e2a9fff4?pbi_source=PowerPoint" TargetMode="Externa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2" Type="http://schemas.openxmlformats.org/officeDocument/2006/relationships/slideLayout" Target="../slideLayouts/slideLayout7.xml"/><Relationship Id="rId11" Type="http://schemas.openxmlformats.org/officeDocument/2006/relationships/image" Target="../media/image3.png"/><Relationship Id="rId10" Type="http://schemas.openxmlformats.org/officeDocument/2006/relationships/tags" Target="../tags/tag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hyperlink" Target="https://app.powerbi.com/groups/me/reports/6fcb079b-22d2-4a97-8dbb-1786e2a9fff4/?pbi_source=PowerPoint" TargetMode="Externa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tags" Target="../tags/tag9.xml"/><Relationship Id="rId1" Type="http://schemas.openxmlformats.org/officeDocument/2006/relationships/hyperlink" Target="https://app.powerbi.com/groups/me/reports/6fcb079b-22d2-4a97-8dbb-1786e2a9fff4/?pbi_source=PowerPoint"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10.xml"/><Relationship Id="rId1" Type="http://schemas.openxmlformats.org/officeDocument/2006/relationships/hyperlink" Target="https://app.powerbi.com/groups/me/reports/6fcb079b-22d2-4a97-8dbb-1786e2a9fff4/?pbi_source=PowerPoint"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9" name="Picture 8"/>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custDataLst>
              <p:tags r:id="rId3"/>
            </p:custDataLst>
          </p:nvPr>
        </p:nvSpPr>
        <p:spPr>
          <a:xfrm>
            <a:off x="810584" y="2982149"/>
            <a:ext cx="6314017" cy="600075"/>
          </a:xfrm>
          <a:prstGeom prst="rect">
            <a:avLst/>
          </a:prstGeom>
          <a:noFill/>
          <a:ln>
            <a:noFill/>
          </a:ln>
          <a:effectLst/>
        </p:spPr>
        <p:txBody>
          <a:bodyPr rot="0" vertOverflow="overflow" horzOverflow="overflow" vert="horz" wrap="square" lIns="91440" tIns="45720" rIns="91440" bIns="45720" numCol="1" spcCol="0" rtlCol="0" fromWordArt="0" anchor="b" anchorCtr="0" compatLnSpc="1">
            <a:normAutofit fontScale="70000"/>
          </a:bodyPr>
          <a:lstStyle>
            <a:lvl1pPr algn="ctr" defTabSz="914400" rtl="0" eaLnBrk="1" latinLnBrk="0" hangingPunct="1">
              <a:lnSpc>
                <a:spcPct val="90000"/>
              </a:lnSpc>
              <a:spcBef>
                <a:spcPct val="0"/>
              </a:spcBef>
              <a:buNone/>
              <a:defRPr sz="4400" b="0" i="0" kern="1200" baseline="0">
                <a:solidFill>
                  <a:schemeClr val="tx1"/>
                </a:solidFill>
                <a:latin typeface="Segoe UI Light" panose="020B0502040204020203" charset="0"/>
                <a:ea typeface="Segoe UI Light" panose="020B0502040204020203" charset="0"/>
                <a:cs typeface="Segoe UI Light" panose="020B0502040204020203"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a:ln>
                  <a:noFill/>
                </a:ln>
                <a:solidFill>
                  <a:srgbClr val="F3C910"/>
                </a:solidFill>
                <a:effectLst/>
                <a:uLnTx/>
                <a:uFillTx/>
                <a:latin typeface="Segoe UI Light" panose="020B0502040204020203" charset="0"/>
                <a:ea typeface="Segoe UI Light" panose="020B0502040204020203" charset="0"/>
                <a:cs typeface="Segoe UI Light" panose="020B0502040204020203" charset="0"/>
              </a:rPr>
              <a:t>Bank Loan Report Dashboard</a:t>
            </a:r>
            <a:endParaRPr kumimoji="0" lang="en-US" sz="4400" b="0" i="0" u="none" strike="noStrike" kern="1200" cap="none" spc="0" normalizeH="0" baseline="0" noProof="0" dirty="0">
              <a:ln>
                <a:noFill/>
              </a:ln>
              <a:solidFill>
                <a:srgbClr val="F3C910"/>
              </a:solidFill>
              <a:effectLst/>
              <a:uLnTx/>
              <a:uFillTx/>
              <a:latin typeface="Segoe UI Light" panose="020B0502040204020203" charset="0"/>
              <a:ea typeface="Segoe UI Light" panose="020B0502040204020203" charset="0"/>
              <a:cs typeface="Segoe UI Light" panose="020B0502040204020203" charset="0"/>
            </a:endParaRPr>
          </a:p>
        </p:txBody>
      </p:sp>
      <p:sp>
        <p:nvSpPr>
          <p:cNvPr id="13" name="Text Placeholder 2"/>
          <p:cNvSpPr txBox="1"/>
          <p:nvPr>
            <p:custDataLst>
              <p:tags r:id="rId4"/>
            </p:custDataLst>
          </p:nvPr>
        </p:nvSpPr>
        <p:spPr>
          <a:xfrm>
            <a:off x="853448" y="3658761"/>
            <a:ext cx="1488017" cy="253470"/>
          </a:xfrm>
          <a:prstGeom prst="rect">
            <a:avLst/>
          </a:prstGeom>
        </p:spPr>
        <p:txBody>
          <a:bodyPr vert="horz" lIns="91440" tIns="45720" rIns="91440" bIns="45720" rtlCol="0">
            <a:normAutofit fontScale="80000"/>
          </a:bodyPr>
          <a:lstStyle>
            <a:lvl1pPr marL="0" indent="0" algn="ctr" defTabSz="914400" rtl="0" eaLnBrk="1" latinLnBrk="0" hangingPunct="1">
              <a:lnSpc>
                <a:spcPct val="90000"/>
              </a:lnSpc>
              <a:spcBef>
                <a:spcPts val="1000"/>
              </a:spcBef>
              <a:buFont typeface="Arial" panose="020B0604020202020204"/>
              <a:buNone/>
              <a:defRPr sz="1200" b="0" i="0" u="sng" kern="1200">
                <a:solidFill>
                  <a:schemeClr val="tx1"/>
                </a:solidFill>
                <a:latin typeface="Segoe UI" panose="020B0502040204020203" charset="0"/>
                <a:ea typeface="Segoe UI" panose="020B0502040204020203" charset="0"/>
                <a:cs typeface="Segoe UI" panose="020B0502040204020203" charset="0"/>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9pPr>
          </a:lstStyle>
          <a:p>
            <a:pPr algn="l"/>
            <a:r>
              <a:rPr lang="en-US" dirty="0">
                <a:solidFill>
                  <a:schemeClr val="bg1"/>
                </a:solidFill>
                <a:hlinkClick r:id="rId5"/>
              </a:rPr>
              <a:t>View in Power BI</a:t>
            </a:r>
            <a:endParaRPr lang="en-US" dirty="0">
              <a:solidFill>
                <a:schemeClr val="bg1"/>
              </a:solidFill>
            </a:endParaRPr>
          </a:p>
        </p:txBody>
      </p:sp>
      <p:sp>
        <p:nvSpPr>
          <p:cNvPr id="17" name="TextBox 16"/>
          <p:cNvSpPr txBox="1"/>
          <p:nvPr>
            <p:custDataLst>
              <p:tags r:id="rId6"/>
            </p:custDataLst>
          </p:nvPr>
        </p:nvSpPr>
        <p:spPr>
          <a:xfrm>
            <a:off x="832315" y="5823544"/>
            <a:ext cx="2177716" cy="229870"/>
          </a:xfrm>
          <a:prstGeom prst="rect">
            <a:avLst/>
          </a:prstGeom>
          <a:noFill/>
        </p:spPr>
        <p:txBody>
          <a:bodyPr wrap="square" rtlCol="0">
            <a:spAutoFit/>
          </a:bodyPr>
          <a:lstStyle/>
          <a:p>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sp>
        <p:nvSpPr>
          <p:cNvPr id="10" name="TextBox 9"/>
          <p:cNvSpPr txBox="1"/>
          <p:nvPr>
            <p:custDataLst>
              <p:tags r:id="rId7"/>
            </p:custDataLst>
          </p:nvPr>
        </p:nvSpPr>
        <p:spPr>
          <a:xfrm flipV="1">
            <a:off x="828675" y="5205730"/>
            <a:ext cx="2177415" cy="784225"/>
          </a:xfrm>
          <a:prstGeom prst="rect">
            <a:avLst/>
          </a:prstGeom>
          <a:noFill/>
        </p:spPr>
        <p:txBody>
          <a:bodyPr wrap="square" rtlCol="0">
            <a:noAutofit/>
          </a:bodyPr>
          <a:lstStyle/>
          <a:p>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pic>
        <p:nvPicPr>
          <p:cNvPr id="16" name="Picture 15" descr="Microsoft Power BI"/>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735330"/>
            <a:ext cx="10289540" cy="3084830"/>
          </a:xfrm>
          <a:prstGeom prst="rect">
            <a:avLst/>
          </a:prstGeom>
        </p:spPr>
        <p:txBody>
          <a:bodyPr wrap="square">
            <a:noAutofit/>
          </a:bodyPr>
          <a:p>
            <a:pPr marL="342900" indent="-342900" algn="l">
              <a:lnSpc>
                <a:spcPts val="2625"/>
              </a:lnSpc>
              <a:buClrTx/>
              <a:buSzTx/>
              <a:buFont typeface="Wingdings" panose="05000000000000000000" charset="0"/>
              <a:buAutoNum type="arabicPeriod"/>
            </a:pP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Wingdings" panose="05000000000000000000" charset="0"/>
              <a:buAutoNum type="arabicPeriod"/>
            </a:pPr>
            <a:r>
              <a:rPr lang="en-US" dirty="0">
                <a:solidFill>
                  <a:srgbClr val="CFD0D8"/>
                </a:solidFill>
                <a:latin typeface="Roboto" pitchFamily="34" charset="0"/>
                <a:ea typeface="Roboto" pitchFamily="34" charset="-122"/>
                <a:cs typeface="Roboto" pitchFamily="34" charset="-120"/>
                <a:sym typeface="+mn-ea"/>
              </a:rPr>
              <a:t>    Connect to SQL Server: Establish a secure connection between Power BI and the SQL Server database containing the prepared loan data.</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Wingdings" panose="05000000000000000000" charset="0"/>
              <a:buAutoNum type="arabicPeriod"/>
            </a:pPr>
            <a:r>
              <a:rPr lang="en-US" dirty="0">
                <a:solidFill>
                  <a:srgbClr val="CFD0D8"/>
                </a:solidFill>
                <a:latin typeface="Roboto" pitchFamily="34" charset="0"/>
                <a:ea typeface="Roboto" pitchFamily="34" charset="-122"/>
                <a:cs typeface="Roboto" pitchFamily="34" charset="-120"/>
                <a:sym typeface="+mn-ea"/>
              </a:rPr>
              <a:t>    Data Import and Modeling: Import the data from SQL Server into Power BI. Clean and Transform the data for further shaping and modeling.</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Wingdings" panose="05000000000000000000" charset="0"/>
              <a:buAutoNum type="arabicPeriod"/>
            </a:pPr>
            <a:r>
              <a:rPr lang="en-US" dirty="0">
                <a:solidFill>
                  <a:srgbClr val="CFD0D8"/>
                </a:solidFill>
                <a:latin typeface="Roboto" pitchFamily="34" charset="0"/>
                <a:ea typeface="Roboto" pitchFamily="34" charset="-122"/>
                <a:cs typeface="Roboto" pitchFamily="34" charset="-120"/>
                <a:sym typeface="+mn-ea"/>
              </a:rPr>
              <a:t>    Dashboard Design and Development: Create interactive dashboards in Power BI that effectively visualize KPIs, trends, and loan details using measures and new tables using DAX queries.</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Wingdings" panose="05000000000000000000" charset="0"/>
              <a:buAutoNum type="arabicPeriod"/>
            </a:pPr>
            <a:r>
              <a:rPr lang="en-US" dirty="0">
                <a:solidFill>
                  <a:srgbClr val="CFD0D8"/>
                </a:solidFill>
                <a:latin typeface="Roboto" pitchFamily="34" charset="0"/>
                <a:ea typeface="Roboto" pitchFamily="34" charset="-122"/>
                <a:cs typeface="Roboto" pitchFamily="34" charset="-120"/>
                <a:sym typeface="+mn-ea"/>
              </a:rPr>
              <a:t>    Testing and Refinement: Test the dashboards for functionality, usability, and visual appeal. Refine and iterate on the design based on user feedback.</a:t>
            </a:r>
            <a:endParaRPr lang="en-US" dirty="0">
              <a:solidFill>
                <a:srgbClr val="CFD0D8"/>
              </a:solidFill>
              <a:latin typeface="Roboto" pitchFamily="34" charset="0"/>
              <a:ea typeface="Roboto" pitchFamily="34" charset="-122"/>
              <a:cs typeface="Roboto" pitchFamily="34" charset="-120"/>
              <a:sym typeface="+mn-ea"/>
            </a:endParaRPr>
          </a:p>
        </p:txBody>
      </p:sp>
      <p:sp>
        <p:nvSpPr>
          <p:cNvPr id="5" name="Text Box 4"/>
          <p:cNvSpPr txBox="1"/>
          <p:nvPr>
            <p:custDataLst>
              <p:tags r:id="rId1"/>
            </p:custDataLst>
          </p:nvPr>
        </p:nvSpPr>
        <p:spPr>
          <a:xfrm>
            <a:off x="450850" y="3820160"/>
            <a:ext cx="10050780" cy="772160"/>
          </a:xfrm>
          <a:prstGeom prst="rect">
            <a:avLst/>
          </a:prstGeom>
          <a:noFill/>
        </p:spPr>
        <p:txBody>
          <a:bodyPr wrap="square" rtlCol="0">
            <a:noAutofit/>
          </a:bodyPr>
          <a:p>
            <a:r>
              <a:rPr lang="en-US" sz="3200" b="1" dirty="0">
                <a:solidFill>
                  <a:schemeClr val="accent1">
                    <a:lumMod val="75000"/>
                  </a:schemeClr>
                </a:solidFill>
                <a:latin typeface="Roboto" pitchFamily="34" charset="0"/>
                <a:ea typeface="Roboto" pitchFamily="34" charset="-122"/>
                <a:cs typeface="Roboto" pitchFamily="34" charset="-120"/>
                <a:sym typeface="+mn-ea"/>
              </a:rPr>
              <a:t>Importance of Date Table</a:t>
            </a:r>
            <a:endParaRPr lang="en-US" sz="32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4" name="Text Box 3"/>
          <p:cNvSpPr txBox="1"/>
          <p:nvPr>
            <p:custDataLst>
              <p:tags r:id="rId2"/>
            </p:custDataLst>
          </p:nvPr>
        </p:nvSpPr>
        <p:spPr>
          <a:xfrm>
            <a:off x="577850" y="282575"/>
            <a:ext cx="10050780" cy="772160"/>
          </a:xfrm>
          <a:prstGeom prst="rect">
            <a:avLst/>
          </a:prstGeom>
          <a:noFill/>
        </p:spPr>
        <p:txBody>
          <a:bodyPr wrap="square" rtlCol="0">
            <a:noAutofit/>
          </a:bodyPr>
          <a:p>
            <a:r>
              <a:rPr lang="en-US" sz="3200" b="1" dirty="0">
                <a:solidFill>
                  <a:schemeClr val="accent1">
                    <a:lumMod val="75000"/>
                  </a:schemeClr>
                </a:solidFill>
                <a:latin typeface="Roboto" pitchFamily="34" charset="0"/>
                <a:ea typeface="Roboto" pitchFamily="34" charset="-122"/>
                <a:cs typeface="Roboto" pitchFamily="34" charset="-120"/>
                <a:sym typeface="+mn-ea"/>
              </a:rPr>
              <a:t>Phase 2: Data Visualization and Exploration in Power BI</a:t>
            </a:r>
            <a:endParaRPr lang="en-US" sz="32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6" name="Text Box 5"/>
          <p:cNvSpPr txBox="1"/>
          <p:nvPr/>
        </p:nvSpPr>
        <p:spPr>
          <a:xfrm>
            <a:off x="1142365" y="4628515"/>
            <a:ext cx="10356215" cy="959485"/>
          </a:xfrm>
          <a:prstGeom prst="rect">
            <a:avLst/>
          </a:prstGeom>
          <a:noFill/>
        </p:spPr>
        <p:txBody>
          <a:bodyPr wrap="square" rtlCol="0">
            <a:noAutofit/>
          </a:bodyPr>
          <a:p>
            <a:r>
              <a:rPr lang="en-US" dirty="0">
                <a:solidFill>
                  <a:srgbClr val="CFD0D8"/>
                </a:solidFill>
                <a:latin typeface="Roboto" pitchFamily="34" charset="0"/>
                <a:ea typeface="Roboto" pitchFamily="34" charset="-122"/>
                <a:cs typeface="Roboto" pitchFamily="34" charset="-120"/>
                <a:sym typeface="+mn-ea"/>
              </a:rPr>
              <a:t>A dedicated date table created within SQL Server is crucial for time-based analysis in Power BI as mentioned in step 2 of phase 2.</a:t>
            </a:r>
            <a:endParaRPr lang="en-US" dirty="0">
              <a:solidFill>
                <a:srgbClr val="CFD0D8"/>
              </a:solidFill>
              <a:latin typeface="Roboto" pitchFamily="34" charset="0"/>
              <a:ea typeface="Roboto" pitchFamily="34" charset="-122"/>
              <a:cs typeface="Roboto" pitchFamily="34" charset="-12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3" name="Picture" title="This slide contains the following visuals: textbox ,shape ,shape ,shape ,shape ,shape ,textbox ,card ,MTD ,MoM ,textbox ,card ,MTD ,MoM ,textbox ,card ,MTD ,MoM ,textbox ,card ,textbox ,MTD ,MoM ,card ,MTD ,MoM ,cardVisual ,card ,cardVisual ,donutChart ,textbox ,shape ,textbox ,donutChart ,shape ,card ,slicer ,slicer ,slicer ,textbox ,textbox ,textbox ,LOAN ISSUED BY STATUS ,textbox ,shape ,textbox ,pageNavigator ,image. Please refer to the notes on this slide for details">
            <a:hlinkClick r:id="rId1"/>
          </p:cNvPr>
          <p:cNvPicPr>
            <a:picLocks noChangeAspect="1"/>
          </p:cNvPicPr>
          <p:nvPr>
            <p:custDataLst>
              <p:tags r:id="rId2"/>
            </p:custDataLst>
          </p:nvPr>
        </p:nvPicPr>
        <p:blipFill>
          <a:blip r:embed="rId3"/>
          <a:stretch>
            <a:fillRect/>
          </a:stretch>
        </p:blipFill>
        <p:spPr>
          <a:xfrm>
            <a:off x="76200" y="0"/>
            <a:ext cx="1202055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3" name="Picture" title="This slide contains the following visuals: textbox ,shape ,shape ,shape ,shape ,shape ,textbox ,card ,MTD ,MoM ,textbox ,MTD ,card ,MoM ,textbox ,card ,MTD ,MoM ,textbox ,MTD ,card ,MoM ,textbox ,card ,MTD ,MoM ,card ,card ,textbox ,pageNavigator ,slicer ,slicer ,textbox ,textbox ,shape ,shape ,shape ,areaChart ,shape ,shape ,shape ,shapeMap ,donutChart ,barChart ,barChart ,treemap ,slicer ,slicer ,textbox ,textbox ,image. Please refer to the notes on this slide for details">
            <a:hlinkClick r:id="rId1"/>
          </p:cNvPr>
          <p:cNvPicPr>
            <a:picLocks noChangeAspect="1"/>
          </p:cNvPicPr>
          <p:nvPr>
            <p:custDataLst>
              <p:tags r:id="rId2"/>
            </p:custDataLst>
          </p:nvPr>
        </p:nvPicPr>
        <p:blipFill>
          <a:blip r:embed="rId3"/>
          <a:stretch>
            <a:fillRect/>
          </a:stretch>
        </p:blipFill>
        <p:spPr>
          <a:xfrm>
            <a:off x="76200" y="0"/>
            <a:ext cx="1202055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3" name="Picture" title="This slide contains the following visuals: textbox ,textbox ,card ,MTD ,MoM ,shape ,shape ,shape ,shape ,shape ,textbox ,MTD ,card ,MoM ,textbox ,card ,MTD ,MoM ,textbox ,MTD ,card ,MoM ,textbox ,card ,MTD ,MoM ,card ,card ,slicer ,slicer ,textbox ,slicer ,textbox ,textbox ,shape ,tableEx ,textbox ,pageNavigator ,image. Please refer to the notes on this slide for details">
            <a:hlinkClick r:id="rId1"/>
          </p:cNvPr>
          <p:cNvPicPr>
            <a:picLocks noChangeAspect="1"/>
          </p:cNvPicPr>
          <p:nvPr>
            <p:custDataLst>
              <p:tags r:id="rId2"/>
            </p:custDataLst>
          </p:nvPr>
        </p:nvPicPr>
        <p:blipFill>
          <a:blip r:embed="rId3"/>
          <a:stretch>
            <a:fillRect/>
          </a:stretch>
        </p:blipFill>
        <p:spPr>
          <a:xfrm>
            <a:off x="76200" y="0"/>
            <a:ext cx="1202055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1874520"/>
            <a:ext cx="10289540" cy="896620"/>
          </a:xfrm>
          <a:prstGeom prst="rect">
            <a:avLst/>
          </a:prstGeom>
        </p:spPr>
        <p:txBody>
          <a:bodyPr wrap="square">
            <a:noAutofit/>
          </a:bodyPr>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This project outlines the development of a comprehensive bank loan analysis dashboard suite using SQL Server for data storage and analysis, followed by data visualization in Power BI.</a:t>
            </a:r>
            <a:endParaRPr lang="en-US" b="0" dirty="0">
              <a:solidFill>
                <a:srgbClr val="CFD0D8"/>
              </a:solidFill>
              <a:latin typeface="Roboto" pitchFamily="34" charset="0"/>
              <a:ea typeface="Roboto" pitchFamily="34" charset="-122"/>
              <a:cs typeface="Roboto" pitchFamily="34" charset="-120"/>
            </a:endParaRPr>
          </a:p>
        </p:txBody>
      </p:sp>
      <p:sp>
        <p:nvSpPr>
          <p:cNvPr id="3" name="Text Box 2"/>
          <p:cNvSpPr txBox="1"/>
          <p:nvPr/>
        </p:nvSpPr>
        <p:spPr>
          <a:xfrm>
            <a:off x="608965" y="469265"/>
            <a:ext cx="10245090" cy="1199515"/>
          </a:xfrm>
          <a:prstGeom prst="rect">
            <a:avLst/>
          </a:prstGeom>
          <a:noFill/>
        </p:spPr>
        <p:txBody>
          <a:bodyPr wrap="square" rtlCol="0">
            <a:noAutofit/>
          </a:bodyPr>
          <a:p>
            <a:r>
              <a:rPr lang="en-US" sz="3600" b="1" dirty="0">
                <a:solidFill>
                  <a:schemeClr val="accent1">
                    <a:lumMod val="75000"/>
                  </a:schemeClr>
                </a:solidFill>
                <a:latin typeface="Roboto" pitchFamily="34" charset="0"/>
                <a:ea typeface="Roboto" pitchFamily="34" charset="-122"/>
                <a:cs typeface="Roboto" pitchFamily="34" charset="-120"/>
                <a:sym typeface="+mn-ea"/>
              </a:rPr>
              <a:t>Bank Loan Analysis Dashboard: An End-to-End Project with SQL Server and Power BI</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4" name="Text Box 3"/>
          <p:cNvSpPr txBox="1"/>
          <p:nvPr/>
        </p:nvSpPr>
        <p:spPr>
          <a:xfrm>
            <a:off x="608330" y="2885440"/>
            <a:ext cx="8450580" cy="621665"/>
          </a:xfrm>
          <a:prstGeom prst="rect">
            <a:avLst/>
          </a:prstGeom>
        </p:spPr>
        <p:txBody>
          <a:bodyPr>
            <a:noAutofit/>
          </a:bodyPr>
          <a:p>
            <a:pPr>
              <a:spcAft>
                <a:spcPct val="60000"/>
              </a:spcAft>
            </a:pPr>
            <a:r>
              <a:rPr lang="en-US" sz="3600" b="1" dirty="0">
                <a:solidFill>
                  <a:schemeClr val="accent1">
                    <a:lumMod val="75000"/>
                  </a:schemeClr>
                </a:solidFill>
                <a:latin typeface="Roboto" pitchFamily="34" charset="0"/>
                <a:ea typeface="Roboto" pitchFamily="34" charset="-122"/>
                <a:cs typeface="Roboto" pitchFamily="34" charset="-120"/>
              </a:rPr>
              <a:t>Project Overview</a:t>
            </a:r>
            <a:endParaRPr lang="en-US" sz="3600" b="1" dirty="0">
              <a:solidFill>
                <a:schemeClr val="accent1">
                  <a:lumMod val="75000"/>
                </a:schemeClr>
              </a:solidFill>
              <a:latin typeface="Roboto" pitchFamily="34" charset="0"/>
              <a:ea typeface="Roboto" pitchFamily="34" charset="-122"/>
              <a:cs typeface="Roboto" pitchFamily="34" charset="-120"/>
            </a:endParaRPr>
          </a:p>
        </p:txBody>
      </p:sp>
      <p:sp>
        <p:nvSpPr>
          <p:cNvPr id="5" name="Text Box 4"/>
          <p:cNvSpPr txBox="1"/>
          <p:nvPr>
            <p:custDataLst>
              <p:tags r:id="rId1"/>
            </p:custDataLst>
          </p:nvPr>
        </p:nvSpPr>
        <p:spPr>
          <a:xfrm>
            <a:off x="882650" y="3769995"/>
            <a:ext cx="10289540" cy="1467485"/>
          </a:xfrm>
          <a:prstGeom prst="rect">
            <a:avLst/>
          </a:prstGeom>
        </p:spPr>
        <p:txBody>
          <a:bodyPr wrap="square">
            <a:noAutofit/>
          </a:bodyPr>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Financial institutions require a robust system to analyze their loan portfolio performance, identify trends, and make informed decisions. This project delivers a data-driven solution by leveraging the combined strengths of SQL Server and Power BI.</a:t>
            </a:r>
            <a:endParaRPr lang="en-US" dirty="0">
              <a:solidFill>
                <a:srgbClr val="CFD0D8"/>
              </a:solidFill>
              <a:latin typeface="Roboto" pitchFamily="34" charset="0"/>
              <a:ea typeface="Roboto" pitchFamily="34" charset="-122"/>
              <a:cs typeface="Roboto" pitchFamily="34" charset="-12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1177925"/>
            <a:ext cx="10289540" cy="1856105"/>
          </a:xfrm>
          <a:prstGeom prst="rect">
            <a:avLst/>
          </a:prstGeom>
        </p:spPr>
        <p:txBody>
          <a:bodyPr wrap="square">
            <a:noAutofit/>
          </a:bodyPr>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Data Storage and Management: Utilize SQL Server to store the bank loan data securely and efficiently.</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Data Analysis and Transformation: Employ SQL queries within SQL Server to analyze the loan data to find insights and for verification with the results of powerBI.</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Data Visualization and Exploration: Import the data into Power BI and transform the data according to requirements to create interactive dashboards that visually represent key insights and trends</a:t>
            </a:r>
            <a:endParaRPr lang="en-US"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608965" y="469265"/>
            <a:ext cx="10245090" cy="708660"/>
          </a:xfrm>
          <a:prstGeom prst="rect">
            <a:avLst/>
          </a:prstGeom>
          <a:noFill/>
        </p:spPr>
        <p:txBody>
          <a:bodyPr wrap="square" rtlCol="0">
            <a:noAutofit/>
          </a:bodyPr>
          <a:p>
            <a:r>
              <a:rPr lang="en-US" sz="3600" b="1" dirty="0">
                <a:solidFill>
                  <a:schemeClr val="accent1">
                    <a:lumMod val="75000"/>
                  </a:schemeClr>
                </a:solidFill>
                <a:latin typeface="Roboto" pitchFamily="34" charset="0"/>
                <a:ea typeface="Roboto" pitchFamily="34" charset="-122"/>
                <a:cs typeface="Roboto" pitchFamily="34" charset="-120"/>
                <a:sym typeface="+mn-ea"/>
              </a:rPr>
              <a:t>Workflow:</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6" name="Text Box 5"/>
          <p:cNvSpPr txBox="1"/>
          <p:nvPr>
            <p:custDataLst>
              <p:tags r:id="rId1"/>
            </p:custDataLst>
          </p:nvPr>
        </p:nvSpPr>
        <p:spPr>
          <a:xfrm>
            <a:off x="608965" y="2927350"/>
            <a:ext cx="10245090" cy="708660"/>
          </a:xfrm>
          <a:prstGeom prst="rect">
            <a:avLst/>
          </a:prstGeom>
          <a:noFill/>
        </p:spPr>
        <p:txBody>
          <a:bodyPr wrap="square" rtlCol="0">
            <a:noAutofit/>
          </a:bodyPr>
          <a:p>
            <a:r>
              <a:rPr lang="en-US" sz="3600" b="1" dirty="0">
                <a:solidFill>
                  <a:schemeClr val="accent1">
                    <a:lumMod val="75000"/>
                  </a:schemeClr>
                </a:solidFill>
                <a:latin typeface="Roboto" pitchFamily="34" charset="0"/>
                <a:ea typeface="Roboto" pitchFamily="34" charset="-122"/>
                <a:cs typeface="Roboto" pitchFamily="34" charset="-120"/>
                <a:sym typeface="+mn-ea"/>
              </a:rPr>
              <a:t>Tools and Technologies</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7" name="Text Box 6"/>
          <p:cNvSpPr txBox="1"/>
          <p:nvPr>
            <p:custDataLst>
              <p:tags r:id="rId2"/>
            </p:custDataLst>
          </p:nvPr>
        </p:nvSpPr>
        <p:spPr>
          <a:xfrm>
            <a:off x="1009650" y="3636010"/>
            <a:ext cx="10289540" cy="2209800"/>
          </a:xfrm>
          <a:prstGeom prst="rect">
            <a:avLst/>
          </a:prstGeom>
        </p:spPr>
        <p:txBody>
          <a:bodyPr wrap="square">
            <a:noAutofit/>
          </a:bodyPr>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Microsoft SQL Server: This relational database management system acts as the central storage and analysis platform for the bank loan data.</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SSMS (SQL Server Management Studio): This acts as an integrated environment for managing any SQL infrastructure.</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Microsoft Power BI: This business intelligence tool serves as the primary platform for building and deploying the interactive dashboards for data visualization and exploration</a:t>
            </a:r>
            <a:endParaRPr lang="en-US" dirty="0">
              <a:solidFill>
                <a:srgbClr val="CFD0D8"/>
              </a:solidFill>
              <a:latin typeface="Roboto" pitchFamily="34" charset="0"/>
              <a:ea typeface="Roboto" pitchFamily="34" charset="-122"/>
              <a:cs typeface="Roboto" pitchFamily="34" charset="-12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1417320"/>
            <a:ext cx="10289540" cy="4723765"/>
          </a:xfrm>
          <a:prstGeom prst="rect">
            <a:avLst/>
          </a:prstGeom>
        </p:spPr>
        <p:txBody>
          <a:bodyPr wrap="square">
            <a:noAutofit/>
          </a:bodyPr>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Consolidated Data Storage: Maintain a centralized and secure data repository for all bank loan information within SQL Server.</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Data Cleaning and Transformation: Cleanse the raw loan data in SQL Server to address inconsistencies and prepare it for effective visualization in Power BI.</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KPIs at a Glance: Gain immediate insights into loan portfolio health through key performance indicators (KPIs) displayed in the Power BI dashboards.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Trend Analysis: Analyze trends over time by visualizing loan applications, approvals, repayments, and other loan characteristics within Power BI.</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Granular Loan Details: Explore individual loan information in Power BI through interactive dashboards, allowing for focused analysis of specific loan attributes.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Interactive Filtering: Leverage filters and slicers within Power BI dashboards to refine your analysis by loan term, purpose, employee tenure, application date, or other relevant data points</a:t>
            </a:r>
            <a:endParaRPr lang="en-US"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608965" y="469265"/>
            <a:ext cx="10245090" cy="708660"/>
          </a:xfrm>
          <a:prstGeom prst="rect">
            <a:avLst/>
          </a:prstGeom>
          <a:noFill/>
        </p:spPr>
        <p:txBody>
          <a:bodyPr wrap="square" rtlCol="0">
            <a:noAutofit/>
          </a:bodyPr>
          <a:p>
            <a:r>
              <a:rPr lang="en-US" sz="3600" b="1" dirty="0">
                <a:solidFill>
                  <a:schemeClr val="accent1">
                    <a:lumMod val="75000"/>
                  </a:schemeClr>
                </a:solidFill>
                <a:latin typeface="Roboto" pitchFamily="34" charset="0"/>
                <a:ea typeface="Roboto" pitchFamily="34" charset="-122"/>
                <a:cs typeface="Roboto" pitchFamily="34" charset="-120"/>
                <a:sym typeface="+mn-ea"/>
              </a:rPr>
              <a:t>Key Features</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5997575" y="861695"/>
            <a:ext cx="6119495" cy="5135245"/>
          </a:xfrm>
          <a:prstGeom prst="rect">
            <a:avLst/>
          </a:prstGeom>
        </p:spPr>
        <p:txBody>
          <a:bodyPr wrap="square">
            <a:noAutofit/>
          </a:bodyPr>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Loan_status: Status of the loan (e.g., current, fully paid, charged off).</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Next_payment_date: Date of the borrower's next scheduled payment.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Member_id: Unique identifier for each member.</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Purpose: Purpose of the loan (e.g., debt consolidation, home improvement).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Sub_grade: Sub-grade assigned to the borrower based on credit risk.</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Term: Duration of the loan (e.g., 36 months, 60 months).</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Verification_status: Indicates if income was verified by the lender.</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Annual_income: Annual income of the borrower.</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DTI (Debt-to-Income ratio): Ratio of the borrower's total monthly debt payments to their gross monthly income.</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Installment: Monthly payment amount.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Int_rate: Interest rate on the loan.</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Loan_amount: Total amount of the loan.</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Total_acc: Total number of credit accounts.</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Total_payment: Total amount paid by the borrower.</a:t>
            </a:r>
            <a:endParaRPr lang="en-US" sz="1600"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608965" y="172720"/>
            <a:ext cx="10245090" cy="628015"/>
          </a:xfrm>
          <a:prstGeom prst="rect">
            <a:avLst/>
          </a:prstGeom>
          <a:noFill/>
        </p:spPr>
        <p:txBody>
          <a:bodyPr wrap="square" rtlCol="0">
            <a:noAutofit/>
          </a:bodyPr>
          <a:p>
            <a:r>
              <a:rPr lang="en-US" sz="3600" b="1" dirty="0">
                <a:solidFill>
                  <a:schemeClr val="accent1">
                    <a:lumMod val="75000"/>
                  </a:schemeClr>
                </a:solidFill>
                <a:latin typeface="Roboto" pitchFamily="34" charset="0"/>
                <a:ea typeface="Roboto" pitchFamily="34" charset="-122"/>
                <a:cs typeface="Roboto" pitchFamily="34" charset="-120"/>
                <a:sym typeface="+mn-ea"/>
              </a:rPr>
              <a:t>Data Requirements</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4" name="Text Box 3"/>
          <p:cNvSpPr txBox="1"/>
          <p:nvPr>
            <p:custDataLst>
              <p:tags r:id="rId1"/>
            </p:custDataLst>
          </p:nvPr>
        </p:nvSpPr>
        <p:spPr>
          <a:xfrm>
            <a:off x="142240" y="861060"/>
            <a:ext cx="5855335" cy="5136515"/>
          </a:xfrm>
          <a:prstGeom prst="rect">
            <a:avLst/>
          </a:prstGeom>
        </p:spPr>
        <p:txBody>
          <a:bodyPr wrap="square">
            <a:noAutofit/>
          </a:bodyPr>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ID: Unique identifier for each loan application.</a:t>
            </a:r>
            <a:endParaRPr lang="en-US" sz="1600"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Address_state: State in which the borrower resides.</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Application_type: Type of loan application (e.g., individual, joint).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Emp_length: Length of employment of the borrower.</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Emp_title: Title or occupation of the borrower.</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Grade: Grade assigned to the borrower based on credit risk.</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Home_ownership: Type of home ownership (e.g., own, mortgage, rent).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Issue_date: Date on which the loan was issued.</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Last_credit_pull_date: Date when the creditor last pulled the borrower's credit report.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Last_payment_date: Date of the borrower's last payment.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Loan_status: Status of the loan (e.g., current, fully paid, charged off).</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sz="1600" dirty="0">
                <a:solidFill>
                  <a:srgbClr val="CFD0D8"/>
                </a:solidFill>
                <a:latin typeface="Roboto" pitchFamily="34" charset="0"/>
                <a:ea typeface="Roboto" pitchFamily="34" charset="-122"/>
                <a:cs typeface="Roboto" pitchFamily="34" charset="-120"/>
                <a:sym typeface="+mn-ea"/>
              </a:rPr>
              <a:t>Next_payment_date: Date of the borrower's next scheduled payment.</a:t>
            </a:r>
            <a:endParaRPr lang="en-US" sz="1600"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endParaRPr lang="en-US" sz="1600" dirty="0">
              <a:solidFill>
                <a:srgbClr val="CFD0D8"/>
              </a:solidFill>
              <a:latin typeface="Roboto" pitchFamily="34" charset="0"/>
              <a:ea typeface="Roboto" pitchFamily="34" charset="-122"/>
              <a:cs typeface="Roboto" pitchFamily="34" charset="-120"/>
              <a:sym typeface="+mn-ea"/>
            </a:endParaRPr>
          </a:p>
        </p:txBody>
      </p:sp>
      <p:sp>
        <p:nvSpPr>
          <p:cNvPr id="5" name="Text Box 4"/>
          <p:cNvSpPr txBox="1"/>
          <p:nvPr/>
        </p:nvSpPr>
        <p:spPr>
          <a:xfrm>
            <a:off x="490855" y="642620"/>
            <a:ext cx="11494770" cy="337185"/>
          </a:xfrm>
          <a:prstGeom prst="rect">
            <a:avLst/>
          </a:prstGeom>
          <a:noFill/>
        </p:spPr>
        <p:txBody>
          <a:bodyPr wrap="square" rtlCol="0">
            <a:spAutoFit/>
          </a:bodyPr>
          <a:p>
            <a:pPr marL="285750" indent="-285750">
              <a:buFont typeface="Wingdings" panose="05000000000000000000" charset="0"/>
              <a:buChar char="v"/>
            </a:pPr>
            <a:r>
              <a:rPr lang="en-US" sz="1600">
                <a:solidFill>
                  <a:schemeClr val="accent1">
                    <a:lumMod val="40000"/>
                    <a:lumOff val="60000"/>
                  </a:schemeClr>
                </a:solidFill>
              </a:rPr>
              <a:t>The project requires a dataset containing comprehensive bank loan information. Below is the description ofthe attributes -</a:t>
            </a:r>
            <a:endParaRPr lang="en-US" sz="1600">
              <a:solidFill>
                <a:schemeClr val="accent1">
                  <a:lumMod val="40000"/>
                  <a:lumOff val="6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997585"/>
            <a:ext cx="10289540" cy="5621020"/>
          </a:xfrm>
          <a:prstGeom prst="rect">
            <a:avLst/>
          </a:prstGeom>
        </p:spPr>
        <p:txBody>
          <a:bodyPr wrap="square">
            <a:noAutofit/>
          </a:bodyPr>
          <a:p>
            <a:pPr marL="285750" indent="-285750" algn="l">
              <a:lnSpc>
                <a:spcPts val="2625"/>
              </a:lnSpc>
              <a:buClrTx/>
              <a:buSzTx/>
              <a:buFont typeface="Wingdings" panose="05000000000000000000" charset="0"/>
              <a:buChar char="Ø"/>
            </a:pP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mj-lt"/>
              <a:buAutoNum type="arabicPeriod"/>
            </a:pPr>
            <a:r>
              <a:rPr lang="en-US" dirty="0">
                <a:solidFill>
                  <a:srgbClr val="CFD0D8"/>
                </a:solidFill>
                <a:latin typeface="Roboto" pitchFamily="34" charset="0"/>
                <a:ea typeface="Roboto" pitchFamily="34" charset="-122"/>
                <a:cs typeface="Roboto" pitchFamily="34" charset="-120"/>
                <a:sym typeface="+mn-ea"/>
              </a:rPr>
              <a:t>  </a:t>
            </a:r>
            <a:r>
              <a:rPr lang="en-US" b="1" dirty="0">
                <a:solidFill>
                  <a:srgbClr val="CFD0D8"/>
                </a:solidFill>
                <a:latin typeface="Roboto" pitchFamily="34" charset="0"/>
                <a:ea typeface="Roboto" pitchFamily="34" charset="-122"/>
                <a:cs typeface="Roboto" pitchFamily="34" charset="-120"/>
                <a:sym typeface="+mn-ea"/>
              </a:rPr>
              <a:t>  Data Loading</a:t>
            </a:r>
            <a:r>
              <a:rPr lang="en-US" dirty="0">
                <a:solidFill>
                  <a:srgbClr val="CFD0D8"/>
                </a:solidFill>
                <a:latin typeface="Roboto" pitchFamily="34" charset="0"/>
                <a:ea typeface="Roboto" pitchFamily="34" charset="-122"/>
                <a:cs typeface="Roboto" pitchFamily="34" charset="-120"/>
                <a:sym typeface="+mn-ea"/>
              </a:rPr>
              <a:t>: The specific method for loading data depends on your environment. However, the provided queries assume the data already resides in a table named bank_loan_data.</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mj-lt"/>
              <a:buAutoNum type="arabicPeriod"/>
            </a:pPr>
            <a:r>
              <a:rPr lang="en-US" dirty="0">
                <a:solidFill>
                  <a:srgbClr val="CFD0D8"/>
                </a:solidFill>
                <a:latin typeface="Roboto" pitchFamily="34" charset="0"/>
                <a:ea typeface="Roboto" pitchFamily="34" charset="-122"/>
                <a:cs typeface="Roboto" pitchFamily="34" charset="-120"/>
                <a:sym typeface="+mn-ea"/>
              </a:rPr>
              <a:t> </a:t>
            </a:r>
            <a:r>
              <a:rPr lang="en-US" b="1" dirty="0">
                <a:solidFill>
                  <a:srgbClr val="CFD0D8"/>
                </a:solidFill>
                <a:latin typeface="Roboto" pitchFamily="34" charset="0"/>
                <a:ea typeface="Roboto" pitchFamily="34" charset="-122"/>
                <a:cs typeface="Roboto" pitchFamily="34" charset="-120"/>
                <a:sym typeface="+mn-ea"/>
              </a:rPr>
              <a:t>  Key Performance Indicators (KPIs): </a:t>
            </a:r>
            <a:r>
              <a:rPr lang="en-US" dirty="0">
                <a:solidFill>
                  <a:srgbClr val="CFD0D8"/>
                </a:solidFill>
                <a:latin typeface="Roboto" pitchFamily="34" charset="0"/>
                <a:ea typeface="Roboto" pitchFamily="34" charset="-122"/>
                <a:cs typeface="Roboto" pitchFamily="34" charset="-120"/>
                <a:sym typeface="+mn-ea"/>
              </a:rPr>
              <a:t>The provided queries calculate various KPIs that can be used to understand the overall health of the loan portfolio. </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mj-lt"/>
              <a:buAutoNum type="arabicPeriod"/>
            </a:pPr>
            <a:r>
              <a:rPr lang="en-US" dirty="0">
                <a:solidFill>
                  <a:srgbClr val="CFD0D8"/>
                </a:solidFill>
                <a:latin typeface="Roboto" pitchFamily="34" charset="0"/>
                <a:ea typeface="Roboto" pitchFamily="34" charset="-122"/>
                <a:cs typeface="Roboto" pitchFamily="34" charset="-120"/>
                <a:sym typeface="+mn-ea"/>
              </a:rPr>
              <a:t>  </a:t>
            </a:r>
            <a:r>
              <a:rPr lang="en-US" b="1" dirty="0">
                <a:solidFill>
                  <a:srgbClr val="CFD0D8"/>
                </a:solidFill>
                <a:latin typeface="Roboto" pitchFamily="34" charset="0"/>
                <a:ea typeface="Roboto" pitchFamily="34" charset="-122"/>
                <a:cs typeface="Roboto" pitchFamily="34" charset="-120"/>
                <a:sym typeface="+mn-ea"/>
              </a:rPr>
              <a:t>Detailed Loan Analysis:</a:t>
            </a:r>
            <a:r>
              <a:rPr lang="en-US" dirty="0">
                <a:solidFill>
                  <a:srgbClr val="CFD0D8"/>
                </a:solidFill>
                <a:latin typeface="Roboto" pitchFamily="34" charset="0"/>
                <a:ea typeface="Roboto" pitchFamily="34" charset="-122"/>
                <a:cs typeface="Roboto" pitchFamily="34" charset="-120"/>
                <a:sym typeface="+mn-ea"/>
              </a:rPr>
              <a:t> The provided queries demonstrate how to analyze loan data by various dimensions:</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dirty="0">
                <a:solidFill>
                  <a:srgbClr val="CFD0D8"/>
                </a:solidFill>
                <a:latin typeface="Roboto" pitchFamily="34" charset="0"/>
                <a:ea typeface="Roboto" pitchFamily="34" charset="-122"/>
                <a:cs typeface="Roboto" pitchFamily="34" charset="-120"/>
                <a:sym typeface="+mn-ea"/>
              </a:rPr>
              <a:t>    Loan Status</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dirty="0">
                <a:solidFill>
                  <a:srgbClr val="CFD0D8"/>
                </a:solidFill>
                <a:latin typeface="Roboto" pitchFamily="34" charset="0"/>
                <a:ea typeface="Roboto" pitchFamily="34" charset="-122"/>
                <a:cs typeface="Roboto" pitchFamily="34" charset="-120"/>
                <a:sym typeface="+mn-ea"/>
              </a:rPr>
              <a:t>    Month</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dirty="0">
                <a:solidFill>
                  <a:srgbClr val="CFD0D8"/>
                </a:solidFill>
                <a:latin typeface="Roboto" pitchFamily="34" charset="0"/>
                <a:ea typeface="Roboto" pitchFamily="34" charset="-122"/>
                <a:cs typeface="Roboto" pitchFamily="34" charset="-120"/>
                <a:sym typeface="+mn-ea"/>
              </a:rPr>
              <a:t>    State</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dirty="0">
                <a:solidFill>
                  <a:srgbClr val="CFD0D8"/>
                </a:solidFill>
                <a:latin typeface="Roboto" pitchFamily="34" charset="0"/>
                <a:ea typeface="Roboto" pitchFamily="34" charset="-122"/>
                <a:cs typeface="Roboto" pitchFamily="34" charset="-120"/>
                <a:sym typeface="+mn-ea"/>
              </a:rPr>
              <a:t>    Loan Term</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dirty="0">
                <a:solidFill>
                  <a:srgbClr val="CFD0D8"/>
                </a:solidFill>
                <a:latin typeface="Roboto" pitchFamily="34" charset="0"/>
                <a:ea typeface="Roboto" pitchFamily="34" charset="-122"/>
                <a:cs typeface="Roboto" pitchFamily="34" charset="-120"/>
                <a:sym typeface="+mn-ea"/>
              </a:rPr>
              <a:t>    Employee Length</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dirty="0">
                <a:solidFill>
                  <a:srgbClr val="CFD0D8"/>
                </a:solidFill>
                <a:latin typeface="Roboto" pitchFamily="34" charset="0"/>
                <a:ea typeface="Roboto" pitchFamily="34" charset="-122"/>
                <a:cs typeface="Roboto" pitchFamily="34" charset="-120"/>
                <a:sym typeface="+mn-ea"/>
              </a:rPr>
              <a:t>    Loan Purpose</a:t>
            </a:r>
            <a:endParaRPr lang="en-US" dirty="0">
              <a:solidFill>
                <a:srgbClr val="CFD0D8"/>
              </a:solidFill>
              <a:latin typeface="Roboto" pitchFamily="34" charset="0"/>
              <a:ea typeface="Roboto" pitchFamily="34" charset="-122"/>
              <a:cs typeface="Roboto" pitchFamily="34" charset="-120"/>
              <a:sym typeface="+mn-ea"/>
            </a:endParaRPr>
          </a:p>
          <a:p>
            <a:pPr marL="342900" indent="-342900" algn="l">
              <a:lnSpc>
                <a:spcPts val="2625"/>
              </a:lnSpc>
              <a:buClrTx/>
              <a:buSzTx/>
              <a:buFont typeface="Arial" panose="020B0604020202020204" pitchFamily="34" charset="0"/>
              <a:buChar char="•"/>
            </a:pPr>
            <a:r>
              <a:rPr lang="en-US" dirty="0">
                <a:solidFill>
                  <a:srgbClr val="CFD0D8"/>
                </a:solidFill>
                <a:latin typeface="Roboto" pitchFamily="34" charset="0"/>
                <a:ea typeface="Roboto" pitchFamily="34" charset="-122"/>
                <a:cs typeface="Roboto" pitchFamily="34" charset="-120"/>
                <a:sym typeface="+mn-ea"/>
              </a:rPr>
              <a:t>    Home Ownership</a:t>
            </a:r>
            <a:endParaRPr lang="en-US" dirty="0">
              <a:solidFill>
                <a:srgbClr val="CFD0D8"/>
              </a:solidFill>
              <a:latin typeface="Roboto" pitchFamily="34" charset="0"/>
              <a:ea typeface="Roboto" pitchFamily="34" charset="-122"/>
              <a:cs typeface="Roboto" pitchFamily="34" charset="-120"/>
              <a:sym typeface="+mn-ea"/>
            </a:endParaRPr>
          </a:p>
          <a:p>
            <a:pPr indent="0" algn="l">
              <a:lnSpc>
                <a:spcPts val="2625"/>
              </a:lnSpc>
              <a:buClrTx/>
              <a:buSzTx/>
              <a:buFont typeface="+mj-lt"/>
              <a:buNone/>
            </a:pPr>
            <a:r>
              <a:rPr lang="en-US" dirty="0">
                <a:solidFill>
                  <a:srgbClr val="CFD0D8"/>
                </a:solidFill>
                <a:latin typeface="Roboto" pitchFamily="34" charset="0"/>
                <a:ea typeface="Roboto" pitchFamily="34" charset="-122"/>
                <a:cs typeface="Roboto" pitchFamily="34" charset="-120"/>
                <a:sym typeface="+mn-ea"/>
              </a:rPr>
              <a:t>4.   </a:t>
            </a:r>
            <a:r>
              <a:rPr lang="en-US" b="1" dirty="0">
                <a:solidFill>
                  <a:srgbClr val="CFD0D8"/>
                </a:solidFill>
                <a:latin typeface="Roboto" pitchFamily="34" charset="0"/>
                <a:ea typeface="Roboto" pitchFamily="34" charset="-122"/>
                <a:cs typeface="Roboto" pitchFamily="34" charset="-120"/>
                <a:sym typeface="+mn-ea"/>
              </a:rPr>
              <a:t>  Filtering for Dashboards:</a:t>
            </a:r>
            <a:r>
              <a:rPr lang="en-US" dirty="0">
                <a:solidFill>
                  <a:srgbClr val="CFD0D8"/>
                </a:solidFill>
                <a:latin typeface="Roboto" pitchFamily="34" charset="0"/>
                <a:ea typeface="Roboto" pitchFamily="34" charset="-122"/>
                <a:cs typeface="Roboto" pitchFamily="34" charset="-120"/>
                <a:sym typeface="+mn-ea"/>
              </a:rPr>
              <a:t> The last query showcases how to filter data based on specific criteria (e.g., grade = 'A'). This demonstrates the power of SQL Server in preparing data for visualizations in Power BI dashboards, where users can interact with filters and explore the data in more detail.</a:t>
            </a:r>
            <a:endParaRPr lang="en-US"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927100" y="675640"/>
            <a:ext cx="10245090" cy="938530"/>
          </a:xfrm>
          <a:prstGeom prst="rect">
            <a:avLst/>
          </a:prstGeom>
          <a:noFill/>
        </p:spPr>
        <p:txBody>
          <a:bodyPr wrap="square" rtlCol="0">
            <a:noAutofit/>
          </a:bodyPr>
          <a:p>
            <a:pPr marL="571500" indent="-571500">
              <a:buFont typeface="Wingdings" panose="05000000000000000000" charset="0"/>
              <a:buChar char="Ø"/>
            </a:pPr>
            <a:r>
              <a:rPr lang="en-US" sz="3600" b="1" dirty="0">
                <a:solidFill>
                  <a:schemeClr val="accent1">
                    <a:lumMod val="75000"/>
                  </a:schemeClr>
                </a:solidFill>
                <a:latin typeface="Roboto" pitchFamily="34" charset="0"/>
                <a:ea typeface="Roboto" pitchFamily="34" charset="-122"/>
                <a:cs typeface="Roboto" pitchFamily="34" charset="-120"/>
                <a:sym typeface="+mn-ea"/>
              </a:rPr>
              <a:t>Bank Loan Data Processing Overview</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5" name="Text Box 4"/>
          <p:cNvSpPr txBox="1"/>
          <p:nvPr>
            <p:custDataLst>
              <p:tags r:id="rId1"/>
            </p:custDataLst>
          </p:nvPr>
        </p:nvSpPr>
        <p:spPr>
          <a:xfrm>
            <a:off x="450850" y="155575"/>
            <a:ext cx="10050780" cy="772160"/>
          </a:xfrm>
          <a:prstGeom prst="rect">
            <a:avLst/>
          </a:prstGeom>
          <a:noFill/>
        </p:spPr>
        <p:txBody>
          <a:bodyPr wrap="square" rtlCol="0">
            <a:noAutofit/>
          </a:bodyPr>
          <a:p>
            <a:r>
              <a:rPr lang="en-US" sz="3600" b="1" dirty="0">
                <a:solidFill>
                  <a:schemeClr val="accent1">
                    <a:lumMod val="75000"/>
                  </a:schemeClr>
                </a:solidFill>
                <a:latin typeface="Roboto" pitchFamily="34" charset="0"/>
                <a:ea typeface="Roboto" pitchFamily="34" charset="-122"/>
                <a:cs typeface="Roboto" pitchFamily="34" charset="-120"/>
                <a:sym typeface="+mn-ea"/>
              </a:rPr>
              <a:t>Phase 1: Data Storage and Analysis in SQL Server</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5826</Words>
  <Application>WPS Presentation</Application>
  <PresentationFormat>Widescreen</PresentationFormat>
  <Paragraphs>93</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Calibri Light</vt:lpstr>
      <vt:lpstr>Calibri</vt:lpstr>
      <vt:lpstr>Microsoft YaHei</vt:lpstr>
      <vt:lpstr>Arial Unicode MS</vt:lpstr>
      <vt:lpstr>Segoe UI Light</vt:lpstr>
      <vt:lpstr>Arial</vt:lpstr>
      <vt:lpstr>Segoe UI</vt:lpstr>
      <vt:lpstr>Segoe UI Semibold</vt:lpstr>
      <vt:lpstr>Consolas</vt:lpstr>
      <vt:lpstr>Roboto</vt:lpstr>
      <vt:lpstr>Times New Roman</vt:lpstr>
      <vt:lpstr>Roboto</vt:lpstr>
      <vt:lpstr>Roboto</vt:lpstr>
      <vt:lpstr>Wingdings</vt:lpstr>
      <vt:lpstr>Office Theme</vt:lpstr>
      <vt:lpstr>Bank Loan Report Dashboard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cw</cp:lastModifiedBy>
  <cp:revision>2</cp:revision>
  <dcterms:created xsi:type="dcterms:W3CDTF">2024-06-20T08:23:00Z</dcterms:created>
  <dcterms:modified xsi:type="dcterms:W3CDTF">2024-06-20T08:24:21Z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1AA97BFAC3B0464DB9C40C4046A0269F_13</vt:lpwstr>
  </property>
  <property fmtid="{D5CDD505-2E9C-101B-9397-08002B2CF9AE}" pid="3" name="KSOProductBuildVer">
    <vt:lpwstr>1033-12.2.0.17119</vt:lpwstr>
  </property>
</Properties>
</file>