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82" r:id="rId4"/>
    <p:sldId id="268" r:id="rId5"/>
    <p:sldId id="262" r:id="rId6"/>
    <p:sldId id="264" r:id="rId7"/>
    <p:sldId id="265" r:id="rId8"/>
    <p:sldId id="280"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2.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1" Type="http://schemas.openxmlformats.org/officeDocument/2006/relationships/slideLayout" Target="../slideLayouts/slideLayout7.xml"/><Relationship Id="rId10" Type="http://schemas.openxmlformats.org/officeDocument/2006/relationships/image" Target="../media/image3.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hyperlink" Target="https://app.powerbi.com/groups/me/reports/5a9b1ff5-8ff2-464e-88fc-927c2b1638d9/?pbi_source=PowerPoi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4" name="Image 0" descr="preencoded.png"/>
          <p:cNvPicPr>
            <a:picLocks noChangeAspect="1"/>
          </p:cNvPicPr>
          <p:nvPr>
            <p:custDataLst>
              <p:tags r:id="rId1"/>
            </p:custDataLst>
          </p:nvPr>
        </p:nvPicPr>
        <p:blipFill>
          <a:blip r:embed="rId2"/>
          <a:stretch>
            <a:fillRect/>
          </a:stretch>
        </p:blipFill>
        <p:spPr>
          <a:xfrm>
            <a:off x="0" y="0"/>
            <a:ext cx="14630400" cy="8229600"/>
          </a:xfrm>
          <a:prstGeom prst="rect">
            <a:avLst/>
          </a:prstGeom>
        </p:spPr>
      </p:pic>
      <p:sp>
        <p:nvSpPr>
          <p:cNvPr id="5" name="Shape 0"/>
          <p:cNvSpPr/>
          <p:nvPr>
            <p:custDataLst>
              <p:tags r:id="rId3"/>
            </p:custDataLst>
          </p:nvPr>
        </p:nvSpPr>
        <p:spPr>
          <a:xfrm>
            <a:off x="0" y="0"/>
            <a:ext cx="14630400" cy="8531225"/>
          </a:xfrm>
          <a:prstGeom prst="rect">
            <a:avLst/>
          </a:prstGeom>
          <a:solidFill>
            <a:srgbClr val="07070C"/>
          </a:solidFill>
        </p:spPr>
      </p:sp>
      <p:sp>
        <p:nvSpPr>
          <p:cNvPr id="7" name="Text 1"/>
          <p:cNvSpPr/>
          <p:nvPr>
            <p:custDataLst>
              <p:tags r:id="rId4"/>
            </p:custDataLst>
          </p:nvPr>
        </p:nvSpPr>
        <p:spPr>
          <a:xfrm>
            <a:off x="916940" y="481330"/>
            <a:ext cx="7037070" cy="4105910"/>
          </a:xfrm>
          <a:prstGeom prst="rect">
            <a:avLst/>
          </a:prstGeom>
          <a:noFill/>
        </p:spPr>
        <p:txBody>
          <a:bodyPr wrap="square" rtlCol="0" anchor="t"/>
          <a:p>
            <a:r>
              <a:rPr lang="en-US" sz="8000" dirty="0">
                <a:gradFill>
                  <a:gsLst>
                    <a:gs pos="0">
                      <a:srgbClr val="FE4444"/>
                    </a:gs>
                    <a:gs pos="100000">
                      <a:srgbClr val="832B2B"/>
                    </a:gs>
                  </a:gsLst>
                  <a:lin scaled="0"/>
                </a:gradFill>
                <a:latin typeface="Sora" pitchFamily="34" charset="0"/>
                <a:ea typeface="Sora" pitchFamily="34" charset="-122"/>
                <a:cs typeface="Sora" pitchFamily="34" charset="-120"/>
              </a:rPr>
              <a:t>HR Data Analysis Dashboard</a:t>
            </a:r>
            <a:r>
              <a:rPr lang="en-US" sz="7200" dirty="0">
                <a:solidFill>
                  <a:srgbClr val="B380FF"/>
                </a:solidFill>
                <a:latin typeface="Sora" pitchFamily="34" charset="0"/>
                <a:ea typeface="Sora" pitchFamily="34" charset="-122"/>
                <a:cs typeface="Sora" pitchFamily="34" charset="-120"/>
                <a:sym typeface="+mn-ea"/>
              </a:rPr>
              <a:t> </a:t>
            </a:r>
            <a:r>
              <a:rPr lang="en-US" sz="6035" b="1" dirty="0">
                <a:sym typeface="+mn-ea"/>
              </a:rPr>
              <a:t>wer bi).</a:t>
            </a:r>
            <a:endParaRPr lang="en-US" sz="6035" dirty="0"/>
          </a:p>
        </p:txBody>
      </p:sp>
      <p:sp>
        <p:nvSpPr>
          <p:cNvPr id="8" name="Text 2"/>
          <p:cNvSpPr/>
          <p:nvPr>
            <p:custDataLst>
              <p:tags r:id="rId5"/>
            </p:custDataLst>
          </p:nvPr>
        </p:nvSpPr>
        <p:spPr>
          <a:xfrm>
            <a:off x="833199" y="4587002"/>
            <a:ext cx="7477601" cy="666512"/>
          </a:xfrm>
          <a:prstGeom prst="rect">
            <a:avLst/>
          </a:prstGeom>
          <a:noFill/>
        </p:spPr>
        <p:txBody>
          <a:bodyPr wrap="square" rtlCol="0" anchor="t"/>
          <a:p>
            <a:pPr marL="0" indent="0">
              <a:lnSpc>
                <a:spcPts val="2625"/>
              </a:lnSpc>
              <a:buNone/>
            </a:pPr>
            <a:endParaRPr lang="en-US" sz="1750" dirty="0"/>
          </a:p>
        </p:txBody>
      </p:sp>
      <p:sp>
        <p:nvSpPr>
          <p:cNvPr id="11" name="Shape 3"/>
          <p:cNvSpPr/>
          <p:nvPr>
            <p:custDataLst>
              <p:tags r:id="rId6"/>
            </p:custDataLst>
          </p:nvPr>
        </p:nvSpPr>
        <p:spPr>
          <a:xfrm>
            <a:off x="833199" y="5520095"/>
            <a:ext cx="355402" cy="355402"/>
          </a:xfrm>
          <a:prstGeom prst="roundRect">
            <a:avLst>
              <a:gd name="adj" fmla="val 25726039"/>
            </a:avLst>
          </a:prstGeom>
          <a:noFill/>
          <a:ln w="7620">
            <a:solidFill>
              <a:srgbClr val="FFFFFF"/>
            </a:solidFill>
            <a:prstDash val="solid"/>
          </a:ln>
        </p:spPr>
      </p:sp>
      <p:pic>
        <p:nvPicPr>
          <p:cNvPr id="14" name="Image 2" descr="preencoded.png"/>
          <p:cNvPicPr>
            <a:picLocks noChangeAspect="1"/>
          </p:cNvPicPr>
          <p:nvPr>
            <p:custDataLst>
              <p:tags r:id="rId7"/>
            </p:custDataLst>
          </p:nvPr>
        </p:nvPicPr>
        <p:blipFill>
          <a:blip r:embed="rId8"/>
          <a:stretch>
            <a:fillRect/>
          </a:stretch>
        </p:blipFill>
        <p:spPr>
          <a:xfrm>
            <a:off x="840819" y="5527715"/>
            <a:ext cx="340162" cy="340162"/>
          </a:xfrm>
          <a:prstGeom prst="rect">
            <a:avLst/>
          </a:prstGeom>
        </p:spPr>
      </p:pic>
      <p:sp>
        <p:nvSpPr>
          <p:cNvPr id="15" name="Text 4"/>
          <p:cNvSpPr/>
          <p:nvPr>
            <p:custDataLst>
              <p:tags r:id="rId9"/>
            </p:custDataLst>
          </p:nvPr>
        </p:nvSpPr>
        <p:spPr>
          <a:xfrm>
            <a:off x="1299686" y="5503426"/>
            <a:ext cx="3158371" cy="388858"/>
          </a:xfrm>
          <a:prstGeom prst="rect">
            <a:avLst/>
          </a:prstGeom>
          <a:noFill/>
        </p:spPr>
        <p:txBody>
          <a:bodyPr wrap="none" rtlCol="0" anchor="t"/>
          <a:p>
            <a:pPr marL="0" indent="0" algn="l">
              <a:lnSpc>
                <a:spcPts val="3060"/>
              </a:lnSpc>
              <a:buNone/>
            </a:pPr>
            <a:r>
              <a:rPr lang="en-US" sz="2185" b="1" dirty="0">
                <a:solidFill>
                  <a:srgbClr val="E0D6DE"/>
                </a:solidFill>
                <a:latin typeface="Noto Sans TC" pitchFamily="34" charset="0"/>
                <a:ea typeface="Noto Sans TC" pitchFamily="34" charset="-122"/>
                <a:cs typeface="Noto Sans TC" pitchFamily="34" charset="-120"/>
              </a:rPr>
              <a:t>by pramod nemagouda</a:t>
            </a:r>
            <a:endParaRPr lang="en-US" sz="2185" dirty="0"/>
          </a:p>
        </p:txBody>
      </p:sp>
      <p:sp>
        <p:nvSpPr>
          <p:cNvPr id="2" name="Text Box 1"/>
          <p:cNvSpPr txBox="1"/>
          <p:nvPr/>
        </p:nvSpPr>
        <p:spPr>
          <a:xfrm>
            <a:off x="916940" y="4443095"/>
            <a:ext cx="7037070" cy="713105"/>
          </a:xfrm>
          <a:prstGeom prst="rect">
            <a:avLst/>
          </a:prstGeom>
          <a:noFill/>
        </p:spPr>
        <p:txBody>
          <a:bodyPr wrap="square" rtlCol="0">
            <a:noAutofit/>
          </a:bodyPr>
          <a:p>
            <a:r>
              <a:rPr lang="en-US" sz="1600" dirty="0">
                <a:solidFill>
                  <a:srgbClr val="CFD0D8"/>
                </a:solidFill>
                <a:latin typeface="Roboto" pitchFamily="34" charset="0"/>
                <a:ea typeface="Roboto" pitchFamily="34" charset="-122"/>
                <a:cs typeface="Roboto" pitchFamily="34" charset="-120"/>
                <a:sym typeface="+mn-ea"/>
              </a:rPr>
              <a:t>HR analysis dashboard to empower organizations with data-driven insights for enhancing employee performance and retention.</a:t>
            </a:r>
            <a:endParaRPr lang="en-US" sz="1600" dirty="0">
              <a:solidFill>
                <a:srgbClr val="CFD0D8"/>
              </a:solidFill>
              <a:latin typeface="Roboto" pitchFamily="34" charset="0"/>
              <a:ea typeface="Roboto" pitchFamily="34" charset="-122"/>
              <a:cs typeface="Roboto" pitchFamily="34" charset="-120"/>
              <a:sym typeface="+mn-ea"/>
            </a:endParaRPr>
          </a:p>
        </p:txBody>
      </p:sp>
      <p:pic>
        <p:nvPicPr>
          <p:cNvPr id="3" name="Picture 2"/>
          <p:cNvPicPr>
            <a:picLocks noChangeAspect="1"/>
          </p:cNvPicPr>
          <p:nvPr/>
        </p:nvPicPr>
        <p:blipFill>
          <a:blip r:embed="rId10"/>
          <a:stretch>
            <a:fillRect/>
          </a:stretch>
        </p:blipFill>
        <p:spPr>
          <a:xfrm>
            <a:off x="7954645" y="-635"/>
            <a:ext cx="6675120" cy="8531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Text Box 2"/>
          <p:cNvSpPr txBox="1"/>
          <p:nvPr/>
        </p:nvSpPr>
        <p:spPr>
          <a:xfrm>
            <a:off x="75565" y="0"/>
            <a:ext cx="10778490" cy="619760"/>
          </a:xfrm>
          <a:prstGeom prst="rect">
            <a:avLst/>
          </a:prstGeom>
          <a:noFill/>
        </p:spPr>
        <p:txBody>
          <a:bodyPr wrap="square" rtlCol="0">
            <a:noAutofit/>
          </a:bodyPr>
          <a:p>
            <a:r>
              <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rPr>
              <a:t>HR Data Analysis Dashboard</a:t>
            </a:r>
            <a:endParaRPr kumimoji="0" lang="en-US" sz="3600" b="1" i="0" u="none" strike="noStrike" kern="1200" cap="none" spc="0" normalizeH="0" baseline="0" dirty="0">
              <a:gradFill>
                <a:gsLst>
                  <a:gs pos="0">
                    <a:srgbClr val="FE4444"/>
                  </a:gs>
                  <a:gs pos="100000">
                    <a:srgbClr val="832B2B"/>
                  </a:gs>
                </a:gsLst>
                <a:lin scaled="0"/>
              </a:gradFill>
              <a:latin typeface="Roboto" pitchFamily="34" charset="0"/>
              <a:ea typeface="Roboto" pitchFamily="34" charset="-122"/>
              <a:cs typeface="Roboto" pitchFamily="34" charset="-120"/>
            </a:endParaRPr>
          </a:p>
          <a:p>
            <a:endPar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endParaRPr>
          </a:p>
        </p:txBody>
      </p:sp>
      <p:pic>
        <p:nvPicPr>
          <p:cNvPr id="4" name="Picture" title="This slide contains the following visuals: Overall Employees ,Attrition ,Attrition Rate ,Active Employee ,Average Age ,Department Wise Attrition ,No of Employee By Age Group ,Job Satisfaction Rating ,barChart ,Under 25 ,Attrition rate  By Gender for Different age groups ,25-34 ,35-44 ,45-54 ,Above 55 ,card ,card ,card ,card ,card ,HR ANALYTICS DASHBOARD ,slicer. Please refer to the notes on this slide for details">
            <a:hlinkClick r:id="rId1"/>
          </p:cNvPr>
          <p:cNvPicPr>
            <a:picLocks noChangeAspect="1"/>
          </p:cNvPicPr>
          <p:nvPr>
            <p:custDataLst>
              <p:tags r:id="rId2"/>
            </p:custDataLst>
          </p:nvPr>
        </p:nvPicPr>
        <p:blipFill>
          <a:blip r:embed="rId3"/>
          <a:stretch>
            <a:fillRect/>
          </a:stretch>
        </p:blipFill>
        <p:spPr>
          <a:xfrm>
            <a:off x="635" y="619760"/>
            <a:ext cx="12190730" cy="635381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898525"/>
            <a:ext cx="10289540" cy="5626100"/>
          </a:xfrm>
          <a:prstGeom prst="rect">
            <a:avLst/>
          </a:prstGeom>
        </p:spPr>
        <p:txBody>
          <a:bodyPr wrap="square">
            <a:noAutofit/>
          </a:bodyPr>
          <a:p>
            <a:pPr marL="285750" indent="-285750" algn="l">
              <a:lnSpc>
                <a:spcPts val="2625"/>
              </a:lnSpc>
              <a:buClrTx/>
              <a:buSzTx/>
              <a:buFont typeface="Wingdings" panose="05000000000000000000" charset="0"/>
              <a:buChar char="v"/>
            </a:pPr>
            <a:r>
              <a:rPr lang="en-US" dirty="0">
                <a:solidFill>
                  <a:srgbClr val="CFD0D8"/>
                </a:solidFill>
                <a:latin typeface="Roboto" pitchFamily="34" charset="0"/>
                <a:ea typeface="Roboto" pitchFamily="34" charset="-122"/>
                <a:cs typeface="Roboto" pitchFamily="34" charset="-120"/>
                <a:sym typeface="+mn-ea"/>
              </a:rPr>
              <a:t>Employee Performance and Retention:</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Attrition: This is the rate at which employees leave the organization. A high attrition rate can be costly and disrupt operations.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Retention: This refers to an organization's ability to keep its employees. Retaining top talent is crucial for maintaining a skilled workforce and achieving business goals.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Employee Engagement: This describes the level of emotional commitment employees have to their organization and work. Engaged employees are typically more productive and less likely to leave.</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v"/>
            </a:pPr>
            <a:r>
              <a:rPr lang="en-US" dirty="0">
                <a:solidFill>
                  <a:srgbClr val="CFD0D8"/>
                </a:solidFill>
                <a:latin typeface="Roboto" pitchFamily="34" charset="0"/>
                <a:ea typeface="Roboto" pitchFamily="34" charset="-122"/>
                <a:cs typeface="Roboto" pitchFamily="34" charset="-120"/>
                <a:sym typeface="+mn-ea"/>
              </a:rPr>
              <a:t>Understanding the Impact of Different Factors: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Job Satisfaction: Employees who are dissatisfied with their work are more likely to leave. The dashboard can help identify departments or roles with lower job satisfaction, prompting further investigation.</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Job Role: Certain job roles may be inherently more prone to attrition due to factors like workload, stress, or career advancement opportunities.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Salary and Compensation: Competitive salaries and benefits are important for retaining talent. Analyzing attrition by salary can reveal potential issues with pay equity.</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Tenure: Employees who are new to the company may be more likely to leave during the probationary period. Analyzing attrition by year at the company can help assess the effectiveness of onboarding programs.</a:t>
            </a:r>
            <a:endParaRPr lang="en-US" dirty="0">
              <a:solidFill>
                <a:srgbClr val="CFD0D8"/>
              </a:solidFill>
              <a:latin typeface="Roboto" pitchFamily="34" charset="0"/>
              <a:ea typeface="Roboto" pitchFamily="34" charset="-122"/>
              <a:cs typeface="Roboto" pitchFamily="34" charset="-120"/>
              <a:sym typeface="+mn-ea"/>
            </a:endParaRPr>
          </a:p>
        </p:txBody>
      </p:sp>
      <p:sp>
        <p:nvSpPr>
          <p:cNvPr id="3" name="Text Box 2"/>
          <p:cNvSpPr txBox="1"/>
          <p:nvPr/>
        </p:nvSpPr>
        <p:spPr>
          <a:xfrm>
            <a:off x="608965" y="229235"/>
            <a:ext cx="10245090" cy="669290"/>
          </a:xfrm>
          <a:prstGeom prst="rect">
            <a:avLst/>
          </a:prstGeom>
          <a:noFill/>
        </p:spPr>
        <p:txBody>
          <a:bodyPr wrap="square" rtlCol="0">
            <a:noAutofit/>
          </a:bodyPr>
          <a:p>
            <a:r>
              <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rPr>
              <a:t>Domain Knowledge:</a:t>
            </a:r>
            <a:endPar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1195070"/>
            <a:ext cx="10289540" cy="845185"/>
          </a:xfrm>
          <a:prstGeom prst="rect">
            <a:avLst/>
          </a:prstGeom>
        </p:spPr>
        <p:txBody>
          <a:bodyPr wrap="square">
            <a:noAutofit/>
          </a:bodyPr>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Developed a comprehensive HR analysis dashboard to empower organizations with data-driven insights for enhancing employee performance and retention.</a:t>
            </a:r>
            <a:endParaRPr lang="en-US" dirty="0">
              <a:solidFill>
                <a:srgbClr val="CFD0D8"/>
              </a:solidFill>
              <a:latin typeface="Roboto" pitchFamily="34" charset="0"/>
              <a:ea typeface="Roboto" pitchFamily="34" charset="-122"/>
              <a:cs typeface="Roboto" pitchFamily="34" charset="-120"/>
              <a:sym typeface="+mn-ea"/>
            </a:endParaRPr>
          </a:p>
        </p:txBody>
      </p:sp>
      <p:sp>
        <p:nvSpPr>
          <p:cNvPr id="3" name="Text Box 2"/>
          <p:cNvSpPr txBox="1"/>
          <p:nvPr/>
        </p:nvSpPr>
        <p:spPr>
          <a:xfrm>
            <a:off x="608965" y="469265"/>
            <a:ext cx="10245090" cy="640715"/>
          </a:xfrm>
          <a:prstGeom prst="rect">
            <a:avLst/>
          </a:prstGeom>
          <a:noFill/>
        </p:spPr>
        <p:txBody>
          <a:bodyPr wrap="square" rtlCol="0">
            <a:noAutofit/>
          </a:bodyPr>
          <a:p>
            <a:r>
              <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rPr>
              <a:t>Objective</a:t>
            </a:r>
            <a:r>
              <a:rPr lang="en-US" sz="3600" b="1" dirty="0">
                <a:solidFill>
                  <a:schemeClr val="accent1">
                    <a:lumMod val="75000"/>
                  </a:schemeClr>
                </a:solidFill>
                <a:latin typeface="Roboto" pitchFamily="34" charset="0"/>
                <a:ea typeface="Roboto" pitchFamily="34" charset="-122"/>
                <a:cs typeface="Roboto" pitchFamily="34" charset="-120"/>
                <a:sym typeface="+mn-ea"/>
              </a:rPr>
              <a:t>:</a:t>
            </a:r>
            <a:endParaRPr lang="en-US" sz="3600" b="1" dirty="0">
              <a:solidFill>
                <a:schemeClr val="accent1">
                  <a:lumMod val="75000"/>
                </a:schemeClr>
              </a:solidFill>
              <a:latin typeface="Roboto" pitchFamily="34" charset="0"/>
              <a:ea typeface="Roboto" pitchFamily="34" charset="-122"/>
              <a:cs typeface="Roboto" pitchFamily="34" charset="-120"/>
              <a:sym typeface="+mn-ea"/>
            </a:endParaRPr>
          </a:p>
        </p:txBody>
      </p:sp>
      <p:sp>
        <p:nvSpPr>
          <p:cNvPr id="4" name="Text Box 3"/>
          <p:cNvSpPr txBox="1"/>
          <p:nvPr/>
        </p:nvSpPr>
        <p:spPr>
          <a:xfrm>
            <a:off x="608330" y="2124710"/>
            <a:ext cx="8450580" cy="743585"/>
          </a:xfrm>
          <a:prstGeom prst="rect">
            <a:avLst/>
          </a:prstGeom>
        </p:spPr>
        <p:txBody>
          <a:bodyPr>
            <a:noAutofit/>
          </a:bodyPr>
          <a:p>
            <a:pPr>
              <a:spcAft>
                <a:spcPct val="60000"/>
              </a:spcAft>
            </a:pPr>
            <a:r>
              <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rPr>
              <a:t> Approach</a:t>
            </a:r>
            <a:r>
              <a:rPr lang="en-US" sz="3600" b="1" dirty="0">
                <a:solidFill>
                  <a:schemeClr val="accent1">
                    <a:lumMod val="75000"/>
                  </a:schemeClr>
                </a:solidFill>
                <a:latin typeface="Roboto" pitchFamily="34" charset="0"/>
                <a:ea typeface="Roboto" pitchFamily="34" charset="-122"/>
                <a:cs typeface="Roboto" pitchFamily="34" charset="-120"/>
              </a:rPr>
              <a:t>:</a:t>
            </a:r>
            <a:endParaRPr lang="en-US" sz="3600" b="1" dirty="0">
              <a:solidFill>
                <a:schemeClr val="accent1">
                  <a:lumMod val="75000"/>
                </a:schemeClr>
              </a:solidFill>
              <a:latin typeface="Roboto" pitchFamily="34" charset="0"/>
              <a:ea typeface="Roboto" pitchFamily="34" charset="-122"/>
              <a:cs typeface="Roboto" pitchFamily="34" charset="-120"/>
            </a:endParaRPr>
          </a:p>
        </p:txBody>
      </p:sp>
      <p:sp>
        <p:nvSpPr>
          <p:cNvPr id="5" name="Text Box 4"/>
          <p:cNvSpPr txBox="1"/>
          <p:nvPr>
            <p:custDataLst>
              <p:tags r:id="rId1"/>
            </p:custDataLst>
          </p:nvPr>
        </p:nvSpPr>
        <p:spPr>
          <a:xfrm>
            <a:off x="882650" y="2868295"/>
            <a:ext cx="10289540" cy="2997200"/>
          </a:xfrm>
          <a:prstGeom prst="rect">
            <a:avLst/>
          </a:prstGeom>
        </p:spPr>
        <p:txBody>
          <a:bodyPr wrap="square">
            <a:noAutofit/>
          </a:bodyPr>
          <a:p>
            <a:pPr marL="285750" indent="-285750" algn="l">
              <a:lnSpc>
                <a:spcPts val="2625"/>
              </a:lnSpc>
              <a:buClrTx/>
              <a:buSzTx/>
              <a:buFont typeface="Wingdings" panose="05000000000000000000" charset="0"/>
              <a:buChar char="Ø"/>
            </a:pPr>
            <a:r>
              <a:rPr lang="en-US" b="1" dirty="0">
                <a:solidFill>
                  <a:srgbClr val="CFD0D8"/>
                </a:solidFill>
                <a:latin typeface="Roboto" pitchFamily="34" charset="0"/>
                <a:ea typeface="Roboto" pitchFamily="34" charset="-122"/>
                <a:cs typeface="Roboto" pitchFamily="34" charset="-120"/>
                <a:sym typeface="+mn-ea"/>
              </a:rPr>
              <a:t>Data Understanding</a:t>
            </a:r>
            <a:r>
              <a:rPr lang="en-US" dirty="0">
                <a:solidFill>
                  <a:srgbClr val="CFD0D8"/>
                </a:solidFill>
                <a:latin typeface="Roboto" pitchFamily="34" charset="0"/>
                <a:ea typeface="Roboto" pitchFamily="34" charset="-122"/>
                <a:cs typeface="Roboto" pitchFamily="34" charset="-120"/>
                <a:sym typeface="+mn-ea"/>
              </a:rPr>
              <a:t>: Thorough exploration and preparation of the dataset using Power Query to ensure usability.</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b="1" dirty="0">
                <a:solidFill>
                  <a:srgbClr val="CFD0D8"/>
                </a:solidFill>
                <a:latin typeface="Roboto" pitchFamily="34" charset="0"/>
                <a:ea typeface="Roboto" pitchFamily="34" charset="-122"/>
                <a:cs typeface="Roboto" pitchFamily="34" charset="-120"/>
                <a:sym typeface="+mn-ea"/>
              </a:rPr>
              <a:t>Data Cleaning</a:t>
            </a:r>
            <a:r>
              <a:rPr lang="en-US" dirty="0">
                <a:solidFill>
                  <a:srgbClr val="CFD0D8"/>
                </a:solidFill>
                <a:latin typeface="Roboto" pitchFamily="34" charset="0"/>
                <a:ea typeface="Roboto" pitchFamily="34" charset="-122"/>
                <a:cs typeface="Roboto" pitchFamily="34" charset="-120"/>
                <a:sym typeface="+mn-ea"/>
              </a:rPr>
              <a:t>: Eliminating errors, null values, and irrelevant columns via Power Query editor for pristine data.</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b="1" dirty="0">
                <a:solidFill>
                  <a:srgbClr val="CFD0D8"/>
                </a:solidFill>
                <a:latin typeface="Roboto" pitchFamily="34" charset="0"/>
                <a:ea typeface="Roboto" pitchFamily="34" charset="-122"/>
                <a:cs typeface="Roboto" pitchFamily="34" charset="-120"/>
                <a:sym typeface="+mn-ea"/>
              </a:rPr>
              <a:t>Data Analysis</a:t>
            </a:r>
            <a:r>
              <a:rPr lang="en-US" dirty="0">
                <a:solidFill>
                  <a:srgbClr val="CFD0D8"/>
                </a:solidFill>
                <a:latin typeface="Roboto" pitchFamily="34" charset="0"/>
                <a:ea typeface="Roboto" pitchFamily="34" charset="-122"/>
                <a:cs typeface="Roboto" pitchFamily="34" charset="-120"/>
                <a:sym typeface="+mn-ea"/>
              </a:rPr>
              <a:t>: Leveraging DAX to derive calculated columns and measures, unveiling patterns and trends.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b="1" dirty="0">
                <a:solidFill>
                  <a:srgbClr val="CFD0D8"/>
                </a:solidFill>
                <a:latin typeface="Roboto" pitchFamily="34" charset="0"/>
                <a:ea typeface="Roboto" pitchFamily="34" charset="-122"/>
                <a:cs typeface="Roboto" pitchFamily="34" charset="-120"/>
                <a:sym typeface="+mn-ea"/>
              </a:rPr>
              <a:t>Data Insights</a:t>
            </a:r>
            <a:r>
              <a:rPr lang="en-US" dirty="0">
                <a:solidFill>
                  <a:srgbClr val="CFD0D8"/>
                </a:solidFill>
                <a:latin typeface="Roboto" pitchFamily="34" charset="0"/>
                <a:ea typeface="Roboto" pitchFamily="34" charset="-122"/>
                <a:cs typeface="Roboto" pitchFamily="34" charset="-120"/>
                <a:sym typeface="+mn-ea"/>
              </a:rPr>
              <a:t>: Visualizing key findings through various KPIs for effective communication.</a:t>
            </a:r>
            <a:endParaRPr lang="en-US" dirty="0">
              <a:solidFill>
                <a:srgbClr val="CFD0D8"/>
              </a:solidFill>
              <a:latin typeface="Roboto" pitchFamily="34" charset="0"/>
              <a:ea typeface="Roboto" pitchFamily="34" charset="-122"/>
              <a:cs typeface="Roboto" pitchFamily="34" charset="-12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1178560"/>
            <a:ext cx="10289540" cy="4962525"/>
          </a:xfrm>
          <a:prstGeom prst="rect">
            <a:avLst/>
          </a:prstGeom>
        </p:spPr>
        <p:txBody>
          <a:bodyPr wrap="square">
            <a:noAutofit/>
          </a:bodyPr>
          <a:p>
            <a:pPr marL="285750" indent="-285750" algn="l">
              <a:lnSpc>
                <a:spcPts val="2625"/>
              </a:lnSpc>
              <a:buClrTx/>
              <a:buSzTx/>
              <a:buFont typeface="Wingdings" panose="05000000000000000000" charset="0"/>
              <a:buChar char="Ø"/>
            </a:pP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Visualize Attrition Trends: Track changes in attrition rate over time to identify periods of higher turnover.</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Drill Down by Demographics: Analyze attrition by factors like gender, age, and education to identify potential biases.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Compare Departments: Benchmark attrition rates across departments to see where retention efforts might be most needed.</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Uncover Job Role Impact: Identify job roles with higher attrition and investigate factors like workload or advancement opportunities.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Salary and Retention: Analyze attrition by salary range to identify potential pay equity issues impacting retention.</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Tenure and Onboarding: Track attrition by year at the company to assess the effectiveness of onboarding programs.</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Job Satisfaction Link: Explore potential connections between job satisfaction surveys and attrition rates for different departments.</a:t>
            </a:r>
            <a:endParaRPr lang="en-US" dirty="0">
              <a:solidFill>
                <a:srgbClr val="CFD0D8"/>
              </a:solidFill>
              <a:latin typeface="Roboto" pitchFamily="34" charset="0"/>
              <a:ea typeface="Roboto" pitchFamily="34" charset="-122"/>
              <a:cs typeface="Roboto" pitchFamily="34" charset="-120"/>
              <a:sym typeface="+mn-ea"/>
            </a:endParaRPr>
          </a:p>
        </p:txBody>
      </p:sp>
      <p:sp>
        <p:nvSpPr>
          <p:cNvPr id="3" name="Text Box 2"/>
          <p:cNvSpPr txBox="1"/>
          <p:nvPr/>
        </p:nvSpPr>
        <p:spPr>
          <a:xfrm>
            <a:off x="608965" y="469265"/>
            <a:ext cx="10245090" cy="708660"/>
          </a:xfrm>
          <a:prstGeom prst="rect">
            <a:avLst/>
          </a:prstGeom>
          <a:noFill/>
        </p:spPr>
        <p:txBody>
          <a:bodyPr wrap="square" rtlCol="0">
            <a:noAutofit/>
          </a:bodyPr>
          <a:p>
            <a:r>
              <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rPr>
              <a:t>Key Features</a:t>
            </a:r>
            <a:endPar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Text Box 2"/>
          <p:cNvSpPr txBox="1"/>
          <p:nvPr/>
        </p:nvSpPr>
        <p:spPr>
          <a:xfrm>
            <a:off x="716280" y="172720"/>
            <a:ext cx="10245090" cy="628015"/>
          </a:xfrm>
          <a:prstGeom prst="rect">
            <a:avLst/>
          </a:prstGeom>
          <a:noFill/>
        </p:spPr>
        <p:txBody>
          <a:bodyPr wrap="square" rtlCol="0">
            <a:noAutofit/>
          </a:bodyPr>
          <a:p>
            <a:r>
              <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rPr>
              <a:t>Data Requirements</a:t>
            </a:r>
            <a:endPar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endParaRPr>
          </a:p>
        </p:txBody>
      </p:sp>
      <p:graphicFrame>
        <p:nvGraphicFramePr>
          <p:cNvPr id="8" name="Table 7"/>
          <p:cNvGraphicFramePr/>
          <p:nvPr>
            <p:custDataLst>
              <p:tags r:id="rId1"/>
            </p:custDataLst>
          </p:nvPr>
        </p:nvGraphicFramePr>
        <p:xfrm>
          <a:off x="442595" y="893445"/>
          <a:ext cx="5066030" cy="5528945"/>
        </p:xfrm>
        <a:graphic>
          <a:graphicData uri="http://schemas.openxmlformats.org/drawingml/2006/table">
            <a:tbl>
              <a:tblPr/>
              <a:tblGrid>
                <a:gridCol w="2145665"/>
                <a:gridCol w="2920365"/>
              </a:tblGrid>
              <a:tr h="588010">
                <a:tc>
                  <a:txBody>
                    <a:bodyPr/>
                    <a:p>
                      <a:pPr marL="19050" indent="0" fontAlgn="b"/>
                      <a:r>
                        <a:rPr sz="1100">
                          <a:solidFill>
                            <a:schemeClr val="bg1"/>
                          </a:solidFill>
                          <a:latin typeface="Arial" panose="020B0604020202020204"/>
                          <a:ea typeface="Arial" panose="020B0604020202020204"/>
                        </a:rPr>
                        <a:t>Attrition</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 turnover (Yes - left, No - currently employed)</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86740">
                <a:tc>
                  <a:txBody>
                    <a:bodyPr/>
                    <a:p>
                      <a:pPr marL="19050" indent="0" fontAlgn="b"/>
                      <a:r>
                        <a:rPr sz="1100">
                          <a:solidFill>
                            <a:schemeClr val="bg1"/>
                          </a:solidFill>
                          <a:latin typeface="Arial" panose="020B0604020202020204"/>
                          <a:ea typeface="Arial" panose="020B0604020202020204"/>
                        </a:rPr>
                        <a:t>Business Travel</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Frequency of business travel (Travel_Rarely, Travel_Frequently)</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314960">
                <a:tc>
                  <a:txBody>
                    <a:bodyPr/>
                    <a:p>
                      <a:pPr marL="19050" indent="0" fontAlgn="b"/>
                      <a:r>
                        <a:rPr sz="1100">
                          <a:solidFill>
                            <a:schemeClr val="bg1"/>
                          </a:solidFill>
                          <a:latin typeface="Arial" panose="020B0604020202020204"/>
                          <a:ea typeface="Arial" panose="020B0604020202020204"/>
                        </a:rPr>
                        <a:t>CF_age band</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Age range (e.g., 25-34)</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88010">
                <a:tc>
                  <a:txBody>
                    <a:bodyPr/>
                    <a:p>
                      <a:pPr marL="19050" indent="0" fontAlgn="b"/>
                      <a:r>
                        <a:rPr sz="1100">
                          <a:solidFill>
                            <a:schemeClr val="bg1"/>
                          </a:solidFill>
                          <a:latin typeface="Arial" panose="020B0604020202020204"/>
                          <a:ea typeface="Arial" panose="020B0604020202020204"/>
                        </a:rPr>
                        <a:t>CF_attrition label</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Dummy variable for attrition (Yes - left, No - currently employed)</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393065">
                <a:tc>
                  <a:txBody>
                    <a:bodyPr/>
                    <a:p>
                      <a:pPr marL="19050" indent="0" fontAlgn="b"/>
                      <a:r>
                        <a:rPr sz="1100">
                          <a:solidFill>
                            <a:schemeClr val="bg1"/>
                          </a:solidFill>
                          <a:latin typeface="Arial" panose="020B0604020202020204"/>
                          <a:ea typeface="Arial" panose="020B0604020202020204"/>
                        </a:rPr>
                        <a:t>Department</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department (e.g., Sales, R&amp;D)</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87375">
                <a:tc>
                  <a:txBody>
                    <a:bodyPr/>
                    <a:p>
                      <a:pPr marL="19050" indent="0" fontAlgn="b"/>
                      <a:r>
                        <a:rPr sz="1100">
                          <a:solidFill>
                            <a:schemeClr val="bg1"/>
                          </a:solidFill>
                          <a:latin typeface="Arial" panose="020B0604020202020204"/>
                          <a:ea typeface="Arial" panose="020B0604020202020204"/>
                        </a:rPr>
                        <a:t>Education</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highest level of education (e.g., High School, Associates Degree)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87375">
                <a:tc>
                  <a:txBody>
                    <a:bodyPr/>
                    <a:p>
                      <a:pPr marL="19050" indent="0" fontAlgn="b"/>
                      <a:r>
                        <a:rPr sz="1100">
                          <a:solidFill>
                            <a:schemeClr val="bg1"/>
                          </a:solidFill>
                          <a:latin typeface="Arial" panose="020B0604020202020204"/>
                          <a:ea typeface="Arial" panose="020B0604020202020204"/>
                        </a:rPr>
                        <a:t>Field</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specific field within the company (e.g., Sales, Life Sciences)</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314960">
                <a:tc>
                  <a:txBody>
                    <a:bodyPr/>
                    <a:p>
                      <a:pPr marL="19050" indent="0" fontAlgn="b"/>
                      <a:r>
                        <a:rPr sz="1100">
                          <a:solidFill>
                            <a:schemeClr val="bg1"/>
                          </a:solidFill>
                          <a:latin typeface="Arial" panose="020B0604020202020204"/>
                          <a:ea typeface="Arial" panose="020B0604020202020204"/>
                        </a:rPr>
                        <a:t>emp no</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Unique employee number</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87375">
                <a:tc>
                  <a:txBody>
                    <a:bodyPr/>
                    <a:p>
                      <a:pPr marL="19050" indent="0" fontAlgn="b"/>
                      <a:r>
                        <a:rPr sz="1100">
                          <a:solidFill>
                            <a:schemeClr val="bg1"/>
                          </a:solidFill>
                          <a:latin typeface="Arial" panose="020B0604020202020204"/>
                          <a:ea typeface="Arial" panose="020B0604020202020204"/>
                        </a:rPr>
                        <a:t>Employee Number</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Another unique employee identifier (may be the same as emp no)</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393065">
                <a:tc>
                  <a:txBody>
                    <a:bodyPr/>
                    <a:p>
                      <a:pPr marL="19050" indent="0" fontAlgn="b"/>
                      <a:r>
                        <a:rPr sz="1100">
                          <a:solidFill>
                            <a:schemeClr val="bg1"/>
                          </a:solidFill>
                          <a:latin typeface="Arial" panose="020B0604020202020204"/>
                          <a:ea typeface="Arial" panose="020B0604020202020204"/>
                        </a:rPr>
                        <a:t>Gender</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gender (Male, Female)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88010">
                <a:tc>
                  <a:txBody>
                    <a:bodyPr/>
                    <a:p>
                      <a:pPr marL="19050" indent="0" fontAlgn="b"/>
                      <a:r>
                        <a:rPr sz="1100">
                          <a:solidFill>
                            <a:schemeClr val="bg1"/>
                          </a:solidFill>
                          <a:latin typeface="Arial" panose="020B0604020202020204"/>
                          <a:ea typeface="Arial" panose="020B0604020202020204"/>
                        </a:rPr>
                        <a:t>Job Role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job title (e.g., Sales Executive, Laboratory Technician)</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bl>
          </a:graphicData>
        </a:graphic>
      </p:graphicFrame>
      <p:graphicFrame>
        <p:nvGraphicFramePr>
          <p:cNvPr id="9" name="Table 8"/>
          <p:cNvGraphicFramePr/>
          <p:nvPr>
            <p:custDataLst>
              <p:tags r:id="rId2"/>
            </p:custDataLst>
          </p:nvPr>
        </p:nvGraphicFramePr>
        <p:xfrm>
          <a:off x="5805170" y="390525"/>
          <a:ext cx="6028055" cy="6031865"/>
        </p:xfrm>
        <a:graphic>
          <a:graphicData uri="http://schemas.openxmlformats.org/drawingml/2006/table">
            <a:tbl>
              <a:tblPr/>
              <a:tblGrid>
                <a:gridCol w="2260600"/>
                <a:gridCol w="3767455"/>
              </a:tblGrid>
              <a:tr h="519430">
                <a:tc>
                  <a:txBody>
                    <a:bodyPr/>
                    <a:p>
                      <a:pPr marL="19050" indent="0" fontAlgn="b"/>
                      <a:r>
                        <a:rPr sz="1100">
                          <a:solidFill>
                            <a:schemeClr val="bg1"/>
                          </a:solidFill>
                          <a:latin typeface="Arial" panose="020B0604020202020204"/>
                          <a:ea typeface="Arial" panose="020B0604020202020204"/>
                        </a:rPr>
                        <a:t>Marital Status</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marital status (Married, Single, Divorced)</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20065">
                <a:tc>
                  <a:txBody>
                    <a:bodyPr/>
                    <a:p>
                      <a:pPr marL="19050" indent="0" fontAlgn="b"/>
                      <a:r>
                        <a:rPr sz="1100">
                          <a:solidFill>
                            <a:schemeClr val="bg1"/>
                          </a:solidFill>
                          <a:latin typeface="Arial" panose="020B0604020202020204"/>
                          <a:ea typeface="Arial" panose="020B0604020202020204"/>
                        </a:rPr>
                        <a:t>Over Time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Overtime work frequency (dummy variable - Yes/No)</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19430">
                <a:tc>
                  <a:txBody>
                    <a:bodyPr/>
                    <a:p>
                      <a:pPr marL="19050" indent="0" fontAlgn="b"/>
                      <a:r>
                        <a:rPr sz="1100">
                          <a:solidFill>
                            <a:schemeClr val="bg1"/>
                          </a:solidFill>
                          <a:latin typeface="Arial" panose="020B0604020202020204"/>
                          <a:ea typeface="Arial" panose="020B0604020202020204"/>
                        </a:rPr>
                        <a:t>Over18</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Dummy variable indicating employee is over 18 (likely always Yes)</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20065">
                <a:tc>
                  <a:txBody>
                    <a:bodyPr/>
                    <a:p>
                      <a:pPr marL="19050" indent="0" fontAlgn="b"/>
                      <a:r>
                        <a:rPr sz="1100">
                          <a:solidFill>
                            <a:schemeClr val="bg1"/>
                          </a:solidFill>
                          <a:latin typeface="Arial" panose="020B0604020202020204"/>
                          <a:ea typeface="Arial" panose="020B0604020202020204"/>
                        </a:rPr>
                        <a:t>Training Times</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Number of training sessions attended in the last year</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20065">
                <a:tc>
                  <a:txBody>
                    <a:bodyPr/>
                    <a:p>
                      <a:pPr marL="19050" indent="0" fontAlgn="b"/>
                      <a:r>
                        <a:rPr sz="1100">
                          <a:solidFill>
                            <a:schemeClr val="bg1"/>
                          </a:solidFill>
                          <a:latin typeface="Arial" panose="020B0604020202020204"/>
                          <a:ea typeface="Arial" panose="020B0604020202020204"/>
                        </a:rPr>
                        <a:t>Last Year -2</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Possibly a performance rating or score from 2 years ago (unclear)</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77495">
                <a:tc>
                  <a:txBody>
                    <a:bodyPr/>
                    <a:p>
                      <a:pPr marL="19050" indent="0" fontAlgn="b"/>
                      <a:r>
                        <a:rPr sz="1100">
                          <a:solidFill>
                            <a:schemeClr val="bg1"/>
                          </a:solidFill>
                          <a:latin typeface="Arial" panose="020B0604020202020204"/>
                          <a:ea typeface="Arial" panose="020B0604020202020204"/>
                        </a:rPr>
                        <a:t>Age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age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20065">
                <a:tc>
                  <a:txBody>
                    <a:bodyPr/>
                    <a:p>
                      <a:pPr marL="19050" indent="0" fontAlgn="b"/>
                      <a:r>
                        <a:rPr sz="1100">
                          <a:solidFill>
                            <a:schemeClr val="bg1"/>
                          </a:solidFill>
                          <a:latin typeface="Arial" panose="020B0604020202020204"/>
                          <a:ea typeface="Arial" panose="020B0604020202020204"/>
                        </a:rPr>
                        <a:t>CF_current</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Dummy variable for current employment status (likely always Yes)</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78130">
                <a:tc>
                  <a:txBody>
                    <a:bodyPr/>
                    <a:p>
                      <a:pPr marL="19050" indent="0" fontAlgn="b"/>
                      <a:r>
                        <a:rPr sz="1100">
                          <a:solidFill>
                            <a:schemeClr val="bg1"/>
                          </a:solidFill>
                          <a:latin typeface="Arial" panose="020B0604020202020204"/>
                          <a:ea typeface="Arial" panose="020B0604020202020204"/>
                        </a:rPr>
                        <a:t>Employee Daily Rate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daily pay rate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78130">
                <a:tc>
                  <a:txBody>
                    <a:bodyPr/>
                    <a:p>
                      <a:pPr marL="19050" indent="0" fontAlgn="b"/>
                      <a:r>
                        <a:rPr sz="1100">
                          <a:solidFill>
                            <a:schemeClr val="bg1"/>
                          </a:solidFill>
                          <a:latin typeface="Arial" panose="020B0604020202020204"/>
                          <a:ea typeface="Arial" panose="020B0604020202020204"/>
                        </a:rPr>
                        <a:t>Distance From Home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commute distance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20065">
                <a:tc>
                  <a:txBody>
                    <a:bodyPr/>
                    <a:p>
                      <a:pPr marL="19050" indent="0" fontAlgn="b"/>
                      <a:r>
                        <a:rPr sz="1100">
                          <a:solidFill>
                            <a:schemeClr val="bg1"/>
                          </a:solidFill>
                          <a:latin typeface="Arial" panose="020B0604020202020204"/>
                          <a:ea typeface="Arial" panose="020B0604020202020204"/>
                        </a:rPr>
                        <a:t>Education Employee Count</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Number of employees with the same education level (redundant with Education)</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19430">
                <a:tc>
                  <a:txBody>
                    <a:bodyPr/>
                    <a:p>
                      <a:pPr marL="19050" indent="0" fontAlgn="b"/>
                      <a:r>
                        <a:rPr sz="1100">
                          <a:solidFill>
                            <a:schemeClr val="bg1"/>
                          </a:solidFill>
                          <a:latin typeface="Arial" panose="020B0604020202020204"/>
                          <a:ea typeface="Arial" panose="020B0604020202020204"/>
                        </a:rPr>
                        <a:t>Environment Satisfaction</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 satisfaction with the work environment (score 1-4)</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20065">
                <a:tc>
                  <a:txBody>
                    <a:bodyPr/>
                    <a:p>
                      <a:pPr marL="19050" indent="0" fontAlgn="b"/>
                      <a:r>
                        <a:rPr sz="1100">
                          <a:solidFill>
                            <a:schemeClr val="bg1"/>
                          </a:solidFill>
                          <a:latin typeface="Arial" panose="020B0604020202020204"/>
                          <a:ea typeface="Arial" panose="020B0604020202020204"/>
                        </a:rPr>
                        <a:t>Hourly Rate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hourly pay rate (redundant with Employee Daily Rate?)</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519430">
                <a:tc>
                  <a:txBody>
                    <a:bodyPr/>
                    <a:p>
                      <a:pPr marL="19050" indent="0" fontAlgn="b"/>
                      <a:r>
                        <a:rPr sz="1100">
                          <a:solidFill>
                            <a:schemeClr val="bg1"/>
                          </a:solidFill>
                          <a:latin typeface="Arial" panose="020B0604020202020204"/>
                          <a:ea typeface="Arial" panose="020B0604020202020204"/>
                        </a:rPr>
                        <a:t>Job Involvement</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1100">
                          <a:solidFill>
                            <a:schemeClr val="bg1"/>
                          </a:solidFill>
                          <a:latin typeface="Arial" panose="020B0604020202020204"/>
                          <a:ea typeface="Arial" panose="020B0604020202020204"/>
                        </a:rPr>
                        <a:t>Employee's level of involvement in their job (score 1-4)</a:t>
                      </a:r>
                      <a:endParaRPr sz="11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graphicFrame>
        <p:nvGraphicFramePr>
          <p:cNvPr id="5" name="Table 4"/>
          <p:cNvGraphicFramePr/>
          <p:nvPr>
            <p:custDataLst>
              <p:tags r:id="rId1"/>
            </p:custDataLst>
          </p:nvPr>
        </p:nvGraphicFramePr>
        <p:xfrm>
          <a:off x="948055" y="194310"/>
          <a:ext cx="8978900" cy="6443345"/>
        </p:xfrm>
        <a:graphic>
          <a:graphicData uri="http://schemas.openxmlformats.org/drawingml/2006/table">
            <a:tbl>
              <a:tblPr/>
              <a:tblGrid>
                <a:gridCol w="1792605"/>
                <a:gridCol w="7186295"/>
              </a:tblGrid>
              <a:tr h="420370">
                <a:tc>
                  <a:txBody>
                    <a:bodyPr/>
                    <a:p>
                      <a:pPr marL="19050" indent="0" fontAlgn="b"/>
                      <a:r>
                        <a:rPr sz="900">
                          <a:solidFill>
                            <a:schemeClr val="bg1"/>
                          </a:solidFill>
                          <a:latin typeface="Arial" panose="020B0604020202020204"/>
                          <a:ea typeface="Arial" panose="020B0604020202020204"/>
                        </a:rPr>
                        <a:t>Job Involvement</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level of involvement in their job (score 1-4)</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19100">
                <a:tc>
                  <a:txBody>
                    <a:bodyPr/>
                    <a:p>
                      <a:pPr marL="19050" indent="0" fontAlgn="b"/>
                      <a:r>
                        <a:rPr sz="900">
                          <a:solidFill>
                            <a:schemeClr val="bg1"/>
                          </a:solidFill>
                          <a:latin typeface="Arial" panose="020B0604020202020204"/>
                          <a:ea typeface="Arial" panose="020B0604020202020204"/>
                        </a:rPr>
                        <a:t>Job Level</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job level within the company (score 1-4)</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29235">
                <a:tc>
                  <a:txBody>
                    <a:bodyPr/>
                    <a:p>
                      <a:pPr marL="19050" indent="0" fontAlgn="b"/>
                      <a:r>
                        <a:rPr sz="900">
                          <a:solidFill>
                            <a:schemeClr val="bg1"/>
                          </a:solidFill>
                          <a:latin typeface="Arial" panose="020B0604020202020204"/>
                          <a:ea typeface="Arial" panose="020B0604020202020204"/>
                        </a:rPr>
                        <a:t>Job Satisfaction</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 satisfaction with their job (score 1-4)</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27330">
                <a:tc>
                  <a:txBody>
                    <a:bodyPr/>
                    <a:p>
                      <a:pPr marL="19050" indent="0" fontAlgn="b"/>
                      <a:r>
                        <a:rPr sz="900">
                          <a:solidFill>
                            <a:schemeClr val="bg1"/>
                          </a:solidFill>
                          <a:latin typeface="Arial" panose="020B0604020202020204"/>
                          <a:ea typeface="Arial" panose="020B0604020202020204"/>
                        </a:rPr>
                        <a:t>Monthly Income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monthly income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19735">
                <a:tc>
                  <a:txBody>
                    <a:bodyPr/>
                    <a:p>
                      <a:pPr marL="19050" indent="0" fontAlgn="b"/>
                      <a:r>
                        <a:rPr sz="900">
                          <a:solidFill>
                            <a:schemeClr val="bg1"/>
                          </a:solidFill>
                          <a:latin typeface="Arial" panose="020B0604020202020204"/>
                          <a:ea typeface="Arial" panose="020B0604020202020204"/>
                        </a:rPr>
                        <a:t>Monthly Rate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monthly pay rate (redundant with Monthly Income?)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19735">
                <a:tc>
                  <a:txBody>
                    <a:bodyPr/>
                    <a:p>
                      <a:pPr marL="19050" indent="0" fontAlgn="b"/>
                      <a:r>
                        <a:rPr sz="900">
                          <a:solidFill>
                            <a:schemeClr val="bg1"/>
                          </a:solidFill>
                          <a:latin typeface="Arial" panose="020B0604020202020204"/>
                          <a:ea typeface="Arial" panose="020B0604020202020204"/>
                        </a:rPr>
                        <a:t>Num Companies Worked</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Number of companies the employee has worked for</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28600">
                <a:tc>
                  <a:txBody>
                    <a:bodyPr/>
                    <a:p>
                      <a:pPr marL="19050" indent="0" fontAlgn="b"/>
                      <a:r>
                        <a:rPr sz="900">
                          <a:solidFill>
                            <a:schemeClr val="bg1"/>
                          </a:solidFill>
                          <a:latin typeface="Arial" panose="020B0604020202020204"/>
                          <a:ea typeface="Arial" panose="020B0604020202020204"/>
                        </a:rPr>
                        <a:t>Percent Salary Hike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recent salary increase percentage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26695">
                <a:tc>
                  <a:txBody>
                    <a:bodyPr/>
                    <a:p>
                      <a:pPr marL="19050" indent="0" fontAlgn="b"/>
                      <a:r>
                        <a:rPr sz="900">
                          <a:solidFill>
                            <a:schemeClr val="bg1"/>
                          </a:solidFill>
                          <a:latin typeface="Arial" panose="020B0604020202020204"/>
                          <a:ea typeface="Arial" panose="020B0604020202020204"/>
                        </a:rPr>
                        <a:t>Performance Rating</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performance rating (score 1-4)</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20370">
                <a:tc>
                  <a:txBody>
                    <a:bodyPr/>
                    <a:p>
                      <a:pPr marL="19050" indent="0" fontAlgn="b"/>
                      <a:r>
                        <a:rPr sz="900">
                          <a:solidFill>
                            <a:schemeClr val="bg1"/>
                          </a:solidFill>
                          <a:latin typeface="Arial" panose="020B0604020202020204"/>
                          <a:ea typeface="Arial" panose="020B0604020202020204"/>
                        </a:rPr>
                        <a:t>Relationship Satisfaction</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 satisfaction with their work relationships (score 1-4)</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21005">
                <a:tc>
                  <a:txBody>
                    <a:bodyPr/>
                    <a:p>
                      <a:pPr marL="19050" indent="0" fontAlgn="b"/>
                      <a:r>
                        <a:rPr sz="900">
                          <a:solidFill>
                            <a:schemeClr val="bg1"/>
                          </a:solidFill>
                          <a:latin typeface="Arial" panose="020B0604020202020204"/>
                          <a:ea typeface="Arial" panose="020B0604020202020204"/>
                        </a:rPr>
                        <a:t>Standard Hours</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Standard number of work hours per week (likely 80 for all employees)</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26695">
                <a:tc>
                  <a:txBody>
                    <a:bodyPr/>
                    <a:p>
                      <a:pPr marL="19050" indent="0" fontAlgn="b"/>
                      <a:r>
                        <a:rPr sz="900">
                          <a:solidFill>
                            <a:schemeClr val="bg1"/>
                          </a:solidFill>
                          <a:latin typeface="Arial" panose="020B0604020202020204"/>
                          <a:ea typeface="Arial" panose="020B0604020202020204"/>
                        </a:rPr>
                        <a:t>Stock Option Level</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stock option level (score 0-3)</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27965">
                <a:tc>
                  <a:txBody>
                    <a:bodyPr/>
                    <a:p>
                      <a:pPr marL="19050" indent="0" fontAlgn="b"/>
                      <a:r>
                        <a:rPr sz="900">
                          <a:solidFill>
                            <a:schemeClr val="bg1"/>
                          </a:solidFill>
                          <a:latin typeface="Arial" panose="020B0604020202020204"/>
                          <a:ea typeface="Arial" panose="020B0604020202020204"/>
                        </a:rPr>
                        <a:t>Total Working Years</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total years of work experience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21005">
                <a:tc>
                  <a:txBody>
                    <a:bodyPr/>
                    <a:p>
                      <a:pPr marL="19050" indent="0" fontAlgn="b"/>
                      <a:r>
                        <a:rPr sz="900">
                          <a:solidFill>
                            <a:schemeClr val="bg1"/>
                          </a:solidFill>
                          <a:latin typeface="Arial" panose="020B0604020202020204"/>
                          <a:ea typeface="Arial" panose="020B0604020202020204"/>
                        </a:rPr>
                        <a:t>Work Life Balance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Employee's work-life balance satisfaction (score 1-4)</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19735">
                <a:tc>
                  <a:txBody>
                    <a:bodyPr/>
                    <a:p>
                      <a:pPr marL="19050" indent="0" fontAlgn="b"/>
                      <a:r>
                        <a:rPr sz="900">
                          <a:solidFill>
                            <a:schemeClr val="bg1"/>
                          </a:solidFill>
                          <a:latin typeface="Arial" panose="020B0604020202020204"/>
                          <a:ea typeface="Arial" panose="020B0604020202020204"/>
                        </a:rPr>
                        <a:t>Years At Company</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Number of years the employee has been with the company</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27330">
                <a:tc>
                  <a:txBody>
                    <a:bodyPr/>
                    <a:p>
                      <a:pPr marL="19050" indent="0" fontAlgn="b"/>
                      <a:r>
                        <a:rPr sz="900">
                          <a:solidFill>
                            <a:schemeClr val="bg1"/>
                          </a:solidFill>
                          <a:latin typeface="Arial" panose="020B0604020202020204"/>
                          <a:ea typeface="Arial" panose="020B0604020202020204"/>
                        </a:rPr>
                        <a:t>Years In Current Role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Number of years in the employee's current role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19735">
                <a:tc>
                  <a:txBody>
                    <a:bodyPr/>
                    <a:p>
                      <a:pPr marL="19050" indent="0" fontAlgn="b"/>
                      <a:r>
                        <a:rPr sz="900">
                          <a:solidFill>
                            <a:schemeClr val="bg1"/>
                          </a:solidFill>
                          <a:latin typeface="Arial" panose="020B0604020202020204"/>
                          <a:ea typeface="Arial" panose="020B0604020202020204"/>
                        </a:rPr>
                        <a:t>Years Since Last Promotion</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Number of years since the employee's last promotion</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20370">
                <a:tc>
                  <a:txBody>
                    <a:bodyPr/>
                    <a:p>
                      <a:pPr marL="19050" indent="0" fontAlgn="b"/>
                      <a:r>
                        <a:rPr sz="900">
                          <a:solidFill>
                            <a:schemeClr val="bg1"/>
                          </a:solidFill>
                          <a:latin typeface="Arial" panose="020B0604020202020204"/>
                          <a:ea typeface="Arial" panose="020B0604020202020204"/>
                        </a:rPr>
                        <a:t>Years With Curr Manager</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Number of years working with the current manager</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419735">
                <a:tc>
                  <a:txBody>
                    <a:bodyPr/>
                    <a:p>
                      <a:pPr marL="19050" indent="0" fontAlgn="b"/>
                      <a:r>
                        <a:rPr sz="900">
                          <a:solidFill>
                            <a:schemeClr val="bg1"/>
                          </a:solidFill>
                          <a:latin typeface="Arial" panose="020B0604020202020204"/>
                          <a:ea typeface="Arial" panose="020B0604020202020204"/>
                        </a:rPr>
                        <a:t>Attrition Count</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Number of times the employee has left the company (always 1 in this dataset)</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r h="228600">
                <a:tc>
                  <a:txBody>
                    <a:bodyPr/>
                    <a:p>
                      <a:pPr marL="19050" indent="0" fontAlgn="b"/>
                      <a:r>
                        <a:rPr sz="900">
                          <a:solidFill>
                            <a:schemeClr val="bg1"/>
                          </a:solidFill>
                          <a:latin typeface="Arial" panose="020B0604020202020204"/>
                          <a:ea typeface="Arial" panose="020B0604020202020204"/>
                        </a:rPr>
                        <a:t>Sort Age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c>
                  <a:txBody>
                    <a:bodyPr/>
                    <a:p>
                      <a:pPr marL="19050" indent="0" fontAlgn="b"/>
                      <a:r>
                        <a:rPr sz="900">
                          <a:solidFill>
                            <a:schemeClr val="bg1"/>
                          </a:solidFill>
                          <a:latin typeface="Arial" panose="020B0604020202020204"/>
                          <a:ea typeface="Arial" panose="020B0604020202020204"/>
                        </a:rPr>
                        <a:t>Sorting criteria based on age (unclear purpose)</a:t>
                      </a:r>
                      <a:endParaRPr sz="900">
                        <a:solidFill>
                          <a:schemeClr val="bg1"/>
                        </a:solidFill>
                        <a:latin typeface="Arial" panose="020B0604020202020204"/>
                        <a:ea typeface="Arial" panose="020B0604020202020204"/>
                      </a:endParaRPr>
                    </a:p>
                  </a:txBody>
                  <a:tcPr marL="19367" marR="19367" marT="13017" marB="13017" anchor="b" anchorCtr="0">
                    <a:lnL w="6350" cap="flat" cmpd="sng">
                      <a:solidFill>
                        <a:srgbClr val="CCCCCC"/>
                      </a:solidFill>
                      <a:prstDash val="solid"/>
                      <a:headEnd type="none" w="med" len="med"/>
                      <a:tailEnd type="none" w="med" len="med"/>
                    </a:lnL>
                    <a:lnR w="6350" cap="flat" cmpd="sng">
                      <a:solidFill>
                        <a:srgbClr val="CCCCCC"/>
                      </a:solidFill>
                      <a:prstDash val="solid"/>
                      <a:headEnd type="none" w="med" len="med"/>
                      <a:tailEnd type="none" w="med" len="med"/>
                    </a:lnR>
                    <a:lnT w="6350" cap="flat" cmpd="sng">
                      <a:solidFill>
                        <a:srgbClr val="CCCCCC"/>
                      </a:solidFill>
                      <a:prstDash val="solid"/>
                      <a:headEnd type="none" w="med" len="med"/>
                      <a:tailEnd type="none" w="med" len="med"/>
                    </a:lnT>
                    <a:lnB w="6350" cap="flat" cmpd="sng">
                      <a:solidFill>
                        <a:srgbClr val="CCCCCC"/>
                      </a:solidFill>
                      <a:prstDash val="solid"/>
                      <a:headEnd type="none" w="med" len="med"/>
                      <a:tailEnd type="none" w="med" len="med"/>
                    </a:lnB>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82650" y="1178560"/>
            <a:ext cx="10289540" cy="3157220"/>
          </a:xfrm>
          <a:prstGeom prst="rect">
            <a:avLst/>
          </a:prstGeom>
        </p:spPr>
        <p:txBody>
          <a:bodyPr wrap="square">
            <a:noAutofit/>
          </a:bodyPr>
          <a:p>
            <a:pPr marL="285750" indent="-285750" algn="l">
              <a:lnSpc>
                <a:spcPts val="2625"/>
              </a:lnSpc>
              <a:buClrTx/>
              <a:buSzTx/>
              <a:buFont typeface="Wingdings" panose="05000000000000000000" charset="0"/>
              <a:buChar char="Ø"/>
            </a:pP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Total Employees, Attrition Count, and Attrition Rate</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Attrition by Gender, Education Field, Age, Salary, Job Role, Year at Company</a:t>
            </a:r>
            <a:endParaRPr lang="en-US" dirty="0">
              <a:solidFill>
                <a:srgbClr val="CFD0D8"/>
              </a:solidFill>
              <a:latin typeface="Roboto" pitchFamily="34" charset="0"/>
              <a:ea typeface="Roboto" pitchFamily="34" charset="-122"/>
              <a:cs typeface="Roboto" pitchFamily="34" charset="-120"/>
              <a:sym typeface="+mn-ea"/>
            </a:endParaRPr>
          </a:p>
          <a:p>
            <a:pPr marL="285750" indent="-285750" algn="l">
              <a:lnSpc>
                <a:spcPts val="2625"/>
              </a:lnSpc>
              <a:buClrTx/>
              <a:buSzTx/>
              <a:buFont typeface="Wingdings" panose="05000000000000000000" charset="0"/>
              <a:buChar char="Ø"/>
            </a:pPr>
            <a:r>
              <a:rPr lang="en-US" dirty="0">
                <a:solidFill>
                  <a:srgbClr val="CFD0D8"/>
                </a:solidFill>
                <a:latin typeface="Roboto" pitchFamily="34" charset="0"/>
                <a:ea typeface="Roboto" pitchFamily="34" charset="-122"/>
                <a:cs typeface="Roboto" pitchFamily="34" charset="-120"/>
                <a:sym typeface="+mn-ea"/>
              </a:rPr>
              <a:t>Attrition by Job Role based on Job Satisfaction</a:t>
            </a:r>
            <a:br>
              <a:rPr lang="en-US" dirty="0">
                <a:solidFill>
                  <a:srgbClr val="CFD0D8"/>
                </a:solidFill>
                <a:latin typeface="Roboto" pitchFamily="34" charset="0"/>
                <a:ea typeface="Roboto" pitchFamily="34" charset="-122"/>
                <a:cs typeface="Roboto" pitchFamily="34" charset="-120"/>
                <a:sym typeface="+mn-ea"/>
              </a:rPr>
            </a:br>
            <a:br>
              <a:rPr lang="en-US" dirty="0">
                <a:solidFill>
                  <a:srgbClr val="CFD0D8"/>
                </a:solidFill>
                <a:latin typeface="Roboto" pitchFamily="34" charset="0"/>
                <a:ea typeface="Roboto" pitchFamily="34" charset="-122"/>
                <a:cs typeface="Roboto" pitchFamily="34" charset="-120"/>
                <a:sym typeface="+mn-ea"/>
              </a:rPr>
            </a:br>
            <a:endParaRPr lang="en-US" dirty="0">
              <a:solidFill>
                <a:srgbClr val="CFD0D8"/>
              </a:solidFill>
              <a:latin typeface="Roboto" pitchFamily="34" charset="0"/>
              <a:ea typeface="Roboto" pitchFamily="34" charset="-122"/>
              <a:cs typeface="Roboto" pitchFamily="34" charset="-120"/>
              <a:sym typeface="+mn-ea"/>
            </a:endParaRPr>
          </a:p>
          <a:p>
            <a:pPr indent="0" algn="l">
              <a:lnSpc>
                <a:spcPts val="2625"/>
              </a:lnSpc>
              <a:buClrTx/>
              <a:buSzTx/>
              <a:buFont typeface="Wingdings" panose="05000000000000000000" charset="0"/>
              <a:buNone/>
            </a:pPr>
            <a:r>
              <a:rPr lang="en-US" dirty="0">
                <a:solidFill>
                  <a:srgbClr val="CFD0D8"/>
                </a:solidFill>
                <a:latin typeface="Roboto" pitchFamily="34" charset="0"/>
                <a:ea typeface="Roboto" pitchFamily="34" charset="-122"/>
                <a:cs typeface="Roboto" pitchFamily="34" charset="-120"/>
                <a:sym typeface="+mn-ea"/>
              </a:rPr>
              <a:t>Additionally, we provide insights such as employee count, attrition numbers, attrition rate, and average age.</a:t>
            </a:r>
            <a:endParaRPr lang="en-US" dirty="0">
              <a:solidFill>
                <a:srgbClr val="CFD0D8"/>
              </a:solidFill>
              <a:latin typeface="Roboto" pitchFamily="34" charset="0"/>
              <a:ea typeface="Roboto" pitchFamily="34" charset="-122"/>
              <a:cs typeface="Roboto" pitchFamily="34" charset="-120"/>
              <a:sym typeface="+mn-ea"/>
            </a:endParaRPr>
          </a:p>
        </p:txBody>
      </p:sp>
      <p:sp>
        <p:nvSpPr>
          <p:cNvPr id="3" name="Text Box 2"/>
          <p:cNvSpPr txBox="1"/>
          <p:nvPr/>
        </p:nvSpPr>
        <p:spPr>
          <a:xfrm>
            <a:off x="608965" y="469265"/>
            <a:ext cx="10245090" cy="708660"/>
          </a:xfrm>
          <a:prstGeom prst="rect">
            <a:avLst/>
          </a:prstGeom>
          <a:noFill/>
        </p:spPr>
        <p:txBody>
          <a:bodyPr wrap="square" rtlCol="0">
            <a:noAutofit/>
          </a:bodyPr>
          <a:p>
            <a:r>
              <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rPr>
              <a:t>KPIs Included:</a:t>
            </a:r>
            <a:endParaRPr lang="en-US" sz="3600" b="1" dirty="0">
              <a:gradFill>
                <a:gsLst>
                  <a:gs pos="0">
                    <a:srgbClr val="FE4444"/>
                  </a:gs>
                  <a:gs pos="100000">
                    <a:srgbClr val="832B2B"/>
                  </a:gs>
                </a:gsLst>
                <a:lin scaled="0"/>
              </a:gradFill>
              <a:latin typeface="Roboto" pitchFamily="34" charset="0"/>
              <a:ea typeface="Roboto" pitchFamily="34" charset="-122"/>
              <a:cs typeface="Roboto" pitchFamily="34" charset="-12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398*435"/>
  <p:tag name="TABLE_ENDDRAG_RECT" val="34*70*398*435"/>
</p:tagLst>
</file>

<file path=ppt/tags/tag11.xml><?xml version="1.0" encoding="utf-8"?>
<p:tagLst xmlns:p="http://schemas.openxmlformats.org/presentationml/2006/main">
  <p:tag name="TABLE_ENDDRAG_ORIGIN_RECT" val="474*474"/>
  <p:tag name="TABLE_ENDDRAG_RECT" val="457*30*474*474"/>
</p:tagLst>
</file>

<file path=ppt/tags/tag12.xml><?xml version="1.0" encoding="utf-8"?>
<p:tagLst xmlns:p="http://schemas.openxmlformats.org/presentationml/2006/main">
  <p:tag name="TABLE_ENDDRAG_ORIGIN_RECT" val="707*507"/>
  <p:tag name="TABLE_ENDDRAG_RECT" val="74*15*707*507"/>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6092</Words>
  <Application>WPS Presentation</Application>
  <PresentationFormat>Widescreen</PresentationFormat>
  <Paragraphs>226</Paragraphs>
  <Slides>8</Slides>
  <Notes>0</Notes>
  <HiddenSlides>0</HiddenSlides>
  <MMClips>0</MMClips>
  <ScaleCrop>false</ScaleCrop>
  <HeadingPairs>
    <vt:vector size="6" baseType="variant">
      <vt:variant>
        <vt:lpstr>已用的字体</vt:lpstr>
      </vt:variant>
      <vt:variant>
        <vt:i4>42</vt:i4>
      </vt:variant>
      <vt:variant>
        <vt:lpstr>主题</vt:lpstr>
      </vt:variant>
      <vt:variant>
        <vt:i4>1</vt:i4>
      </vt:variant>
      <vt:variant>
        <vt:lpstr>幻灯片标题</vt:lpstr>
      </vt:variant>
      <vt:variant>
        <vt:i4>8</vt:i4>
      </vt:variant>
    </vt:vector>
  </HeadingPairs>
  <TitlesOfParts>
    <vt:vector size="51" baseType="lpstr">
      <vt:lpstr>Arial</vt:lpstr>
      <vt:lpstr>SimSun</vt:lpstr>
      <vt:lpstr>Wingdings</vt:lpstr>
      <vt:lpstr>Sora</vt:lpstr>
      <vt:lpstr>Segoe Print</vt:lpstr>
      <vt:lpstr>Sora</vt:lpstr>
      <vt:lpstr>Sora</vt:lpstr>
      <vt:lpstr>Noto Sans TC</vt:lpstr>
      <vt:lpstr>Noto Sans TC</vt:lpstr>
      <vt:lpstr>Noto Sans TC</vt:lpstr>
      <vt:lpstr>Roboto</vt:lpstr>
      <vt:lpstr>Roboto</vt:lpstr>
      <vt:lpstr>Roboto</vt:lpstr>
      <vt:lpstr>Wingdings</vt:lpstr>
      <vt:lpstr>Times New Roman</vt:lpstr>
      <vt:lpstr>Calibri</vt:lpstr>
      <vt:lpstr>Microsoft YaHei</vt:lpstr>
      <vt:lpstr>Arial Unicode MS</vt:lpstr>
      <vt:lpstr>Calibri Light</vt:lpstr>
      <vt:lpstr>MingLiU-ExtB</vt:lpstr>
      <vt:lpstr>Arial</vt:lpstr>
      <vt:lpstr>Agency FB</vt:lpstr>
      <vt:lpstr>Algerian</vt:lpstr>
      <vt:lpstr>Arial Narrow</vt:lpstr>
      <vt:lpstr>Arial Rounded MT Bold</vt:lpstr>
      <vt:lpstr>Bahnschrift Light SemiCondensed</vt:lpstr>
      <vt:lpstr>Bahnschrift Light Condensed</vt:lpstr>
      <vt:lpstr>Bahnschrift SemiLight</vt:lpstr>
      <vt:lpstr>Berlin Sans FB Demi</vt:lpstr>
      <vt:lpstr>Berlin Sans FB</vt:lpstr>
      <vt:lpstr>Bell MT</vt:lpstr>
      <vt:lpstr>Cambria Math</vt:lpstr>
      <vt:lpstr>Cambria</vt:lpstr>
      <vt:lpstr>Calisto MT</vt:lpstr>
      <vt:lpstr>Castellar</vt:lpstr>
      <vt:lpstr>Centaur</vt:lpstr>
      <vt:lpstr>Comic Sans MS</vt:lpstr>
      <vt:lpstr>Colonna MT</vt:lpstr>
      <vt:lpstr>Corbel</vt:lpstr>
      <vt:lpstr>Copperplate Gothic Light</vt:lpstr>
      <vt:lpstr>Consolas</vt:lpstr>
      <vt:lpstr>Segoe UI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cw</cp:lastModifiedBy>
  <cp:revision>6</cp:revision>
  <dcterms:created xsi:type="dcterms:W3CDTF">2024-06-20T08:23:00Z</dcterms:created>
  <dcterms:modified xsi:type="dcterms:W3CDTF">2024-06-20T13:10:15Z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4C782C2BE5964A9F85B879EC854C47F8_13</vt:lpwstr>
  </property>
  <property fmtid="{D5CDD505-2E9C-101B-9397-08002B2CF9AE}" pid="3" name="KSOProductBuildVer">
    <vt:lpwstr>1033-12.2.0.17119</vt:lpwstr>
  </property>
</Properties>
</file>