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63"/>
  </p:notesMasterIdLst>
  <p:handoutMasterIdLst>
    <p:handoutMasterId r:id="rId64"/>
  </p:handoutMasterIdLst>
  <p:sldIdLst>
    <p:sldId id="321" r:id="rId2"/>
    <p:sldId id="365" r:id="rId3"/>
    <p:sldId id="349" r:id="rId4"/>
    <p:sldId id="350" r:id="rId5"/>
    <p:sldId id="35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75" r:id="rId18"/>
    <p:sldId id="366" r:id="rId19"/>
    <p:sldId id="333" r:id="rId20"/>
    <p:sldId id="334" r:id="rId21"/>
    <p:sldId id="337" r:id="rId22"/>
    <p:sldId id="335" r:id="rId23"/>
    <p:sldId id="354" r:id="rId24"/>
    <p:sldId id="343" r:id="rId25"/>
    <p:sldId id="344" r:id="rId26"/>
    <p:sldId id="345" r:id="rId27"/>
    <p:sldId id="346" r:id="rId28"/>
    <p:sldId id="339" r:id="rId29"/>
    <p:sldId id="340" r:id="rId30"/>
    <p:sldId id="341" r:id="rId31"/>
    <p:sldId id="342" r:id="rId32"/>
    <p:sldId id="363" r:id="rId33"/>
    <p:sldId id="338" r:id="rId34"/>
    <p:sldId id="376" r:id="rId35"/>
    <p:sldId id="377" r:id="rId36"/>
    <p:sldId id="378" r:id="rId37"/>
    <p:sldId id="347" r:id="rId38"/>
    <p:sldId id="379" r:id="rId39"/>
    <p:sldId id="380" r:id="rId40"/>
    <p:sldId id="357" r:id="rId41"/>
    <p:sldId id="372" r:id="rId42"/>
    <p:sldId id="373" r:id="rId43"/>
    <p:sldId id="374" r:id="rId44"/>
    <p:sldId id="352" r:id="rId45"/>
    <p:sldId id="355" r:id="rId46"/>
    <p:sldId id="353" r:id="rId47"/>
    <p:sldId id="356" r:id="rId48"/>
    <p:sldId id="358" r:id="rId49"/>
    <p:sldId id="348" r:id="rId50"/>
    <p:sldId id="362" r:id="rId51"/>
    <p:sldId id="361" r:id="rId52"/>
    <p:sldId id="360" r:id="rId53"/>
    <p:sldId id="364" r:id="rId54"/>
    <p:sldId id="383" r:id="rId55"/>
    <p:sldId id="382" r:id="rId56"/>
    <p:sldId id="381" r:id="rId57"/>
    <p:sldId id="367" r:id="rId58"/>
    <p:sldId id="368" r:id="rId59"/>
    <p:sldId id="369" r:id="rId60"/>
    <p:sldId id="370" r:id="rId61"/>
    <p:sldId id="336" r:id="rId6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rgbClr val="4D4D4D"/>
      </a:buClr>
      <a:buSzPct val="55000"/>
      <a:buFont typeface="Wingdings" pitchFamily="2" charset="2"/>
      <a:defRPr kumimoji="1" sz="2400" kern="1200">
        <a:solidFill>
          <a:srgbClr val="FFFF99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4D4D4D"/>
      </a:buClr>
      <a:buSzPct val="55000"/>
      <a:buFont typeface="Wingdings" pitchFamily="2" charset="2"/>
      <a:defRPr kumimoji="1" sz="2400" kern="1200">
        <a:solidFill>
          <a:srgbClr val="FFFF99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4D4D4D"/>
      </a:buClr>
      <a:buSzPct val="55000"/>
      <a:buFont typeface="Wingdings" pitchFamily="2" charset="2"/>
      <a:defRPr kumimoji="1" sz="2400" kern="1200">
        <a:solidFill>
          <a:srgbClr val="FFFF99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4D4D4D"/>
      </a:buClr>
      <a:buSzPct val="55000"/>
      <a:buFont typeface="Wingdings" pitchFamily="2" charset="2"/>
      <a:defRPr kumimoji="1" sz="2400" kern="1200">
        <a:solidFill>
          <a:srgbClr val="FFFF99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4D4D4D"/>
      </a:buClr>
      <a:buSzPct val="55000"/>
      <a:buFont typeface="Wingdings" pitchFamily="2" charset="2"/>
      <a:defRPr kumimoji="1" sz="2400" kern="1200">
        <a:solidFill>
          <a:srgbClr val="FFFF99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FFFF99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FFFF99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FFFF99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FFFF99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FFFF99"/>
    <a:srgbClr val="FFFF66"/>
    <a:srgbClr val="006666"/>
    <a:srgbClr val="008080"/>
    <a:srgbClr val="FFFFFF"/>
    <a:srgbClr val="5F5F5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3" autoAdjust="0"/>
    <p:restoredTop sz="94660" autoAdjust="0"/>
  </p:normalViewPr>
  <p:slideViewPr>
    <p:cSldViewPr>
      <p:cViewPr varScale="1">
        <p:scale>
          <a:sx n="78" d="100"/>
          <a:sy n="78" d="100"/>
        </p:scale>
        <p:origin x="917" y="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2371" y="-10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686C2B-B8C6-4A06-ADB4-DF955E108781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E534B3-A3E1-4A03-8340-B204DAB225AA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tx2"/>
              </a:solidFill>
            </a:rPr>
            <a:t>P1</a:t>
          </a:r>
        </a:p>
      </dgm:t>
    </dgm:pt>
    <dgm:pt modelId="{EF45B027-BF77-40FF-884B-05BA9C410621}" type="parTrans" cxnId="{610D2D49-854C-44EA-A1A5-2943FA9DA5EC}">
      <dgm:prSet/>
      <dgm:spPr/>
      <dgm:t>
        <a:bodyPr/>
        <a:lstStyle/>
        <a:p>
          <a:endParaRPr lang="en-US"/>
        </a:p>
      </dgm:t>
    </dgm:pt>
    <dgm:pt modelId="{D412C8A9-36D6-456A-8A19-A5353E3A75BF}" type="sibTrans" cxnId="{610D2D49-854C-44EA-A1A5-2943FA9DA5EC}">
      <dgm:prSet/>
      <dgm:spPr/>
      <dgm:t>
        <a:bodyPr/>
        <a:lstStyle/>
        <a:p>
          <a:endParaRPr lang="en-US"/>
        </a:p>
      </dgm:t>
    </dgm:pt>
    <dgm:pt modelId="{6431E51E-77A1-4372-8C87-33B3D7BE21A3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tx2"/>
              </a:solidFill>
            </a:rPr>
            <a:t>P2</a:t>
          </a:r>
        </a:p>
      </dgm:t>
    </dgm:pt>
    <dgm:pt modelId="{FBCFCFB3-34D1-44C3-8958-926F8C6C5AED}" type="parTrans" cxnId="{6EE38C20-7979-4E2E-BE10-E490E2BC2AC5}">
      <dgm:prSet/>
      <dgm:spPr/>
      <dgm:t>
        <a:bodyPr/>
        <a:lstStyle/>
        <a:p>
          <a:endParaRPr lang="en-US"/>
        </a:p>
      </dgm:t>
    </dgm:pt>
    <dgm:pt modelId="{2E3326C0-71F9-4F4C-8E34-9F9709B996B3}" type="sibTrans" cxnId="{6EE38C20-7979-4E2E-BE10-E490E2BC2AC5}">
      <dgm:prSet/>
      <dgm:spPr/>
      <dgm:t>
        <a:bodyPr/>
        <a:lstStyle/>
        <a:p>
          <a:endParaRPr lang="en-US"/>
        </a:p>
      </dgm:t>
    </dgm:pt>
    <dgm:pt modelId="{997FCE75-FF67-4B34-B509-998E4C1FF43C}">
      <dgm:prSet phldrT="[Text]"/>
      <dgm:spPr>
        <a:solidFill>
          <a:schemeClr val="tx2">
            <a:lumMod val="75000"/>
          </a:schemeClr>
        </a:solidFill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r>
            <a:rPr lang="en-US" dirty="0"/>
            <a:t>P3</a:t>
          </a:r>
        </a:p>
      </dgm:t>
    </dgm:pt>
    <dgm:pt modelId="{787FA132-E698-44CF-9F61-887922F62ED8}" type="parTrans" cxnId="{71F2D3E0-3EBC-43D6-B807-B759653CF30F}">
      <dgm:prSet/>
      <dgm:spPr/>
      <dgm:t>
        <a:bodyPr/>
        <a:lstStyle/>
        <a:p>
          <a:endParaRPr lang="en-US"/>
        </a:p>
      </dgm:t>
    </dgm:pt>
    <dgm:pt modelId="{73D2A6BD-39DE-4C78-8E5D-5C6688CEB5F6}" type="sibTrans" cxnId="{71F2D3E0-3EBC-43D6-B807-B759653CF30F}">
      <dgm:prSet/>
      <dgm:spPr/>
      <dgm:t>
        <a:bodyPr/>
        <a:lstStyle/>
        <a:p>
          <a:endParaRPr lang="en-US"/>
        </a:p>
      </dgm:t>
    </dgm:pt>
    <dgm:pt modelId="{10ED7104-CF36-4149-A43A-D739821A75B6}">
      <dgm:prSet phldrT="[Text]" custT="1"/>
      <dgm:spPr/>
      <dgm:t>
        <a:bodyPr/>
        <a:lstStyle/>
        <a:p>
          <a:r>
            <a:rPr lang="en-US" sz="2000" dirty="0">
              <a:solidFill>
                <a:schemeClr val="tx2"/>
              </a:solidFill>
            </a:rPr>
            <a:t>Total Price</a:t>
          </a:r>
        </a:p>
      </dgm:t>
    </dgm:pt>
    <dgm:pt modelId="{AE5FF859-12F9-4509-94B0-B0DA8D7FC4D9}" type="parTrans" cxnId="{13B43B91-3D0D-410F-B454-8235FACF9EEE}">
      <dgm:prSet/>
      <dgm:spPr/>
      <dgm:t>
        <a:bodyPr/>
        <a:lstStyle/>
        <a:p>
          <a:endParaRPr lang="en-US"/>
        </a:p>
      </dgm:t>
    </dgm:pt>
    <dgm:pt modelId="{E96E3074-0C6F-4B59-96EB-88E7F9BDB0EF}" type="sibTrans" cxnId="{13B43B91-3D0D-410F-B454-8235FACF9EEE}">
      <dgm:prSet/>
      <dgm:spPr/>
      <dgm:t>
        <a:bodyPr/>
        <a:lstStyle/>
        <a:p>
          <a:endParaRPr lang="en-US"/>
        </a:p>
      </dgm:t>
    </dgm:pt>
    <dgm:pt modelId="{58E369C1-BDA2-430C-B34E-0FDFABA6E2AB}" type="pres">
      <dgm:prSet presAssocID="{5B686C2B-B8C6-4A06-ADB4-DF955E108781}" presName="Name0" presStyleCnt="0">
        <dgm:presLayoutVars>
          <dgm:chMax val="4"/>
          <dgm:resizeHandles val="exact"/>
        </dgm:presLayoutVars>
      </dgm:prSet>
      <dgm:spPr/>
    </dgm:pt>
    <dgm:pt modelId="{659C8276-1304-4B7D-9491-89C87D83ACF0}" type="pres">
      <dgm:prSet presAssocID="{5B686C2B-B8C6-4A06-ADB4-DF955E108781}" presName="ellipse" presStyleLbl="trBgShp" presStyleIdx="0" presStyleCnt="1"/>
      <dgm:spPr/>
    </dgm:pt>
    <dgm:pt modelId="{01BBDC75-BE19-48DB-98F9-B9C0C99B63C2}" type="pres">
      <dgm:prSet presAssocID="{5B686C2B-B8C6-4A06-ADB4-DF955E108781}" presName="arrow1" presStyleLbl="fgShp" presStyleIdx="0" presStyleCnt="1"/>
      <dgm:spPr/>
    </dgm:pt>
    <dgm:pt modelId="{C1B2C3AA-1100-4BB9-990D-E78FDCB7F9B1}" type="pres">
      <dgm:prSet presAssocID="{5B686C2B-B8C6-4A06-ADB4-DF955E108781}" presName="rectangle" presStyleLbl="revTx" presStyleIdx="0" presStyleCnt="1">
        <dgm:presLayoutVars>
          <dgm:bulletEnabled val="1"/>
        </dgm:presLayoutVars>
      </dgm:prSet>
      <dgm:spPr/>
    </dgm:pt>
    <dgm:pt modelId="{31731593-6C6E-41CA-92B0-F97F5B342C21}" type="pres">
      <dgm:prSet presAssocID="{6431E51E-77A1-4372-8C87-33B3D7BE21A3}" presName="item1" presStyleLbl="node1" presStyleIdx="0" presStyleCnt="3">
        <dgm:presLayoutVars>
          <dgm:bulletEnabled val="1"/>
        </dgm:presLayoutVars>
      </dgm:prSet>
      <dgm:spPr/>
    </dgm:pt>
    <dgm:pt modelId="{616F040F-D50D-4A74-B37E-86648EDC9DB7}" type="pres">
      <dgm:prSet presAssocID="{997FCE75-FF67-4B34-B509-998E4C1FF43C}" presName="item2" presStyleLbl="node1" presStyleIdx="1" presStyleCnt="3">
        <dgm:presLayoutVars>
          <dgm:bulletEnabled val="1"/>
        </dgm:presLayoutVars>
      </dgm:prSet>
      <dgm:spPr/>
    </dgm:pt>
    <dgm:pt modelId="{A52633FF-572B-4331-BEFF-AFEC2317BE85}" type="pres">
      <dgm:prSet presAssocID="{10ED7104-CF36-4149-A43A-D739821A75B6}" presName="item3" presStyleLbl="node1" presStyleIdx="2" presStyleCnt="3">
        <dgm:presLayoutVars>
          <dgm:bulletEnabled val="1"/>
        </dgm:presLayoutVars>
      </dgm:prSet>
      <dgm:spPr/>
    </dgm:pt>
    <dgm:pt modelId="{C4444AD6-E865-4460-9669-619AAA0FBAE7}" type="pres">
      <dgm:prSet presAssocID="{5B686C2B-B8C6-4A06-ADB4-DF955E108781}" presName="funnel" presStyleLbl="trAlignAcc1" presStyleIdx="0" presStyleCnt="1" custLinFactNeighborX="714" custLinFactNeighborY="-1228"/>
      <dgm:spPr/>
    </dgm:pt>
  </dgm:ptLst>
  <dgm:cxnLst>
    <dgm:cxn modelId="{46429C09-4B42-4304-BBB1-CFFAD4E11519}" type="presOf" srcId="{5B686C2B-B8C6-4A06-ADB4-DF955E108781}" destId="{58E369C1-BDA2-430C-B34E-0FDFABA6E2AB}" srcOrd="0" destOrd="0" presId="urn:microsoft.com/office/officeart/2005/8/layout/funnel1"/>
    <dgm:cxn modelId="{6EE38C20-7979-4E2E-BE10-E490E2BC2AC5}" srcId="{5B686C2B-B8C6-4A06-ADB4-DF955E108781}" destId="{6431E51E-77A1-4372-8C87-33B3D7BE21A3}" srcOrd="1" destOrd="0" parTransId="{FBCFCFB3-34D1-44C3-8958-926F8C6C5AED}" sibTransId="{2E3326C0-71F9-4F4C-8E34-9F9709B996B3}"/>
    <dgm:cxn modelId="{91DF142D-6381-41EE-B88A-2C0C5E178EA0}" type="presOf" srcId="{10ED7104-CF36-4149-A43A-D739821A75B6}" destId="{C1B2C3AA-1100-4BB9-990D-E78FDCB7F9B1}" srcOrd="0" destOrd="0" presId="urn:microsoft.com/office/officeart/2005/8/layout/funnel1"/>
    <dgm:cxn modelId="{78BC8739-AB0D-4047-9D0A-5EED9986BE3F}" type="presOf" srcId="{9EE534B3-A3E1-4A03-8340-B204DAB225AA}" destId="{A52633FF-572B-4331-BEFF-AFEC2317BE85}" srcOrd="0" destOrd="0" presId="urn:microsoft.com/office/officeart/2005/8/layout/funnel1"/>
    <dgm:cxn modelId="{054AE13F-3539-4543-B6AC-D184F95D5372}" type="presOf" srcId="{6431E51E-77A1-4372-8C87-33B3D7BE21A3}" destId="{616F040F-D50D-4A74-B37E-86648EDC9DB7}" srcOrd="0" destOrd="0" presId="urn:microsoft.com/office/officeart/2005/8/layout/funnel1"/>
    <dgm:cxn modelId="{610D2D49-854C-44EA-A1A5-2943FA9DA5EC}" srcId="{5B686C2B-B8C6-4A06-ADB4-DF955E108781}" destId="{9EE534B3-A3E1-4A03-8340-B204DAB225AA}" srcOrd="0" destOrd="0" parTransId="{EF45B027-BF77-40FF-884B-05BA9C410621}" sibTransId="{D412C8A9-36D6-456A-8A19-A5353E3A75BF}"/>
    <dgm:cxn modelId="{13B43B91-3D0D-410F-B454-8235FACF9EEE}" srcId="{5B686C2B-B8C6-4A06-ADB4-DF955E108781}" destId="{10ED7104-CF36-4149-A43A-D739821A75B6}" srcOrd="3" destOrd="0" parTransId="{AE5FF859-12F9-4509-94B0-B0DA8D7FC4D9}" sibTransId="{E96E3074-0C6F-4B59-96EB-88E7F9BDB0EF}"/>
    <dgm:cxn modelId="{71F2D3E0-3EBC-43D6-B807-B759653CF30F}" srcId="{5B686C2B-B8C6-4A06-ADB4-DF955E108781}" destId="{997FCE75-FF67-4B34-B509-998E4C1FF43C}" srcOrd="2" destOrd="0" parTransId="{787FA132-E698-44CF-9F61-887922F62ED8}" sibTransId="{73D2A6BD-39DE-4C78-8E5D-5C6688CEB5F6}"/>
    <dgm:cxn modelId="{C41BCDE3-FC3B-4A8F-978B-69355956A7D0}" type="presOf" srcId="{997FCE75-FF67-4B34-B509-998E4C1FF43C}" destId="{31731593-6C6E-41CA-92B0-F97F5B342C21}" srcOrd="0" destOrd="0" presId="urn:microsoft.com/office/officeart/2005/8/layout/funnel1"/>
    <dgm:cxn modelId="{6E626134-17C5-4923-98D7-A7BC54875103}" type="presParOf" srcId="{58E369C1-BDA2-430C-B34E-0FDFABA6E2AB}" destId="{659C8276-1304-4B7D-9491-89C87D83ACF0}" srcOrd="0" destOrd="0" presId="urn:microsoft.com/office/officeart/2005/8/layout/funnel1"/>
    <dgm:cxn modelId="{278CCAD5-FAB1-44E2-8BF4-052FA6F1F484}" type="presParOf" srcId="{58E369C1-BDA2-430C-B34E-0FDFABA6E2AB}" destId="{01BBDC75-BE19-48DB-98F9-B9C0C99B63C2}" srcOrd="1" destOrd="0" presId="urn:microsoft.com/office/officeart/2005/8/layout/funnel1"/>
    <dgm:cxn modelId="{82DA2EAB-4354-44F4-B2E1-B7EFFFD5B195}" type="presParOf" srcId="{58E369C1-BDA2-430C-B34E-0FDFABA6E2AB}" destId="{C1B2C3AA-1100-4BB9-990D-E78FDCB7F9B1}" srcOrd="2" destOrd="0" presId="urn:microsoft.com/office/officeart/2005/8/layout/funnel1"/>
    <dgm:cxn modelId="{ED2818C5-75FF-4C8B-8552-114C51382EA8}" type="presParOf" srcId="{58E369C1-BDA2-430C-B34E-0FDFABA6E2AB}" destId="{31731593-6C6E-41CA-92B0-F97F5B342C21}" srcOrd="3" destOrd="0" presId="urn:microsoft.com/office/officeart/2005/8/layout/funnel1"/>
    <dgm:cxn modelId="{D469C064-4052-458A-9B68-24DAE05CF79C}" type="presParOf" srcId="{58E369C1-BDA2-430C-B34E-0FDFABA6E2AB}" destId="{616F040F-D50D-4A74-B37E-86648EDC9DB7}" srcOrd="4" destOrd="0" presId="urn:microsoft.com/office/officeart/2005/8/layout/funnel1"/>
    <dgm:cxn modelId="{6AF9337B-CA01-4268-9A3B-5D08ACAC1587}" type="presParOf" srcId="{58E369C1-BDA2-430C-B34E-0FDFABA6E2AB}" destId="{A52633FF-572B-4331-BEFF-AFEC2317BE85}" srcOrd="5" destOrd="0" presId="urn:microsoft.com/office/officeart/2005/8/layout/funnel1"/>
    <dgm:cxn modelId="{43A93AF1-DE08-4731-9F3B-E17717AA966F}" type="presParOf" srcId="{58E369C1-BDA2-430C-B34E-0FDFABA6E2AB}" destId="{C4444AD6-E865-4460-9669-619AAA0FBAE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C8276-1304-4B7D-9491-89C87D83ACF0}">
      <dsp:nvSpPr>
        <dsp:cNvPr id="0" name=""/>
        <dsp:cNvSpPr/>
      </dsp:nvSpPr>
      <dsp:spPr>
        <a:xfrm>
          <a:off x="698142" y="121245"/>
          <a:ext cx="2406253" cy="83566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BDC75-BE19-48DB-98F9-B9C0C99B63C2}">
      <dsp:nvSpPr>
        <dsp:cNvPr id="0" name=""/>
        <dsp:cNvSpPr/>
      </dsp:nvSpPr>
      <dsp:spPr>
        <a:xfrm>
          <a:off x="1671835" y="2167493"/>
          <a:ext cx="466328" cy="29845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B2C3AA-1100-4BB9-990D-E78FDCB7F9B1}">
      <dsp:nvSpPr>
        <dsp:cNvPr id="0" name=""/>
        <dsp:cNvSpPr/>
      </dsp:nvSpPr>
      <dsp:spPr>
        <a:xfrm>
          <a:off x="785812" y="2406253"/>
          <a:ext cx="2238375" cy="559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</a:rPr>
            <a:t>Total Price</a:t>
          </a:r>
        </a:p>
      </dsp:txBody>
      <dsp:txXfrm>
        <a:off x="785812" y="2406253"/>
        <a:ext cx="2238375" cy="559593"/>
      </dsp:txXfrm>
    </dsp:sp>
    <dsp:sp modelId="{31731593-6C6E-41CA-92B0-F97F5B342C21}">
      <dsp:nvSpPr>
        <dsp:cNvPr id="0" name=""/>
        <dsp:cNvSpPr/>
      </dsp:nvSpPr>
      <dsp:spPr>
        <a:xfrm>
          <a:off x="1572974" y="1021445"/>
          <a:ext cx="839390" cy="839390"/>
        </a:xfrm>
        <a:prstGeom prst="ellipse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P3</a:t>
          </a:r>
        </a:p>
      </dsp:txBody>
      <dsp:txXfrm>
        <a:off x="1695900" y="1144371"/>
        <a:ext cx="593538" cy="593538"/>
      </dsp:txXfrm>
    </dsp:sp>
    <dsp:sp modelId="{616F040F-D50D-4A74-B37E-86648EDC9DB7}">
      <dsp:nvSpPr>
        <dsp:cNvPr id="0" name=""/>
        <dsp:cNvSpPr/>
      </dsp:nvSpPr>
      <dsp:spPr>
        <a:xfrm>
          <a:off x="972343" y="391715"/>
          <a:ext cx="839390" cy="839390"/>
        </a:xfrm>
        <a:prstGeom prst="ellipse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2"/>
              </a:solidFill>
            </a:rPr>
            <a:t>P2</a:t>
          </a:r>
        </a:p>
      </dsp:txBody>
      <dsp:txXfrm>
        <a:off x="1095269" y="514641"/>
        <a:ext cx="593538" cy="593538"/>
      </dsp:txXfrm>
    </dsp:sp>
    <dsp:sp modelId="{A52633FF-572B-4331-BEFF-AFEC2317BE85}">
      <dsp:nvSpPr>
        <dsp:cNvPr id="0" name=""/>
        <dsp:cNvSpPr/>
      </dsp:nvSpPr>
      <dsp:spPr>
        <a:xfrm>
          <a:off x="1830387" y="188769"/>
          <a:ext cx="839390" cy="839390"/>
        </a:xfrm>
        <a:prstGeom prst="ellipse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2"/>
              </a:solidFill>
            </a:rPr>
            <a:t>P1</a:t>
          </a:r>
        </a:p>
      </dsp:txBody>
      <dsp:txXfrm>
        <a:off x="1953313" y="311695"/>
        <a:ext cx="593538" cy="593538"/>
      </dsp:txXfrm>
    </dsp:sp>
    <dsp:sp modelId="{C4444AD6-E865-4460-9669-619AAA0FBAE7}">
      <dsp:nvSpPr>
        <dsp:cNvPr id="0" name=""/>
        <dsp:cNvSpPr/>
      </dsp:nvSpPr>
      <dsp:spPr>
        <a:xfrm>
          <a:off x="617926" y="0"/>
          <a:ext cx="2611437" cy="208915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390" cy="480060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4220" y="1"/>
            <a:ext cx="3169390" cy="480060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r">
              <a:defRPr sz="1200"/>
            </a:lvl1pPr>
          </a:lstStyle>
          <a:p>
            <a:fld id="{17DFE412-188B-4BE2-A516-09FEEC4D98DD}" type="datetimeFigureOut">
              <a:rPr lang="en-US" smtClean="0"/>
              <a:pPr/>
              <a:t>10/22/2022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551"/>
            <a:ext cx="3169390" cy="480060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4220" y="9119551"/>
            <a:ext cx="3169390" cy="480060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r">
              <a:defRPr sz="1200"/>
            </a:lvl1pPr>
          </a:lstStyle>
          <a:p>
            <a:fld id="{5EEECFC0-5036-4F7B-BFC5-2A0EED9CD0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8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06679-10EF-4D69-BC60-CB8CAD36EEF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FA0CD-B5EC-4329-8AE7-EDA2EAB7C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14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FA0CD-B5EC-4329-8AE7-EDA2EAB7C2D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32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FA0CD-B5EC-4329-8AE7-EDA2EAB7C2D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69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FA0CD-B5EC-4329-8AE7-EDA2EAB7C2D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80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FA0CD-B5EC-4329-8AE7-EDA2EAB7C2D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73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85800" y="1712913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66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Kal Bugrara, Ph.D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Application Engineering and Development		    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0"/>
            <a:ext cx="1981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0"/>
            <a:ext cx="57912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Kal Bugrara, Ph.D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Application Engineering and Development		    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Kal Bugrara, Ph.D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Application Engineering and Development		    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Kal Bugrara, Ph.D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Application Engineering and Development		    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Kal Bugrara, Ph.D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Application Engineering and Development		    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Kal Bugrara, Ph.D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Application Engineering and Development		    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Kal Bugrara, Ph.D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Application Engineering and Development		    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Kal Bugrara, Ph.D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Application Engineering and Development		    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Kal Bugrara, Ph.D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Application Engineering and Development		    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Kal Bugrara, Ph.D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Application Engineering and Development		    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66699">
                <a:gamma/>
                <a:shade val="46275"/>
                <a:invGamma/>
              </a:srgbClr>
            </a:gs>
            <a:gs pos="100000">
              <a:srgbClr val="666699"/>
            </a:gs>
          </a:gsLst>
          <a:lin ang="5400000" scaled="1"/>
        </a:gra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924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663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37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Kal Bugrara, Ph.D</a:t>
            </a:r>
          </a:p>
        </p:txBody>
      </p:sp>
      <p:sp>
        <p:nvSpPr>
          <p:cNvPr id="2663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Application Engineering and Development		     </a:t>
            </a:r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>
            <a:off x="533400" y="838200"/>
            <a:ext cx="7924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rgbClr val="8C8C0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rgbClr val="8C8C08"/>
          </a:solidFill>
          <a:latin typeface="Helvetic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rgbClr val="8C8C08"/>
          </a:solidFill>
          <a:latin typeface="Helvetic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rgbClr val="8C8C08"/>
          </a:solidFill>
          <a:latin typeface="Helvetic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rgbClr val="8C8C08"/>
          </a:solidFill>
          <a:latin typeface="Helvetic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rgbClr val="8C8C08"/>
          </a:solidFill>
          <a:latin typeface="Helvetic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rgbClr val="8C8C08"/>
          </a:solidFill>
          <a:latin typeface="Helvetic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rgbClr val="8C8C08"/>
          </a:solidFill>
          <a:latin typeface="Helvetic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rgbClr val="8C8C08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D4D4D"/>
        </a:buClr>
        <a:buSzPct val="60000"/>
        <a:buFont typeface="Wingdings" pitchFamily="2" charset="2"/>
        <a:buChar char="n"/>
        <a:defRPr kumimoji="1" sz="2400" b="1">
          <a:solidFill>
            <a:srgbClr val="0066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•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438400"/>
            <a:ext cx="7924800" cy="762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Application Engineering </a:t>
            </a:r>
            <a:r>
              <a:rPr lang="en-US">
                <a:solidFill>
                  <a:schemeClr val="tx2"/>
                </a:solidFill>
              </a:rPr>
              <a:t>and Development INFO </a:t>
            </a:r>
            <a:r>
              <a:rPr lang="en-US" dirty="0">
                <a:solidFill>
                  <a:schemeClr val="tx2"/>
                </a:solidFill>
              </a:rPr>
              <a:t>5100</a:t>
            </a:r>
            <a:br>
              <a:rPr lang="en-US" dirty="0">
                <a:solidFill>
                  <a:schemeClr val="tx2"/>
                </a:solidFill>
              </a:rPr>
            </a:b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A case study in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Order Booking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5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37922" name="AutoShap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866"/>
            </a:avLst>
          </a:prstGeom>
          <a:solidFill>
            <a:srgbClr val="00808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23" name="Text Box 3"/>
          <p:cNvSpPr txBox="1">
            <a:spLocks noChangeArrowheads="1"/>
          </p:cNvSpPr>
          <p:nvPr/>
        </p:nvSpPr>
        <p:spPr bwMode="auto">
          <a:xfrm>
            <a:off x="304800" y="0"/>
            <a:ext cx="2555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2000">
                <a:solidFill>
                  <a:schemeClr val="tx2"/>
                </a:solidFill>
              </a:rPr>
              <a:t>Xerox Sales Console</a:t>
            </a:r>
          </a:p>
        </p:txBody>
      </p:sp>
      <p:sp>
        <p:nvSpPr>
          <p:cNvPr id="337924" name="Text Box 4"/>
          <p:cNvSpPr txBox="1">
            <a:spLocks noChangeArrowheads="1"/>
          </p:cNvSpPr>
          <p:nvPr/>
        </p:nvSpPr>
        <p:spPr bwMode="auto">
          <a:xfrm>
            <a:off x="7315200" y="0"/>
            <a:ext cx="1289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rgbClr val="FFFFFF"/>
                </a:solidFill>
              </a:rPr>
              <a:t>John smith</a:t>
            </a:r>
          </a:p>
        </p:txBody>
      </p:sp>
      <p:sp>
        <p:nvSpPr>
          <p:cNvPr id="337925" name="Text Box 5"/>
          <p:cNvSpPr txBox="1">
            <a:spLocks noChangeArrowheads="1"/>
          </p:cNvSpPr>
          <p:nvPr/>
        </p:nvSpPr>
        <p:spPr bwMode="auto">
          <a:xfrm>
            <a:off x="304800" y="1463675"/>
            <a:ext cx="3254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rgbClr val="CCFFFF"/>
                </a:solidFill>
              </a:rPr>
              <a:t>Activity: Book Customer Order</a:t>
            </a:r>
          </a:p>
        </p:txBody>
      </p:sp>
      <p:sp>
        <p:nvSpPr>
          <p:cNvPr id="337926" name="Rectangle 6"/>
          <p:cNvSpPr>
            <a:spLocks noChangeArrowheads="1"/>
          </p:cNvSpPr>
          <p:nvPr/>
        </p:nvSpPr>
        <p:spPr bwMode="auto">
          <a:xfrm>
            <a:off x="393700" y="2362200"/>
            <a:ext cx="2730500" cy="304800"/>
          </a:xfrm>
          <a:prstGeom prst="rect">
            <a:avLst/>
          </a:prstGeom>
          <a:solidFill>
            <a:srgbClr val="C0C0C0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 dirty="0">
                <a:solidFill>
                  <a:schemeClr val="bg2"/>
                </a:solidFill>
                <a:latin typeface="Arial" charset="0"/>
              </a:rPr>
              <a:t>Supplier</a:t>
            </a:r>
          </a:p>
        </p:txBody>
      </p:sp>
      <p:sp>
        <p:nvSpPr>
          <p:cNvPr id="337927" name="AutoShape 7"/>
          <p:cNvSpPr>
            <a:spLocks noChangeArrowheads="1"/>
          </p:cNvSpPr>
          <p:nvPr/>
        </p:nvSpPr>
        <p:spPr bwMode="auto">
          <a:xfrm rot="10800000">
            <a:off x="2819400" y="2387600"/>
            <a:ext cx="304800" cy="22860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37" name="Rectangle 17"/>
          <p:cNvSpPr>
            <a:spLocks noChangeArrowheads="1"/>
          </p:cNvSpPr>
          <p:nvPr/>
        </p:nvSpPr>
        <p:spPr bwMode="auto">
          <a:xfrm>
            <a:off x="381000" y="4794250"/>
            <a:ext cx="8142288" cy="1219200"/>
          </a:xfrm>
          <a:prstGeom prst="rect">
            <a:avLst/>
          </a:prstGeom>
          <a:solidFill>
            <a:srgbClr val="99CCFF"/>
          </a:solidFill>
          <a:ln w="2857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38" name="Line 18"/>
          <p:cNvSpPr>
            <a:spLocks noChangeShapeType="1"/>
          </p:cNvSpPr>
          <p:nvPr/>
        </p:nvSpPr>
        <p:spPr bwMode="auto">
          <a:xfrm>
            <a:off x="392113" y="5175250"/>
            <a:ext cx="8001000" cy="0"/>
          </a:xfrm>
          <a:prstGeom prst="line">
            <a:avLst/>
          </a:prstGeom>
          <a:noFill/>
          <a:ln w="9525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39" name="Line 19"/>
          <p:cNvSpPr>
            <a:spLocks noChangeShapeType="1"/>
          </p:cNvSpPr>
          <p:nvPr/>
        </p:nvSpPr>
        <p:spPr bwMode="auto">
          <a:xfrm>
            <a:off x="2220913" y="4794250"/>
            <a:ext cx="0" cy="122555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40" name="Text Box 20"/>
          <p:cNvSpPr txBox="1">
            <a:spLocks noChangeArrowheads="1"/>
          </p:cNvSpPr>
          <p:nvPr/>
        </p:nvSpPr>
        <p:spPr bwMode="auto">
          <a:xfrm>
            <a:off x="925513" y="4870450"/>
            <a:ext cx="1060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>
                <a:solidFill>
                  <a:schemeClr val="tx1"/>
                </a:solidFill>
                <a:latin typeface="Arial" charset="0"/>
              </a:rPr>
              <a:t>Product Id</a:t>
            </a:r>
          </a:p>
        </p:txBody>
      </p:sp>
      <p:sp>
        <p:nvSpPr>
          <p:cNvPr id="337941" name="Text Box 21"/>
          <p:cNvSpPr txBox="1">
            <a:spLocks noChangeArrowheads="1"/>
          </p:cNvSpPr>
          <p:nvPr/>
        </p:nvSpPr>
        <p:spPr bwMode="auto">
          <a:xfrm>
            <a:off x="3657600" y="4870450"/>
            <a:ext cx="14366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>
                <a:solidFill>
                  <a:schemeClr val="tx1"/>
                </a:solidFill>
                <a:latin typeface="Arial" charset="0"/>
              </a:rPr>
              <a:t>Product  Name</a:t>
            </a:r>
          </a:p>
        </p:txBody>
      </p:sp>
      <p:sp>
        <p:nvSpPr>
          <p:cNvPr id="337942" name="Text Box 22"/>
          <p:cNvSpPr txBox="1">
            <a:spLocks noChangeArrowheads="1"/>
          </p:cNvSpPr>
          <p:nvPr/>
        </p:nvSpPr>
        <p:spPr bwMode="auto">
          <a:xfrm>
            <a:off x="304800" y="4489450"/>
            <a:ext cx="1181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>
                <a:solidFill>
                  <a:schemeClr val="bg2"/>
                </a:solidFill>
                <a:latin typeface="Arial" charset="0"/>
              </a:rPr>
              <a:t>Order Items</a:t>
            </a:r>
          </a:p>
        </p:txBody>
      </p:sp>
      <p:sp>
        <p:nvSpPr>
          <p:cNvPr id="337943" name="Text Box 23"/>
          <p:cNvSpPr txBox="1">
            <a:spLocks noChangeArrowheads="1"/>
          </p:cNvSpPr>
          <p:nvPr/>
        </p:nvSpPr>
        <p:spPr bwMode="auto">
          <a:xfrm>
            <a:off x="6792913" y="487045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>
                <a:solidFill>
                  <a:schemeClr val="tx1"/>
                </a:solidFill>
                <a:latin typeface="Arial" charset="0"/>
              </a:rPr>
              <a:t>Actual Price</a:t>
            </a:r>
          </a:p>
        </p:txBody>
      </p:sp>
      <p:sp>
        <p:nvSpPr>
          <p:cNvPr id="337944" name="Rectangle 24"/>
          <p:cNvSpPr>
            <a:spLocks noChangeArrowheads="1"/>
          </p:cNvSpPr>
          <p:nvPr/>
        </p:nvSpPr>
        <p:spPr bwMode="auto">
          <a:xfrm>
            <a:off x="6781800" y="4413250"/>
            <a:ext cx="1905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46" name="Rectangle 26"/>
          <p:cNvSpPr>
            <a:spLocks noChangeArrowheads="1"/>
          </p:cNvSpPr>
          <p:nvPr/>
        </p:nvSpPr>
        <p:spPr bwMode="auto">
          <a:xfrm>
            <a:off x="6781800" y="1765300"/>
            <a:ext cx="17526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47" name="Text Box 27"/>
          <p:cNvSpPr txBox="1">
            <a:spLocks noChangeArrowheads="1"/>
          </p:cNvSpPr>
          <p:nvPr/>
        </p:nvSpPr>
        <p:spPr bwMode="auto">
          <a:xfrm>
            <a:off x="6705600" y="1497013"/>
            <a:ext cx="1709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600" b="1">
                <a:solidFill>
                  <a:schemeClr val="accent1"/>
                </a:solidFill>
                <a:latin typeface="Arial" charset="0"/>
              </a:rPr>
              <a:t>My commission</a:t>
            </a:r>
            <a:endParaRPr kumimoji="0" lang="en-US" sz="16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37948" name="Line 28"/>
          <p:cNvSpPr>
            <a:spLocks noChangeShapeType="1"/>
          </p:cNvSpPr>
          <p:nvPr/>
        </p:nvSpPr>
        <p:spPr bwMode="auto">
          <a:xfrm>
            <a:off x="6705600" y="4794250"/>
            <a:ext cx="0" cy="122555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52" name="Rectangle 32"/>
          <p:cNvSpPr>
            <a:spLocks noChangeArrowheads="1"/>
          </p:cNvSpPr>
          <p:nvPr/>
        </p:nvSpPr>
        <p:spPr bwMode="auto">
          <a:xfrm>
            <a:off x="4495800" y="6248400"/>
            <a:ext cx="1676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u="sng">
                <a:solidFill>
                  <a:srgbClr val="FFFF66"/>
                </a:solidFill>
                <a:latin typeface="Arial" charset="0"/>
              </a:rPr>
              <a:t>Cancel Order &gt;&gt;</a:t>
            </a:r>
          </a:p>
        </p:txBody>
      </p:sp>
      <p:sp>
        <p:nvSpPr>
          <p:cNvPr id="337953" name="Rectangle 33"/>
          <p:cNvSpPr>
            <a:spLocks noChangeArrowheads="1"/>
          </p:cNvSpPr>
          <p:nvPr/>
        </p:nvSpPr>
        <p:spPr bwMode="auto">
          <a:xfrm>
            <a:off x="6705600" y="6248400"/>
            <a:ext cx="1676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u="sng">
                <a:solidFill>
                  <a:srgbClr val="FFFF66"/>
                </a:solidFill>
                <a:latin typeface="Arial" charset="0"/>
              </a:rPr>
              <a:t>Submit Order &gt;&gt;</a:t>
            </a:r>
          </a:p>
        </p:txBody>
      </p:sp>
      <p:sp>
        <p:nvSpPr>
          <p:cNvPr id="337954" name="Line 34"/>
          <p:cNvSpPr>
            <a:spLocks noChangeShapeType="1"/>
          </p:cNvSpPr>
          <p:nvPr/>
        </p:nvSpPr>
        <p:spPr bwMode="auto">
          <a:xfrm>
            <a:off x="304800" y="1387475"/>
            <a:ext cx="8229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55" name="Line 35"/>
          <p:cNvSpPr>
            <a:spLocks noChangeShapeType="1"/>
          </p:cNvSpPr>
          <p:nvPr/>
        </p:nvSpPr>
        <p:spPr bwMode="auto">
          <a:xfrm>
            <a:off x="5181600" y="396875"/>
            <a:ext cx="0" cy="9906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56" name="Text Box 36"/>
          <p:cNvSpPr txBox="1">
            <a:spLocks noChangeArrowheads="1"/>
          </p:cNvSpPr>
          <p:nvPr/>
        </p:nvSpPr>
        <p:spPr bwMode="auto">
          <a:xfrm>
            <a:off x="762000" y="396875"/>
            <a:ext cx="4267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SzPct val="60000"/>
            </a:pPr>
            <a:r>
              <a:rPr lang="en-US" sz="2800">
                <a:solidFill>
                  <a:schemeClr val="tx2"/>
                </a:solidFill>
              </a:rPr>
              <a:t>Customer Information summary</a:t>
            </a:r>
          </a:p>
        </p:txBody>
      </p:sp>
      <p:sp>
        <p:nvSpPr>
          <p:cNvPr id="337957" name="Text Box 37"/>
          <p:cNvSpPr txBox="1">
            <a:spLocks noChangeArrowheads="1"/>
          </p:cNvSpPr>
          <p:nvPr/>
        </p:nvSpPr>
        <p:spPr bwMode="auto">
          <a:xfrm>
            <a:off x="5334000" y="473075"/>
            <a:ext cx="3124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SzPct val="60000"/>
            </a:pPr>
            <a:r>
              <a:rPr lang="en-US" sz="2800">
                <a:solidFill>
                  <a:schemeClr val="tx2"/>
                </a:solidFill>
              </a:rPr>
              <a:t>Person Contact Information</a:t>
            </a:r>
          </a:p>
        </p:txBody>
      </p:sp>
      <p:sp>
        <p:nvSpPr>
          <p:cNvPr id="337958" name="Line 38"/>
          <p:cNvSpPr>
            <a:spLocks noChangeShapeType="1"/>
          </p:cNvSpPr>
          <p:nvPr/>
        </p:nvSpPr>
        <p:spPr bwMode="auto">
          <a:xfrm>
            <a:off x="304800" y="396875"/>
            <a:ext cx="82296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62" name="AutoShape 42"/>
          <p:cNvSpPr>
            <a:spLocks noChangeArrowheads="1"/>
          </p:cNvSpPr>
          <p:nvPr/>
        </p:nvSpPr>
        <p:spPr bwMode="auto">
          <a:xfrm rot="10800000" flipV="1">
            <a:off x="8534400" y="5175250"/>
            <a:ext cx="304800" cy="19050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63" name="AutoShape 43"/>
          <p:cNvSpPr>
            <a:spLocks noChangeArrowheads="1"/>
          </p:cNvSpPr>
          <p:nvPr/>
        </p:nvSpPr>
        <p:spPr bwMode="auto">
          <a:xfrm rot="21535579" flipV="1">
            <a:off x="8534400" y="5810250"/>
            <a:ext cx="304800" cy="19050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64" name="Rectangle 44"/>
          <p:cNvSpPr>
            <a:spLocks noChangeArrowheads="1"/>
          </p:cNvSpPr>
          <p:nvPr/>
        </p:nvSpPr>
        <p:spPr bwMode="auto">
          <a:xfrm>
            <a:off x="8534400" y="5099050"/>
            <a:ext cx="304800" cy="914400"/>
          </a:xfrm>
          <a:prstGeom prst="rec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66" name="Rectangle 46"/>
          <p:cNvSpPr>
            <a:spLocks noChangeArrowheads="1"/>
          </p:cNvSpPr>
          <p:nvPr/>
        </p:nvSpPr>
        <p:spPr bwMode="auto">
          <a:xfrm>
            <a:off x="8534400" y="4819650"/>
            <a:ext cx="304800" cy="1193800"/>
          </a:xfrm>
          <a:prstGeom prst="rec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393700" y="2705100"/>
            <a:ext cx="8153400" cy="1257300"/>
          </a:xfrm>
          <a:prstGeom prst="rect">
            <a:avLst/>
          </a:prstGeom>
          <a:solidFill>
            <a:srgbClr val="99CCFF"/>
          </a:solidFill>
          <a:ln w="2857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9"/>
          <p:cNvSpPr>
            <a:spLocks noChangeShapeType="1"/>
          </p:cNvSpPr>
          <p:nvPr/>
        </p:nvSpPr>
        <p:spPr bwMode="auto">
          <a:xfrm>
            <a:off x="393700" y="3086100"/>
            <a:ext cx="8153400" cy="0"/>
          </a:xfrm>
          <a:prstGeom prst="line">
            <a:avLst/>
          </a:prstGeom>
          <a:noFill/>
          <a:ln w="9525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10"/>
          <p:cNvSpPr txBox="1">
            <a:spLocks noChangeArrowheads="1"/>
          </p:cNvSpPr>
          <p:nvPr/>
        </p:nvSpPr>
        <p:spPr bwMode="auto">
          <a:xfrm>
            <a:off x="533400" y="2781300"/>
            <a:ext cx="1060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>
                <a:solidFill>
                  <a:schemeClr val="tx1"/>
                </a:solidFill>
                <a:latin typeface="Arial" charset="0"/>
              </a:rPr>
              <a:t>Product Id</a:t>
            </a:r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1676400" y="2781300"/>
            <a:ext cx="14366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 dirty="0">
                <a:solidFill>
                  <a:schemeClr val="tx1"/>
                </a:solidFill>
                <a:latin typeface="Arial" charset="0"/>
              </a:rPr>
              <a:t>Product  Name</a:t>
            </a:r>
          </a:p>
        </p:txBody>
      </p:sp>
      <p:sp>
        <p:nvSpPr>
          <p:cNvPr id="57" name="Text Box 12"/>
          <p:cNvSpPr txBox="1">
            <a:spLocks noChangeArrowheads="1"/>
          </p:cNvSpPr>
          <p:nvPr/>
        </p:nvSpPr>
        <p:spPr bwMode="auto">
          <a:xfrm>
            <a:off x="5410200" y="2771775"/>
            <a:ext cx="1209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 dirty="0">
                <a:solidFill>
                  <a:schemeClr val="tx1"/>
                </a:solidFill>
                <a:latin typeface="Arial" charset="0"/>
              </a:rPr>
              <a:t>Target Price</a:t>
            </a:r>
          </a:p>
        </p:txBody>
      </p:sp>
      <p:sp>
        <p:nvSpPr>
          <p:cNvPr id="58" name="Text Box 13"/>
          <p:cNvSpPr txBox="1">
            <a:spLocks noChangeArrowheads="1"/>
          </p:cNvSpPr>
          <p:nvPr/>
        </p:nvSpPr>
        <p:spPr bwMode="auto">
          <a:xfrm>
            <a:off x="7408863" y="2768600"/>
            <a:ext cx="5286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>
                <a:solidFill>
                  <a:schemeClr val="tx1"/>
                </a:solidFill>
                <a:latin typeface="Arial" charset="0"/>
              </a:rPr>
              <a:t>Add</a:t>
            </a: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7316788" y="3136900"/>
            <a:ext cx="609600" cy="228600"/>
          </a:xfrm>
          <a:prstGeom prst="rect">
            <a:avLst/>
          </a:prstGeom>
          <a:solidFill>
            <a:srgbClr val="808080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200" b="1">
                <a:solidFill>
                  <a:schemeClr val="bg1"/>
                </a:solidFill>
                <a:latin typeface="Arial" charset="0"/>
              </a:rPr>
              <a:t>&gt;&gt;</a:t>
            </a:r>
          </a:p>
        </p:txBody>
      </p:sp>
      <p:sp>
        <p:nvSpPr>
          <p:cNvPr id="60" name="Line 15"/>
          <p:cNvSpPr>
            <a:spLocks noChangeShapeType="1"/>
          </p:cNvSpPr>
          <p:nvPr/>
        </p:nvSpPr>
        <p:spPr bwMode="auto">
          <a:xfrm>
            <a:off x="393700" y="3390900"/>
            <a:ext cx="8153400" cy="0"/>
          </a:xfrm>
          <a:prstGeom prst="line">
            <a:avLst/>
          </a:prstGeom>
          <a:noFill/>
          <a:ln w="9525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16"/>
          <p:cNvSpPr>
            <a:spLocks noChangeArrowheads="1"/>
          </p:cNvSpPr>
          <p:nvPr/>
        </p:nvSpPr>
        <p:spPr bwMode="auto">
          <a:xfrm>
            <a:off x="7316788" y="3505200"/>
            <a:ext cx="609600" cy="228600"/>
          </a:xfrm>
          <a:prstGeom prst="rect">
            <a:avLst/>
          </a:prstGeom>
          <a:solidFill>
            <a:srgbClr val="808080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200" b="1">
                <a:solidFill>
                  <a:schemeClr val="bg1"/>
                </a:solidFill>
                <a:latin typeface="Arial" charset="0"/>
              </a:rPr>
              <a:t>&gt;&gt;</a:t>
            </a:r>
          </a:p>
        </p:txBody>
      </p:sp>
      <p:sp>
        <p:nvSpPr>
          <p:cNvPr id="62" name="Line 29"/>
          <p:cNvSpPr>
            <a:spLocks noChangeShapeType="1"/>
          </p:cNvSpPr>
          <p:nvPr/>
        </p:nvSpPr>
        <p:spPr bwMode="auto">
          <a:xfrm>
            <a:off x="1676400" y="2736850"/>
            <a:ext cx="0" cy="122555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30"/>
          <p:cNvSpPr>
            <a:spLocks noChangeShapeType="1"/>
          </p:cNvSpPr>
          <p:nvPr/>
        </p:nvSpPr>
        <p:spPr bwMode="auto">
          <a:xfrm>
            <a:off x="5410200" y="2743200"/>
            <a:ext cx="0" cy="122555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31"/>
          <p:cNvSpPr>
            <a:spLocks noChangeShapeType="1"/>
          </p:cNvSpPr>
          <p:nvPr/>
        </p:nvSpPr>
        <p:spPr bwMode="auto">
          <a:xfrm>
            <a:off x="6705600" y="2743200"/>
            <a:ext cx="0" cy="122555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AutoShape 39"/>
          <p:cNvSpPr>
            <a:spLocks noChangeArrowheads="1"/>
          </p:cNvSpPr>
          <p:nvPr/>
        </p:nvSpPr>
        <p:spPr bwMode="auto">
          <a:xfrm rot="10800000" flipV="1">
            <a:off x="8534400" y="3086100"/>
            <a:ext cx="304800" cy="19050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AutoShape 40"/>
          <p:cNvSpPr>
            <a:spLocks noChangeArrowheads="1"/>
          </p:cNvSpPr>
          <p:nvPr/>
        </p:nvSpPr>
        <p:spPr bwMode="auto">
          <a:xfrm rot="21535579" flipV="1">
            <a:off x="8534400" y="3733800"/>
            <a:ext cx="304800" cy="19050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41"/>
          <p:cNvSpPr>
            <a:spLocks noChangeArrowheads="1"/>
          </p:cNvSpPr>
          <p:nvPr/>
        </p:nvSpPr>
        <p:spPr bwMode="auto">
          <a:xfrm>
            <a:off x="8534400" y="3048000"/>
            <a:ext cx="304800" cy="889000"/>
          </a:xfrm>
          <a:prstGeom prst="rec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Rectangle 45"/>
          <p:cNvSpPr>
            <a:spLocks noChangeArrowheads="1"/>
          </p:cNvSpPr>
          <p:nvPr/>
        </p:nvSpPr>
        <p:spPr bwMode="auto">
          <a:xfrm>
            <a:off x="8534400" y="2692400"/>
            <a:ext cx="304800" cy="1270000"/>
          </a:xfrm>
          <a:prstGeom prst="rec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47"/>
          <p:cNvSpPr>
            <a:spLocks noChangeShapeType="1"/>
          </p:cNvSpPr>
          <p:nvPr/>
        </p:nvSpPr>
        <p:spPr bwMode="auto">
          <a:xfrm>
            <a:off x="3124200" y="2743200"/>
            <a:ext cx="0" cy="122555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48"/>
          <p:cNvSpPr txBox="1">
            <a:spLocks noChangeArrowheads="1"/>
          </p:cNvSpPr>
          <p:nvPr/>
        </p:nvSpPr>
        <p:spPr bwMode="auto">
          <a:xfrm>
            <a:off x="4124325" y="2762250"/>
            <a:ext cx="12698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 dirty="0">
                <a:solidFill>
                  <a:schemeClr val="tx1"/>
                </a:solidFill>
                <a:latin typeface="Arial" charset="0"/>
              </a:rPr>
              <a:t>Ceiling Price</a:t>
            </a:r>
          </a:p>
        </p:txBody>
      </p:sp>
      <p:sp>
        <p:nvSpPr>
          <p:cNvPr id="71" name="Line 31"/>
          <p:cNvSpPr>
            <a:spLocks noChangeShapeType="1"/>
          </p:cNvSpPr>
          <p:nvPr/>
        </p:nvSpPr>
        <p:spPr bwMode="auto">
          <a:xfrm>
            <a:off x="4143375" y="2720975"/>
            <a:ext cx="0" cy="122555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Text Box 48"/>
          <p:cNvSpPr txBox="1">
            <a:spLocks noChangeArrowheads="1"/>
          </p:cNvSpPr>
          <p:nvPr/>
        </p:nvSpPr>
        <p:spPr bwMode="auto">
          <a:xfrm>
            <a:off x="3070180" y="2779712"/>
            <a:ext cx="11208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 dirty="0">
                <a:solidFill>
                  <a:schemeClr val="tx1"/>
                </a:solidFill>
                <a:latin typeface="Arial" charset="0"/>
              </a:rPr>
              <a:t>Floor Price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3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38946" name="AutoShap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866"/>
            </a:avLst>
          </a:prstGeom>
          <a:solidFill>
            <a:srgbClr val="00808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947" name="Text Box 3"/>
          <p:cNvSpPr txBox="1">
            <a:spLocks noChangeArrowheads="1"/>
          </p:cNvSpPr>
          <p:nvPr/>
        </p:nvSpPr>
        <p:spPr bwMode="auto">
          <a:xfrm>
            <a:off x="304800" y="0"/>
            <a:ext cx="2555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2000">
                <a:solidFill>
                  <a:schemeClr val="tx2"/>
                </a:solidFill>
              </a:rPr>
              <a:t>Xerox Sales Console</a:t>
            </a:r>
          </a:p>
        </p:txBody>
      </p:sp>
      <p:sp>
        <p:nvSpPr>
          <p:cNvPr id="338948" name="Text Box 4"/>
          <p:cNvSpPr txBox="1">
            <a:spLocks noChangeArrowheads="1"/>
          </p:cNvSpPr>
          <p:nvPr/>
        </p:nvSpPr>
        <p:spPr bwMode="auto">
          <a:xfrm>
            <a:off x="5105400" y="57150"/>
            <a:ext cx="3549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rgbClr val="FFFFFF"/>
                </a:solidFill>
              </a:rPr>
              <a:t>Sales person’s name: John smith</a:t>
            </a:r>
          </a:p>
        </p:txBody>
      </p:sp>
      <p:sp>
        <p:nvSpPr>
          <p:cNvPr id="338949" name="Text Box 5"/>
          <p:cNvSpPr txBox="1">
            <a:spLocks noChangeArrowheads="1"/>
          </p:cNvSpPr>
          <p:nvPr/>
        </p:nvSpPr>
        <p:spPr bwMode="auto">
          <a:xfrm>
            <a:off x="304800" y="1463675"/>
            <a:ext cx="3494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rgbClr val="663300"/>
                </a:solidFill>
              </a:rPr>
              <a:t>Activity: Browse Product Catalog</a:t>
            </a: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38950" name="Rectangle 6"/>
          <p:cNvSpPr>
            <a:spLocks noChangeArrowheads="1"/>
          </p:cNvSpPr>
          <p:nvPr/>
        </p:nvSpPr>
        <p:spPr bwMode="auto">
          <a:xfrm>
            <a:off x="393700" y="3478213"/>
            <a:ext cx="2590800" cy="304800"/>
          </a:xfrm>
          <a:prstGeom prst="rect">
            <a:avLst/>
          </a:prstGeom>
          <a:solidFill>
            <a:srgbClr val="C0C0C0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>
                <a:solidFill>
                  <a:schemeClr val="bg2"/>
                </a:solidFill>
                <a:latin typeface="Arial" charset="0"/>
              </a:rPr>
              <a:t>Printing Catalog</a:t>
            </a:r>
          </a:p>
        </p:txBody>
      </p:sp>
      <p:sp>
        <p:nvSpPr>
          <p:cNvPr id="338951" name="AutoShape 7"/>
          <p:cNvSpPr>
            <a:spLocks noChangeArrowheads="1"/>
          </p:cNvSpPr>
          <p:nvPr/>
        </p:nvSpPr>
        <p:spPr bwMode="auto">
          <a:xfrm rot="10800000">
            <a:off x="2667000" y="3516313"/>
            <a:ext cx="304800" cy="22860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952" name="Rectangle 8"/>
          <p:cNvSpPr>
            <a:spLocks noChangeArrowheads="1"/>
          </p:cNvSpPr>
          <p:nvPr/>
        </p:nvSpPr>
        <p:spPr bwMode="auto">
          <a:xfrm>
            <a:off x="393700" y="3821113"/>
            <a:ext cx="8153400" cy="1797050"/>
          </a:xfrm>
          <a:prstGeom prst="rect">
            <a:avLst/>
          </a:prstGeom>
          <a:solidFill>
            <a:srgbClr val="99CCFF"/>
          </a:solidFill>
          <a:ln w="2857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953" name="Line 9"/>
          <p:cNvSpPr>
            <a:spLocks noChangeShapeType="1"/>
          </p:cNvSpPr>
          <p:nvPr/>
        </p:nvSpPr>
        <p:spPr bwMode="auto">
          <a:xfrm>
            <a:off x="393700" y="4202113"/>
            <a:ext cx="8153400" cy="0"/>
          </a:xfrm>
          <a:prstGeom prst="line">
            <a:avLst/>
          </a:prstGeom>
          <a:noFill/>
          <a:ln w="9525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954" name="Text Box 10"/>
          <p:cNvSpPr txBox="1">
            <a:spLocks noChangeArrowheads="1"/>
          </p:cNvSpPr>
          <p:nvPr/>
        </p:nvSpPr>
        <p:spPr bwMode="auto">
          <a:xfrm>
            <a:off x="927100" y="3897313"/>
            <a:ext cx="1060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>
                <a:solidFill>
                  <a:schemeClr val="tx1"/>
                </a:solidFill>
                <a:latin typeface="Arial" charset="0"/>
              </a:rPr>
              <a:t>Product Id</a:t>
            </a:r>
          </a:p>
        </p:txBody>
      </p:sp>
      <p:sp>
        <p:nvSpPr>
          <p:cNvPr id="338955" name="Text Box 11"/>
          <p:cNvSpPr txBox="1">
            <a:spLocks noChangeArrowheads="1"/>
          </p:cNvSpPr>
          <p:nvPr/>
        </p:nvSpPr>
        <p:spPr bwMode="auto">
          <a:xfrm>
            <a:off x="3124200" y="3859213"/>
            <a:ext cx="14366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>
                <a:solidFill>
                  <a:schemeClr val="tx1"/>
                </a:solidFill>
                <a:latin typeface="Arial" charset="0"/>
              </a:rPr>
              <a:t>Product  Name</a:t>
            </a:r>
          </a:p>
        </p:txBody>
      </p:sp>
      <p:sp>
        <p:nvSpPr>
          <p:cNvPr id="338956" name="Text Box 12"/>
          <p:cNvSpPr txBox="1">
            <a:spLocks noChangeArrowheads="1"/>
          </p:cNvSpPr>
          <p:nvPr/>
        </p:nvSpPr>
        <p:spPr bwMode="auto">
          <a:xfrm>
            <a:off x="5410200" y="3859213"/>
            <a:ext cx="1209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>
                <a:solidFill>
                  <a:schemeClr val="tx1"/>
                </a:solidFill>
                <a:latin typeface="Arial" charset="0"/>
              </a:rPr>
              <a:t>Target Price</a:t>
            </a:r>
          </a:p>
        </p:txBody>
      </p:sp>
      <p:sp>
        <p:nvSpPr>
          <p:cNvPr id="338957" name="Line 13"/>
          <p:cNvSpPr>
            <a:spLocks noChangeShapeType="1"/>
          </p:cNvSpPr>
          <p:nvPr/>
        </p:nvSpPr>
        <p:spPr bwMode="auto">
          <a:xfrm>
            <a:off x="393700" y="4506913"/>
            <a:ext cx="8153400" cy="0"/>
          </a:xfrm>
          <a:prstGeom prst="line">
            <a:avLst/>
          </a:prstGeom>
          <a:noFill/>
          <a:ln w="9525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958" name="Line 14"/>
          <p:cNvSpPr>
            <a:spLocks noChangeShapeType="1"/>
          </p:cNvSpPr>
          <p:nvPr/>
        </p:nvSpPr>
        <p:spPr bwMode="auto">
          <a:xfrm>
            <a:off x="5410200" y="3859213"/>
            <a:ext cx="0" cy="1773237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959" name="Rectangle 15"/>
          <p:cNvSpPr>
            <a:spLocks noChangeArrowheads="1"/>
          </p:cNvSpPr>
          <p:nvPr/>
        </p:nvSpPr>
        <p:spPr bwMode="auto">
          <a:xfrm>
            <a:off x="7162800" y="6172200"/>
            <a:ext cx="1676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u="sng">
                <a:solidFill>
                  <a:srgbClr val="FFFF66"/>
                </a:solidFill>
                <a:latin typeface="Arial" charset="0"/>
              </a:rPr>
              <a:t>Done &gt;&gt;</a:t>
            </a:r>
          </a:p>
        </p:txBody>
      </p:sp>
      <p:sp>
        <p:nvSpPr>
          <p:cNvPr id="338960" name="Line 16"/>
          <p:cNvSpPr>
            <a:spLocks noChangeShapeType="1"/>
          </p:cNvSpPr>
          <p:nvPr/>
        </p:nvSpPr>
        <p:spPr bwMode="auto">
          <a:xfrm>
            <a:off x="304800" y="1387475"/>
            <a:ext cx="8229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961" name="Line 17"/>
          <p:cNvSpPr>
            <a:spLocks noChangeShapeType="1"/>
          </p:cNvSpPr>
          <p:nvPr/>
        </p:nvSpPr>
        <p:spPr bwMode="auto">
          <a:xfrm>
            <a:off x="5181600" y="396875"/>
            <a:ext cx="0" cy="9906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962" name="Text Box 18"/>
          <p:cNvSpPr txBox="1">
            <a:spLocks noChangeArrowheads="1"/>
          </p:cNvSpPr>
          <p:nvPr/>
        </p:nvSpPr>
        <p:spPr bwMode="auto">
          <a:xfrm>
            <a:off x="762000" y="396875"/>
            <a:ext cx="4267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SzPct val="60000"/>
            </a:pPr>
            <a:r>
              <a:rPr lang="en-US" sz="2800">
                <a:solidFill>
                  <a:schemeClr val="tx2"/>
                </a:solidFill>
              </a:rPr>
              <a:t>Customer Information summary</a:t>
            </a:r>
          </a:p>
        </p:txBody>
      </p:sp>
      <p:sp>
        <p:nvSpPr>
          <p:cNvPr id="338963" name="Text Box 19"/>
          <p:cNvSpPr txBox="1">
            <a:spLocks noChangeArrowheads="1"/>
          </p:cNvSpPr>
          <p:nvPr/>
        </p:nvSpPr>
        <p:spPr bwMode="auto">
          <a:xfrm>
            <a:off x="5334000" y="473075"/>
            <a:ext cx="3124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SzPct val="60000"/>
            </a:pPr>
            <a:r>
              <a:rPr lang="en-US" sz="2800">
                <a:solidFill>
                  <a:schemeClr val="tx2"/>
                </a:solidFill>
              </a:rPr>
              <a:t>Person Contact Information</a:t>
            </a:r>
          </a:p>
        </p:txBody>
      </p:sp>
      <p:sp>
        <p:nvSpPr>
          <p:cNvPr id="338964" name="Line 20"/>
          <p:cNvSpPr>
            <a:spLocks noChangeShapeType="1"/>
          </p:cNvSpPr>
          <p:nvPr/>
        </p:nvSpPr>
        <p:spPr bwMode="auto">
          <a:xfrm>
            <a:off x="304800" y="396875"/>
            <a:ext cx="82296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965" name="Line 21"/>
          <p:cNvSpPr>
            <a:spLocks noChangeShapeType="1"/>
          </p:cNvSpPr>
          <p:nvPr/>
        </p:nvSpPr>
        <p:spPr bwMode="auto">
          <a:xfrm>
            <a:off x="2590800" y="3789363"/>
            <a:ext cx="0" cy="1773237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966" name="Rectangle 22"/>
          <p:cNvSpPr>
            <a:spLocks noChangeArrowheads="1"/>
          </p:cNvSpPr>
          <p:nvPr/>
        </p:nvSpPr>
        <p:spPr bwMode="auto">
          <a:xfrm>
            <a:off x="7239000" y="4284663"/>
            <a:ext cx="1143000" cy="160337"/>
          </a:xfrm>
          <a:prstGeom prst="rect">
            <a:avLst/>
          </a:prstGeom>
          <a:solidFill>
            <a:srgbClr val="808080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200" b="1">
                <a:solidFill>
                  <a:schemeClr val="hlink"/>
                </a:solidFill>
                <a:latin typeface="Arial" charset="0"/>
              </a:rPr>
              <a:t>View Detail &gt;&gt;</a:t>
            </a:r>
          </a:p>
        </p:txBody>
      </p:sp>
      <p:sp>
        <p:nvSpPr>
          <p:cNvPr id="338967" name="Line 23"/>
          <p:cNvSpPr>
            <a:spLocks noChangeShapeType="1"/>
          </p:cNvSpPr>
          <p:nvPr/>
        </p:nvSpPr>
        <p:spPr bwMode="auto">
          <a:xfrm>
            <a:off x="7086600" y="3865563"/>
            <a:ext cx="0" cy="1773237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968" name="Text Box 24"/>
          <p:cNvSpPr txBox="1">
            <a:spLocks noChangeArrowheads="1"/>
          </p:cNvSpPr>
          <p:nvPr/>
        </p:nvSpPr>
        <p:spPr bwMode="auto">
          <a:xfrm>
            <a:off x="7265988" y="3865563"/>
            <a:ext cx="1158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>
                <a:solidFill>
                  <a:schemeClr val="tx1"/>
                </a:solidFill>
                <a:latin typeface="Arial" charset="0"/>
              </a:rPr>
              <a:t>Description</a:t>
            </a:r>
          </a:p>
        </p:txBody>
      </p:sp>
      <p:sp>
        <p:nvSpPr>
          <p:cNvPr id="338969" name="Line 25"/>
          <p:cNvSpPr>
            <a:spLocks noChangeShapeType="1"/>
          </p:cNvSpPr>
          <p:nvPr/>
        </p:nvSpPr>
        <p:spPr bwMode="auto">
          <a:xfrm>
            <a:off x="381000" y="4779963"/>
            <a:ext cx="8153400" cy="0"/>
          </a:xfrm>
          <a:prstGeom prst="line">
            <a:avLst/>
          </a:prstGeom>
          <a:noFill/>
          <a:ln w="9525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970" name="Rectangle 26"/>
          <p:cNvSpPr>
            <a:spLocks noChangeArrowheads="1"/>
          </p:cNvSpPr>
          <p:nvPr/>
        </p:nvSpPr>
        <p:spPr bwMode="auto">
          <a:xfrm>
            <a:off x="5194300" y="2286000"/>
            <a:ext cx="2667000" cy="2286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971" name="Text Box 27"/>
          <p:cNvSpPr txBox="1">
            <a:spLocks noChangeArrowheads="1"/>
          </p:cNvSpPr>
          <p:nvPr/>
        </p:nvSpPr>
        <p:spPr bwMode="auto">
          <a:xfrm>
            <a:off x="5105400" y="1993900"/>
            <a:ext cx="217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/>
              <a:t>Product Description</a:t>
            </a:r>
          </a:p>
        </p:txBody>
      </p:sp>
      <p:sp>
        <p:nvSpPr>
          <p:cNvPr id="338972" name="Rectangle 28"/>
          <p:cNvSpPr>
            <a:spLocks noChangeArrowheads="1"/>
          </p:cNvSpPr>
          <p:nvPr/>
        </p:nvSpPr>
        <p:spPr bwMode="auto">
          <a:xfrm>
            <a:off x="7696200" y="2209800"/>
            <a:ext cx="1676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u="sng">
                <a:solidFill>
                  <a:srgbClr val="FFFF66"/>
                </a:solidFill>
                <a:latin typeface="Arial" charset="0"/>
              </a:rPr>
              <a:t>Find &gt;&gt;</a:t>
            </a:r>
          </a:p>
        </p:txBody>
      </p:sp>
      <p:sp>
        <p:nvSpPr>
          <p:cNvPr id="338973" name="Rectangle 29"/>
          <p:cNvSpPr>
            <a:spLocks noChangeArrowheads="1"/>
          </p:cNvSpPr>
          <p:nvPr/>
        </p:nvSpPr>
        <p:spPr bwMode="auto">
          <a:xfrm>
            <a:off x="7239000" y="4572000"/>
            <a:ext cx="1143000" cy="160338"/>
          </a:xfrm>
          <a:prstGeom prst="rect">
            <a:avLst/>
          </a:prstGeom>
          <a:solidFill>
            <a:srgbClr val="808080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200" b="1">
                <a:solidFill>
                  <a:schemeClr val="hlink"/>
                </a:solidFill>
                <a:latin typeface="Arial" charset="0"/>
              </a:rPr>
              <a:t>View Detail &gt;&gt;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3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39970" name="AutoShape 2"/>
          <p:cNvSpPr>
            <a:spLocks noChangeArrowheads="1"/>
          </p:cNvSpPr>
          <p:nvPr/>
        </p:nvSpPr>
        <p:spPr bwMode="auto">
          <a:xfrm>
            <a:off x="228600" y="914400"/>
            <a:ext cx="8686800" cy="5638800"/>
          </a:xfrm>
          <a:prstGeom prst="roundRect">
            <a:avLst>
              <a:gd name="adj" fmla="val 2866"/>
            </a:avLst>
          </a:prstGeom>
          <a:solidFill>
            <a:srgbClr val="00808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1" name="Line 3"/>
          <p:cNvSpPr>
            <a:spLocks noChangeShapeType="1"/>
          </p:cNvSpPr>
          <p:nvPr/>
        </p:nvSpPr>
        <p:spPr bwMode="auto">
          <a:xfrm>
            <a:off x="381000" y="2209800"/>
            <a:ext cx="8229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2" name="Line 4"/>
          <p:cNvSpPr>
            <a:spLocks noChangeShapeType="1"/>
          </p:cNvSpPr>
          <p:nvPr/>
        </p:nvSpPr>
        <p:spPr bwMode="auto">
          <a:xfrm>
            <a:off x="5257800" y="1219200"/>
            <a:ext cx="0" cy="9906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3" name="Text Box 5"/>
          <p:cNvSpPr txBox="1">
            <a:spLocks noChangeArrowheads="1"/>
          </p:cNvSpPr>
          <p:nvPr/>
        </p:nvSpPr>
        <p:spPr bwMode="auto">
          <a:xfrm>
            <a:off x="838200" y="1219200"/>
            <a:ext cx="4267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SzPct val="60000"/>
            </a:pPr>
            <a:r>
              <a:rPr lang="en-US" sz="2800">
                <a:solidFill>
                  <a:schemeClr val="tx2"/>
                </a:solidFill>
              </a:rPr>
              <a:t>Customer Information summary</a:t>
            </a:r>
          </a:p>
        </p:txBody>
      </p:sp>
      <p:sp>
        <p:nvSpPr>
          <p:cNvPr id="339974" name="Text Box 6"/>
          <p:cNvSpPr txBox="1">
            <a:spLocks noChangeArrowheads="1"/>
          </p:cNvSpPr>
          <p:nvPr/>
        </p:nvSpPr>
        <p:spPr bwMode="auto">
          <a:xfrm>
            <a:off x="5410200" y="1295400"/>
            <a:ext cx="3124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SzPct val="60000"/>
            </a:pPr>
            <a:r>
              <a:rPr lang="en-US" sz="2800">
                <a:solidFill>
                  <a:schemeClr val="tx2"/>
                </a:solidFill>
              </a:rPr>
              <a:t>Person Contact Information</a:t>
            </a:r>
          </a:p>
        </p:txBody>
      </p:sp>
      <p:sp>
        <p:nvSpPr>
          <p:cNvPr id="339975" name="Line 7"/>
          <p:cNvSpPr>
            <a:spLocks noChangeShapeType="1"/>
          </p:cNvSpPr>
          <p:nvPr/>
        </p:nvSpPr>
        <p:spPr bwMode="auto">
          <a:xfrm>
            <a:off x="381000" y="1219200"/>
            <a:ext cx="82296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6" name="Text Box 8"/>
          <p:cNvSpPr txBox="1">
            <a:spLocks noChangeArrowheads="1"/>
          </p:cNvSpPr>
          <p:nvPr/>
        </p:nvSpPr>
        <p:spPr bwMode="auto">
          <a:xfrm>
            <a:off x="381000" y="822325"/>
            <a:ext cx="2555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2000">
                <a:solidFill>
                  <a:schemeClr val="tx2"/>
                </a:solidFill>
              </a:rPr>
              <a:t>Xerox Sales Console</a:t>
            </a:r>
          </a:p>
        </p:txBody>
      </p:sp>
      <p:sp>
        <p:nvSpPr>
          <p:cNvPr id="339977" name="Text Box 9"/>
          <p:cNvSpPr txBox="1">
            <a:spLocks noChangeArrowheads="1"/>
          </p:cNvSpPr>
          <p:nvPr/>
        </p:nvSpPr>
        <p:spPr bwMode="auto">
          <a:xfrm>
            <a:off x="5181600" y="879475"/>
            <a:ext cx="3549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rgbClr val="FFFFFF"/>
                </a:solidFill>
              </a:rPr>
              <a:t>Sales person’s name: John smith</a:t>
            </a:r>
          </a:p>
        </p:txBody>
      </p:sp>
      <p:sp>
        <p:nvSpPr>
          <p:cNvPr id="339978" name="Text Box 10"/>
          <p:cNvSpPr txBox="1">
            <a:spLocks noChangeArrowheads="1"/>
          </p:cNvSpPr>
          <p:nvPr/>
        </p:nvSpPr>
        <p:spPr bwMode="auto">
          <a:xfrm>
            <a:off x="381000" y="2286000"/>
            <a:ext cx="3038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rgbClr val="CCFFFF"/>
                </a:solidFill>
              </a:rPr>
              <a:t>Activity: Check Order Status</a:t>
            </a:r>
          </a:p>
        </p:txBody>
      </p:sp>
      <p:sp>
        <p:nvSpPr>
          <p:cNvPr id="339979" name="Rectangle 11"/>
          <p:cNvSpPr>
            <a:spLocks noChangeArrowheads="1"/>
          </p:cNvSpPr>
          <p:nvPr/>
        </p:nvSpPr>
        <p:spPr bwMode="auto">
          <a:xfrm>
            <a:off x="457200" y="3505200"/>
            <a:ext cx="1295400" cy="304800"/>
          </a:xfrm>
          <a:prstGeom prst="rect">
            <a:avLst/>
          </a:prstGeom>
          <a:solidFill>
            <a:srgbClr val="C0C0C0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>
                <a:solidFill>
                  <a:schemeClr val="bg2"/>
                </a:solidFill>
                <a:latin typeface="Arial" charset="0"/>
              </a:rPr>
              <a:t>Begin time</a:t>
            </a:r>
          </a:p>
        </p:txBody>
      </p:sp>
      <p:sp>
        <p:nvSpPr>
          <p:cNvPr id="339980" name="Rectangle 12"/>
          <p:cNvSpPr>
            <a:spLocks noChangeArrowheads="1"/>
          </p:cNvSpPr>
          <p:nvPr/>
        </p:nvSpPr>
        <p:spPr bwMode="auto">
          <a:xfrm>
            <a:off x="381000" y="4375150"/>
            <a:ext cx="8153400" cy="1257300"/>
          </a:xfrm>
          <a:prstGeom prst="rect">
            <a:avLst/>
          </a:prstGeom>
          <a:solidFill>
            <a:srgbClr val="99CCFF"/>
          </a:solidFill>
          <a:ln w="2857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1" name="Line 13"/>
          <p:cNvSpPr>
            <a:spLocks noChangeShapeType="1"/>
          </p:cNvSpPr>
          <p:nvPr/>
        </p:nvSpPr>
        <p:spPr bwMode="auto">
          <a:xfrm>
            <a:off x="381000" y="4756150"/>
            <a:ext cx="8153400" cy="0"/>
          </a:xfrm>
          <a:prstGeom prst="line">
            <a:avLst/>
          </a:prstGeom>
          <a:noFill/>
          <a:ln w="9525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2" name="Text Box 14"/>
          <p:cNvSpPr txBox="1">
            <a:spLocks noChangeArrowheads="1"/>
          </p:cNvSpPr>
          <p:nvPr/>
        </p:nvSpPr>
        <p:spPr bwMode="auto">
          <a:xfrm>
            <a:off x="1006475" y="4451350"/>
            <a:ext cx="8747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>
                <a:solidFill>
                  <a:schemeClr val="tx1"/>
                </a:solidFill>
                <a:latin typeface="Arial" charset="0"/>
              </a:rPr>
              <a:t>Order Id</a:t>
            </a:r>
          </a:p>
        </p:txBody>
      </p:sp>
      <p:sp>
        <p:nvSpPr>
          <p:cNvPr id="339983" name="Text Box 15"/>
          <p:cNvSpPr txBox="1">
            <a:spLocks noChangeArrowheads="1"/>
          </p:cNvSpPr>
          <p:nvPr/>
        </p:nvSpPr>
        <p:spPr bwMode="auto">
          <a:xfrm>
            <a:off x="2552700" y="4419600"/>
            <a:ext cx="1208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>
                <a:solidFill>
                  <a:schemeClr val="tx1"/>
                </a:solidFill>
                <a:latin typeface="Arial" charset="0"/>
              </a:rPr>
              <a:t>Date started</a:t>
            </a:r>
          </a:p>
        </p:txBody>
      </p:sp>
      <p:sp>
        <p:nvSpPr>
          <p:cNvPr id="339984" name="Text Box 16"/>
          <p:cNvSpPr txBox="1">
            <a:spLocks noChangeArrowheads="1"/>
          </p:cNvSpPr>
          <p:nvPr/>
        </p:nvSpPr>
        <p:spPr bwMode="auto">
          <a:xfrm>
            <a:off x="5638800" y="4413250"/>
            <a:ext cx="725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>
                <a:solidFill>
                  <a:schemeClr val="tx1"/>
                </a:solidFill>
                <a:latin typeface="Arial" charset="0"/>
              </a:rPr>
              <a:t>Status</a:t>
            </a:r>
          </a:p>
        </p:txBody>
      </p:sp>
      <p:sp>
        <p:nvSpPr>
          <p:cNvPr id="339985" name="Text Box 17"/>
          <p:cNvSpPr txBox="1">
            <a:spLocks noChangeArrowheads="1"/>
          </p:cNvSpPr>
          <p:nvPr/>
        </p:nvSpPr>
        <p:spPr bwMode="auto">
          <a:xfrm>
            <a:off x="7294563" y="4438650"/>
            <a:ext cx="7350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>
                <a:solidFill>
                  <a:schemeClr val="tx1"/>
                </a:solidFill>
                <a:latin typeface="Arial" charset="0"/>
              </a:rPr>
              <a:t>Action</a:t>
            </a:r>
          </a:p>
        </p:txBody>
      </p:sp>
      <p:sp>
        <p:nvSpPr>
          <p:cNvPr id="339986" name="Rectangle 18"/>
          <p:cNvSpPr>
            <a:spLocks noChangeArrowheads="1"/>
          </p:cNvSpPr>
          <p:nvPr/>
        </p:nvSpPr>
        <p:spPr bwMode="auto">
          <a:xfrm>
            <a:off x="7304088" y="4806950"/>
            <a:ext cx="609600" cy="228600"/>
          </a:xfrm>
          <a:prstGeom prst="rect">
            <a:avLst/>
          </a:prstGeom>
          <a:solidFill>
            <a:srgbClr val="808080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200" b="1">
                <a:solidFill>
                  <a:schemeClr val="bg1"/>
                </a:solidFill>
                <a:latin typeface="Arial" charset="0"/>
              </a:rPr>
              <a:t>View</a:t>
            </a:r>
          </a:p>
        </p:txBody>
      </p:sp>
      <p:sp>
        <p:nvSpPr>
          <p:cNvPr id="339987" name="Line 19"/>
          <p:cNvSpPr>
            <a:spLocks noChangeShapeType="1"/>
          </p:cNvSpPr>
          <p:nvPr/>
        </p:nvSpPr>
        <p:spPr bwMode="auto">
          <a:xfrm>
            <a:off x="381000" y="5060950"/>
            <a:ext cx="8153400" cy="0"/>
          </a:xfrm>
          <a:prstGeom prst="line">
            <a:avLst/>
          </a:prstGeom>
          <a:noFill/>
          <a:ln w="9525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8" name="Rectangle 20"/>
          <p:cNvSpPr>
            <a:spLocks noChangeArrowheads="1"/>
          </p:cNvSpPr>
          <p:nvPr/>
        </p:nvSpPr>
        <p:spPr bwMode="auto">
          <a:xfrm>
            <a:off x="7304088" y="5175250"/>
            <a:ext cx="609600" cy="228600"/>
          </a:xfrm>
          <a:prstGeom prst="rect">
            <a:avLst/>
          </a:prstGeom>
          <a:solidFill>
            <a:srgbClr val="808080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200" b="1">
                <a:solidFill>
                  <a:schemeClr val="bg1"/>
                </a:solidFill>
                <a:latin typeface="Arial" charset="0"/>
              </a:rPr>
              <a:t>View</a:t>
            </a:r>
          </a:p>
        </p:txBody>
      </p:sp>
      <p:sp>
        <p:nvSpPr>
          <p:cNvPr id="339989" name="Line 21"/>
          <p:cNvSpPr>
            <a:spLocks noChangeShapeType="1"/>
          </p:cNvSpPr>
          <p:nvPr/>
        </p:nvSpPr>
        <p:spPr bwMode="auto">
          <a:xfrm>
            <a:off x="2360613" y="4406900"/>
            <a:ext cx="0" cy="122555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90" name="Line 22"/>
          <p:cNvSpPr>
            <a:spLocks noChangeShapeType="1"/>
          </p:cNvSpPr>
          <p:nvPr/>
        </p:nvSpPr>
        <p:spPr bwMode="auto">
          <a:xfrm>
            <a:off x="5397500" y="4413250"/>
            <a:ext cx="0" cy="122555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91" name="Line 23"/>
          <p:cNvSpPr>
            <a:spLocks noChangeShapeType="1"/>
          </p:cNvSpPr>
          <p:nvPr/>
        </p:nvSpPr>
        <p:spPr bwMode="auto">
          <a:xfrm>
            <a:off x="6692900" y="4413250"/>
            <a:ext cx="0" cy="122555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92" name="AutoShape 24"/>
          <p:cNvSpPr>
            <a:spLocks noChangeArrowheads="1"/>
          </p:cNvSpPr>
          <p:nvPr/>
        </p:nvSpPr>
        <p:spPr bwMode="auto">
          <a:xfrm rot="10800000" flipV="1">
            <a:off x="8521700" y="4756150"/>
            <a:ext cx="304800" cy="19050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93" name="AutoShape 25"/>
          <p:cNvSpPr>
            <a:spLocks noChangeArrowheads="1"/>
          </p:cNvSpPr>
          <p:nvPr/>
        </p:nvSpPr>
        <p:spPr bwMode="auto">
          <a:xfrm rot="21535579" flipV="1">
            <a:off x="8521700" y="5403850"/>
            <a:ext cx="304800" cy="19050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94" name="Rectangle 26"/>
          <p:cNvSpPr>
            <a:spLocks noChangeArrowheads="1"/>
          </p:cNvSpPr>
          <p:nvPr/>
        </p:nvSpPr>
        <p:spPr bwMode="auto">
          <a:xfrm>
            <a:off x="8521700" y="4718050"/>
            <a:ext cx="304800" cy="889000"/>
          </a:xfrm>
          <a:prstGeom prst="rec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95" name="Rectangle 27"/>
          <p:cNvSpPr>
            <a:spLocks noChangeArrowheads="1"/>
          </p:cNvSpPr>
          <p:nvPr/>
        </p:nvSpPr>
        <p:spPr bwMode="auto">
          <a:xfrm>
            <a:off x="8521700" y="4362450"/>
            <a:ext cx="304800" cy="1270000"/>
          </a:xfrm>
          <a:prstGeom prst="rec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96" name="Rectangle 28"/>
          <p:cNvSpPr>
            <a:spLocks noChangeArrowheads="1"/>
          </p:cNvSpPr>
          <p:nvPr/>
        </p:nvSpPr>
        <p:spPr bwMode="auto">
          <a:xfrm>
            <a:off x="317500" y="3022600"/>
            <a:ext cx="1131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kumimoji="0" lang="en-US" sz="1400" b="1">
                <a:solidFill>
                  <a:schemeClr val="bg2"/>
                </a:solidFill>
                <a:latin typeface="Arial" charset="0"/>
              </a:rPr>
              <a:t>Time frame</a:t>
            </a:r>
          </a:p>
        </p:txBody>
      </p:sp>
      <p:sp>
        <p:nvSpPr>
          <p:cNvPr id="339997" name="Line 29"/>
          <p:cNvSpPr>
            <a:spLocks noChangeShapeType="1"/>
          </p:cNvSpPr>
          <p:nvPr/>
        </p:nvSpPr>
        <p:spPr bwMode="auto">
          <a:xfrm>
            <a:off x="3886200" y="4387850"/>
            <a:ext cx="0" cy="122555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98" name="Text Box 30"/>
          <p:cNvSpPr txBox="1">
            <a:spLocks noChangeArrowheads="1"/>
          </p:cNvSpPr>
          <p:nvPr/>
        </p:nvSpPr>
        <p:spPr bwMode="auto">
          <a:xfrm>
            <a:off x="3886200" y="4419600"/>
            <a:ext cx="1503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>
                <a:solidFill>
                  <a:schemeClr val="tx1"/>
                </a:solidFill>
                <a:latin typeface="Arial" charset="0"/>
              </a:rPr>
              <a:t>Date completed</a:t>
            </a:r>
          </a:p>
        </p:txBody>
      </p:sp>
      <p:sp>
        <p:nvSpPr>
          <p:cNvPr id="339999" name="Rectangle 31"/>
          <p:cNvSpPr>
            <a:spLocks noChangeArrowheads="1"/>
          </p:cNvSpPr>
          <p:nvPr/>
        </p:nvSpPr>
        <p:spPr bwMode="auto">
          <a:xfrm>
            <a:off x="1981200" y="3505200"/>
            <a:ext cx="1295400" cy="304800"/>
          </a:xfrm>
          <a:prstGeom prst="rect">
            <a:avLst/>
          </a:prstGeom>
          <a:solidFill>
            <a:srgbClr val="C0C0C0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>
                <a:solidFill>
                  <a:schemeClr val="bg2"/>
                </a:solidFill>
                <a:latin typeface="Arial" charset="0"/>
              </a:rPr>
              <a:t>End time</a:t>
            </a:r>
          </a:p>
        </p:txBody>
      </p:sp>
      <p:sp>
        <p:nvSpPr>
          <p:cNvPr id="340000" name="Rectangle 32"/>
          <p:cNvSpPr>
            <a:spLocks noChangeArrowheads="1"/>
          </p:cNvSpPr>
          <p:nvPr/>
        </p:nvSpPr>
        <p:spPr bwMode="auto">
          <a:xfrm>
            <a:off x="381000" y="3276600"/>
            <a:ext cx="3962400" cy="685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001" name="Rectangle 33"/>
          <p:cNvSpPr>
            <a:spLocks noChangeArrowheads="1"/>
          </p:cNvSpPr>
          <p:nvPr/>
        </p:nvSpPr>
        <p:spPr bwMode="auto">
          <a:xfrm>
            <a:off x="3505200" y="3581400"/>
            <a:ext cx="609600" cy="228600"/>
          </a:xfrm>
          <a:prstGeom prst="rect">
            <a:avLst/>
          </a:prstGeom>
          <a:solidFill>
            <a:srgbClr val="808080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200" b="1">
                <a:solidFill>
                  <a:srgbClr val="CCFFFF"/>
                </a:solidFill>
                <a:latin typeface="Arial" charset="0"/>
              </a:rPr>
              <a:t>Find &gt;&gt;</a:t>
            </a:r>
            <a:endParaRPr kumimoji="0" lang="en-US" sz="12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40002" name="Rectangle 34"/>
          <p:cNvSpPr>
            <a:spLocks noChangeArrowheads="1"/>
          </p:cNvSpPr>
          <p:nvPr/>
        </p:nvSpPr>
        <p:spPr bwMode="auto">
          <a:xfrm>
            <a:off x="7010400" y="6096000"/>
            <a:ext cx="1676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u="sng">
                <a:solidFill>
                  <a:srgbClr val="FFFF66"/>
                </a:solidFill>
                <a:latin typeface="Arial" charset="0"/>
              </a:rPr>
              <a:t>Done &gt;&gt;</a:t>
            </a:r>
          </a:p>
        </p:txBody>
      </p:sp>
      <p:sp>
        <p:nvSpPr>
          <p:cNvPr id="340003" name="Rectangle 35"/>
          <p:cNvSpPr>
            <a:spLocks noChangeArrowheads="1"/>
          </p:cNvSpPr>
          <p:nvPr/>
        </p:nvSpPr>
        <p:spPr bwMode="auto">
          <a:xfrm>
            <a:off x="381000" y="4114800"/>
            <a:ext cx="1031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kumimoji="0" lang="en-US" sz="1400" b="1">
                <a:solidFill>
                  <a:schemeClr val="bg2"/>
                </a:solidFill>
                <a:latin typeface="Arial" charset="0"/>
              </a:rPr>
              <a:t>Order List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40994" name="AutoShape 2"/>
          <p:cNvSpPr>
            <a:spLocks noChangeArrowheads="1"/>
          </p:cNvSpPr>
          <p:nvPr/>
        </p:nvSpPr>
        <p:spPr bwMode="auto">
          <a:xfrm>
            <a:off x="533400" y="1257300"/>
            <a:ext cx="54102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995" name="AutoShape 3"/>
          <p:cNvSpPr>
            <a:spLocks noChangeArrowheads="1"/>
          </p:cNvSpPr>
          <p:nvPr/>
        </p:nvSpPr>
        <p:spPr bwMode="auto">
          <a:xfrm>
            <a:off x="1536700" y="3494088"/>
            <a:ext cx="47879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996" name="AutoShape 4"/>
          <p:cNvSpPr>
            <a:spLocks noChangeArrowheads="1"/>
          </p:cNvSpPr>
          <p:nvPr/>
        </p:nvSpPr>
        <p:spPr bwMode="auto">
          <a:xfrm>
            <a:off x="1524000" y="2555875"/>
            <a:ext cx="36576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997" name="AutoShape 5"/>
          <p:cNvSpPr>
            <a:spLocks noChangeArrowheads="1"/>
          </p:cNvSpPr>
          <p:nvPr/>
        </p:nvSpPr>
        <p:spPr bwMode="auto">
          <a:xfrm>
            <a:off x="1524000" y="1943100"/>
            <a:ext cx="36576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998" name="AutoShape 6"/>
          <p:cNvSpPr>
            <a:spLocks noChangeArrowheads="1"/>
          </p:cNvSpPr>
          <p:nvPr/>
        </p:nvSpPr>
        <p:spPr bwMode="auto">
          <a:xfrm>
            <a:off x="2819400" y="4089400"/>
            <a:ext cx="35052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999" name="AutoShape 7"/>
          <p:cNvSpPr>
            <a:spLocks noChangeArrowheads="1"/>
          </p:cNvSpPr>
          <p:nvPr/>
        </p:nvSpPr>
        <p:spPr bwMode="auto">
          <a:xfrm>
            <a:off x="2819400" y="4673600"/>
            <a:ext cx="35052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000" name="AutoShape 8"/>
          <p:cNvSpPr>
            <a:spLocks noChangeArrowheads="1"/>
          </p:cNvSpPr>
          <p:nvPr/>
        </p:nvSpPr>
        <p:spPr bwMode="auto">
          <a:xfrm>
            <a:off x="2806700" y="5233988"/>
            <a:ext cx="35052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001" name="Rectangle 9"/>
          <p:cNvSpPr>
            <a:spLocks noChangeArrowheads="1"/>
          </p:cNvSpPr>
          <p:nvPr/>
        </p:nvSpPr>
        <p:spPr bwMode="auto">
          <a:xfrm>
            <a:off x="1473200" y="3443288"/>
            <a:ext cx="2700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1.c	Serve customer</a:t>
            </a:r>
          </a:p>
        </p:txBody>
      </p:sp>
      <p:sp>
        <p:nvSpPr>
          <p:cNvPr id="341002" name="Rectangle 10"/>
          <p:cNvSpPr>
            <a:spLocks noChangeArrowheads="1"/>
          </p:cNvSpPr>
          <p:nvPr/>
        </p:nvSpPr>
        <p:spPr bwMode="auto">
          <a:xfrm>
            <a:off x="533400" y="1219200"/>
            <a:ext cx="3092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	Manage Customers</a:t>
            </a:r>
          </a:p>
        </p:txBody>
      </p:sp>
      <p:sp>
        <p:nvSpPr>
          <p:cNvPr id="341003" name="Rectangle 11"/>
          <p:cNvSpPr>
            <a:spLocks noChangeArrowheads="1"/>
          </p:cNvSpPr>
          <p:nvPr/>
        </p:nvSpPr>
        <p:spPr bwMode="auto">
          <a:xfrm>
            <a:off x="2768600" y="5195888"/>
            <a:ext cx="321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1.c.c	Book customer order</a:t>
            </a:r>
          </a:p>
        </p:txBody>
      </p:sp>
      <p:sp>
        <p:nvSpPr>
          <p:cNvPr id="341004" name="Rectangle 12"/>
          <p:cNvSpPr>
            <a:spLocks noChangeArrowheads="1"/>
          </p:cNvSpPr>
          <p:nvPr/>
        </p:nvSpPr>
        <p:spPr bwMode="auto">
          <a:xfrm>
            <a:off x="2768600" y="4648200"/>
            <a:ext cx="301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1.c.b	Check order status</a:t>
            </a:r>
          </a:p>
        </p:txBody>
      </p:sp>
      <p:sp>
        <p:nvSpPr>
          <p:cNvPr id="341005" name="Rectangle 13"/>
          <p:cNvSpPr>
            <a:spLocks noChangeArrowheads="1"/>
          </p:cNvSpPr>
          <p:nvPr/>
        </p:nvSpPr>
        <p:spPr bwMode="auto">
          <a:xfrm>
            <a:off x="2768600" y="4038600"/>
            <a:ext cx="3484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1.c.a	Browse product catalog</a:t>
            </a:r>
          </a:p>
        </p:txBody>
      </p:sp>
      <p:sp>
        <p:nvSpPr>
          <p:cNvPr id="341006" name="Rectangle 14"/>
          <p:cNvSpPr>
            <a:spLocks noChangeArrowheads="1"/>
          </p:cNvSpPr>
          <p:nvPr/>
        </p:nvSpPr>
        <p:spPr bwMode="auto">
          <a:xfrm>
            <a:off x="1447800" y="2528888"/>
            <a:ext cx="3714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1.b	Review sales commission</a:t>
            </a:r>
          </a:p>
        </p:txBody>
      </p:sp>
      <p:sp>
        <p:nvSpPr>
          <p:cNvPr id="341007" name="Text Box 15"/>
          <p:cNvSpPr txBox="1">
            <a:spLocks noChangeArrowheads="1"/>
          </p:cNvSpPr>
          <p:nvPr/>
        </p:nvSpPr>
        <p:spPr bwMode="auto">
          <a:xfrm>
            <a:off x="2362200" y="2895600"/>
            <a:ext cx="282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280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341008" name="Rectangle 16"/>
          <p:cNvSpPr>
            <a:spLocks noChangeArrowheads="1"/>
          </p:cNvSpPr>
          <p:nvPr/>
        </p:nvSpPr>
        <p:spPr bwMode="auto">
          <a:xfrm>
            <a:off x="1447800" y="1905000"/>
            <a:ext cx="3773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1.a	Review sales order history</a:t>
            </a:r>
          </a:p>
        </p:txBody>
      </p:sp>
      <p:sp>
        <p:nvSpPr>
          <p:cNvPr id="341009" name="Rectangle 17"/>
          <p:cNvSpPr>
            <a:spLocks noChangeArrowheads="1"/>
          </p:cNvSpPr>
          <p:nvPr/>
        </p:nvSpPr>
        <p:spPr bwMode="auto">
          <a:xfrm>
            <a:off x="457200" y="152400"/>
            <a:ext cx="58023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4000" i="1">
                <a:solidFill>
                  <a:schemeClr val="tx2"/>
                </a:solidFill>
              </a:rPr>
              <a:t>Sales Process Use Case</a:t>
            </a:r>
          </a:p>
        </p:txBody>
      </p:sp>
      <p:sp>
        <p:nvSpPr>
          <p:cNvPr id="341010" name="Rectangle 18"/>
          <p:cNvSpPr>
            <a:spLocks noChangeArrowheads="1"/>
          </p:cNvSpPr>
          <p:nvPr/>
        </p:nvSpPr>
        <p:spPr bwMode="auto">
          <a:xfrm>
            <a:off x="3276600" y="5715000"/>
            <a:ext cx="30480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SzPct val="60000"/>
            </a:pPr>
            <a:r>
              <a:rPr lang="en-US" sz="1400">
                <a:solidFill>
                  <a:schemeClr val="tx2"/>
                </a:solidFill>
              </a:rPr>
              <a:t>1.c.c.a	Submit customer order</a:t>
            </a:r>
          </a:p>
          <a:p>
            <a:pPr>
              <a:buSzPct val="60000"/>
            </a:pPr>
            <a:r>
              <a:rPr lang="en-US" sz="1400">
                <a:solidFill>
                  <a:schemeClr val="tx2"/>
                </a:solidFill>
              </a:rPr>
              <a:t>1.c.c.b	Cancel customer order</a:t>
            </a:r>
          </a:p>
          <a:p>
            <a:pPr>
              <a:buSzPct val="60000"/>
            </a:pPr>
            <a:r>
              <a:rPr lang="en-US" sz="1400">
                <a:solidFill>
                  <a:schemeClr val="tx2"/>
                </a:solidFill>
              </a:rPr>
              <a:t>1.c.c.c	Save customer order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3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42018" name="AutoShape 2"/>
          <p:cNvSpPr>
            <a:spLocks noChangeArrowheads="1"/>
          </p:cNvSpPr>
          <p:nvPr/>
        </p:nvSpPr>
        <p:spPr bwMode="auto">
          <a:xfrm>
            <a:off x="3048000" y="1409700"/>
            <a:ext cx="57150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19" name="AutoShape 3"/>
          <p:cNvSpPr>
            <a:spLocks noChangeArrowheads="1"/>
          </p:cNvSpPr>
          <p:nvPr/>
        </p:nvSpPr>
        <p:spPr bwMode="auto">
          <a:xfrm>
            <a:off x="4051300" y="3646488"/>
            <a:ext cx="47117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20" name="AutoShape 4"/>
          <p:cNvSpPr>
            <a:spLocks noChangeArrowheads="1"/>
          </p:cNvSpPr>
          <p:nvPr/>
        </p:nvSpPr>
        <p:spPr bwMode="auto">
          <a:xfrm>
            <a:off x="4038600" y="2708275"/>
            <a:ext cx="36576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21" name="AutoShape 5"/>
          <p:cNvSpPr>
            <a:spLocks noChangeArrowheads="1"/>
          </p:cNvSpPr>
          <p:nvPr/>
        </p:nvSpPr>
        <p:spPr bwMode="auto">
          <a:xfrm>
            <a:off x="4038600" y="2095500"/>
            <a:ext cx="36576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22" name="AutoShape 6"/>
          <p:cNvSpPr>
            <a:spLocks noChangeArrowheads="1"/>
          </p:cNvSpPr>
          <p:nvPr/>
        </p:nvSpPr>
        <p:spPr bwMode="auto">
          <a:xfrm>
            <a:off x="5257800" y="4241800"/>
            <a:ext cx="35052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23" name="AutoShape 7"/>
          <p:cNvSpPr>
            <a:spLocks noChangeArrowheads="1"/>
          </p:cNvSpPr>
          <p:nvPr/>
        </p:nvSpPr>
        <p:spPr bwMode="auto">
          <a:xfrm>
            <a:off x="5257800" y="4826000"/>
            <a:ext cx="35052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24" name="AutoShape 8"/>
          <p:cNvSpPr>
            <a:spLocks noChangeArrowheads="1"/>
          </p:cNvSpPr>
          <p:nvPr/>
        </p:nvSpPr>
        <p:spPr bwMode="auto">
          <a:xfrm>
            <a:off x="5245100" y="5386388"/>
            <a:ext cx="35052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25" name="Rectangle 9"/>
          <p:cNvSpPr>
            <a:spLocks noChangeArrowheads="1"/>
          </p:cNvSpPr>
          <p:nvPr/>
        </p:nvSpPr>
        <p:spPr bwMode="auto">
          <a:xfrm>
            <a:off x="3987800" y="3595688"/>
            <a:ext cx="2700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1.c	Serve customer</a:t>
            </a:r>
          </a:p>
        </p:txBody>
      </p:sp>
      <p:sp>
        <p:nvSpPr>
          <p:cNvPr id="342026" name="Rectangle 10"/>
          <p:cNvSpPr>
            <a:spLocks noChangeArrowheads="1"/>
          </p:cNvSpPr>
          <p:nvPr/>
        </p:nvSpPr>
        <p:spPr bwMode="auto">
          <a:xfrm>
            <a:off x="3048000" y="1371600"/>
            <a:ext cx="3092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 	Manage Customers</a:t>
            </a:r>
          </a:p>
        </p:txBody>
      </p:sp>
      <p:sp>
        <p:nvSpPr>
          <p:cNvPr id="342027" name="Rectangle 11"/>
          <p:cNvSpPr>
            <a:spLocks noChangeArrowheads="1"/>
          </p:cNvSpPr>
          <p:nvPr/>
        </p:nvSpPr>
        <p:spPr bwMode="auto">
          <a:xfrm>
            <a:off x="5207000" y="5348288"/>
            <a:ext cx="321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1.c.c	Book customer order</a:t>
            </a:r>
          </a:p>
        </p:txBody>
      </p:sp>
      <p:sp>
        <p:nvSpPr>
          <p:cNvPr id="342028" name="Rectangle 12"/>
          <p:cNvSpPr>
            <a:spLocks noChangeArrowheads="1"/>
          </p:cNvSpPr>
          <p:nvPr/>
        </p:nvSpPr>
        <p:spPr bwMode="auto">
          <a:xfrm>
            <a:off x="5207000" y="4800600"/>
            <a:ext cx="301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1.c.b	Check order status</a:t>
            </a:r>
          </a:p>
        </p:txBody>
      </p:sp>
      <p:sp>
        <p:nvSpPr>
          <p:cNvPr id="342029" name="Rectangle 13"/>
          <p:cNvSpPr>
            <a:spLocks noChangeArrowheads="1"/>
          </p:cNvSpPr>
          <p:nvPr/>
        </p:nvSpPr>
        <p:spPr bwMode="auto">
          <a:xfrm>
            <a:off x="5207000" y="4191000"/>
            <a:ext cx="3484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1.c.a	Browse product catalog</a:t>
            </a:r>
          </a:p>
        </p:txBody>
      </p:sp>
      <p:sp>
        <p:nvSpPr>
          <p:cNvPr id="342030" name="Rectangle 14"/>
          <p:cNvSpPr>
            <a:spLocks noChangeArrowheads="1"/>
          </p:cNvSpPr>
          <p:nvPr/>
        </p:nvSpPr>
        <p:spPr bwMode="auto">
          <a:xfrm>
            <a:off x="3962400" y="2681288"/>
            <a:ext cx="3714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1.b	Review sales commission</a:t>
            </a:r>
          </a:p>
        </p:txBody>
      </p:sp>
      <p:sp>
        <p:nvSpPr>
          <p:cNvPr id="342031" name="Text Box 15"/>
          <p:cNvSpPr txBox="1">
            <a:spLocks noChangeArrowheads="1"/>
          </p:cNvSpPr>
          <p:nvPr/>
        </p:nvSpPr>
        <p:spPr bwMode="auto">
          <a:xfrm>
            <a:off x="4876800" y="3048000"/>
            <a:ext cx="282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280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342032" name="Line 16"/>
          <p:cNvSpPr>
            <a:spLocks noChangeShapeType="1"/>
          </p:cNvSpPr>
          <p:nvPr/>
        </p:nvSpPr>
        <p:spPr bwMode="auto">
          <a:xfrm flipV="1">
            <a:off x="906463" y="1524000"/>
            <a:ext cx="2141537" cy="7938"/>
          </a:xfrm>
          <a:prstGeom prst="line">
            <a:avLst/>
          </a:prstGeom>
          <a:noFill/>
          <a:ln w="25400">
            <a:solidFill>
              <a:srgbClr val="33CCCC"/>
            </a:solidFill>
            <a:prstDash val="dash"/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2033" name="Group 17"/>
          <p:cNvGrpSpPr>
            <a:grpSpLocks/>
          </p:cNvGrpSpPr>
          <p:nvPr/>
        </p:nvGrpSpPr>
        <p:grpSpPr bwMode="auto">
          <a:xfrm>
            <a:off x="152400" y="1219200"/>
            <a:ext cx="677863" cy="709613"/>
            <a:chOff x="1728" y="1776"/>
            <a:chExt cx="427" cy="447"/>
          </a:xfrm>
        </p:grpSpPr>
        <p:sp>
          <p:nvSpPr>
            <p:cNvPr id="342034" name="Oval 18"/>
            <p:cNvSpPr>
              <a:spLocks noChangeArrowheads="1"/>
            </p:cNvSpPr>
            <p:nvPr/>
          </p:nvSpPr>
          <p:spPr bwMode="auto">
            <a:xfrm>
              <a:off x="1728" y="1776"/>
              <a:ext cx="427" cy="447"/>
            </a:xfrm>
            <a:prstGeom prst="ellipse">
              <a:avLst/>
            </a:prstGeom>
            <a:solidFill>
              <a:srgbClr val="FFBEBE"/>
            </a:solidFill>
            <a:ln w="12700">
              <a:solidFill>
                <a:srgbClr val="FFBEB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035" name="AutoShape 19"/>
            <p:cNvSpPr>
              <a:spLocks noChangeArrowheads="1"/>
            </p:cNvSpPr>
            <p:nvPr/>
          </p:nvSpPr>
          <p:spPr bwMode="auto">
            <a:xfrm rot="16200000">
              <a:off x="1754" y="1894"/>
              <a:ext cx="244" cy="230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036" name="Oval 20"/>
            <p:cNvSpPr>
              <a:spLocks noChangeArrowheads="1"/>
            </p:cNvSpPr>
            <p:nvPr/>
          </p:nvSpPr>
          <p:spPr bwMode="auto">
            <a:xfrm>
              <a:off x="1957" y="1906"/>
              <a:ext cx="87" cy="215"/>
            </a:xfrm>
            <a:prstGeom prst="ellipse">
              <a:avLst/>
            </a:prstGeom>
            <a:solidFill>
              <a:srgbClr val="1080A8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037" name="Oval 21"/>
            <p:cNvSpPr>
              <a:spLocks noChangeArrowheads="1"/>
            </p:cNvSpPr>
            <p:nvPr/>
          </p:nvSpPr>
          <p:spPr bwMode="auto">
            <a:xfrm>
              <a:off x="2011" y="1975"/>
              <a:ext cx="27" cy="91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038" name="AutoShape 22"/>
            <p:cNvSpPr>
              <a:spLocks noChangeArrowheads="1"/>
            </p:cNvSpPr>
            <p:nvPr/>
          </p:nvSpPr>
          <p:spPr bwMode="auto">
            <a:xfrm rot="9660000">
              <a:off x="2006" y="1905"/>
              <a:ext cx="9" cy="77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039" name="Line 23"/>
            <p:cNvSpPr>
              <a:spLocks noChangeShapeType="1"/>
            </p:cNvSpPr>
            <p:nvPr/>
          </p:nvSpPr>
          <p:spPr bwMode="auto">
            <a:xfrm>
              <a:off x="1976" y="2123"/>
              <a:ext cx="44" cy="2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2040" name="Rectangle 24"/>
          <p:cNvSpPr>
            <a:spLocks noChangeArrowheads="1"/>
          </p:cNvSpPr>
          <p:nvPr/>
        </p:nvSpPr>
        <p:spPr bwMode="auto">
          <a:xfrm>
            <a:off x="3962400" y="2057400"/>
            <a:ext cx="3773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1.a	Review sales order history</a:t>
            </a:r>
          </a:p>
        </p:txBody>
      </p:sp>
      <p:sp>
        <p:nvSpPr>
          <p:cNvPr id="342041" name="Rectangle 25"/>
          <p:cNvSpPr>
            <a:spLocks noChangeArrowheads="1"/>
          </p:cNvSpPr>
          <p:nvPr/>
        </p:nvSpPr>
        <p:spPr bwMode="auto">
          <a:xfrm>
            <a:off x="0" y="1981200"/>
            <a:ext cx="914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SzPct val="60000"/>
            </a:pPr>
            <a:r>
              <a:rPr lang="en-US" sz="1400">
                <a:solidFill>
                  <a:schemeClr val="tx2"/>
                </a:solidFill>
              </a:rPr>
              <a:t>Sales Person</a:t>
            </a:r>
          </a:p>
        </p:txBody>
      </p:sp>
      <p:sp>
        <p:nvSpPr>
          <p:cNvPr id="342042" name="Rectangle 26"/>
          <p:cNvSpPr>
            <a:spLocks noChangeArrowheads="1"/>
          </p:cNvSpPr>
          <p:nvPr/>
        </p:nvSpPr>
        <p:spPr bwMode="auto">
          <a:xfrm>
            <a:off x="457200" y="152400"/>
            <a:ext cx="58023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4000" i="1">
                <a:solidFill>
                  <a:schemeClr val="tx2"/>
                </a:solidFill>
              </a:rPr>
              <a:t>Sales Process Use Case</a:t>
            </a:r>
          </a:p>
        </p:txBody>
      </p:sp>
      <p:sp>
        <p:nvSpPr>
          <p:cNvPr id="342043" name="Line 27"/>
          <p:cNvSpPr>
            <a:spLocks noChangeShapeType="1"/>
          </p:cNvSpPr>
          <p:nvPr/>
        </p:nvSpPr>
        <p:spPr bwMode="auto">
          <a:xfrm flipV="1">
            <a:off x="2590800" y="3810000"/>
            <a:ext cx="1379538" cy="0"/>
          </a:xfrm>
          <a:prstGeom prst="line">
            <a:avLst/>
          </a:prstGeom>
          <a:noFill/>
          <a:ln w="25400">
            <a:solidFill>
              <a:srgbClr val="33CCCC"/>
            </a:solidFill>
            <a:prstDash val="dash"/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44" name="Rectangle 28"/>
          <p:cNvSpPr>
            <a:spLocks noChangeArrowheads="1"/>
          </p:cNvSpPr>
          <p:nvPr/>
        </p:nvSpPr>
        <p:spPr bwMode="auto">
          <a:xfrm>
            <a:off x="1295400" y="3581400"/>
            <a:ext cx="1295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SzPct val="60000"/>
            </a:pPr>
            <a:r>
              <a:rPr lang="en-US" sz="1400">
                <a:solidFill>
                  <a:schemeClr val="tx2"/>
                </a:solidFill>
              </a:rPr>
              <a:t>Customer name</a:t>
            </a:r>
          </a:p>
        </p:txBody>
      </p:sp>
      <p:sp>
        <p:nvSpPr>
          <p:cNvPr id="342045" name="Line 29"/>
          <p:cNvSpPr>
            <a:spLocks noChangeShapeType="1"/>
          </p:cNvSpPr>
          <p:nvPr/>
        </p:nvSpPr>
        <p:spPr bwMode="auto">
          <a:xfrm flipV="1">
            <a:off x="3810000" y="5527675"/>
            <a:ext cx="1379538" cy="0"/>
          </a:xfrm>
          <a:prstGeom prst="line">
            <a:avLst/>
          </a:prstGeom>
          <a:noFill/>
          <a:ln w="19050">
            <a:solidFill>
              <a:srgbClr val="33CCCC"/>
            </a:solidFill>
            <a:prstDash val="dash"/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46" name="Rectangle 30"/>
          <p:cNvSpPr>
            <a:spLocks noChangeArrowheads="1"/>
          </p:cNvSpPr>
          <p:nvPr/>
        </p:nvSpPr>
        <p:spPr bwMode="auto">
          <a:xfrm>
            <a:off x="2667000" y="53340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SzPct val="60000"/>
            </a:pPr>
            <a:r>
              <a:rPr lang="en-US" sz="1400">
                <a:solidFill>
                  <a:schemeClr val="tx2"/>
                </a:solidFill>
              </a:rPr>
              <a:t>Customer</a:t>
            </a:r>
          </a:p>
        </p:txBody>
      </p:sp>
      <p:sp>
        <p:nvSpPr>
          <p:cNvPr id="342047" name="Rectangle 31"/>
          <p:cNvSpPr>
            <a:spLocks noChangeArrowheads="1"/>
          </p:cNvSpPr>
          <p:nvPr/>
        </p:nvSpPr>
        <p:spPr bwMode="auto">
          <a:xfrm>
            <a:off x="5715000" y="5791200"/>
            <a:ext cx="30480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SzPct val="60000"/>
            </a:pPr>
            <a:r>
              <a:rPr lang="en-US" sz="1400">
                <a:solidFill>
                  <a:schemeClr val="tx2"/>
                </a:solidFill>
              </a:rPr>
              <a:t>1.c.c.a	Submit customer order</a:t>
            </a:r>
          </a:p>
          <a:p>
            <a:pPr>
              <a:buSzPct val="60000"/>
            </a:pPr>
            <a:r>
              <a:rPr lang="en-US" sz="1400">
                <a:solidFill>
                  <a:schemeClr val="tx2"/>
                </a:solidFill>
              </a:rPr>
              <a:t>1.c.c.b	Cancel customer order</a:t>
            </a:r>
          </a:p>
          <a:p>
            <a:pPr>
              <a:buSzPct val="60000"/>
            </a:pPr>
            <a:r>
              <a:rPr lang="en-US" sz="1400">
                <a:solidFill>
                  <a:schemeClr val="tx2"/>
                </a:solidFill>
              </a:rPr>
              <a:t>1.c.c.c	Save customer order</a:t>
            </a:r>
          </a:p>
        </p:txBody>
      </p:sp>
      <p:sp>
        <p:nvSpPr>
          <p:cNvPr id="342048" name="Rectangle 32"/>
          <p:cNvSpPr>
            <a:spLocks noChangeArrowheads="1"/>
          </p:cNvSpPr>
          <p:nvPr/>
        </p:nvSpPr>
        <p:spPr bwMode="auto">
          <a:xfrm>
            <a:off x="2667000" y="4130675"/>
            <a:ext cx="1295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SzPct val="60000"/>
            </a:pPr>
            <a:r>
              <a:rPr lang="en-US" sz="1400">
                <a:solidFill>
                  <a:schemeClr val="tx2"/>
                </a:solidFill>
              </a:rPr>
              <a:t>Product Catalog</a:t>
            </a:r>
          </a:p>
        </p:txBody>
      </p:sp>
      <p:sp>
        <p:nvSpPr>
          <p:cNvPr id="342049" name="Line 33"/>
          <p:cNvSpPr>
            <a:spLocks noChangeShapeType="1"/>
          </p:cNvSpPr>
          <p:nvPr/>
        </p:nvSpPr>
        <p:spPr bwMode="auto">
          <a:xfrm flipV="1">
            <a:off x="3810000" y="4419600"/>
            <a:ext cx="1379538" cy="0"/>
          </a:xfrm>
          <a:prstGeom prst="line">
            <a:avLst/>
          </a:prstGeom>
          <a:noFill/>
          <a:ln w="19050">
            <a:solidFill>
              <a:srgbClr val="33CCCC"/>
            </a:solidFill>
            <a:prstDash val="dash"/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50" name="Line 34"/>
          <p:cNvSpPr>
            <a:spLocks noChangeShapeType="1"/>
          </p:cNvSpPr>
          <p:nvPr/>
        </p:nvSpPr>
        <p:spPr bwMode="auto">
          <a:xfrm>
            <a:off x="3810000" y="4419600"/>
            <a:ext cx="1371600" cy="990600"/>
          </a:xfrm>
          <a:prstGeom prst="line">
            <a:avLst/>
          </a:prstGeom>
          <a:noFill/>
          <a:ln w="19050">
            <a:solidFill>
              <a:srgbClr val="33CCCC"/>
            </a:solidFill>
            <a:prstDash val="dash"/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51" name="Line 35"/>
          <p:cNvSpPr>
            <a:spLocks noChangeShapeType="1"/>
          </p:cNvSpPr>
          <p:nvPr/>
        </p:nvSpPr>
        <p:spPr bwMode="auto">
          <a:xfrm flipV="1">
            <a:off x="3810000" y="4953000"/>
            <a:ext cx="1447800" cy="533400"/>
          </a:xfrm>
          <a:prstGeom prst="line">
            <a:avLst/>
          </a:prstGeom>
          <a:noFill/>
          <a:ln w="19050">
            <a:solidFill>
              <a:srgbClr val="33CCCC"/>
            </a:solidFill>
            <a:prstDash val="dash"/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43042" name="AutoShape 2"/>
          <p:cNvSpPr>
            <a:spLocks noChangeArrowheads="1"/>
          </p:cNvSpPr>
          <p:nvPr/>
        </p:nvSpPr>
        <p:spPr bwMode="auto">
          <a:xfrm>
            <a:off x="4279900" y="6540500"/>
            <a:ext cx="2882900" cy="1905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43" name="AutoShape 3"/>
          <p:cNvSpPr>
            <a:spLocks noChangeArrowheads="1"/>
          </p:cNvSpPr>
          <p:nvPr/>
        </p:nvSpPr>
        <p:spPr bwMode="auto">
          <a:xfrm>
            <a:off x="1447800" y="6248400"/>
            <a:ext cx="2882900" cy="1905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44" name="AutoShape 4"/>
          <p:cNvSpPr>
            <a:spLocks noChangeArrowheads="1"/>
          </p:cNvSpPr>
          <p:nvPr/>
        </p:nvSpPr>
        <p:spPr bwMode="auto">
          <a:xfrm>
            <a:off x="12700" y="5829300"/>
            <a:ext cx="2882900" cy="1905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45" name="AutoShape 5"/>
          <p:cNvSpPr>
            <a:spLocks noChangeArrowheads="1"/>
          </p:cNvSpPr>
          <p:nvPr/>
        </p:nvSpPr>
        <p:spPr bwMode="auto">
          <a:xfrm>
            <a:off x="3048000" y="471488"/>
            <a:ext cx="37338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46" name="AutoShape 6"/>
          <p:cNvSpPr>
            <a:spLocks noChangeArrowheads="1"/>
          </p:cNvSpPr>
          <p:nvPr/>
        </p:nvSpPr>
        <p:spPr bwMode="auto">
          <a:xfrm>
            <a:off x="63500" y="2857500"/>
            <a:ext cx="33655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47" name="AutoShape 7"/>
          <p:cNvSpPr>
            <a:spLocks noChangeArrowheads="1"/>
          </p:cNvSpPr>
          <p:nvPr/>
        </p:nvSpPr>
        <p:spPr bwMode="auto">
          <a:xfrm>
            <a:off x="3276600" y="2251075"/>
            <a:ext cx="36576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48" name="AutoShape 8"/>
          <p:cNvSpPr>
            <a:spLocks noChangeArrowheads="1"/>
          </p:cNvSpPr>
          <p:nvPr/>
        </p:nvSpPr>
        <p:spPr bwMode="auto">
          <a:xfrm>
            <a:off x="5446713" y="1500188"/>
            <a:ext cx="36576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49" name="AutoShape 9"/>
          <p:cNvSpPr>
            <a:spLocks noChangeArrowheads="1"/>
          </p:cNvSpPr>
          <p:nvPr/>
        </p:nvSpPr>
        <p:spPr bwMode="auto">
          <a:xfrm>
            <a:off x="5156200" y="3822700"/>
            <a:ext cx="35052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50" name="AutoShape 10"/>
          <p:cNvSpPr>
            <a:spLocks noChangeArrowheads="1"/>
          </p:cNvSpPr>
          <p:nvPr/>
        </p:nvSpPr>
        <p:spPr bwMode="auto">
          <a:xfrm>
            <a:off x="3784600" y="4406900"/>
            <a:ext cx="35052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51" name="AutoShape 11"/>
          <p:cNvSpPr>
            <a:spLocks noChangeArrowheads="1"/>
          </p:cNvSpPr>
          <p:nvPr/>
        </p:nvSpPr>
        <p:spPr bwMode="auto">
          <a:xfrm>
            <a:off x="114300" y="5043488"/>
            <a:ext cx="35052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52" name="Rectangle 12"/>
          <p:cNvSpPr>
            <a:spLocks noChangeArrowheads="1"/>
          </p:cNvSpPr>
          <p:nvPr/>
        </p:nvSpPr>
        <p:spPr bwMode="auto">
          <a:xfrm>
            <a:off x="0" y="2806700"/>
            <a:ext cx="2700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1.c	Serve customer</a:t>
            </a:r>
          </a:p>
        </p:txBody>
      </p:sp>
      <p:sp>
        <p:nvSpPr>
          <p:cNvPr id="343053" name="Rectangle 13"/>
          <p:cNvSpPr>
            <a:spLocks noChangeArrowheads="1"/>
          </p:cNvSpPr>
          <p:nvPr/>
        </p:nvSpPr>
        <p:spPr bwMode="auto">
          <a:xfrm>
            <a:off x="3048000" y="471488"/>
            <a:ext cx="217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Manage Customers</a:t>
            </a:r>
          </a:p>
        </p:txBody>
      </p:sp>
      <p:sp>
        <p:nvSpPr>
          <p:cNvPr id="343054" name="Rectangle 14"/>
          <p:cNvSpPr>
            <a:spLocks noChangeArrowheads="1"/>
          </p:cNvSpPr>
          <p:nvPr/>
        </p:nvSpPr>
        <p:spPr bwMode="auto">
          <a:xfrm>
            <a:off x="76200" y="5005388"/>
            <a:ext cx="321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1.c.c	Book customer order</a:t>
            </a:r>
          </a:p>
        </p:txBody>
      </p:sp>
      <p:sp>
        <p:nvSpPr>
          <p:cNvPr id="343055" name="Rectangle 15"/>
          <p:cNvSpPr>
            <a:spLocks noChangeArrowheads="1"/>
          </p:cNvSpPr>
          <p:nvPr/>
        </p:nvSpPr>
        <p:spPr bwMode="auto">
          <a:xfrm>
            <a:off x="3733800" y="4381500"/>
            <a:ext cx="301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1.c.b	Check order status</a:t>
            </a:r>
          </a:p>
        </p:txBody>
      </p:sp>
      <p:sp>
        <p:nvSpPr>
          <p:cNvPr id="343056" name="Rectangle 16"/>
          <p:cNvSpPr>
            <a:spLocks noChangeArrowheads="1"/>
          </p:cNvSpPr>
          <p:nvPr/>
        </p:nvSpPr>
        <p:spPr bwMode="auto">
          <a:xfrm>
            <a:off x="5105400" y="3771900"/>
            <a:ext cx="3484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1.c.a	Browse product catalog</a:t>
            </a:r>
          </a:p>
        </p:txBody>
      </p:sp>
      <p:sp>
        <p:nvSpPr>
          <p:cNvPr id="343057" name="Rectangle 17"/>
          <p:cNvSpPr>
            <a:spLocks noChangeArrowheads="1"/>
          </p:cNvSpPr>
          <p:nvPr/>
        </p:nvSpPr>
        <p:spPr bwMode="auto">
          <a:xfrm>
            <a:off x="3200400" y="2224088"/>
            <a:ext cx="3714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1.b	Review sales commission</a:t>
            </a:r>
          </a:p>
        </p:txBody>
      </p:sp>
      <p:sp>
        <p:nvSpPr>
          <p:cNvPr id="343058" name="Rectangle 18"/>
          <p:cNvSpPr>
            <a:spLocks noChangeArrowheads="1"/>
          </p:cNvSpPr>
          <p:nvPr/>
        </p:nvSpPr>
        <p:spPr bwMode="auto">
          <a:xfrm>
            <a:off x="5370513" y="1462088"/>
            <a:ext cx="37734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1.a	Review sales order history</a:t>
            </a:r>
          </a:p>
        </p:txBody>
      </p:sp>
      <p:sp>
        <p:nvSpPr>
          <p:cNvPr id="343059" name="Line 19"/>
          <p:cNvSpPr>
            <a:spLocks noChangeShapeType="1"/>
          </p:cNvSpPr>
          <p:nvPr/>
        </p:nvSpPr>
        <p:spPr bwMode="auto">
          <a:xfrm flipH="1">
            <a:off x="1828800" y="762000"/>
            <a:ext cx="3124200" cy="20955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60" name="Line 20"/>
          <p:cNvSpPr>
            <a:spLocks noChangeShapeType="1"/>
          </p:cNvSpPr>
          <p:nvPr/>
        </p:nvSpPr>
        <p:spPr bwMode="auto">
          <a:xfrm>
            <a:off x="4953000" y="762000"/>
            <a:ext cx="0" cy="1447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61" name="Line 21"/>
          <p:cNvSpPr>
            <a:spLocks noChangeShapeType="1"/>
          </p:cNvSpPr>
          <p:nvPr/>
        </p:nvSpPr>
        <p:spPr bwMode="auto">
          <a:xfrm>
            <a:off x="4953000" y="762000"/>
            <a:ext cx="609600" cy="685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62" name="Line 22"/>
          <p:cNvSpPr>
            <a:spLocks noChangeShapeType="1"/>
          </p:cNvSpPr>
          <p:nvPr/>
        </p:nvSpPr>
        <p:spPr bwMode="auto">
          <a:xfrm flipH="1">
            <a:off x="1905000" y="3162300"/>
            <a:ext cx="0" cy="1828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63" name="Line 23"/>
          <p:cNvSpPr>
            <a:spLocks noChangeShapeType="1"/>
          </p:cNvSpPr>
          <p:nvPr/>
        </p:nvSpPr>
        <p:spPr bwMode="auto">
          <a:xfrm>
            <a:off x="1905000" y="3162300"/>
            <a:ext cx="1905000" cy="1219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64" name="Line 24"/>
          <p:cNvSpPr>
            <a:spLocks noChangeShapeType="1"/>
          </p:cNvSpPr>
          <p:nvPr/>
        </p:nvSpPr>
        <p:spPr bwMode="auto">
          <a:xfrm>
            <a:off x="1905000" y="3162300"/>
            <a:ext cx="3200400" cy="762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65" name="Rectangle 25"/>
          <p:cNvSpPr>
            <a:spLocks noChangeArrowheads="1"/>
          </p:cNvSpPr>
          <p:nvPr/>
        </p:nvSpPr>
        <p:spPr bwMode="auto">
          <a:xfrm>
            <a:off x="4267200" y="6477000"/>
            <a:ext cx="304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SzPct val="60000"/>
            </a:pPr>
            <a:r>
              <a:rPr lang="en-US" sz="1400">
                <a:solidFill>
                  <a:schemeClr val="tx2"/>
                </a:solidFill>
              </a:rPr>
              <a:t>1.c.c.c	Save customer order</a:t>
            </a:r>
          </a:p>
        </p:txBody>
      </p:sp>
      <p:sp>
        <p:nvSpPr>
          <p:cNvPr id="343066" name="Rectangle 26"/>
          <p:cNvSpPr>
            <a:spLocks noChangeArrowheads="1"/>
          </p:cNvSpPr>
          <p:nvPr/>
        </p:nvSpPr>
        <p:spPr bwMode="auto">
          <a:xfrm>
            <a:off x="-76200" y="5791200"/>
            <a:ext cx="2897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400">
                <a:solidFill>
                  <a:schemeClr val="tx2"/>
                </a:solidFill>
              </a:rPr>
              <a:t>1.c.c.a	Submit customer order</a:t>
            </a:r>
          </a:p>
        </p:txBody>
      </p:sp>
      <p:sp>
        <p:nvSpPr>
          <p:cNvPr id="343067" name="Rectangle 27"/>
          <p:cNvSpPr>
            <a:spLocks noChangeArrowheads="1"/>
          </p:cNvSpPr>
          <p:nvPr/>
        </p:nvSpPr>
        <p:spPr bwMode="auto">
          <a:xfrm>
            <a:off x="1447800" y="6172200"/>
            <a:ext cx="2894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400">
                <a:solidFill>
                  <a:schemeClr val="tx2"/>
                </a:solidFill>
              </a:rPr>
              <a:t>1.c.c.b	Cancel customer order</a:t>
            </a:r>
          </a:p>
        </p:txBody>
      </p:sp>
      <p:sp>
        <p:nvSpPr>
          <p:cNvPr id="343068" name="Line 28"/>
          <p:cNvSpPr>
            <a:spLocks noChangeShapeType="1"/>
          </p:cNvSpPr>
          <p:nvPr/>
        </p:nvSpPr>
        <p:spPr bwMode="auto">
          <a:xfrm flipH="1">
            <a:off x="2057400" y="5334000"/>
            <a:ext cx="0" cy="457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69" name="Line 29"/>
          <p:cNvSpPr>
            <a:spLocks noChangeShapeType="1"/>
          </p:cNvSpPr>
          <p:nvPr/>
        </p:nvSpPr>
        <p:spPr bwMode="auto">
          <a:xfrm>
            <a:off x="2057400" y="5334000"/>
            <a:ext cx="1676400" cy="914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70" name="Line 30"/>
          <p:cNvSpPr>
            <a:spLocks noChangeShapeType="1"/>
          </p:cNvSpPr>
          <p:nvPr/>
        </p:nvSpPr>
        <p:spPr bwMode="auto">
          <a:xfrm>
            <a:off x="2057400" y="5334000"/>
            <a:ext cx="3886200" cy="1143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71" name="Rectangle 31"/>
          <p:cNvSpPr>
            <a:spLocks noChangeArrowheads="1"/>
          </p:cNvSpPr>
          <p:nvPr/>
        </p:nvSpPr>
        <p:spPr bwMode="auto">
          <a:xfrm>
            <a:off x="0" y="0"/>
            <a:ext cx="2357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Navigation Sequence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44066" name="Rectangle 2"/>
          <p:cNvSpPr>
            <a:spLocks noChangeArrowheads="1"/>
          </p:cNvSpPr>
          <p:nvPr/>
        </p:nvSpPr>
        <p:spPr bwMode="auto">
          <a:xfrm>
            <a:off x="457200" y="1143000"/>
            <a:ext cx="8224838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Implicit in the use case above is the fact that there is an authentication step that</a:t>
            </a:r>
          </a:p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must be completed before the user is allowed to use the system</a:t>
            </a:r>
          </a:p>
        </p:txBody>
      </p:sp>
      <p:sp>
        <p:nvSpPr>
          <p:cNvPr id="344067" name="AutoShape 3"/>
          <p:cNvSpPr>
            <a:spLocks noChangeArrowheads="1"/>
          </p:cNvSpPr>
          <p:nvPr/>
        </p:nvSpPr>
        <p:spPr bwMode="auto">
          <a:xfrm>
            <a:off x="2209800" y="3848100"/>
            <a:ext cx="54102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68" name="AutoShape 4"/>
          <p:cNvSpPr>
            <a:spLocks noChangeArrowheads="1"/>
          </p:cNvSpPr>
          <p:nvPr/>
        </p:nvSpPr>
        <p:spPr bwMode="auto">
          <a:xfrm>
            <a:off x="3200400" y="5146675"/>
            <a:ext cx="36576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69" name="AutoShape 5"/>
          <p:cNvSpPr>
            <a:spLocks noChangeArrowheads="1"/>
          </p:cNvSpPr>
          <p:nvPr/>
        </p:nvSpPr>
        <p:spPr bwMode="auto">
          <a:xfrm>
            <a:off x="3200400" y="4533900"/>
            <a:ext cx="36576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70" name="Rectangle 6"/>
          <p:cNvSpPr>
            <a:spLocks noChangeArrowheads="1"/>
          </p:cNvSpPr>
          <p:nvPr/>
        </p:nvSpPr>
        <p:spPr bwMode="auto">
          <a:xfrm>
            <a:off x="2209800" y="3810000"/>
            <a:ext cx="243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 Manage Customers</a:t>
            </a:r>
          </a:p>
        </p:txBody>
      </p:sp>
      <p:sp>
        <p:nvSpPr>
          <p:cNvPr id="344071" name="Rectangle 7"/>
          <p:cNvSpPr>
            <a:spLocks noChangeArrowheads="1"/>
          </p:cNvSpPr>
          <p:nvPr/>
        </p:nvSpPr>
        <p:spPr bwMode="auto">
          <a:xfrm>
            <a:off x="3124200" y="5119688"/>
            <a:ext cx="3714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1.b	Review sales commission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4038600" y="5486400"/>
            <a:ext cx="282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280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344073" name="Rectangle 9"/>
          <p:cNvSpPr>
            <a:spLocks noChangeArrowheads="1"/>
          </p:cNvSpPr>
          <p:nvPr/>
        </p:nvSpPr>
        <p:spPr bwMode="auto">
          <a:xfrm>
            <a:off x="3124200" y="4495800"/>
            <a:ext cx="3773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1.a	Review sales order history</a:t>
            </a:r>
          </a:p>
        </p:txBody>
      </p:sp>
      <p:sp>
        <p:nvSpPr>
          <p:cNvPr id="344074" name="AutoShape 10"/>
          <p:cNvSpPr>
            <a:spLocks noChangeArrowheads="1"/>
          </p:cNvSpPr>
          <p:nvPr/>
        </p:nvSpPr>
        <p:spPr bwMode="auto">
          <a:xfrm>
            <a:off x="2209800" y="2286000"/>
            <a:ext cx="54102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75" name="Rectangle 11"/>
          <p:cNvSpPr>
            <a:spLocks noChangeArrowheads="1"/>
          </p:cNvSpPr>
          <p:nvPr/>
        </p:nvSpPr>
        <p:spPr bwMode="auto">
          <a:xfrm>
            <a:off x="2209800" y="2262188"/>
            <a:ext cx="2738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0. Login/validate the user</a:t>
            </a:r>
          </a:p>
        </p:txBody>
      </p:sp>
      <p:sp>
        <p:nvSpPr>
          <p:cNvPr id="344076" name="Rectangle 12"/>
          <p:cNvSpPr>
            <a:spLocks noChangeArrowheads="1"/>
          </p:cNvSpPr>
          <p:nvPr/>
        </p:nvSpPr>
        <p:spPr bwMode="auto">
          <a:xfrm>
            <a:off x="3048000" y="2743200"/>
            <a:ext cx="449580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SzPct val="60000"/>
            </a:pPr>
            <a:r>
              <a:rPr lang="en-US" sz="1400">
                <a:solidFill>
                  <a:schemeClr val="tx2"/>
                </a:solidFill>
              </a:rPr>
              <a:t>0.1	Ask the security service if user has 	the right to use the system</a:t>
            </a:r>
          </a:p>
          <a:p>
            <a:pPr>
              <a:buSzPct val="60000"/>
            </a:pPr>
            <a:r>
              <a:rPr lang="en-US" sz="1400">
                <a:solidFill>
                  <a:schemeClr val="tx2"/>
                </a:solidFill>
              </a:rPr>
              <a:t>0.2	If user is valid then continue with next step</a:t>
            </a:r>
          </a:p>
        </p:txBody>
      </p:sp>
      <p:sp>
        <p:nvSpPr>
          <p:cNvPr id="344077" name="Rectangle 13"/>
          <p:cNvSpPr>
            <a:spLocks noChangeArrowheads="1"/>
          </p:cNvSpPr>
          <p:nvPr/>
        </p:nvSpPr>
        <p:spPr bwMode="auto">
          <a:xfrm>
            <a:off x="2133600" y="1981200"/>
            <a:ext cx="6172200" cy="1676400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3757612" y="6818312"/>
            <a:ext cx="1905000" cy="457200"/>
          </a:xfrm>
        </p:spPr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45106" name="Line 18"/>
          <p:cNvSpPr>
            <a:spLocks noChangeShapeType="1"/>
          </p:cNvSpPr>
          <p:nvPr/>
        </p:nvSpPr>
        <p:spPr bwMode="auto">
          <a:xfrm>
            <a:off x="3657600" y="4343400"/>
            <a:ext cx="22098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5099" name="Rectangle 11"/>
          <p:cNvSpPr>
            <a:spLocks noChangeArrowheads="1"/>
          </p:cNvSpPr>
          <p:nvPr/>
        </p:nvSpPr>
        <p:spPr bwMode="auto">
          <a:xfrm>
            <a:off x="2743200" y="40386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5100" name="Text Box 12"/>
          <p:cNvSpPr txBox="1">
            <a:spLocks noChangeArrowheads="1"/>
          </p:cNvSpPr>
          <p:nvPr/>
        </p:nvSpPr>
        <p:spPr bwMode="auto">
          <a:xfrm>
            <a:off x="2667000" y="4159250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Order Item</a:t>
            </a:r>
          </a:p>
        </p:txBody>
      </p:sp>
      <p:sp>
        <p:nvSpPr>
          <p:cNvPr id="345101" name="Rectangle 13"/>
          <p:cNvSpPr>
            <a:spLocks noChangeArrowheads="1"/>
          </p:cNvSpPr>
          <p:nvPr/>
        </p:nvSpPr>
        <p:spPr bwMode="auto">
          <a:xfrm>
            <a:off x="5562600" y="40386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5102" name="Text Box 14"/>
          <p:cNvSpPr txBox="1">
            <a:spLocks noChangeArrowheads="1"/>
          </p:cNvSpPr>
          <p:nvPr/>
        </p:nvSpPr>
        <p:spPr bwMode="auto">
          <a:xfrm>
            <a:off x="5662612" y="4151312"/>
            <a:ext cx="97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Product</a:t>
            </a:r>
          </a:p>
        </p:txBody>
      </p:sp>
      <p:sp>
        <p:nvSpPr>
          <p:cNvPr id="345111" name="Text Box 23"/>
          <p:cNvSpPr txBox="1">
            <a:spLocks noChangeArrowheads="1"/>
          </p:cNvSpPr>
          <p:nvPr/>
        </p:nvSpPr>
        <p:spPr bwMode="auto">
          <a:xfrm>
            <a:off x="2233612" y="3008312"/>
            <a:ext cx="15240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 u="sng" dirty="0">
                <a:solidFill>
                  <a:srgbClr val="FFFF66"/>
                </a:solidFill>
              </a:rPr>
              <a:t>Attributes:</a:t>
            </a:r>
          </a:p>
          <a:p>
            <a:pPr lvl="1"/>
            <a:r>
              <a:rPr lang="en-US" sz="1200" i="1" dirty="0">
                <a:solidFill>
                  <a:srgbClr val="FF0000"/>
                </a:solidFill>
              </a:rPr>
              <a:t>Actual price </a:t>
            </a:r>
            <a:r>
              <a:rPr lang="en-US" sz="1200" i="1" dirty="0">
                <a:solidFill>
                  <a:srgbClr val="FFFF66"/>
                </a:solidFill>
              </a:rPr>
              <a:t>per item</a:t>
            </a:r>
          </a:p>
          <a:p>
            <a:pPr lvl="1"/>
            <a:r>
              <a:rPr lang="en-US" sz="1200" i="1" dirty="0">
                <a:solidFill>
                  <a:srgbClr val="FFFF66"/>
                </a:solidFill>
              </a:rPr>
              <a:t>quantity</a:t>
            </a:r>
          </a:p>
        </p:txBody>
      </p:sp>
      <p:sp>
        <p:nvSpPr>
          <p:cNvPr id="345113" name="Text Box 25"/>
          <p:cNvSpPr txBox="1">
            <a:spLocks noChangeArrowheads="1"/>
          </p:cNvSpPr>
          <p:nvPr/>
        </p:nvSpPr>
        <p:spPr bwMode="auto">
          <a:xfrm>
            <a:off x="5372100" y="2092187"/>
            <a:ext cx="1524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 u="sng" dirty="0">
                <a:solidFill>
                  <a:srgbClr val="FFFF66"/>
                </a:solidFill>
              </a:rPr>
              <a:t>Attributes:</a:t>
            </a:r>
          </a:p>
          <a:p>
            <a:pPr lvl="1"/>
            <a:r>
              <a:rPr lang="en-US" sz="1200" i="1" dirty="0">
                <a:solidFill>
                  <a:srgbClr val="FFFF66"/>
                </a:solidFill>
              </a:rPr>
              <a:t>Availability</a:t>
            </a:r>
          </a:p>
          <a:p>
            <a:pPr lvl="1"/>
            <a:r>
              <a:rPr lang="en-US" sz="1200" i="1" dirty="0">
                <a:solidFill>
                  <a:srgbClr val="FFFF66"/>
                </a:solidFill>
              </a:rPr>
              <a:t>Description</a:t>
            </a:r>
          </a:p>
          <a:p>
            <a:pPr lvl="1"/>
            <a:r>
              <a:rPr lang="en-US" sz="1200" i="1" dirty="0">
                <a:solidFill>
                  <a:srgbClr val="FFFF66"/>
                </a:solidFill>
              </a:rPr>
              <a:t>Name</a:t>
            </a:r>
          </a:p>
          <a:p>
            <a:pPr lvl="1"/>
            <a:r>
              <a:rPr lang="en-US" sz="1200" i="1" dirty="0">
                <a:solidFill>
                  <a:srgbClr val="FFFF66"/>
                </a:solidFill>
              </a:rPr>
              <a:t>Product ID</a:t>
            </a:r>
          </a:p>
          <a:p>
            <a:pPr lvl="1"/>
            <a:r>
              <a:rPr lang="en-US" sz="1200" i="1" dirty="0">
                <a:solidFill>
                  <a:srgbClr val="FF0000"/>
                </a:solidFill>
              </a:rPr>
              <a:t>Floor, Ceiling, and target</a:t>
            </a:r>
          </a:p>
        </p:txBody>
      </p:sp>
    </p:spTree>
    <p:extLst>
      <p:ext uri="{BB962C8B-B14F-4D97-AF65-F5344CB8AC3E}">
        <p14:creationId xmlns:p14="http://schemas.microsoft.com/office/powerpoint/2010/main" val="3277245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3757612" y="6818312"/>
            <a:ext cx="1905000" cy="457200"/>
          </a:xfrm>
        </p:spPr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45106" name="Line 18"/>
          <p:cNvSpPr>
            <a:spLocks noChangeShapeType="1"/>
          </p:cNvSpPr>
          <p:nvPr/>
        </p:nvSpPr>
        <p:spPr bwMode="auto">
          <a:xfrm>
            <a:off x="5434012" y="3733800"/>
            <a:ext cx="22098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5097" name="Rectangle 9"/>
          <p:cNvSpPr>
            <a:spLocks noChangeArrowheads="1"/>
          </p:cNvSpPr>
          <p:nvPr/>
        </p:nvSpPr>
        <p:spPr bwMode="auto">
          <a:xfrm>
            <a:off x="1166812" y="33528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5098" name="Text Box 10"/>
          <p:cNvSpPr txBox="1">
            <a:spLocks noChangeArrowheads="1"/>
          </p:cNvSpPr>
          <p:nvPr/>
        </p:nvSpPr>
        <p:spPr bwMode="auto">
          <a:xfrm>
            <a:off x="1395412" y="3474243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Order</a:t>
            </a:r>
          </a:p>
        </p:txBody>
      </p:sp>
      <p:sp>
        <p:nvSpPr>
          <p:cNvPr id="345099" name="Rectangle 11"/>
          <p:cNvSpPr>
            <a:spLocks noChangeArrowheads="1"/>
          </p:cNvSpPr>
          <p:nvPr/>
        </p:nvSpPr>
        <p:spPr bwMode="auto">
          <a:xfrm>
            <a:off x="4519612" y="34290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5100" name="Text Box 12"/>
          <p:cNvSpPr txBox="1">
            <a:spLocks noChangeArrowheads="1"/>
          </p:cNvSpPr>
          <p:nvPr/>
        </p:nvSpPr>
        <p:spPr bwMode="auto">
          <a:xfrm>
            <a:off x="4443412" y="3549650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Order Item</a:t>
            </a:r>
          </a:p>
        </p:txBody>
      </p:sp>
      <p:sp>
        <p:nvSpPr>
          <p:cNvPr id="345101" name="Rectangle 13"/>
          <p:cNvSpPr>
            <a:spLocks noChangeArrowheads="1"/>
          </p:cNvSpPr>
          <p:nvPr/>
        </p:nvSpPr>
        <p:spPr bwMode="auto">
          <a:xfrm>
            <a:off x="7339012" y="34290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5102" name="Text Box 14"/>
          <p:cNvSpPr txBox="1">
            <a:spLocks noChangeArrowheads="1"/>
          </p:cNvSpPr>
          <p:nvPr/>
        </p:nvSpPr>
        <p:spPr bwMode="auto">
          <a:xfrm>
            <a:off x="7439024" y="3541712"/>
            <a:ext cx="97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Product</a:t>
            </a:r>
          </a:p>
        </p:txBody>
      </p:sp>
      <p:sp>
        <p:nvSpPr>
          <p:cNvPr id="345107" name="Line 19"/>
          <p:cNvSpPr>
            <a:spLocks noChangeShapeType="1"/>
          </p:cNvSpPr>
          <p:nvPr/>
        </p:nvSpPr>
        <p:spPr bwMode="auto">
          <a:xfrm>
            <a:off x="2309812" y="3671887"/>
            <a:ext cx="2209800" cy="39063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45111" name="Text Box 23"/>
          <p:cNvSpPr txBox="1">
            <a:spLocks noChangeArrowheads="1"/>
          </p:cNvSpPr>
          <p:nvPr/>
        </p:nvSpPr>
        <p:spPr bwMode="auto">
          <a:xfrm>
            <a:off x="4010024" y="2398712"/>
            <a:ext cx="15240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 u="sng" dirty="0">
                <a:solidFill>
                  <a:srgbClr val="FFFF66"/>
                </a:solidFill>
              </a:rPr>
              <a:t>Attributes:</a:t>
            </a:r>
          </a:p>
          <a:p>
            <a:pPr lvl="1"/>
            <a:r>
              <a:rPr lang="en-US" sz="1200" i="1" dirty="0">
                <a:solidFill>
                  <a:srgbClr val="FF0000"/>
                </a:solidFill>
              </a:rPr>
              <a:t>Actual price </a:t>
            </a:r>
            <a:r>
              <a:rPr lang="en-US" sz="1200" i="1" dirty="0">
                <a:solidFill>
                  <a:srgbClr val="FFFF66"/>
                </a:solidFill>
              </a:rPr>
              <a:t>per item</a:t>
            </a:r>
          </a:p>
          <a:p>
            <a:pPr lvl="1"/>
            <a:r>
              <a:rPr lang="en-US" sz="1200" i="1" dirty="0">
                <a:solidFill>
                  <a:srgbClr val="FFFF66"/>
                </a:solidFill>
              </a:rPr>
              <a:t>quantity</a:t>
            </a:r>
          </a:p>
        </p:txBody>
      </p:sp>
      <p:sp>
        <p:nvSpPr>
          <p:cNvPr id="345112" name="Text Box 24"/>
          <p:cNvSpPr txBox="1">
            <a:spLocks noChangeArrowheads="1"/>
          </p:cNvSpPr>
          <p:nvPr/>
        </p:nvSpPr>
        <p:spPr bwMode="auto">
          <a:xfrm>
            <a:off x="633412" y="1667837"/>
            <a:ext cx="2057400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 u="sng" dirty="0">
                <a:solidFill>
                  <a:srgbClr val="FFFF66"/>
                </a:solidFill>
              </a:rPr>
              <a:t>Attributes:</a:t>
            </a:r>
          </a:p>
          <a:p>
            <a:pPr lvl="1"/>
            <a:r>
              <a:rPr lang="en-US" sz="1200" i="1" dirty="0">
                <a:solidFill>
                  <a:srgbClr val="FFFF66"/>
                </a:solidFill>
              </a:rPr>
              <a:t>Status</a:t>
            </a:r>
          </a:p>
          <a:p>
            <a:pPr lvl="1"/>
            <a:r>
              <a:rPr lang="en-US" sz="1200" i="1" dirty="0">
                <a:solidFill>
                  <a:srgbClr val="FFFF66"/>
                </a:solidFill>
              </a:rPr>
              <a:t>Issue date </a:t>
            </a:r>
          </a:p>
          <a:p>
            <a:pPr lvl="1"/>
            <a:r>
              <a:rPr lang="en-US" sz="1200" i="1" dirty="0">
                <a:solidFill>
                  <a:srgbClr val="FFFF66"/>
                </a:solidFill>
              </a:rPr>
              <a:t>Completion date</a:t>
            </a:r>
          </a:p>
          <a:p>
            <a:pPr lvl="1"/>
            <a:r>
              <a:rPr lang="en-US" sz="1200" i="1" dirty="0">
                <a:solidFill>
                  <a:srgbClr val="FFFF66"/>
                </a:solidFill>
              </a:rPr>
              <a:t>Shipping date</a:t>
            </a:r>
          </a:p>
        </p:txBody>
      </p:sp>
      <p:sp>
        <p:nvSpPr>
          <p:cNvPr id="345113" name="Text Box 25"/>
          <p:cNvSpPr txBox="1">
            <a:spLocks noChangeArrowheads="1"/>
          </p:cNvSpPr>
          <p:nvPr/>
        </p:nvSpPr>
        <p:spPr bwMode="auto">
          <a:xfrm>
            <a:off x="7148512" y="1482587"/>
            <a:ext cx="1524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 u="sng" dirty="0">
                <a:solidFill>
                  <a:srgbClr val="FFFF66"/>
                </a:solidFill>
              </a:rPr>
              <a:t>Attributes:</a:t>
            </a:r>
          </a:p>
          <a:p>
            <a:pPr lvl="1"/>
            <a:r>
              <a:rPr lang="en-US" sz="1200" i="1" dirty="0">
                <a:solidFill>
                  <a:srgbClr val="FFFF66"/>
                </a:solidFill>
              </a:rPr>
              <a:t>Availability</a:t>
            </a:r>
          </a:p>
          <a:p>
            <a:pPr lvl="1"/>
            <a:r>
              <a:rPr lang="en-US" sz="1200" i="1" dirty="0">
                <a:solidFill>
                  <a:srgbClr val="FFFF66"/>
                </a:solidFill>
              </a:rPr>
              <a:t>Description</a:t>
            </a:r>
          </a:p>
          <a:p>
            <a:pPr lvl="1"/>
            <a:r>
              <a:rPr lang="en-US" sz="1200" i="1" dirty="0">
                <a:solidFill>
                  <a:srgbClr val="FFFF66"/>
                </a:solidFill>
              </a:rPr>
              <a:t>Name</a:t>
            </a:r>
          </a:p>
          <a:p>
            <a:pPr lvl="1"/>
            <a:r>
              <a:rPr lang="en-US" sz="1200" i="1" dirty="0">
                <a:solidFill>
                  <a:srgbClr val="FFFF66"/>
                </a:solidFill>
              </a:rPr>
              <a:t>Product ID</a:t>
            </a:r>
          </a:p>
          <a:p>
            <a:pPr lvl="1"/>
            <a:r>
              <a:rPr lang="en-US" sz="1200" i="1" dirty="0">
                <a:solidFill>
                  <a:srgbClr val="FF0000"/>
                </a:solidFill>
              </a:rPr>
              <a:t>Floor, Ceiling, and target</a:t>
            </a:r>
          </a:p>
        </p:txBody>
      </p:sp>
    </p:spTree>
    <p:extLst>
      <p:ext uri="{BB962C8B-B14F-4D97-AF65-F5344CB8AC3E}">
        <p14:creationId xmlns:p14="http://schemas.microsoft.com/office/powerpoint/2010/main" val="1517810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45110" name="Line 22"/>
          <p:cNvSpPr>
            <a:spLocks noChangeShapeType="1"/>
          </p:cNvSpPr>
          <p:nvPr/>
        </p:nvSpPr>
        <p:spPr bwMode="auto">
          <a:xfrm>
            <a:off x="5005388" y="5068888"/>
            <a:ext cx="22098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5106" name="Line 18"/>
          <p:cNvSpPr>
            <a:spLocks noChangeShapeType="1"/>
          </p:cNvSpPr>
          <p:nvPr/>
        </p:nvSpPr>
        <p:spPr bwMode="auto">
          <a:xfrm>
            <a:off x="2414588" y="2935288"/>
            <a:ext cx="22098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5105" name="Line 17"/>
          <p:cNvSpPr>
            <a:spLocks noChangeShapeType="1"/>
          </p:cNvSpPr>
          <p:nvPr/>
        </p:nvSpPr>
        <p:spPr bwMode="auto">
          <a:xfrm>
            <a:off x="4852988" y="2935288"/>
            <a:ext cx="22098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5092" name="Line 4"/>
          <p:cNvSpPr>
            <a:spLocks noChangeShapeType="1"/>
          </p:cNvSpPr>
          <p:nvPr/>
        </p:nvSpPr>
        <p:spPr bwMode="auto">
          <a:xfrm>
            <a:off x="2719388" y="5068888"/>
            <a:ext cx="19812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5093" name="Line 5"/>
          <p:cNvSpPr>
            <a:spLocks noChangeShapeType="1"/>
          </p:cNvSpPr>
          <p:nvPr/>
        </p:nvSpPr>
        <p:spPr bwMode="auto">
          <a:xfrm>
            <a:off x="4319588" y="5068888"/>
            <a:ext cx="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5094" name="Text Box 6"/>
          <p:cNvSpPr txBox="1">
            <a:spLocks noChangeArrowheads="1"/>
          </p:cNvSpPr>
          <p:nvPr/>
        </p:nvSpPr>
        <p:spPr bwMode="auto">
          <a:xfrm>
            <a:off x="2743200" y="47244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i="1"/>
              <a:t>orders</a:t>
            </a:r>
          </a:p>
        </p:txBody>
      </p:sp>
      <p:sp>
        <p:nvSpPr>
          <p:cNvPr id="345095" name="Rectangle 7"/>
          <p:cNvSpPr>
            <a:spLocks noChangeArrowheads="1"/>
          </p:cNvSpPr>
          <p:nvPr/>
        </p:nvSpPr>
        <p:spPr bwMode="auto">
          <a:xfrm>
            <a:off x="4332288" y="4727575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5096" name="Text Box 8"/>
          <p:cNvSpPr txBox="1">
            <a:spLocks noChangeArrowheads="1"/>
          </p:cNvSpPr>
          <p:nvPr/>
        </p:nvSpPr>
        <p:spPr bwMode="auto">
          <a:xfrm>
            <a:off x="4319588" y="4840288"/>
            <a:ext cx="1166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Person</a:t>
            </a:r>
          </a:p>
        </p:txBody>
      </p:sp>
      <p:sp>
        <p:nvSpPr>
          <p:cNvPr id="345097" name="Rectangle 9"/>
          <p:cNvSpPr>
            <a:spLocks noChangeArrowheads="1"/>
          </p:cNvSpPr>
          <p:nvPr/>
        </p:nvSpPr>
        <p:spPr bwMode="auto">
          <a:xfrm>
            <a:off x="1576388" y="4764088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5098" name="Text Box 10"/>
          <p:cNvSpPr txBox="1">
            <a:spLocks noChangeArrowheads="1"/>
          </p:cNvSpPr>
          <p:nvPr/>
        </p:nvSpPr>
        <p:spPr bwMode="auto">
          <a:xfrm>
            <a:off x="1676400" y="4876800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Order</a:t>
            </a:r>
          </a:p>
        </p:txBody>
      </p:sp>
      <p:sp>
        <p:nvSpPr>
          <p:cNvPr id="345099" name="Rectangle 11"/>
          <p:cNvSpPr>
            <a:spLocks noChangeArrowheads="1"/>
          </p:cNvSpPr>
          <p:nvPr/>
        </p:nvSpPr>
        <p:spPr bwMode="auto">
          <a:xfrm>
            <a:off x="1500188" y="2630488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5100" name="Text Box 12"/>
          <p:cNvSpPr txBox="1">
            <a:spLocks noChangeArrowheads="1"/>
          </p:cNvSpPr>
          <p:nvPr/>
        </p:nvSpPr>
        <p:spPr bwMode="auto">
          <a:xfrm>
            <a:off x="1423988" y="2751138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Order Item</a:t>
            </a:r>
          </a:p>
        </p:txBody>
      </p:sp>
      <p:sp>
        <p:nvSpPr>
          <p:cNvPr id="345101" name="Rectangle 13"/>
          <p:cNvSpPr>
            <a:spLocks noChangeArrowheads="1"/>
          </p:cNvSpPr>
          <p:nvPr/>
        </p:nvSpPr>
        <p:spPr bwMode="auto">
          <a:xfrm>
            <a:off x="4319588" y="2630488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5102" name="Text Box 14"/>
          <p:cNvSpPr txBox="1">
            <a:spLocks noChangeArrowheads="1"/>
          </p:cNvSpPr>
          <p:nvPr/>
        </p:nvSpPr>
        <p:spPr bwMode="auto">
          <a:xfrm>
            <a:off x="4419600" y="2743200"/>
            <a:ext cx="97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Product</a:t>
            </a:r>
          </a:p>
        </p:txBody>
      </p:sp>
      <p:sp>
        <p:nvSpPr>
          <p:cNvPr id="345103" name="Rectangle 15"/>
          <p:cNvSpPr>
            <a:spLocks noChangeArrowheads="1"/>
          </p:cNvSpPr>
          <p:nvPr/>
        </p:nvSpPr>
        <p:spPr bwMode="auto">
          <a:xfrm>
            <a:off x="6834188" y="2630488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5104" name="Text Box 16"/>
          <p:cNvSpPr txBox="1">
            <a:spLocks noChangeArrowheads="1"/>
          </p:cNvSpPr>
          <p:nvPr/>
        </p:nvSpPr>
        <p:spPr bwMode="auto">
          <a:xfrm>
            <a:off x="6910388" y="2586038"/>
            <a:ext cx="971550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Product</a:t>
            </a:r>
          </a:p>
          <a:p>
            <a:r>
              <a:rPr lang="en-US" sz="1800"/>
              <a:t>Catalog</a:t>
            </a:r>
          </a:p>
        </p:txBody>
      </p:sp>
      <p:sp>
        <p:nvSpPr>
          <p:cNvPr id="345107" name="Line 19"/>
          <p:cNvSpPr>
            <a:spLocks noChangeShapeType="1"/>
          </p:cNvSpPr>
          <p:nvPr/>
        </p:nvSpPr>
        <p:spPr bwMode="auto">
          <a:xfrm flipV="1">
            <a:off x="2109788" y="3240088"/>
            <a:ext cx="0" cy="15240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5108" name="Rectangle 20"/>
          <p:cNvSpPr>
            <a:spLocks noChangeArrowheads="1"/>
          </p:cNvSpPr>
          <p:nvPr/>
        </p:nvSpPr>
        <p:spPr bwMode="auto">
          <a:xfrm>
            <a:off x="6834188" y="4732338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5109" name="Text Box 21"/>
          <p:cNvSpPr txBox="1">
            <a:spLocks noChangeArrowheads="1"/>
          </p:cNvSpPr>
          <p:nvPr/>
        </p:nvSpPr>
        <p:spPr bwMode="auto">
          <a:xfrm>
            <a:off x="6834188" y="4687888"/>
            <a:ext cx="1174750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Customer</a:t>
            </a:r>
          </a:p>
          <a:p>
            <a:r>
              <a:rPr lang="en-US" sz="1800"/>
              <a:t>Directory</a:t>
            </a:r>
          </a:p>
        </p:txBody>
      </p:sp>
      <p:sp>
        <p:nvSpPr>
          <p:cNvPr id="345111" name="Text Box 23"/>
          <p:cNvSpPr txBox="1">
            <a:spLocks noChangeArrowheads="1"/>
          </p:cNvSpPr>
          <p:nvPr/>
        </p:nvSpPr>
        <p:spPr bwMode="auto">
          <a:xfrm>
            <a:off x="990600" y="1600200"/>
            <a:ext cx="15240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 u="sng">
                <a:solidFill>
                  <a:srgbClr val="FFFF66"/>
                </a:solidFill>
              </a:rPr>
              <a:t>Attributes:</a:t>
            </a:r>
          </a:p>
          <a:p>
            <a:pPr lvl="1"/>
            <a:r>
              <a:rPr lang="en-US" sz="1200" i="1">
                <a:solidFill>
                  <a:srgbClr val="FFFF66"/>
                </a:solidFill>
              </a:rPr>
              <a:t>Paid price per item</a:t>
            </a:r>
          </a:p>
          <a:p>
            <a:pPr lvl="1"/>
            <a:r>
              <a:rPr lang="en-US" sz="1200" i="1">
                <a:solidFill>
                  <a:srgbClr val="FFFF66"/>
                </a:solidFill>
              </a:rPr>
              <a:t>quantity</a:t>
            </a:r>
          </a:p>
        </p:txBody>
      </p:sp>
      <p:sp>
        <p:nvSpPr>
          <p:cNvPr id="345112" name="Text Box 24"/>
          <p:cNvSpPr txBox="1">
            <a:spLocks noChangeArrowheads="1"/>
          </p:cNvSpPr>
          <p:nvPr/>
        </p:nvSpPr>
        <p:spPr bwMode="auto">
          <a:xfrm>
            <a:off x="838200" y="3581400"/>
            <a:ext cx="2057400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 u="sng">
                <a:solidFill>
                  <a:srgbClr val="FFFF66"/>
                </a:solidFill>
              </a:rPr>
              <a:t>Attributes:</a:t>
            </a:r>
          </a:p>
          <a:p>
            <a:pPr lvl="1"/>
            <a:r>
              <a:rPr lang="en-US" sz="1200" i="1">
                <a:solidFill>
                  <a:srgbClr val="FFFF66"/>
                </a:solidFill>
              </a:rPr>
              <a:t>Status</a:t>
            </a:r>
          </a:p>
          <a:p>
            <a:pPr lvl="1"/>
            <a:r>
              <a:rPr lang="en-US" sz="1200" i="1">
                <a:solidFill>
                  <a:srgbClr val="FFFF66"/>
                </a:solidFill>
              </a:rPr>
              <a:t>Issue date </a:t>
            </a:r>
          </a:p>
          <a:p>
            <a:pPr lvl="1"/>
            <a:r>
              <a:rPr lang="en-US" sz="1200" i="1">
                <a:solidFill>
                  <a:srgbClr val="FFFF66"/>
                </a:solidFill>
              </a:rPr>
              <a:t>Completion date</a:t>
            </a:r>
          </a:p>
          <a:p>
            <a:pPr lvl="1"/>
            <a:r>
              <a:rPr lang="en-US" sz="1200" i="1">
                <a:solidFill>
                  <a:srgbClr val="FFFF66"/>
                </a:solidFill>
              </a:rPr>
              <a:t>Shipping date</a:t>
            </a:r>
          </a:p>
        </p:txBody>
      </p:sp>
      <p:sp>
        <p:nvSpPr>
          <p:cNvPr id="345113" name="Text Box 25"/>
          <p:cNvSpPr txBox="1">
            <a:spLocks noChangeArrowheads="1"/>
          </p:cNvSpPr>
          <p:nvPr/>
        </p:nvSpPr>
        <p:spPr bwMode="auto">
          <a:xfrm>
            <a:off x="4191000" y="1447800"/>
            <a:ext cx="1524000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 u="sng" dirty="0">
                <a:solidFill>
                  <a:srgbClr val="FFFF66"/>
                </a:solidFill>
              </a:rPr>
              <a:t>Attributes:</a:t>
            </a:r>
          </a:p>
          <a:p>
            <a:pPr lvl="1"/>
            <a:r>
              <a:rPr lang="en-US" sz="1200" i="1" dirty="0">
                <a:solidFill>
                  <a:srgbClr val="FFFF66"/>
                </a:solidFill>
              </a:rPr>
              <a:t>Availability</a:t>
            </a:r>
          </a:p>
          <a:p>
            <a:pPr lvl="1"/>
            <a:r>
              <a:rPr lang="en-US" sz="1200" i="1" dirty="0">
                <a:solidFill>
                  <a:srgbClr val="FFFF66"/>
                </a:solidFill>
              </a:rPr>
              <a:t>Description</a:t>
            </a:r>
          </a:p>
          <a:p>
            <a:pPr lvl="1"/>
            <a:r>
              <a:rPr lang="en-US" sz="1200" i="1" dirty="0">
                <a:solidFill>
                  <a:srgbClr val="FFFF66"/>
                </a:solidFill>
              </a:rPr>
              <a:t>Name</a:t>
            </a:r>
          </a:p>
          <a:p>
            <a:pPr lvl="1"/>
            <a:r>
              <a:rPr lang="en-US" sz="1200" i="1" dirty="0">
                <a:solidFill>
                  <a:srgbClr val="FFFF66"/>
                </a:solidFill>
              </a:rPr>
              <a:t>Product ID</a:t>
            </a:r>
          </a:p>
        </p:txBody>
      </p:sp>
      <p:sp>
        <p:nvSpPr>
          <p:cNvPr id="345114" name="Text Box 26"/>
          <p:cNvSpPr txBox="1">
            <a:spLocks noChangeArrowheads="1"/>
          </p:cNvSpPr>
          <p:nvPr/>
        </p:nvSpPr>
        <p:spPr bwMode="auto">
          <a:xfrm>
            <a:off x="4191000" y="3810000"/>
            <a:ext cx="1524000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 u="sng">
                <a:solidFill>
                  <a:srgbClr val="FFFF66"/>
                </a:solidFill>
              </a:rPr>
              <a:t>Attributes:</a:t>
            </a:r>
          </a:p>
          <a:p>
            <a:pPr lvl="1"/>
            <a:r>
              <a:rPr lang="en-US" sz="1200" i="1">
                <a:solidFill>
                  <a:srgbClr val="FFFF66"/>
                </a:solidFill>
              </a:rPr>
              <a:t>Name</a:t>
            </a:r>
          </a:p>
          <a:p>
            <a:pPr lvl="1"/>
            <a:r>
              <a:rPr lang="en-US" sz="1200" i="1">
                <a:solidFill>
                  <a:srgbClr val="FFFF66"/>
                </a:solidFill>
              </a:rPr>
              <a:t>Address</a:t>
            </a:r>
          </a:p>
          <a:p>
            <a:pPr lvl="1"/>
            <a:endParaRPr lang="en-US" sz="1200" i="1">
              <a:solidFill>
                <a:srgbClr val="FFFF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F113D-0646-4A76-8146-F172F788A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78E43A-ADB5-4382-AEBC-AAB5A518C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7848600" cy="49530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</a:rPr>
              <a:t>how to go from a problem to code</a:t>
            </a:r>
          </a:p>
          <a:p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</a:rPr>
              <a:t>Understand the difference between important and critical data</a:t>
            </a:r>
          </a:p>
          <a:p>
            <a:endParaRPr lang="en-US" dirty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</a:rPr>
              <a:t>What is business intelligence </a:t>
            </a:r>
          </a:p>
          <a:p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</a:rPr>
              <a:t>How local knowledge become global </a:t>
            </a:r>
          </a:p>
          <a:p>
            <a:pPr lvl="1"/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</a:rPr>
              <a:t>Aggregating small pieces of data to big ideas for running a business</a:t>
            </a:r>
          </a:p>
          <a:p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</a:rPr>
              <a:t>How a well-designed object model is the brain for running a business </a:t>
            </a:r>
          </a:p>
          <a:p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</a:rPr>
              <a:t>How to use data to motivate people do certain things right</a:t>
            </a:r>
          </a:p>
          <a:p>
            <a:endParaRPr lang="en-US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7DC5D-4A79-4A5F-9491-41FB3E0D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EFAE0-6D26-43E9-AC85-5963CD12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Engineering and Development		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125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46140" name="Line 28"/>
          <p:cNvSpPr>
            <a:spLocks noChangeShapeType="1"/>
          </p:cNvSpPr>
          <p:nvPr/>
        </p:nvSpPr>
        <p:spPr bwMode="auto">
          <a:xfrm>
            <a:off x="7086600" y="5029200"/>
            <a:ext cx="0" cy="990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6138" name="Line 26"/>
          <p:cNvSpPr>
            <a:spLocks noChangeShapeType="1"/>
          </p:cNvSpPr>
          <p:nvPr/>
        </p:nvSpPr>
        <p:spPr bwMode="auto">
          <a:xfrm>
            <a:off x="7086600" y="3505200"/>
            <a:ext cx="0" cy="990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6137" name="Line 25"/>
          <p:cNvSpPr>
            <a:spLocks noChangeShapeType="1"/>
          </p:cNvSpPr>
          <p:nvPr/>
        </p:nvSpPr>
        <p:spPr bwMode="auto">
          <a:xfrm>
            <a:off x="7086600" y="2286000"/>
            <a:ext cx="0" cy="990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6132" name="Line 20"/>
          <p:cNvSpPr>
            <a:spLocks noChangeShapeType="1"/>
          </p:cNvSpPr>
          <p:nvPr/>
        </p:nvSpPr>
        <p:spPr bwMode="auto">
          <a:xfrm flipV="1">
            <a:off x="1981200" y="2590800"/>
            <a:ext cx="0" cy="34290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6117" name="Line 5"/>
          <p:cNvSpPr>
            <a:spLocks noChangeShapeType="1"/>
          </p:cNvSpPr>
          <p:nvPr/>
        </p:nvSpPr>
        <p:spPr bwMode="auto">
          <a:xfrm>
            <a:off x="5105400" y="1447800"/>
            <a:ext cx="1524000" cy="609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6118" name="Line 6"/>
          <p:cNvSpPr>
            <a:spLocks noChangeShapeType="1"/>
          </p:cNvSpPr>
          <p:nvPr/>
        </p:nvSpPr>
        <p:spPr bwMode="auto">
          <a:xfrm flipV="1">
            <a:off x="2590800" y="1524000"/>
            <a:ext cx="1371600" cy="5334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6119" name="Line 7"/>
          <p:cNvSpPr>
            <a:spLocks noChangeShapeType="1"/>
          </p:cNvSpPr>
          <p:nvPr/>
        </p:nvSpPr>
        <p:spPr bwMode="auto">
          <a:xfrm>
            <a:off x="2590800" y="6096000"/>
            <a:ext cx="3962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6120" name="Line 8"/>
          <p:cNvSpPr>
            <a:spLocks noChangeShapeType="1"/>
          </p:cNvSpPr>
          <p:nvPr/>
        </p:nvSpPr>
        <p:spPr bwMode="auto">
          <a:xfrm>
            <a:off x="6464300" y="3589338"/>
            <a:ext cx="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6122" name="Rectangle 10"/>
          <p:cNvSpPr>
            <a:spLocks noChangeArrowheads="1"/>
          </p:cNvSpPr>
          <p:nvPr/>
        </p:nvSpPr>
        <p:spPr bwMode="auto">
          <a:xfrm>
            <a:off x="6477000" y="3248025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6123" name="Text Box 11"/>
          <p:cNvSpPr txBox="1">
            <a:spLocks noChangeArrowheads="1"/>
          </p:cNvSpPr>
          <p:nvPr/>
        </p:nvSpPr>
        <p:spPr bwMode="auto">
          <a:xfrm>
            <a:off x="6464300" y="3360738"/>
            <a:ext cx="1155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Person</a:t>
            </a:r>
          </a:p>
        </p:txBody>
      </p:sp>
      <p:sp>
        <p:nvSpPr>
          <p:cNvPr id="346124" name="Rectangle 12"/>
          <p:cNvSpPr>
            <a:spLocks noChangeArrowheads="1"/>
          </p:cNvSpPr>
          <p:nvPr/>
        </p:nvSpPr>
        <p:spPr bwMode="auto">
          <a:xfrm>
            <a:off x="6477000" y="44958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6125" name="Text Box 13"/>
          <p:cNvSpPr txBox="1">
            <a:spLocks noChangeArrowheads="1"/>
          </p:cNvSpPr>
          <p:nvPr/>
        </p:nvSpPr>
        <p:spPr bwMode="auto">
          <a:xfrm>
            <a:off x="6577013" y="4608513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Order</a:t>
            </a:r>
          </a:p>
        </p:txBody>
      </p:sp>
      <p:sp>
        <p:nvSpPr>
          <p:cNvPr id="346126" name="Rectangle 14"/>
          <p:cNvSpPr>
            <a:spLocks noChangeArrowheads="1"/>
          </p:cNvSpPr>
          <p:nvPr/>
        </p:nvSpPr>
        <p:spPr bwMode="auto">
          <a:xfrm>
            <a:off x="6477000" y="582295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6127" name="Text Box 15"/>
          <p:cNvSpPr txBox="1">
            <a:spLocks noChangeArrowheads="1"/>
          </p:cNvSpPr>
          <p:nvPr/>
        </p:nvSpPr>
        <p:spPr bwMode="auto">
          <a:xfrm>
            <a:off x="6400800" y="5943600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Order Item</a:t>
            </a:r>
          </a:p>
        </p:txBody>
      </p:sp>
      <p:sp>
        <p:nvSpPr>
          <p:cNvPr id="346128" name="Rectangle 16"/>
          <p:cNvSpPr>
            <a:spLocks noChangeArrowheads="1"/>
          </p:cNvSpPr>
          <p:nvPr/>
        </p:nvSpPr>
        <p:spPr bwMode="auto">
          <a:xfrm>
            <a:off x="1447800" y="57912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6129" name="Text Box 17"/>
          <p:cNvSpPr txBox="1">
            <a:spLocks noChangeArrowheads="1"/>
          </p:cNvSpPr>
          <p:nvPr/>
        </p:nvSpPr>
        <p:spPr bwMode="auto">
          <a:xfrm>
            <a:off x="1547813" y="5903913"/>
            <a:ext cx="971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Product</a:t>
            </a:r>
          </a:p>
        </p:txBody>
      </p:sp>
      <p:sp>
        <p:nvSpPr>
          <p:cNvPr id="346130" name="Rectangle 18"/>
          <p:cNvSpPr>
            <a:spLocks noChangeArrowheads="1"/>
          </p:cNvSpPr>
          <p:nvPr/>
        </p:nvSpPr>
        <p:spPr bwMode="auto">
          <a:xfrm>
            <a:off x="1447800" y="20701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6131" name="Text Box 19"/>
          <p:cNvSpPr txBox="1">
            <a:spLocks noChangeArrowheads="1"/>
          </p:cNvSpPr>
          <p:nvPr/>
        </p:nvSpPr>
        <p:spPr bwMode="auto">
          <a:xfrm>
            <a:off x="1524000" y="2025650"/>
            <a:ext cx="97155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Product</a:t>
            </a:r>
          </a:p>
          <a:p>
            <a:r>
              <a:rPr lang="en-US" sz="1800"/>
              <a:t>Catalog</a:t>
            </a:r>
          </a:p>
        </p:txBody>
      </p:sp>
      <p:sp>
        <p:nvSpPr>
          <p:cNvPr id="346133" name="Rectangle 21"/>
          <p:cNvSpPr>
            <a:spLocks noChangeArrowheads="1"/>
          </p:cNvSpPr>
          <p:nvPr/>
        </p:nvSpPr>
        <p:spPr bwMode="auto">
          <a:xfrm>
            <a:off x="6477000" y="202565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6134" name="Text Box 22"/>
          <p:cNvSpPr txBox="1">
            <a:spLocks noChangeArrowheads="1"/>
          </p:cNvSpPr>
          <p:nvPr/>
        </p:nvSpPr>
        <p:spPr bwMode="auto">
          <a:xfrm>
            <a:off x="6477000" y="1981200"/>
            <a:ext cx="117475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Customer</a:t>
            </a:r>
          </a:p>
          <a:p>
            <a:r>
              <a:rPr lang="en-US" sz="1800"/>
              <a:t>Directory</a:t>
            </a:r>
          </a:p>
        </p:txBody>
      </p:sp>
      <p:sp>
        <p:nvSpPr>
          <p:cNvPr id="346135" name="Rectangle 23"/>
          <p:cNvSpPr>
            <a:spLocks noChangeArrowheads="1"/>
          </p:cNvSpPr>
          <p:nvPr/>
        </p:nvSpPr>
        <p:spPr bwMode="auto">
          <a:xfrm>
            <a:off x="3984625" y="88265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6136" name="Text Box 24"/>
          <p:cNvSpPr txBox="1">
            <a:spLocks noChangeArrowheads="1"/>
          </p:cNvSpPr>
          <p:nvPr/>
        </p:nvSpPr>
        <p:spPr bwMode="auto">
          <a:xfrm>
            <a:off x="4016375" y="914400"/>
            <a:ext cx="1111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Business</a:t>
            </a:r>
          </a:p>
        </p:txBody>
      </p:sp>
      <p:sp>
        <p:nvSpPr>
          <p:cNvPr id="346141" name="Text Box 29"/>
          <p:cNvSpPr txBox="1">
            <a:spLocks noChangeArrowheads="1"/>
          </p:cNvSpPr>
          <p:nvPr/>
        </p:nvSpPr>
        <p:spPr bwMode="auto">
          <a:xfrm>
            <a:off x="6553200" y="2971800"/>
            <a:ext cx="990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/>
              <a:t>customers</a:t>
            </a:r>
          </a:p>
        </p:txBody>
      </p:sp>
      <p:sp>
        <p:nvSpPr>
          <p:cNvPr id="346142" name="Text Box 30"/>
          <p:cNvSpPr txBox="1">
            <a:spLocks noChangeArrowheads="1"/>
          </p:cNvSpPr>
          <p:nvPr/>
        </p:nvSpPr>
        <p:spPr bwMode="auto">
          <a:xfrm>
            <a:off x="6553200" y="4221163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/>
              <a:t>orders</a:t>
            </a:r>
          </a:p>
        </p:txBody>
      </p:sp>
      <p:sp>
        <p:nvSpPr>
          <p:cNvPr id="346143" name="Text Box 31"/>
          <p:cNvSpPr txBox="1">
            <a:spLocks noChangeArrowheads="1"/>
          </p:cNvSpPr>
          <p:nvPr/>
        </p:nvSpPr>
        <p:spPr bwMode="auto">
          <a:xfrm>
            <a:off x="6629400" y="5516563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/>
              <a:t>order items</a:t>
            </a:r>
          </a:p>
        </p:txBody>
      </p:sp>
      <p:sp>
        <p:nvSpPr>
          <p:cNvPr id="346144" name="Text Box 32"/>
          <p:cNvSpPr txBox="1">
            <a:spLocks noChangeArrowheads="1"/>
          </p:cNvSpPr>
          <p:nvPr/>
        </p:nvSpPr>
        <p:spPr bwMode="auto">
          <a:xfrm>
            <a:off x="1524000" y="5516563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/>
              <a:t>products</a:t>
            </a:r>
          </a:p>
        </p:txBody>
      </p:sp>
      <p:sp>
        <p:nvSpPr>
          <p:cNvPr id="346145" name="Text Box 33"/>
          <p:cNvSpPr txBox="1">
            <a:spLocks noChangeArrowheads="1"/>
          </p:cNvSpPr>
          <p:nvPr/>
        </p:nvSpPr>
        <p:spPr bwMode="auto">
          <a:xfrm>
            <a:off x="6172200" y="1676400"/>
            <a:ext cx="1905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/>
              <a:t>Customer directory</a:t>
            </a:r>
          </a:p>
        </p:txBody>
      </p:sp>
      <p:sp>
        <p:nvSpPr>
          <p:cNvPr id="346146" name="Text Box 34"/>
          <p:cNvSpPr txBox="1">
            <a:spLocks noChangeArrowheads="1"/>
          </p:cNvSpPr>
          <p:nvPr/>
        </p:nvSpPr>
        <p:spPr bwMode="auto">
          <a:xfrm>
            <a:off x="1143000" y="1752600"/>
            <a:ext cx="1905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/>
              <a:t>product catalog</a:t>
            </a:r>
          </a:p>
        </p:txBody>
      </p:sp>
      <p:sp>
        <p:nvSpPr>
          <p:cNvPr id="346147" name="Rectangle 35"/>
          <p:cNvSpPr>
            <a:spLocks noChangeArrowheads="1"/>
          </p:cNvSpPr>
          <p:nvPr/>
        </p:nvSpPr>
        <p:spPr bwMode="auto">
          <a:xfrm>
            <a:off x="-152400" y="-77788"/>
            <a:ext cx="501015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8C8C08"/>
                </a:solidFill>
              </a:rPr>
              <a:t>The complete business hierarchy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33600"/>
            <a:ext cx="7924800" cy="762000"/>
          </a:xfrm>
        </p:spPr>
        <p:txBody>
          <a:bodyPr/>
          <a:lstStyle/>
          <a:p>
            <a:r>
              <a:rPr lang="en-US" sz="3600"/>
              <a:t>Sales Model</a:t>
            </a:r>
            <a:br>
              <a:rPr lang="en-US" sz="3600"/>
            </a:br>
            <a:br>
              <a:rPr lang="en-US" sz="3600"/>
            </a:br>
            <a:r>
              <a:rPr lang="en-US" sz="3600">
                <a:solidFill>
                  <a:srgbClr val="FFFFFF"/>
                </a:solidFill>
              </a:rPr>
              <a:t>Sales person mediates the sale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47176" name="Rectangle 40"/>
          <p:cNvSpPr>
            <a:spLocks noChangeArrowheads="1"/>
          </p:cNvSpPr>
          <p:nvPr/>
        </p:nvSpPr>
        <p:spPr bwMode="auto">
          <a:xfrm>
            <a:off x="4572000" y="3733800"/>
            <a:ext cx="4267200" cy="1371600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7138" name="Line 2"/>
          <p:cNvSpPr>
            <a:spLocks noChangeShapeType="1"/>
          </p:cNvSpPr>
          <p:nvPr/>
        </p:nvSpPr>
        <p:spPr bwMode="auto">
          <a:xfrm>
            <a:off x="5410200" y="4679950"/>
            <a:ext cx="0" cy="990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7139" name="Line 3"/>
          <p:cNvSpPr>
            <a:spLocks noChangeShapeType="1"/>
          </p:cNvSpPr>
          <p:nvPr/>
        </p:nvSpPr>
        <p:spPr bwMode="auto">
          <a:xfrm>
            <a:off x="5410200" y="3155950"/>
            <a:ext cx="0" cy="990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7140" name="Line 4"/>
          <p:cNvSpPr>
            <a:spLocks noChangeShapeType="1"/>
          </p:cNvSpPr>
          <p:nvPr/>
        </p:nvSpPr>
        <p:spPr bwMode="auto">
          <a:xfrm>
            <a:off x="5410200" y="1936750"/>
            <a:ext cx="0" cy="990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7141" name="Line 5"/>
          <p:cNvSpPr>
            <a:spLocks noChangeShapeType="1"/>
          </p:cNvSpPr>
          <p:nvPr/>
        </p:nvSpPr>
        <p:spPr bwMode="auto">
          <a:xfrm flipV="1">
            <a:off x="838200" y="2241550"/>
            <a:ext cx="0" cy="34290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7142" name="Line 6"/>
          <p:cNvSpPr>
            <a:spLocks noChangeShapeType="1"/>
          </p:cNvSpPr>
          <p:nvPr/>
        </p:nvSpPr>
        <p:spPr bwMode="auto">
          <a:xfrm>
            <a:off x="3733800" y="1098550"/>
            <a:ext cx="1524000" cy="609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7143" name="Line 7"/>
          <p:cNvSpPr>
            <a:spLocks noChangeShapeType="1"/>
          </p:cNvSpPr>
          <p:nvPr/>
        </p:nvSpPr>
        <p:spPr bwMode="auto">
          <a:xfrm flipV="1">
            <a:off x="1219200" y="1174750"/>
            <a:ext cx="1371600" cy="5334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7144" name="Line 8"/>
          <p:cNvSpPr>
            <a:spLocks noChangeShapeType="1"/>
          </p:cNvSpPr>
          <p:nvPr/>
        </p:nvSpPr>
        <p:spPr bwMode="auto">
          <a:xfrm>
            <a:off x="1219200" y="5746750"/>
            <a:ext cx="3962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7145" name="Line 9"/>
          <p:cNvSpPr>
            <a:spLocks noChangeShapeType="1"/>
          </p:cNvSpPr>
          <p:nvPr/>
        </p:nvSpPr>
        <p:spPr bwMode="auto">
          <a:xfrm>
            <a:off x="4787900" y="3240088"/>
            <a:ext cx="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7146" name="Rectangle 10"/>
          <p:cNvSpPr>
            <a:spLocks noChangeArrowheads="1"/>
          </p:cNvSpPr>
          <p:nvPr/>
        </p:nvSpPr>
        <p:spPr bwMode="auto">
          <a:xfrm>
            <a:off x="4800600" y="2898775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7147" name="Text Box 11"/>
          <p:cNvSpPr txBox="1">
            <a:spLocks noChangeArrowheads="1"/>
          </p:cNvSpPr>
          <p:nvPr/>
        </p:nvSpPr>
        <p:spPr bwMode="auto">
          <a:xfrm>
            <a:off x="4787900" y="3011488"/>
            <a:ext cx="1155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Person</a:t>
            </a:r>
          </a:p>
        </p:txBody>
      </p:sp>
      <p:sp>
        <p:nvSpPr>
          <p:cNvPr id="347148" name="Rectangle 12"/>
          <p:cNvSpPr>
            <a:spLocks noChangeArrowheads="1"/>
          </p:cNvSpPr>
          <p:nvPr/>
        </p:nvSpPr>
        <p:spPr bwMode="auto">
          <a:xfrm>
            <a:off x="4800600" y="414655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7149" name="Text Box 13"/>
          <p:cNvSpPr txBox="1">
            <a:spLocks noChangeArrowheads="1"/>
          </p:cNvSpPr>
          <p:nvPr/>
        </p:nvSpPr>
        <p:spPr bwMode="auto">
          <a:xfrm>
            <a:off x="4900613" y="4259263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Order</a:t>
            </a:r>
          </a:p>
        </p:txBody>
      </p:sp>
      <p:sp>
        <p:nvSpPr>
          <p:cNvPr id="347150" name="Rectangle 14"/>
          <p:cNvSpPr>
            <a:spLocks noChangeArrowheads="1"/>
          </p:cNvSpPr>
          <p:nvPr/>
        </p:nvSpPr>
        <p:spPr bwMode="auto">
          <a:xfrm>
            <a:off x="4800600" y="54737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7151" name="Text Box 15"/>
          <p:cNvSpPr txBox="1">
            <a:spLocks noChangeArrowheads="1"/>
          </p:cNvSpPr>
          <p:nvPr/>
        </p:nvSpPr>
        <p:spPr bwMode="auto">
          <a:xfrm>
            <a:off x="4724400" y="5594350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Order Item</a:t>
            </a:r>
          </a:p>
        </p:txBody>
      </p:sp>
      <p:sp>
        <p:nvSpPr>
          <p:cNvPr id="347152" name="Rectangle 16"/>
          <p:cNvSpPr>
            <a:spLocks noChangeArrowheads="1"/>
          </p:cNvSpPr>
          <p:nvPr/>
        </p:nvSpPr>
        <p:spPr bwMode="auto">
          <a:xfrm>
            <a:off x="304800" y="544195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7153" name="Text Box 17"/>
          <p:cNvSpPr txBox="1">
            <a:spLocks noChangeArrowheads="1"/>
          </p:cNvSpPr>
          <p:nvPr/>
        </p:nvSpPr>
        <p:spPr bwMode="auto">
          <a:xfrm>
            <a:off x="404813" y="5554663"/>
            <a:ext cx="971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Product</a:t>
            </a:r>
          </a:p>
        </p:txBody>
      </p:sp>
      <p:sp>
        <p:nvSpPr>
          <p:cNvPr id="347154" name="Rectangle 18"/>
          <p:cNvSpPr>
            <a:spLocks noChangeArrowheads="1"/>
          </p:cNvSpPr>
          <p:nvPr/>
        </p:nvSpPr>
        <p:spPr bwMode="auto">
          <a:xfrm>
            <a:off x="304800" y="172085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7155" name="Text Box 19"/>
          <p:cNvSpPr txBox="1">
            <a:spLocks noChangeArrowheads="1"/>
          </p:cNvSpPr>
          <p:nvPr/>
        </p:nvSpPr>
        <p:spPr bwMode="auto">
          <a:xfrm>
            <a:off x="381000" y="1676400"/>
            <a:ext cx="97155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Product</a:t>
            </a:r>
          </a:p>
          <a:p>
            <a:r>
              <a:rPr lang="en-US" sz="1800"/>
              <a:t>Catalog</a:t>
            </a:r>
          </a:p>
        </p:txBody>
      </p:sp>
      <p:sp>
        <p:nvSpPr>
          <p:cNvPr id="347156" name="Rectangle 20"/>
          <p:cNvSpPr>
            <a:spLocks noChangeArrowheads="1"/>
          </p:cNvSpPr>
          <p:nvPr/>
        </p:nvSpPr>
        <p:spPr bwMode="auto">
          <a:xfrm>
            <a:off x="4800600" y="16764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7157" name="Text Box 21"/>
          <p:cNvSpPr txBox="1">
            <a:spLocks noChangeArrowheads="1"/>
          </p:cNvSpPr>
          <p:nvPr/>
        </p:nvSpPr>
        <p:spPr bwMode="auto">
          <a:xfrm>
            <a:off x="4800600" y="1631950"/>
            <a:ext cx="117475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Customer</a:t>
            </a:r>
          </a:p>
          <a:p>
            <a:r>
              <a:rPr lang="en-US" sz="1800"/>
              <a:t>Directory</a:t>
            </a:r>
          </a:p>
        </p:txBody>
      </p:sp>
      <p:sp>
        <p:nvSpPr>
          <p:cNvPr id="347158" name="Rectangle 22"/>
          <p:cNvSpPr>
            <a:spLocks noChangeArrowheads="1"/>
          </p:cNvSpPr>
          <p:nvPr/>
        </p:nvSpPr>
        <p:spPr bwMode="auto">
          <a:xfrm>
            <a:off x="2613025" y="5334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7159" name="Text Box 23"/>
          <p:cNvSpPr txBox="1">
            <a:spLocks noChangeArrowheads="1"/>
          </p:cNvSpPr>
          <p:nvPr/>
        </p:nvSpPr>
        <p:spPr bwMode="auto">
          <a:xfrm>
            <a:off x="2644775" y="565150"/>
            <a:ext cx="1111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Business</a:t>
            </a:r>
          </a:p>
        </p:txBody>
      </p:sp>
      <p:sp>
        <p:nvSpPr>
          <p:cNvPr id="347160" name="Text Box 24"/>
          <p:cNvSpPr txBox="1">
            <a:spLocks noChangeArrowheads="1"/>
          </p:cNvSpPr>
          <p:nvPr/>
        </p:nvSpPr>
        <p:spPr bwMode="auto">
          <a:xfrm>
            <a:off x="4876800" y="2622550"/>
            <a:ext cx="990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/>
              <a:t>customers</a:t>
            </a:r>
          </a:p>
        </p:txBody>
      </p:sp>
      <p:sp>
        <p:nvSpPr>
          <p:cNvPr id="347161" name="Text Box 25"/>
          <p:cNvSpPr txBox="1">
            <a:spLocks noChangeArrowheads="1"/>
          </p:cNvSpPr>
          <p:nvPr/>
        </p:nvSpPr>
        <p:spPr bwMode="auto">
          <a:xfrm>
            <a:off x="4876800" y="3871913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/>
              <a:t>orders</a:t>
            </a:r>
          </a:p>
        </p:txBody>
      </p:sp>
      <p:sp>
        <p:nvSpPr>
          <p:cNvPr id="347162" name="Text Box 26"/>
          <p:cNvSpPr txBox="1">
            <a:spLocks noChangeArrowheads="1"/>
          </p:cNvSpPr>
          <p:nvPr/>
        </p:nvSpPr>
        <p:spPr bwMode="auto">
          <a:xfrm>
            <a:off x="4953000" y="5167313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/>
              <a:t>order items</a:t>
            </a:r>
          </a:p>
        </p:txBody>
      </p:sp>
      <p:sp>
        <p:nvSpPr>
          <p:cNvPr id="347163" name="Text Box 27"/>
          <p:cNvSpPr txBox="1">
            <a:spLocks noChangeArrowheads="1"/>
          </p:cNvSpPr>
          <p:nvPr/>
        </p:nvSpPr>
        <p:spPr bwMode="auto">
          <a:xfrm>
            <a:off x="381000" y="5167313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/>
              <a:t>products</a:t>
            </a:r>
          </a:p>
        </p:txBody>
      </p:sp>
      <p:sp>
        <p:nvSpPr>
          <p:cNvPr id="347164" name="Text Box 28"/>
          <p:cNvSpPr txBox="1">
            <a:spLocks noChangeArrowheads="1"/>
          </p:cNvSpPr>
          <p:nvPr/>
        </p:nvSpPr>
        <p:spPr bwMode="auto">
          <a:xfrm>
            <a:off x="4191000" y="1447800"/>
            <a:ext cx="1905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/>
              <a:t>Customer directory</a:t>
            </a:r>
          </a:p>
        </p:txBody>
      </p:sp>
      <p:sp>
        <p:nvSpPr>
          <p:cNvPr id="347165" name="Text Box 29"/>
          <p:cNvSpPr txBox="1">
            <a:spLocks noChangeArrowheads="1"/>
          </p:cNvSpPr>
          <p:nvPr/>
        </p:nvSpPr>
        <p:spPr bwMode="auto">
          <a:xfrm>
            <a:off x="-76200" y="1477963"/>
            <a:ext cx="1905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/>
              <a:t>product catalog</a:t>
            </a:r>
          </a:p>
        </p:txBody>
      </p:sp>
      <p:sp>
        <p:nvSpPr>
          <p:cNvPr id="41" name="Line 34"/>
          <p:cNvSpPr>
            <a:spLocks noChangeShapeType="1"/>
          </p:cNvSpPr>
          <p:nvPr/>
        </p:nvSpPr>
        <p:spPr bwMode="auto">
          <a:xfrm>
            <a:off x="5745481" y="3505200"/>
            <a:ext cx="45719" cy="609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2" name="Text Box 35"/>
          <p:cNvSpPr txBox="1">
            <a:spLocks noChangeArrowheads="1"/>
          </p:cNvSpPr>
          <p:nvPr/>
        </p:nvSpPr>
        <p:spPr bwMode="auto">
          <a:xfrm>
            <a:off x="5562600" y="3581400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000" i="1" dirty="0"/>
              <a:t>Sales person</a:t>
            </a:r>
          </a:p>
        </p:txBody>
      </p:sp>
      <p:sp>
        <p:nvSpPr>
          <p:cNvPr id="43" name="Rectangle 36"/>
          <p:cNvSpPr>
            <a:spLocks noChangeArrowheads="1"/>
          </p:cNvSpPr>
          <p:nvPr/>
        </p:nvSpPr>
        <p:spPr bwMode="auto">
          <a:xfrm>
            <a:off x="7339013" y="164465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" name="Text Box 37"/>
          <p:cNvSpPr txBox="1">
            <a:spLocks noChangeArrowheads="1"/>
          </p:cNvSpPr>
          <p:nvPr/>
        </p:nvSpPr>
        <p:spPr bwMode="auto">
          <a:xfrm>
            <a:off x="7339013" y="1600200"/>
            <a:ext cx="1195387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Employee</a:t>
            </a:r>
          </a:p>
          <a:p>
            <a:r>
              <a:rPr lang="en-US" sz="1800"/>
              <a:t>Directory</a:t>
            </a:r>
          </a:p>
        </p:txBody>
      </p:sp>
      <p:sp>
        <p:nvSpPr>
          <p:cNvPr id="45" name="Line 38"/>
          <p:cNvSpPr>
            <a:spLocks noChangeShapeType="1"/>
          </p:cNvSpPr>
          <p:nvPr/>
        </p:nvSpPr>
        <p:spPr bwMode="auto">
          <a:xfrm>
            <a:off x="3810000" y="838200"/>
            <a:ext cx="3962400" cy="7620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" name="Line 39"/>
          <p:cNvSpPr>
            <a:spLocks noChangeShapeType="1"/>
          </p:cNvSpPr>
          <p:nvPr/>
        </p:nvSpPr>
        <p:spPr bwMode="auto">
          <a:xfrm flipH="1">
            <a:off x="5943600" y="2217738"/>
            <a:ext cx="1920875" cy="98266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1"/>
          <p:cNvSpPr>
            <a:spLocks noChangeArrowheads="1"/>
          </p:cNvSpPr>
          <p:nvPr/>
        </p:nvSpPr>
        <p:spPr bwMode="auto">
          <a:xfrm>
            <a:off x="2438400" y="28956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50210" name="Rectangle 2"/>
          <p:cNvSpPr>
            <a:spLocks noChangeArrowheads="1"/>
          </p:cNvSpPr>
          <p:nvPr/>
        </p:nvSpPr>
        <p:spPr bwMode="auto">
          <a:xfrm>
            <a:off x="4572000" y="3733800"/>
            <a:ext cx="4267200" cy="137160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11" name="Line 3"/>
          <p:cNvSpPr>
            <a:spLocks noChangeShapeType="1"/>
          </p:cNvSpPr>
          <p:nvPr/>
        </p:nvSpPr>
        <p:spPr bwMode="auto">
          <a:xfrm>
            <a:off x="5410200" y="4679950"/>
            <a:ext cx="0" cy="990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12" name="Line 4"/>
          <p:cNvSpPr>
            <a:spLocks noChangeShapeType="1"/>
          </p:cNvSpPr>
          <p:nvPr/>
        </p:nvSpPr>
        <p:spPr bwMode="auto">
          <a:xfrm>
            <a:off x="5410200" y="3155950"/>
            <a:ext cx="0" cy="990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13" name="Line 5"/>
          <p:cNvSpPr>
            <a:spLocks noChangeShapeType="1"/>
          </p:cNvSpPr>
          <p:nvPr/>
        </p:nvSpPr>
        <p:spPr bwMode="auto">
          <a:xfrm>
            <a:off x="5410200" y="1936750"/>
            <a:ext cx="0" cy="990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14" name="Line 6"/>
          <p:cNvSpPr>
            <a:spLocks noChangeShapeType="1"/>
          </p:cNvSpPr>
          <p:nvPr/>
        </p:nvSpPr>
        <p:spPr bwMode="auto">
          <a:xfrm flipV="1">
            <a:off x="838199" y="1143000"/>
            <a:ext cx="45719" cy="452755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50215" name="Line 7"/>
          <p:cNvSpPr>
            <a:spLocks noChangeShapeType="1"/>
          </p:cNvSpPr>
          <p:nvPr/>
        </p:nvSpPr>
        <p:spPr bwMode="auto">
          <a:xfrm>
            <a:off x="3733800" y="1098550"/>
            <a:ext cx="1524000" cy="609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17" name="Line 9"/>
          <p:cNvSpPr>
            <a:spLocks noChangeShapeType="1"/>
          </p:cNvSpPr>
          <p:nvPr/>
        </p:nvSpPr>
        <p:spPr bwMode="auto">
          <a:xfrm>
            <a:off x="1219200" y="5746750"/>
            <a:ext cx="3962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18" name="Line 10"/>
          <p:cNvSpPr>
            <a:spLocks noChangeShapeType="1"/>
          </p:cNvSpPr>
          <p:nvPr/>
        </p:nvSpPr>
        <p:spPr bwMode="auto">
          <a:xfrm>
            <a:off x="4787900" y="3240088"/>
            <a:ext cx="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19" name="Rectangle 11"/>
          <p:cNvSpPr>
            <a:spLocks noChangeArrowheads="1"/>
          </p:cNvSpPr>
          <p:nvPr/>
        </p:nvSpPr>
        <p:spPr bwMode="auto">
          <a:xfrm>
            <a:off x="4800600" y="2898775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20" name="Text Box 12"/>
          <p:cNvSpPr txBox="1">
            <a:spLocks noChangeArrowheads="1"/>
          </p:cNvSpPr>
          <p:nvPr/>
        </p:nvSpPr>
        <p:spPr bwMode="auto">
          <a:xfrm>
            <a:off x="4787900" y="2971800"/>
            <a:ext cx="11557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Customer Profile</a:t>
            </a:r>
          </a:p>
        </p:txBody>
      </p:sp>
      <p:sp>
        <p:nvSpPr>
          <p:cNvPr id="350221" name="Rectangle 13"/>
          <p:cNvSpPr>
            <a:spLocks noChangeArrowheads="1"/>
          </p:cNvSpPr>
          <p:nvPr/>
        </p:nvSpPr>
        <p:spPr bwMode="auto">
          <a:xfrm>
            <a:off x="4800600" y="414655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22" name="Text Box 14"/>
          <p:cNvSpPr txBox="1">
            <a:spLocks noChangeArrowheads="1"/>
          </p:cNvSpPr>
          <p:nvPr/>
        </p:nvSpPr>
        <p:spPr bwMode="auto">
          <a:xfrm>
            <a:off x="4900613" y="4259263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Order</a:t>
            </a:r>
          </a:p>
        </p:txBody>
      </p:sp>
      <p:sp>
        <p:nvSpPr>
          <p:cNvPr id="350223" name="Rectangle 15"/>
          <p:cNvSpPr>
            <a:spLocks noChangeArrowheads="1"/>
          </p:cNvSpPr>
          <p:nvPr/>
        </p:nvSpPr>
        <p:spPr bwMode="auto">
          <a:xfrm>
            <a:off x="4800600" y="54737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24" name="Text Box 16"/>
          <p:cNvSpPr txBox="1">
            <a:spLocks noChangeArrowheads="1"/>
          </p:cNvSpPr>
          <p:nvPr/>
        </p:nvSpPr>
        <p:spPr bwMode="auto">
          <a:xfrm>
            <a:off x="4724400" y="5594350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Order Item</a:t>
            </a:r>
          </a:p>
        </p:txBody>
      </p:sp>
      <p:sp>
        <p:nvSpPr>
          <p:cNvPr id="350225" name="Rectangle 17"/>
          <p:cNvSpPr>
            <a:spLocks noChangeArrowheads="1"/>
          </p:cNvSpPr>
          <p:nvPr/>
        </p:nvSpPr>
        <p:spPr bwMode="auto">
          <a:xfrm>
            <a:off x="304800" y="544195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26" name="Text Box 18"/>
          <p:cNvSpPr txBox="1">
            <a:spLocks noChangeArrowheads="1"/>
          </p:cNvSpPr>
          <p:nvPr/>
        </p:nvSpPr>
        <p:spPr bwMode="auto">
          <a:xfrm>
            <a:off x="404813" y="5554663"/>
            <a:ext cx="971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Product</a:t>
            </a:r>
          </a:p>
        </p:txBody>
      </p:sp>
      <p:sp>
        <p:nvSpPr>
          <p:cNvPr id="350227" name="Rectangle 19"/>
          <p:cNvSpPr>
            <a:spLocks noChangeArrowheads="1"/>
          </p:cNvSpPr>
          <p:nvPr/>
        </p:nvSpPr>
        <p:spPr bwMode="auto">
          <a:xfrm>
            <a:off x="304800" y="172085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28" name="Text Box 20"/>
          <p:cNvSpPr txBox="1">
            <a:spLocks noChangeArrowheads="1"/>
          </p:cNvSpPr>
          <p:nvPr/>
        </p:nvSpPr>
        <p:spPr bwMode="auto">
          <a:xfrm>
            <a:off x="381000" y="1828800"/>
            <a:ext cx="10310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Supplier</a:t>
            </a:r>
          </a:p>
        </p:txBody>
      </p:sp>
      <p:sp>
        <p:nvSpPr>
          <p:cNvPr id="350229" name="Rectangle 21"/>
          <p:cNvSpPr>
            <a:spLocks noChangeArrowheads="1"/>
          </p:cNvSpPr>
          <p:nvPr/>
        </p:nvSpPr>
        <p:spPr bwMode="auto">
          <a:xfrm>
            <a:off x="4800600" y="16764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30" name="Text Box 22"/>
          <p:cNvSpPr txBox="1">
            <a:spLocks noChangeArrowheads="1"/>
          </p:cNvSpPr>
          <p:nvPr/>
        </p:nvSpPr>
        <p:spPr bwMode="auto">
          <a:xfrm>
            <a:off x="4800600" y="1631950"/>
            <a:ext cx="117475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Customer</a:t>
            </a:r>
          </a:p>
          <a:p>
            <a:r>
              <a:rPr lang="en-US" sz="1800"/>
              <a:t>Directory</a:t>
            </a:r>
          </a:p>
        </p:txBody>
      </p:sp>
      <p:sp>
        <p:nvSpPr>
          <p:cNvPr id="350231" name="Rectangle 23"/>
          <p:cNvSpPr>
            <a:spLocks noChangeArrowheads="1"/>
          </p:cNvSpPr>
          <p:nvPr/>
        </p:nvSpPr>
        <p:spPr bwMode="auto">
          <a:xfrm>
            <a:off x="2613025" y="5334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32" name="Text Box 24"/>
          <p:cNvSpPr txBox="1">
            <a:spLocks noChangeArrowheads="1"/>
          </p:cNvSpPr>
          <p:nvPr/>
        </p:nvSpPr>
        <p:spPr bwMode="auto">
          <a:xfrm>
            <a:off x="2644775" y="565150"/>
            <a:ext cx="1111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Business</a:t>
            </a:r>
          </a:p>
        </p:txBody>
      </p:sp>
      <p:sp>
        <p:nvSpPr>
          <p:cNvPr id="350233" name="Text Box 25"/>
          <p:cNvSpPr txBox="1">
            <a:spLocks noChangeArrowheads="1"/>
          </p:cNvSpPr>
          <p:nvPr/>
        </p:nvSpPr>
        <p:spPr bwMode="auto">
          <a:xfrm>
            <a:off x="4876800" y="2622550"/>
            <a:ext cx="990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/>
              <a:t>customers</a:t>
            </a:r>
          </a:p>
        </p:txBody>
      </p:sp>
      <p:sp>
        <p:nvSpPr>
          <p:cNvPr id="350234" name="Text Box 26"/>
          <p:cNvSpPr txBox="1">
            <a:spLocks noChangeArrowheads="1"/>
          </p:cNvSpPr>
          <p:nvPr/>
        </p:nvSpPr>
        <p:spPr bwMode="auto">
          <a:xfrm>
            <a:off x="4876800" y="3871913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/>
              <a:t>orders</a:t>
            </a:r>
          </a:p>
        </p:txBody>
      </p:sp>
      <p:sp>
        <p:nvSpPr>
          <p:cNvPr id="350235" name="Text Box 27"/>
          <p:cNvSpPr txBox="1">
            <a:spLocks noChangeArrowheads="1"/>
          </p:cNvSpPr>
          <p:nvPr/>
        </p:nvSpPr>
        <p:spPr bwMode="auto">
          <a:xfrm>
            <a:off x="4953000" y="5167313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/>
              <a:t>order items</a:t>
            </a:r>
          </a:p>
        </p:txBody>
      </p:sp>
      <p:sp>
        <p:nvSpPr>
          <p:cNvPr id="350236" name="Text Box 28"/>
          <p:cNvSpPr txBox="1">
            <a:spLocks noChangeArrowheads="1"/>
          </p:cNvSpPr>
          <p:nvPr/>
        </p:nvSpPr>
        <p:spPr bwMode="auto">
          <a:xfrm>
            <a:off x="381000" y="5167313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/>
              <a:t>products</a:t>
            </a:r>
          </a:p>
        </p:txBody>
      </p:sp>
      <p:sp>
        <p:nvSpPr>
          <p:cNvPr id="350237" name="Text Box 29"/>
          <p:cNvSpPr txBox="1">
            <a:spLocks noChangeArrowheads="1"/>
          </p:cNvSpPr>
          <p:nvPr/>
        </p:nvSpPr>
        <p:spPr bwMode="auto">
          <a:xfrm>
            <a:off x="4191000" y="1447800"/>
            <a:ext cx="1905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/>
              <a:t>Customer directory</a:t>
            </a:r>
          </a:p>
        </p:txBody>
      </p:sp>
      <p:sp>
        <p:nvSpPr>
          <p:cNvPr id="350239" name="Line 31"/>
          <p:cNvSpPr>
            <a:spLocks noChangeShapeType="1"/>
          </p:cNvSpPr>
          <p:nvPr/>
        </p:nvSpPr>
        <p:spPr bwMode="auto">
          <a:xfrm>
            <a:off x="7378700" y="4495800"/>
            <a:ext cx="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40" name="Rectangle 32"/>
          <p:cNvSpPr>
            <a:spLocks noChangeArrowheads="1"/>
          </p:cNvSpPr>
          <p:nvPr/>
        </p:nvSpPr>
        <p:spPr bwMode="auto">
          <a:xfrm>
            <a:off x="7391400" y="4154488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41" name="Text Box 33"/>
          <p:cNvSpPr txBox="1">
            <a:spLocks noChangeArrowheads="1"/>
          </p:cNvSpPr>
          <p:nvPr/>
        </p:nvSpPr>
        <p:spPr bwMode="auto">
          <a:xfrm>
            <a:off x="7443962" y="4136122"/>
            <a:ext cx="114300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Sales Profile</a:t>
            </a:r>
          </a:p>
        </p:txBody>
      </p:sp>
      <p:sp>
        <p:nvSpPr>
          <p:cNvPr id="350242" name="Line 34"/>
          <p:cNvSpPr>
            <a:spLocks noChangeShapeType="1"/>
          </p:cNvSpPr>
          <p:nvPr/>
        </p:nvSpPr>
        <p:spPr bwMode="auto">
          <a:xfrm flipH="1" flipV="1">
            <a:off x="5943600" y="4419600"/>
            <a:ext cx="14478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43" name="Text Box 35"/>
          <p:cNvSpPr txBox="1">
            <a:spLocks noChangeArrowheads="1"/>
          </p:cNvSpPr>
          <p:nvPr/>
        </p:nvSpPr>
        <p:spPr bwMode="auto">
          <a:xfrm>
            <a:off x="6248400" y="4191000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000" i="1"/>
              <a:t>Sales person</a:t>
            </a:r>
          </a:p>
        </p:txBody>
      </p:sp>
      <p:sp>
        <p:nvSpPr>
          <p:cNvPr id="350244" name="Rectangle 36"/>
          <p:cNvSpPr>
            <a:spLocks noChangeArrowheads="1"/>
          </p:cNvSpPr>
          <p:nvPr/>
        </p:nvSpPr>
        <p:spPr bwMode="auto">
          <a:xfrm>
            <a:off x="7339013" y="164465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45" name="Text Box 37"/>
          <p:cNvSpPr txBox="1">
            <a:spLocks noChangeArrowheads="1"/>
          </p:cNvSpPr>
          <p:nvPr/>
        </p:nvSpPr>
        <p:spPr bwMode="auto">
          <a:xfrm>
            <a:off x="7339013" y="1600200"/>
            <a:ext cx="1195387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Employee</a:t>
            </a:r>
          </a:p>
          <a:p>
            <a:r>
              <a:rPr lang="en-US" sz="1800"/>
              <a:t>Directory</a:t>
            </a:r>
          </a:p>
        </p:txBody>
      </p:sp>
      <p:sp>
        <p:nvSpPr>
          <p:cNvPr id="350246" name="Line 38"/>
          <p:cNvSpPr>
            <a:spLocks noChangeShapeType="1"/>
          </p:cNvSpPr>
          <p:nvPr/>
        </p:nvSpPr>
        <p:spPr bwMode="auto">
          <a:xfrm>
            <a:off x="3810000" y="838200"/>
            <a:ext cx="3962400" cy="7620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47" name="Line 39"/>
          <p:cNvSpPr>
            <a:spLocks noChangeShapeType="1"/>
          </p:cNvSpPr>
          <p:nvPr/>
        </p:nvSpPr>
        <p:spPr bwMode="auto">
          <a:xfrm>
            <a:off x="7864475" y="2217738"/>
            <a:ext cx="0" cy="19050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48" name="Text Box 40"/>
          <p:cNvSpPr txBox="1">
            <a:spLocks noChangeArrowheads="1"/>
          </p:cNvSpPr>
          <p:nvPr/>
        </p:nvSpPr>
        <p:spPr bwMode="auto">
          <a:xfrm>
            <a:off x="7086600" y="1295400"/>
            <a:ext cx="1905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/>
              <a:t>Employee directory</a:t>
            </a:r>
          </a:p>
        </p:txBody>
      </p:sp>
      <p:sp>
        <p:nvSpPr>
          <p:cNvPr id="43" name="Text Box 22"/>
          <p:cNvSpPr txBox="1">
            <a:spLocks noChangeArrowheads="1"/>
          </p:cNvSpPr>
          <p:nvPr/>
        </p:nvSpPr>
        <p:spPr bwMode="auto">
          <a:xfrm>
            <a:off x="2362200" y="2895600"/>
            <a:ext cx="12191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Master Order List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 rot="5400000">
            <a:off x="2171700" y="2019300"/>
            <a:ext cx="1752600" cy="1588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hape 54"/>
          <p:cNvCxnSpPr>
            <a:cxnSpLocks/>
            <a:stCxn id="43" idx="2"/>
            <a:endCxn id="350221" idx="1"/>
          </p:cNvCxnSpPr>
          <p:nvPr/>
        </p:nvCxnSpPr>
        <p:spPr bwMode="auto">
          <a:xfrm rot="16200000" flipH="1">
            <a:off x="3431491" y="3082240"/>
            <a:ext cx="909419" cy="1828800"/>
          </a:xfrm>
          <a:prstGeom prst="bentConnector2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381000" y="37338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" name="Text Box 20"/>
          <p:cNvSpPr txBox="1">
            <a:spLocks noChangeArrowheads="1"/>
          </p:cNvSpPr>
          <p:nvPr/>
        </p:nvSpPr>
        <p:spPr bwMode="auto">
          <a:xfrm>
            <a:off x="457200" y="3689350"/>
            <a:ext cx="97155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Product</a:t>
            </a:r>
          </a:p>
          <a:p>
            <a:r>
              <a:rPr lang="en-US" sz="1800" dirty="0"/>
              <a:t>Catalog</a:t>
            </a:r>
          </a:p>
        </p:txBody>
      </p:sp>
      <p:sp>
        <p:nvSpPr>
          <p:cNvPr id="58" name="Text Box 30"/>
          <p:cNvSpPr txBox="1">
            <a:spLocks noChangeArrowheads="1"/>
          </p:cNvSpPr>
          <p:nvPr/>
        </p:nvSpPr>
        <p:spPr bwMode="auto">
          <a:xfrm>
            <a:off x="0" y="3536950"/>
            <a:ext cx="1905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/>
              <a:t>product catalog</a:t>
            </a:r>
          </a:p>
        </p:txBody>
      </p:sp>
      <p:sp>
        <p:nvSpPr>
          <p:cNvPr id="59" name="Rectangle 19"/>
          <p:cNvSpPr>
            <a:spLocks noChangeArrowheads="1"/>
          </p:cNvSpPr>
          <p:nvPr/>
        </p:nvSpPr>
        <p:spPr bwMode="auto">
          <a:xfrm>
            <a:off x="304800" y="561919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" name="Text Box 20"/>
          <p:cNvSpPr txBox="1">
            <a:spLocks noChangeArrowheads="1"/>
          </p:cNvSpPr>
          <p:nvPr/>
        </p:nvSpPr>
        <p:spPr bwMode="auto">
          <a:xfrm>
            <a:off x="381000" y="517469"/>
            <a:ext cx="1107996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Supplier</a:t>
            </a:r>
          </a:p>
          <a:p>
            <a:r>
              <a:rPr lang="en-US" sz="1800" dirty="0"/>
              <a:t>Directory</a:t>
            </a:r>
          </a:p>
        </p:txBody>
      </p:sp>
      <p:sp>
        <p:nvSpPr>
          <p:cNvPr id="61" name="Text Box 30"/>
          <p:cNvSpPr txBox="1">
            <a:spLocks noChangeArrowheads="1"/>
          </p:cNvSpPr>
          <p:nvPr/>
        </p:nvSpPr>
        <p:spPr bwMode="auto">
          <a:xfrm>
            <a:off x="0" y="365069"/>
            <a:ext cx="1905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 dirty="0"/>
              <a:t>product catalog</a:t>
            </a:r>
          </a:p>
        </p:txBody>
      </p:sp>
      <p:sp>
        <p:nvSpPr>
          <p:cNvPr id="76" name="Line 3">
            <a:extLst>
              <a:ext uri="{FF2B5EF4-FFF2-40B4-BE49-F238E27FC236}">
                <a16:creationId xmlns:a16="http://schemas.microsoft.com/office/drawing/2014/main" id="{39AF5474-9524-45CC-BF7D-F8BD293314A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4669" y="4747419"/>
            <a:ext cx="0" cy="990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" name="Line 31">
            <a:extLst>
              <a:ext uri="{FF2B5EF4-FFF2-40B4-BE49-F238E27FC236}">
                <a16:creationId xmlns:a16="http://schemas.microsoft.com/office/drawing/2014/main" id="{3C26B9BB-71A4-4456-B392-1E90001F1F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9835" y="6031241"/>
            <a:ext cx="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" name="Rectangle 32">
            <a:extLst>
              <a:ext uri="{FF2B5EF4-FFF2-40B4-BE49-F238E27FC236}">
                <a16:creationId xmlns:a16="http://schemas.microsoft.com/office/drawing/2014/main" id="{533941F0-CCEA-48A1-B110-FCAC9DDFB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535" y="5689929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" name="Text Box 33">
            <a:extLst>
              <a:ext uri="{FF2B5EF4-FFF2-40B4-BE49-F238E27FC236}">
                <a16:creationId xmlns:a16="http://schemas.microsoft.com/office/drawing/2014/main" id="{DD4FF336-333C-47C4-9770-B30A88161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599" y="5795546"/>
            <a:ext cx="11430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Person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29010F-D0B1-4A47-AB8B-64E1AB0FA0EF}"/>
              </a:ext>
            </a:extLst>
          </p:cNvPr>
          <p:cNvSpPr/>
          <p:nvPr/>
        </p:nvSpPr>
        <p:spPr bwMode="auto">
          <a:xfrm>
            <a:off x="152400" y="5167313"/>
            <a:ext cx="6324600" cy="1286506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474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 order?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MasterOrderList</a:t>
            </a:r>
            <a:r>
              <a:rPr lang="en-US" dirty="0">
                <a:solidFill>
                  <a:schemeClr val="tx2"/>
                </a:solidFill>
              </a:rPr>
              <a:t> class creates orders and keep them in an </a:t>
            </a:r>
            <a:r>
              <a:rPr lang="en-US" dirty="0" err="1">
                <a:solidFill>
                  <a:schemeClr val="tx2"/>
                </a:solidFill>
              </a:rPr>
              <a:t>arraylist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MasterOrderList</a:t>
            </a:r>
            <a:r>
              <a:rPr lang="en-US" dirty="0">
                <a:solidFill>
                  <a:schemeClr val="tx2"/>
                </a:solidFill>
              </a:rPr>
              <a:t> mol = </a:t>
            </a:r>
            <a:r>
              <a:rPr lang="en-US" dirty="0" err="1">
                <a:solidFill>
                  <a:schemeClr val="tx2"/>
                </a:solidFill>
              </a:rPr>
              <a:t>business.getMasterOrderList</a:t>
            </a:r>
            <a:r>
              <a:rPr lang="en-US" dirty="0">
                <a:solidFill>
                  <a:schemeClr val="tx2"/>
                </a:solidFill>
              </a:rPr>
              <a:t>();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Order </a:t>
            </a:r>
            <a:r>
              <a:rPr lang="en-US" dirty="0" err="1">
                <a:solidFill>
                  <a:schemeClr val="tx2"/>
                </a:solidFill>
              </a:rPr>
              <a:t>order</a:t>
            </a:r>
            <a:r>
              <a:rPr lang="en-US" dirty="0">
                <a:solidFill>
                  <a:schemeClr val="tx2"/>
                </a:solidFill>
              </a:rPr>
              <a:t> = </a:t>
            </a:r>
            <a:r>
              <a:rPr lang="en-US" dirty="0" err="1">
                <a:solidFill>
                  <a:schemeClr val="tx2"/>
                </a:solidFill>
              </a:rPr>
              <a:t>mol.newOrder</a:t>
            </a:r>
            <a:r>
              <a:rPr lang="en-US" dirty="0">
                <a:solidFill>
                  <a:schemeClr val="tx2"/>
                </a:solidFill>
              </a:rPr>
              <a:t>();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7893050" y="5297269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7816850" y="5297269"/>
            <a:ext cx="12191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Master Order List</a:t>
            </a: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7893050" y="2903319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7924800" y="2935069"/>
            <a:ext cx="1111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Business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rot="5400000">
            <a:off x="7572375" y="4389219"/>
            <a:ext cx="1752600" cy="1588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5105400" y="5297269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205413" y="5409982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Order</a:t>
            </a:r>
          </a:p>
        </p:txBody>
      </p:sp>
      <p:cxnSp>
        <p:nvCxnSpPr>
          <p:cNvPr id="14" name="Straight Connector 13"/>
          <p:cNvCxnSpPr>
            <a:stCxn id="11" idx="3"/>
            <a:endCxn id="6" idx="1"/>
          </p:cNvCxnSpPr>
          <p:nvPr/>
        </p:nvCxnSpPr>
        <p:spPr bwMode="auto">
          <a:xfrm>
            <a:off x="6248400" y="5602069"/>
            <a:ext cx="1644650" cy="1588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 order item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Scenario: The user wants to select a product and add it to the order: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OrderItem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oi</a:t>
            </a:r>
            <a:r>
              <a:rPr lang="en-US" dirty="0">
                <a:solidFill>
                  <a:schemeClr val="tx2"/>
                </a:solidFill>
              </a:rPr>
              <a:t> = </a:t>
            </a:r>
            <a:r>
              <a:rPr lang="en-US" dirty="0" err="1">
                <a:solidFill>
                  <a:schemeClr val="tx2"/>
                </a:solidFill>
              </a:rPr>
              <a:t>order.newOrderItem</a:t>
            </a:r>
            <a:r>
              <a:rPr lang="en-US" dirty="0">
                <a:solidFill>
                  <a:schemeClr val="tx2"/>
                </a:solidFill>
              </a:rPr>
              <a:t>();</a:t>
            </a:r>
          </a:p>
          <a:p>
            <a:r>
              <a:rPr lang="en-US" dirty="0" err="1">
                <a:solidFill>
                  <a:schemeClr val="tx2"/>
                </a:solidFill>
              </a:rPr>
              <a:t>oi.setProduct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selectedproduct</a:t>
            </a:r>
            <a:r>
              <a:rPr lang="en-US" dirty="0">
                <a:solidFill>
                  <a:schemeClr val="tx2"/>
                </a:solidFill>
              </a:rPr>
              <a:t>);</a:t>
            </a:r>
          </a:p>
          <a:p>
            <a:r>
              <a:rPr lang="en-US" dirty="0" err="1">
                <a:solidFill>
                  <a:schemeClr val="tx2"/>
                </a:solidFill>
              </a:rPr>
              <a:t>oi.setQuantity</a:t>
            </a:r>
            <a:r>
              <a:rPr lang="en-US" dirty="0">
                <a:solidFill>
                  <a:schemeClr val="tx2"/>
                </a:solidFill>
              </a:rPr>
              <a:t>(q);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Or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OrderItem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oi</a:t>
            </a:r>
            <a:r>
              <a:rPr lang="en-US" dirty="0">
                <a:solidFill>
                  <a:schemeClr val="tx2"/>
                </a:solidFill>
              </a:rPr>
              <a:t> = </a:t>
            </a:r>
            <a:r>
              <a:rPr lang="en-US" dirty="0" err="1">
                <a:solidFill>
                  <a:schemeClr val="tx2"/>
                </a:solidFill>
              </a:rPr>
              <a:t>order.newOrderItem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selectedproduct</a:t>
            </a:r>
            <a:r>
              <a:rPr lang="en-US" dirty="0">
                <a:solidFill>
                  <a:schemeClr val="tx2"/>
                </a:solidFill>
              </a:rPr>
              <a:t>);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list the order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ArrayList</a:t>
            </a:r>
            <a:r>
              <a:rPr lang="en-US" dirty="0">
                <a:solidFill>
                  <a:schemeClr val="tx2"/>
                </a:solidFill>
              </a:rPr>
              <a:t> items = </a:t>
            </a:r>
            <a:r>
              <a:rPr lang="en-US" dirty="0" err="1">
                <a:solidFill>
                  <a:schemeClr val="tx2"/>
                </a:solidFill>
              </a:rPr>
              <a:t>order.getOrderItems</a:t>
            </a:r>
            <a:r>
              <a:rPr lang="en-US" dirty="0">
                <a:solidFill>
                  <a:schemeClr val="tx2"/>
                </a:solidFill>
              </a:rPr>
              <a:t>();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For (Item I : items)</a:t>
            </a:r>
          </a:p>
          <a:p>
            <a:r>
              <a:rPr lang="en-US" dirty="0">
                <a:solidFill>
                  <a:schemeClr val="tx2"/>
                </a:solidFill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r>
              <a:rPr lang="en-US" dirty="0" err="1">
                <a:solidFill>
                  <a:schemeClr val="tx2"/>
                </a:solidFill>
              </a:rPr>
              <a:t>i.getProduct</a:t>
            </a:r>
            <a:r>
              <a:rPr lang="en-US" dirty="0">
                <a:solidFill>
                  <a:schemeClr val="tx2"/>
                </a:solidFill>
              </a:rPr>
              <a:t>() or </a:t>
            </a:r>
            <a:r>
              <a:rPr lang="en-US" dirty="0" err="1">
                <a:solidFill>
                  <a:schemeClr val="tx2"/>
                </a:solidFill>
              </a:rPr>
              <a:t>i.getItemPrice</a:t>
            </a:r>
            <a:r>
              <a:rPr lang="en-US" dirty="0">
                <a:solidFill>
                  <a:schemeClr val="tx2"/>
                </a:solidFill>
              </a:rPr>
              <a:t>() or </a:t>
            </a:r>
            <a:r>
              <a:rPr lang="en-US" dirty="0" err="1">
                <a:solidFill>
                  <a:schemeClr val="tx2"/>
                </a:solidFill>
              </a:rPr>
              <a:t>i.getQuantity</a:t>
            </a:r>
            <a:r>
              <a:rPr lang="en-US" dirty="0">
                <a:solidFill>
                  <a:schemeClr val="tx2"/>
                </a:solidFill>
              </a:rPr>
              <a:t>()</a:t>
            </a:r>
          </a:p>
          <a:p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r>
              <a:rPr lang="en-US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list all 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MasterOrderList</a:t>
            </a:r>
            <a:r>
              <a:rPr lang="en-US" dirty="0">
                <a:solidFill>
                  <a:schemeClr val="tx2"/>
                </a:solidFill>
              </a:rPr>
              <a:t> mol = </a:t>
            </a:r>
            <a:r>
              <a:rPr lang="en-US" dirty="0" err="1">
                <a:solidFill>
                  <a:schemeClr val="tx2"/>
                </a:solidFill>
              </a:rPr>
              <a:t>business.getMasterOrderList</a:t>
            </a:r>
            <a:r>
              <a:rPr lang="en-US" dirty="0">
                <a:solidFill>
                  <a:schemeClr val="tx2"/>
                </a:solidFill>
              </a:rPr>
              <a:t>();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For (Order </a:t>
            </a:r>
            <a:r>
              <a:rPr lang="en-US" dirty="0" err="1">
                <a:solidFill>
                  <a:schemeClr val="tx2"/>
                </a:solidFill>
              </a:rPr>
              <a:t>selectedoder</a:t>
            </a:r>
            <a:r>
              <a:rPr lang="en-US" dirty="0">
                <a:solidFill>
                  <a:schemeClr val="tx2"/>
                </a:solidFill>
              </a:rPr>
              <a:t> : </a:t>
            </a:r>
            <a:r>
              <a:rPr lang="en-US" dirty="0" err="1">
                <a:solidFill>
                  <a:schemeClr val="tx2"/>
                </a:solidFill>
              </a:rPr>
              <a:t>mol.listoforders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r>
              <a:rPr lang="en-US" dirty="0">
                <a:solidFill>
                  <a:schemeClr val="tx2"/>
                </a:solidFill>
              </a:rPr>
              <a:t>{ </a:t>
            </a:r>
          </a:p>
          <a:p>
            <a:r>
              <a:rPr lang="en-US" dirty="0">
                <a:solidFill>
                  <a:schemeClr val="tx2"/>
                </a:solidFill>
              </a:rPr>
              <a:t>&lt;show </a:t>
            </a:r>
            <a:r>
              <a:rPr lang="en-US" dirty="0" err="1">
                <a:solidFill>
                  <a:schemeClr val="tx2"/>
                </a:solidFill>
              </a:rPr>
              <a:t>selectedorder</a:t>
            </a:r>
            <a:r>
              <a:rPr lang="en-US" dirty="0">
                <a:solidFill>
                  <a:schemeClr val="tx2"/>
                </a:solidFill>
              </a:rPr>
              <a:t> info detail here&gt;</a:t>
            </a:r>
          </a:p>
          <a:p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r>
              <a:rPr lang="en-US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51236" name="Text Box 4"/>
          <p:cNvSpPr txBox="1">
            <a:spLocks noChangeArrowheads="1"/>
          </p:cNvSpPr>
          <p:nvPr/>
        </p:nvSpPr>
        <p:spPr bwMode="auto">
          <a:xfrm>
            <a:off x="898525" y="982663"/>
            <a:ext cx="4699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How to calculate total order?</a:t>
            </a:r>
          </a:p>
        </p:txBody>
      </p:sp>
      <p:sp>
        <p:nvSpPr>
          <p:cNvPr id="351237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696200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Define an operation called </a:t>
            </a:r>
            <a:r>
              <a:rPr lang="en-US">
                <a:solidFill>
                  <a:srgbClr val="FFFF66"/>
                </a:solidFill>
              </a:rPr>
              <a:t>getOrderItemTotal()</a:t>
            </a:r>
            <a:r>
              <a:rPr lang="en-US"/>
              <a:t> on the Order Item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Define the getOrderTotal() operation on the class Order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51238" name="Rectangle 6"/>
          <p:cNvSpPr>
            <a:spLocks noChangeArrowheads="1"/>
          </p:cNvSpPr>
          <p:nvPr/>
        </p:nvSpPr>
        <p:spPr bwMode="auto">
          <a:xfrm>
            <a:off x="6858000" y="48006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1239" name="Text Box 7"/>
          <p:cNvSpPr txBox="1">
            <a:spLocks noChangeArrowheads="1"/>
          </p:cNvSpPr>
          <p:nvPr/>
        </p:nvSpPr>
        <p:spPr bwMode="auto">
          <a:xfrm>
            <a:off x="6958013" y="4913313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Order</a:t>
            </a:r>
          </a:p>
        </p:txBody>
      </p:sp>
      <p:sp>
        <p:nvSpPr>
          <p:cNvPr id="351240" name="Rectangle 8"/>
          <p:cNvSpPr>
            <a:spLocks noChangeArrowheads="1"/>
          </p:cNvSpPr>
          <p:nvPr/>
        </p:nvSpPr>
        <p:spPr bwMode="auto">
          <a:xfrm>
            <a:off x="6858000" y="28194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1241" name="Text Box 9"/>
          <p:cNvSpPr txBox="1">
            <a:spLocks noChangeArrowheads="1"/>
          </p:cNvSpPr>
          <p:nvPr/>
        </p:nvSpPr>
        <p:spPr bwMode="auto">
          <a:xfrm>
            <a:off x="6781800" y="2940050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Order Item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52258" name="Text Box 2"/>
          <p:cNvSpPr txBox="1">
            <a:spLocks noChangeArrowheads="1"/>
          </p:cNvSpPr>
          <p:nvPr/>
        </p:nvSpPr>
        <p:spPr bwMode="auto">
          <a:xfrm>
            <a:off x="898525" y="1030288"/>
            <a:ext cx="4710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How to calculate order item total?</a:t>
            </a:r>
          </a:p>
        </p:txBody>
      </p:sp>
      <p:sp>
        <p:nvSpPr>
          <p:cNvPr id="352259" name="Text Box 3"/>
          <p:cNvSpPr txBox="1">
            <a:spLocks noChangeArrowheads="1"/>
          </p:cNvSpPr>
          <p:nvPr/>
        </p:nvSpPr>
        <p:spPr bwMode="auto">
          <a:xfrm>
            <a:off x="914400" y="3429000"/>
            <a:ext cx="7696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  <a:p>
            <a:r>
              <a:rPr lang="en-US"/>
              <a:t>Then </a:t>
            </a:r>
          </a:p>
          <a:p>
            <a:r>
              <a:rPr lang="en-US"/>
              <a:t>getOrderItem(): </a:t>
            </a:r>
          </a:p>
          <a:p>
            <a:r>
              <a:rPr lang="en-US"/>
              <a:t>	return </a:t>
            </a:r>
            <a:r>
              <a:rPr lang="en-US">
                <a:solidFill>
                  <a:schemeClr val="tx2"/>
                </a:solidFill>
              </a:rPr>
              <a:t>getItemQuantity()*getPaidPrice()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352260" name="Rectangle 4"/>
          <p:cNvSpPr>
            <a:spLocks noChangeArrowheads="1"/>
          </p:cNvSpPr>
          <p:nvPr/>
        </p:nvSpPr>
        <p:spPr bwMode="auto">
          <a:xfrm>
            <a:off x="1066800" y="1676400"/>
            <a:ext cx="63214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Define the following operations on Order Item</a:t>
            </a:r>
          </a:p>
          <a:p>
            <a:endParaRPr lang="en-US"/>
          </a:p>
          <a:p>
            <a:r>
              <a:rPr lang="en-US">
                <a:solidFill>
                  <a:schemeClr val="tx2"/>
                </a:solidFill>
              </a:rPr>
              <a:t>getItemQuantity()</a:t>
            </a:r>
          </a:p>
          <a:p>
            <a:r>
              <a:rPr lang="en-US">
                <a:solidFill>
                  <a:schemeClr val="tx2"/>
                </a:solidFill>
              </a:rPr>
              <a:t>getPaidPrice()</a:t>
            </a:r>
          </a:p>
        </p:txBody>
      </p:sp>
      <p:sp>
        <p:nvSpPr>
          <p:cNvPr id="352261" name="Rectangle 5"/>
          <p:cNvSpPr>
            <a:spLocks noChangeArrowheads="1"/>
          </p:cNvSpPr>
          <p:nvPr/>
        </p:nvSpPr>
        <p:spPr bwMode="auto">
          <a:xfrm>
            <a:off x="7696200" y="10668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2262" name="Text Box 6"/>
          <p:cNvSpPr txBox="1">
            <a:spLocks noChangeArrowheads="1"/>
          </p:cNvSpPr>
          <p:nvPr/>
        </p:nvSpPr>
        <p:spPr bwMode="auto">
          <a:xfrm>
            <a:off x="7620000" y="1187450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Order Item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D2BE-8124-403F-89D2-F3F7DEAD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Xerox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A175F-EB21-4434-8EEE-2BFAD3AB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F0D2B-CDF8-421A-A365-A28DECF5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Engineering and Development		    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7D449B-B769-4A18-8FDF-589A7835D211}"/>
              </a:ext>
            </a:extLst>
          </p:cNvPr>
          <p:cNvSpPr txBox="1"/>
          <p:nvPr/>
        </p:nvSpPr>
        <p:spPr>
          <a:xfrm>
            <a:off x="228600" y="1371600"/>
            <a:ext cx="8825686" cy="5780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Xerox sales model is for their sales people to go visit with</a:t>
            </a:r>
          </a:p>
          <a:p>
            <a:r>
              <a:rPr lang="en-US" dirty="0"/>
              <a:t>Institutional clients</a:t>
            </a:r>
          </a:p>
          <a:p>
            <a:endParaRPr lang="en-US" dirty="0"/>
          </a:p>
          <a:p>
            <a:r>
              <a:rPr lang="en-US" dirty="0"/>
              <a:t>Xerox was facing tough competition from Japanese companies</a:t>
            </a:r>
          </a:p>
          <a:p>
            <a:endParaRPr lang="en-US" dirty="0"/>
          </a:p>
          <a:p>
            <a:r>
              <a:rPr lang="en-US" dirty="0"/>
              <a:t>Xerox’s sales teams were very slow and inflexible. Negotiations</a:t>
            </a:r>
          </a:p>
          <a:p>
            <a:r>
              <a:rPr lang="en-US" dirty="0"/>
              <a:t>Required that they go back to higher manager for approval of </a:t>
            </a:r>
          </a:p>
          <a:p>
            <a:r>
              <a:rPr lang="en-US" dirty="0"/>
              <a:t>deals. Decisions were made counter to Xerox’s interests. </a:t>
            </a:r>
          </a:p>
          <a:p>
            <a:r>
              <a:rPr lang="en-US" dirty="0"/>
              <a:t>This left their sales people frustrated.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987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53282" name="Text Box 2"/>
          <p:cNvSpPr txBox="1">
            <a:spLocks noChangeArrowheads="1"/>
          </p:cNvSpPr>
          <p:nvPr/>
        </p:nvSpPr>
        <p:spPr bwMode="auto">
          <a:xfrm>
            <a:off x="898525" y="1030288"/>
            <a:ext cx="4049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How to calculate order total?</a:t>
            </a:r>
          </a:p>
        </p:txBody>
      </p:sp>
      <p:sp>
        <p:nvSpPr>
          <p:cNvPr id="353283" name="Text Box 3"/>
          <p:cNvSpPr txBox="1">
            <a:spLocks noChangeArrowheads="1"/>
          </p:cNvSpPr>
          <p:nvPr/>
        </p:nvSpPr>
        <p:spPr bwMode="auto">
          <a:xfrm>
            <a:off x="914400" y="1905000"/>
            <a:ext cx="7696200" cy="608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r>
              <a:rPr lang="en-US"/>
              <a:t>On the Order define </a:t>
            </a:r>
          </a:p>
          <a:p>
            <a:r>
              <a:rPr lang="en-US">
                <a:solidFill>
                  <a:srgbClr val="FFFF66"/>
                </a:solidFill>
              </a:rPr>
              <a:t>getOrderTotal():</a:t>
            </a:r>
          </a:p>
          <a:p>
            <a:r>
              <a:rPr lang="en-US">
                <a:solidFill>
                  <a:srgbClr val="FFFF66"/>
                </a:solidFill>
              </a:rPr>
              <a:t>Sum = 0</a:t>
            </a:r>
            <a:endParaRPr lang="en-US"/>
          </a:p>
          <a:p>
            <a:r>
              <a:rPr lang="en-US"/>
              <a:t>For each </a:t>
            </a:r>
            <a:r>
              <a:rPr lang="en-US" u="sng"/>
              <a:t>orderitem</a:t>
            </a:r>
            <a:r>
              <a:rPr lang="en-US"/>
              <a:t> in the list of orderitems associated with the Order do the following step until done</a:t>
            </a:r>
          </a:p>
          <a:p>
            <a:r>
              <a:rPr lang="en-US"/>
              <a:t>Sum = sum + </a:t>
            </a:r>
            <a:r>
              <a:rPr lang="en-US">
                <a:solidFill>
                  <a:schemeClr val="tx2"/>
                </a:solidFill>
              </a:rPr>
              <a:t>orderitem.getOrderItemTotal();</a:t>
            </a:r>
          </a:p>
          <a:p>
            <a:endParaRPr lang="en-US"/>
          </a:p>
          <a:p>
            <a:r>
              <a:rPr lang="en-US"/>
              <a:t>Return sum;</a:t>
            </a:r>
          </a:p>
          <a:p>
            <a:r>
              <a:rPr lang="en-US"/>
              <a:t>  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353284" name="Rectangle 4"/>
          <p:cNvSpPr>
            <a:spLocks noChangeArrowheads="1"/>
          </p:cNvSpPr>
          <p:nvPr/>
        </p:nvSpPr>
        <p:spPr bwMode="auto">
          <a:xfrm>
            <a:off x="7315200" y="22860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3285" name="Text Box 5"/>
          <p:cNvSpPr txBox="1">
            <a:spLocks noChangeArrowheads="1"/>
          </p:cNvSpPr>
          <p:nvPr/>
        </p:nvSpPr>
        <p:spPr bwMode="auto">
          <a:xfrm>
            <a:off x="7512050" y="2417763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Order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54306" name="Text Box 2"/>
          <p:cNvSpPr txBox="1">
            <a:spLocks noChangeArrowheads="1"/>
          </p:cNvSpPr>
          <p:nvPr/>
        </p:nvSpPr>
        <p:spPr bwMode="auto">
          <a:xfrm>
            <a:off x="898525" y="1030288"/>
            <a:ext cx="618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How to calculate total revenue by customer?</a:t>
            </a:r>
          </a:p>
        </p:txBody>
      </p:sp>
      <p:sp>
        <p:nvSpPr>
          <p:cNvPr id="354307" name="Text Box 3"/>
          <p:cNvSpPr txBox="1">
            <a:spLocks noChangeArrowheads="1"/>
          </p:cNvSpPr>
          <p:nvPr/>
        </p:nvSpPr>
        <p:spPr bwMode="auto">
          <a:xfrm>
            <a:off x="914400" y="1905000"/>
            <a:ext cx="7696200" cy="608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r>
              <a:rPr lang="en-US"/>
              <a:t>On the Customer class define </a:t>
            </a:r>
          </a:p>
          <a:p>
            <a:r>
              <a:rPr lang="en-US">
                <a:solidFill>
                  <a:srgbClr val="FFFF66"/>
                </a:solidFill>
              </a:rPr>
              <a:t>getTotalRevenues()</a:t>
            </a:r>
          </a:p>
          <a:p>
            <a:r>
              <a:rPr lang="en-US">
                <a:solidFill>
                  <a:srgbClr val="FFFF66"/>
                </a:solidFill>
              </a:rPr>
              <a:t>Sum = 0</a:t>
            </a:r>
            <a:endParaRPr lang="en-US"/>
          </a:p>
          <a:p>
            <a:r>
              <a:rPr lang="en-US"/>
              <a:t>For each </a:t>
            </a:r>
            <a:r>
              <a:rPr lang="en-US" u="sng"/>
              <a:t>order</a:t>
            </a:r>
            <a:r>
              <a:rPr lang="en-US"/>
              <a:t> in the list of orders associated with the orderlist do the following step until done</a:t>
            </a:r>
          </a:p>
          <a:p>
            <a:r>
              <a:rPr lang="en-US"/>
              <a:t>Sum = sum + </a:t>
            </a:r>
            <a:r>
              <a:rPr lang="en-US">
                <a:solidFill>
                  <a:schemeClr val="tx2"/>
                </a:solidFill>
              </a:rPr>
              <a:t>order.getOrderTotal();</a:t>
            </a:r>
          </a:p>
          <a:p>
            <a:endParaRPr lang="en-US"/>
          </a:p>
          <a:p>
            <a:r>
              <a:rPr lang="en-US"/>
              <a:t>Return sum;</a:t>
            </a:r>
          </a:p>
          <a:p>
            <a:r>
              <a:rPr lang="en-US"/>
              <a:t>  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354308" name="Rectangle 4"/>
          <p:cNvSpPr>
            <a:spLocks noChangeArrowheads="1"/>
          </p:cNvSpPr>
          <p:nvPr/>
        </p:nvSpPr>
        <p:spPr bwMode="auto">
          <a:xfrm>
            <a:off x="7315200" y="22860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4309" name="Text Box 5"/>
          <p:cNvSpPr txBox="1">
            <a:spLocks noChangeArrowheads="1"/>
          </p:cNvSpPr>
          <p:nvPr/>
        </p:nvSpPr>
        <p:spPr bwMode="auto">
          <a:xfrm>
            <a:off x="7299325" y="2406650"/>
            <a:ext cx="1174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Customer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4B5F8-AA9F-4579-A2D7-FC937E4B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32962-D92C-49EE-ADC3-A9419299E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C082E-F9B8-4394-9951-82DB3F1D2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B95E7-A22C-4BC5-9F7F-8998F332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Engineering and Development		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38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1"/>
          <p:cNvSpPr>
            <a:spLocks noChangeArrowheads="1"/>
          </p:cNvSpPr>
          <p:nvPr/>
        </p:nvSpPr>
        <p:spPr bwMode="auto">
          <a:xfrm>
            <a:off x="3024187" y="307975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" name="Date Placeholder 3"/>
          <p:cNvSpPr>
            <a:spLocks noGrp="1"/>
          </p:cNvSpPr>
          <p:nvPr>
            <p:ph type="dt" sz="half" idx="10"/>
          </p:nvPr>
        </p:nvSpPr>
        <p:spPr>
          <a:xfrm>
            <a:off x="744219" y="5435864"/>
            <a:ext cx="1905000" cy="457200"/>
          </a:xfrm>
        </p:spPr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4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77720" y="6130925"/>
            <a:ext cx="5486400" cy="457200"/>
          </a:xfrm>
        </p:spPr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50210" name="Rectangle 2"/>
          <p:cNvSpPr>
            <a:spLocks noChangeArrowheads="1"/>
          </p:cNvSpPr>
          <p:nvPr/>
        </p:nvSpPr>
        <p:spPr bwMode="auto">
          <a:xfrm>
            <a:off x="5157787" y="3917950"/>
            <a:ext cx="4267200" cy="137160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11" name="Line 3"/>
          <p:cNvSpPr>
            <a:spLocks noChangeShapeType="1"/>
          </p:cNvSpPr>
          <p:nvPr/>
        </p:nvSpPr>
        <p:spPr bwMode="auto">
          <a:xfrm>
            <a:off x="5995987" y="4864100"/>
            <a:ext cx="0" cy="990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12" name="Line 4"/>
          <p:cNvSpPr>
            <a:spLocks noChangeShapeType="1"/>
          </p:cNvSpPr>
          <p:nvPr/>
        </p:nvSpPr>
        <p:spPr bwMode="auto">
          <a:xfrm>
            <a:off x="5995987" y="3340100"/>
            <a:ext cx="0" cy="990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13" name="Line 5"/>
          <p:cNvSpPr>
            <a:spLocks noChangeShapeType="1"/>
          </p:cNvSpPr>
          <p:nvPr/>
        </p:nvSpPr>
        <p:spPr bwMode="auto">
          <a:xfrm>
            <a:off x="5995987" y="2120900"/>
            <a:ext cx="0" cy="990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14" name="Line 6"/>
          <p:cNvSpPr>
            <a:spLocks noChangeShapeType="1"/>
          </p:cNvSpPr>
          <p:nvPr/>
        </p:nvSpPr>
        <p:spPr bwMode="auto">
          <a:xfrm flipV="1">
            <a:off x="1423986" y="1327150"/>
            <a:ext cx="45719" cy="452755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50215" name="Line 7"/>
          <p:cNvSpPr>
            <a:spLocks noChangeShapeType="1"/>
          </p:cNvSpPr>
          <p:nvPr/>
        </p:nvSpPr>
        <p:spPr bwMode="auto">
          <a:xfrm>
            <a:off x="4319587" y="1282700"/>
            <a:ext cx="1524000" cy="609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17" name="Line 9"/>
          <p:cNvSpPr>
            <a:spLocks noChangeShapeType="1"/>
          </p:cNvSpPr>
          <p:nvPr/>
        </p:nvSpPr>
        <p:spPr bwMode="auto">
          <a:xfrm>
            <a:off x="1804987" y="5930900"/>
            <a:ext cx="3962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18" name="Line 10"/>
          <p:cNvSpPr>
            <a:spLocks noChangeShapeType="1"/>
          </p:cNvSpPr>
          <p:nvPr/>
        </p:nvSpPr>
        <p:spPr bwMode="auto">
          <a:xfrm>
            <a:off x="5373687" y="3424238"/>
            <a:ext cx="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19" name="Rectangle 11"/>
          <p:cNvSpPr>
            <a:spLocks noChangeArrowheads="1"/>
          </p:cNvSpPr>
          <p:nvPr/>
        </p:nvSpPr>
        <p:spPr bwMode="auto">
          <a:xfrm>
            <a:off x="5386387" y="3082925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20" name="Text Box 12"/>
          <p:cNvSpPr txBox="1">
            <a:spLocks noChangeArrowheads="1"/>
          </p:cNvSpPr>
          <p:nvPr/>
        </p:nvSpPr>
        <p:spPr bwMode="auto">
          <a:xfrm>
            <a:off x="5373687" y="3155950"/>
            <a:ext cx="11557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Customer Profile</a:t>
            </a:r>
          </a:p>
        </p:txBody>
      </p:sp>
      <p:sp>
        <p:nvSpPr>
          <p:cNvPr id="350221" name="Rectangle 13"/>
          <p:cNvSpPr>
            <a:spLocks noChangeArrowheads="1"/>
          </p:cNvSpPr>
          <p:nvPr/>
        </p:nvSpPr>
        <p:spPr bwMode="auto">
          <a:xfrm>
            <a:off x="5386387" y="43307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22" name="Text Box 14"/>
          <p:cNvSpPr txBox="1">
            <a:spLocks noChangeArrowheads="1"/>
          </p:cNvSpPr>
          <p:nvPr/>
        </p:nvSpPr>
        <p:spPr bwMode="auto">
          <a:xfrm>
            <a:off x="5486400" y="4443413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Order</a:t>
            </a:r>
          </a:p>
        </p:txBody>
      </p:sp>
      <p:sp>
        <p:nvSpPr>
          <p:cNvPr id="350223" name="Rectangle 15"/>
          <p:cNvSpPr>
            <a:spLocks noChangeArrowheads="1"/>
          </p:cNvSpPr>
          <p:nvPr/>
        </p:nvSpPr>
        <p:spPr bwMode="auto">
          <a:xfrm>
            <a:off x="5386387" y="565785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24" name="Text Box 16"/>
          <p:cNvSpPr txBox="1">
            <a:spLocks noChangeArrowheads="1"/>
          </p:cNvSpPr>
          <p:nvPr/>
        </p:nvSpPr>
        <p:spPr bwMode="auto">
          <a:xfrm>
            <a:off x="5310187" y="5778500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Order Item</a:t>
            </a:r>
          </a:p>
        </p:txBody>
      </p:sp>
      <p:sp>
        <p:nvSpPr>
          <p:cNvPr id="350225" name="Rectangle 17"/>
          <p:cNvSpPr>
            <a:spLocks noChangeArrowheads="1"/>
          </p:cNvSpPr>
          <p:nvPr/>
        </p:nvSpPr>
        <p:spPr bwMode="auto">
          <a:xfrm>
            <a:off x="966787" y="5800224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26" name="Text Box 18"/>
          <p:cNvSpPr txBox="1">
            <a:spLocks noChangeArrowheads="1"/>
          </p:cNvSpPr>
          <p:nvPr/>
        </p:nvSpPr>
        <p:spPr bwMode="auto">
          <a:xfrm>
            <a:off x="990600" y="5738813"/>
            <a:ext cx="971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Product</a:t>
            </a:r>
          </a:p>
        </p:txBody>
      </p:sp>
      <p:sp>
        <p:nvSpPr>
          <p:cNvPr id="350227" name="Rectangle 19"/>
          <p:cNvSpPr>
            <a:spLocks noChangeArrowheads="1"/>
          </p:cNvSpPr>
          <p:nvPr/>
        </p:nvSpPr>
        <p:spPr bwMode="auto">
          <a:xfrm>
            <a:off x="890587" y="19050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28" name="Text Box 20"/>
          <p:cNvSpPr txBox="1">
            <a:spLocks noChangeArrowheads="1"/>
          </p:cNvSpPr>
          <p:nvPr/>
        </p:nvSpPr>
        <p:spPr bwMode="auto">
          <a:xfrm>
            <a:off x="966787" y="2012950"/>
            <a:ext cx="10310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Supplier</a:t>
            </a:r>
          </a:p>
        </p:txBody>
      </p:sp>
      <p:sp>
        <p:nvSpPr>
          <p:cNvPr id="350229" name="Rectangle 21"/>
          <p:cNvSpPr>
            <a:spLocks noChangeArrowheads="1"/>
          </p:cNvSpPr>
          <p:nvPr/>
        </p:nvSpPr>
        <p:spPr bwMode="auto">
          <a:xfrm>
            <a:off x="5386387" y="186055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30" name="Text Box 22"/>
          <p:cNvSpPr txBox="1">
            <a:spLocks noChangeArrowheads="1"/>
          </p:cNvSpPr>
          <p:nvPr/>
        </p:nvSpPr>
        <p:spPr bwMode="auto">
          <a:xfrm>
            <a:off x="5386387" y="1816100"/>
            <a:ext cx="117475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Customer</a:t>
            </a:r>
          </a:p>
          <a:p>
            <a:r>
              <a:rPr lang="en-US" sz="1800"/>
              <a:t>Directory</a:t>
            </a:r>
          </a:p>
        </p:txBody>
      </p:sp>
      <p:sp>
        <p:nvSpPr>
          <p:cNvPr id="350231" name="Rectangle 23"/>
          <p:cNvSpPr>
            <a:spLocks noChangeArrowheads="1"/>
          </p:cNvSpPr>
          <p:nvPr/>
        </p:nvSpPr>
        <p:spPr bwMode="auto">
          <a:xfrm>
            <a:off x="3198812" y="71755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32" name="Text Box 24"/>
          <p:cNvSpPr txBox="1">
            <a:spLocks noChangeArrowheads="1"/>
          </p:cNvSpPr>
          <p:nvPr/>
        </p:nvSpPr>
        <p:spPr bwMode="auto">
          <a:xfrm>
            <a:off x="3230562" y="749300"/>
            <a:ext cx="1111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Business</a:t>
            </a:r>
          </a:p>
        </p:txBody>
      </p:sp>
      <p:sp>
        <p:nvSpPr>
          <p:cNvPr id="350233" name="Text Box 25"/>
          <p:cNvSpPr txBox="1">
            <a:spLocks noChangeArrowheads="1"/>
          </p:cNvSpPr>
          <p:nvPr/>
        </p:nvSpPr>
        <p:spPr bwMode="auto">
          <a:xfrm>
            <a:off x="5462587" y="2806700"/>
            <a:ext cx="990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/>
              <a:t>customers</a:t>
            </a:r>
          </a:p>
        </p:txBody>
      </p:sp>
      <p:sp>
        <p:nvSpPr>
          <p:cNvPr id="350234" name="Text Box 26"/>
          <p:cNvSpPr txBox="1">
            <a:spLocks noChangeArrowheads="1"/>
          </p:cNvSpPr>
          <p:nvPr/>
        </p:nvSpPr>
        <p:spPr bwMode="auto">
          <a:xfrm>
            <a:off x="5462587" y="4056063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/>
              <a:t>orders</a:t>
            </a:r>
          </a:p>
        </p:txBody>
      </p:sp>
      <p:sp>
        <p:nvSpPr>
          <p:cNvPr id="350235" name="Text Box 27"/>
          <p:cNvSpPr txBox="1">
            <a:spLocks noChangeArrowheads="1"/>
          </p:cNvSpPr>
          <p:nvPr/>
        </p:nvSpPr>
        <p:spPr bwMode="auto">
          <a:xfrm>
            <a:off x="5538787" y="5351463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/>
              <a:t>order items</a:t>
            </a:r>
          </a:p>
        </p:txBody>
      </p:sp>
      <p:sp>
        <p:nvSpPr>
          <p:cNvPr id="350236" name="Text Box 28"/>
          <p:cNvSpPr txBox="1">
            <a:spLocks noChangeArrowheads="1"/>
          </p:cNvSpPr>
          <p:nvPr/>
        </p:nvSpPr>
        <p:spPr bwMode="auto">
          <a:xfrm>
            <a:off x="966787" y="5351463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/>
              <a:t>products</a:t>
            </a:r>
          </a:p>
        </p:txBody>
      </p:sp>
      <p:sp>
        <p:nvSpPr>
          <p:cNvPr id="350237" name="Text Box 29"/>
          <p:cNvSpPr txBox="1">
            <a:spLocks noChangeArrowheads="1"/>
          </p:cNvSpPr>
          <p:nvPr/>
        </p:nvSpPr>
        <p:spPr bwMode="auto">
          <a:xfrm>
            <a:off x="4776787" y="1631950"/>
            <a:ext cx="1905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/>
              <a:t>Customer directory</a:t>
            </a:r>
          </a:p>
        </p:txBody>
      </p:sp>
      <p:sp>
        <p:nvSpPr>
          <p:cNvPr id="350239" name="Line 31"/>
          <p:cNvSpPr>
            <a:spLocks noChangeShapeType="1"/>
          </p:cNvSpPr>
          <p:nvPr/>
        </p:nvSpPr>
        <p:spPr bwMode="auto">
          <a:xfrm>
            <a:off x="7964487" y="4679950"/>
            <a:ext cx="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40" name="Rectangle 32"/>
          <p:cNvSpPr>
            <a:spLocks noChangeArrowheads="1"/>
          </p:cNvSpPr>
          <p:nvPr/>
        </p:nvSpPr>
        <p:spPr bwMode="auto">
          <a:xfrm>
            <a:off x="7977187" y="4338638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41" name="Text Box 33"/>
          <p:cNvSpPr txBox="1">
            <a:spLocks noChangeArrowheads="1"/>
          </p:cNvSpPr>
          <p:nvPr/>
        </p:nvSpPr>
        <p:spPr bwMode="auto">
          <a:xfrm>
            <a:off x="8029749" y="4320272"/>
            <a:ext cx="114300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Employee Profile</a:t>
            </a:r>
          </a:p>
        </p:txBody>
      </p:sp>
      <p:sp>
        <p:nvSpPr>
          <p:cNvPr id="350242" name="Line 34"/>
          <p:cNvSpPr>
            <a:spLocks noChangeShapeType="1"/>
          </p:cNvSpPr>
          <p:nvPr/>
        </p:nvSpPr>
        <p:spPr bwMode="auto">
          <a:xfrm flipH="1" flipV="1">
            <a:off x="6529387" y="4603750"/>
            <a:ext cx="14478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43" name="Text Box 35"/>
          <p:cNvSpPr txBox="1">
            <a:spLocks noChangeArrowheads="1"/>
          </p:cNvSpPr>
          <p:nvPr/>
        </p:nvSpPr>
        <p:spPr bwMode="auto">
          <a:xfrm>
            <a:off x="6834187" y="4375150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000" i="1"/>
              <a:t>Sales person</a:t>
            </a:r>
          </a:p>
        </p:txBody>
      </p:sp>
      <p:sp>
        <p:nvSpPr>
          <p:cNvPr id="350244" name="Rectangle 36"/>
          <p:cNvSpPr>
            <a:spLocks noChangeArrowheads="1"/>
          </p:cNvSpPr>
          <p:nvPr/>
        </p:nvSpPr>
        <p:spPr bwMode="auto">
          <a:xfrm>
            <a:off x="7924800" y="18288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45" name="Text Box 37"/>
          <p:cNvSpPr txBox="1">
            <a:spLocks noChangeArrowheads="1"/>
          </p:cNvSpPr>
          <p:nvPr/>
        </p:nvSpPr>
        <p:spPr bwMode="auto">
          <a:xfrm>
            <a:off x="7924800" y="1784350"/>
            <a:ext cx="1195387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Employee</a:t>
            </a:r>
          </a:p>
          <a:p>
            <a:r>
              <a:rPr lang="en-US" sz="1800" dirty="0"/>
              <a:t>Directory</a:t>
            </a:r>
          </a:p>
        </p:txBody>
      </p:sp>
      <p:sp>
        <p:nvSpPr>
          <p:cNvPr id="350246" name="Line 38"/>
          <p:cNvSpPr>
            <a:spLocks noChangeShapeType="1"/>
          </p:cNvSpPr>
          <p:nvPr/>
        </p:nvSpPr>
        <p:spPr bwMode="auto">
          <a:xfrm>
            <a:off x="4395787" y="1022350"/>
            <a:ext cx="3962400" cy="7620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47" name="Line 39"/>
          <p:cNvSpPr>
            <a:spLocks noChangeShapeType="1"/>
          </p:cNvSpPr>
          <p:nvPr/>
        </p:nvSpPr>
        <p:spPr bwMode="auto">
          <a:xfrm>
            <a:off x="8450262" y="2401888"/>
            <a:ext cx="0" cy="19050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48" name="Text Box 40"/>
          <p:cNvSpPr txBox="1">
            <a:spLocks noChangeArrowheads="1"/>
          </p:cNvSpPr>
          <p:nvPr/>
        </p:nvSpPr>
        <p:spPr bwMode="auto">
          <a:xfrm>
            <a:off x="7672387" y="1479550"/>
            <a:ext cx="1905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/>
              <a:t>Employee directory</a:t>
            </a:r>
          </a:p>
        </p:txBody>
      </p:sp>
      <p:sp>
        <p:nvSpPr>
          <p:cNvPr id="43" name="Text Box 22"/>
          <p:cNvSpPr txBox="1">
            <a:spLocks noChangeArrowheads="1"/>
          </p:cNvSpPr>
          <p:nvPr/>
        </p:nvSpPr>
        <p:spPr bwMode="auto">
          <a:xfrm>
            <a:off x="2947987" y="3079750"/>
            <a:ext cx="12191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Master Order List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 rot="5400000">
            <a:off x="2757487" y="2203450"/>
            <a:ext cx="1752600" cy="1588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hape 54"/>
          <p:cNvCxnSpPr>
            <a:stCxn id="43" idx="2"/>
            <a:endCxn id="350221" idx="1"/>
          </p:cNvCxnSpPr>
          <p:nvPr/>
        </p:nvCxnSpPr>
        <p:spPr bwMode="auto">
          <a:xfrm rot="16200000" flipH="1">
            <a:off x="4017278" y="3266390"/>
            <a:ext cx="909419" cy="1828800"/>
          </a:xfrm>
          <a:prstGeom prst="bentConnector2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966787" y="391795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" name="Text Box 20"/>
          <p:cNvSpPr txBox="1">
            <a:spLocks noChangeArrowheads="1"/>
          </p:cNvSpPr>
          <p:nvPr/>
        </p:nvSpPr>
        <p:spPr bwMode="auto">
          <a:xfrm>
            <a:off x="1042987" y="3873500"/>
            <a:ext cx="97155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Product</a:t>
            </a:r>
          </a:p>
          <a:p>
            <a:r>
              <a:rPr lang="en-US" sz="1800" dirty="0"/>
              <a:t>Catalog</a:t>
            </a:r>
          </a:p>
        </p:txBody>
      </p:sp>
      <p:sp>
        <p:nvSpPr>
          <p:cNvPr id="58" name="Text Box 30"/>
          <p:cNvSpPr txBox="1">
            <a:spLocks noChangeArrowheads="1"/>
          </p:cNvSpPr>
          <p:nvPr/>
        </p:nvSpPr>
        <p:spPr bwMode="auto">
          <a:xfrm>
            <a:off x="585787" y="3721100"/>
            <a:ext cx="1905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/>
              <a:t>product catalog</a:t>
            </a:r>
          </a:p>
        </p:txBody>
      </p:sp>
      <p:sp>
        <p:nvSpPr>
          <p:cNvPr id="59" name="Rectangle 19"/>
          <p:cNvSpPr>
            <a:spLocks noChangeArrowheads="1"/>
          </p:cNvSpPr>
          <p:nvPr/>
        </p:nvSpPr>
        <p:spPr bwMode="auto">
          <a:xfrm>
            <a:off x="890587" y="746069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" name="Text Box 20"/>
          <p:cNvSpPr txBox="1">
            <a:spLocks noChangeArrowheads="1"/>
          </p:cNvSpPr>
          <p:nvPr/>
        </p:nvSpPr>
        <p:spPr bwMode="auto">
          <a:xfrm>
            <a:off x="966787" y="701619"/>
            <a:ext cx="1107996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Supplier</a:t>
            </a:r>
          </a:p>
          <a:p>
            <a:r>
              <a:rPr lang="en-US" sz="1800" dirty="0"/>
              <a:t>Directory</a:t>
            </a:r>
          </a:p>
        </p:txBody>
      </p:sp>
      <p:sp>
        <p:nvSpPr>
          <p:cNvPr id="61" name="Text Box 30"/>
          <p:cNvSpPr txBox="1">
            <a:spLocks noChangeArrowheads="1"/>
          </p:cNvSpPr>
          <p:nvPr/>
        </p:nvSpPr>
        <p:spPr bwMode="auto">
          <a:xfrm>
            <a:off x="585787" y="549219"/>
            <a:ext cx="1905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 dirty="0"/>
              <a:t>product catalog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162E486-CF1E-47B5-A182-E0519D3CFFBF}"/>
              </a:ext>
            </a:extLst>
          </p:cNvPr>
          <p:cNvGrpSpPr/>
          <p:nvPr/>
        </p:nvGrpSpPr>
        <p:grpSpPr>
          <a:xfrm>
            <a:off x="2193718" y="4937040"/>
            <a:ext cx="632453" cy="647899"/>
            <a:chOff x="1607819" y="4633913"/>
            <a:chExt cx="632453" cy="647899"/>
          </a:xfrm>
          <a:solidFill>
            <a:srgbClr val="0070C0"/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15A5F96-DB12-42DD-901A-B1C3560954FC}"/>
                </a:ext>
              </a:extLst>
            </p:cNvPr>
            <p:cNvSpPr/>
            <p:nvPr/>
          </p:nvSpPr>
          <p:spPr bwMode="auto">
            <a:xfrm>
              <a:off x="1607819" y="4633913"/>
              <a:ext cx="632453" cy="647899"/>
            </a:xfrm>
            <a:prstGeom prst="ellipse">
              <a:avLst/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3D9C835-133F-4596-B29E-4FA8BBBF4260}"/>
                </a:ext>
              </a:extLst>
            </p:cNvPr>
            <p:cNvSpPr txBox="1"/>
            <p:nvPr/>
          </p:nvSpPr>
          <p:spPr>
            <a:xfrm>
              <a:off x="1749765" y="4705648"/>
              <a:ext cx="356188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A711B0C-EAC0-4F66-85B9-C1E066662B2E}"/>
              </a:ext>
            </a:extLst>
          </p:cNvPr>
          <p:cNvGrpSpPr/>
          <p:nvPr/>
        </p:nvGrpSpPr>
        <p:grpSpPr>
          <a:xfrm>
            <a:off x="2219083" y="3790567"/>
            <a:ext cx="632453" cy="647899"/>
            <a:chOff x="1607819" y="4633913"/>
            <a:chExt cx="632453" cy="647899"/>
          </a:xfrm>
          <a:solidFill>
            <a:srgbClr val="0070C0"/>
          </a:solidFill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0F93C1D-A717-4384-833B-A3A379E1C57B}"/>
                </a:ext>
              </a:extLst>
            </p:cNvPr>
            <p:cNvSpPr/>
            <p:nvPr/>
          </p:nvSpPr>
          <p:spPr bwMode="auto">
            <a:xfrm>
              <a:off x="1607819" y="4633913"/>
              <a:ext cx="632453" cy="647899"/>
            </a:xfrm>
            <a:prstGeom prst="ellipse">
              <a:avLst/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00B4E4D-F602-4572-B128-FC510A59DFB1}"/>
                </a:ext>
              </a:extLst>
            </p:cNvPr>
            <p:cNvSpPr txBox="1"/>
            <p:nvPr/>
          </p:nvSpPr>
          <p:spPr>
            <a:xfrm>
              <a:off x="1749765" y="4705648"/>
              <a:ext cx="356188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830CD27-696A-4162-A759-BC38A93D2B59}"/>
              </a:ext>
            </a:extLst>
          </p:cNvPr>
          <p:cNvGrpSpPr/>
          <p:nvPr/>
        </p:nvGrpSpPr>
        <p:grpSpPr>
          <a:xfrm>
            <a:off x="6654252" y="5164831"/>
            <a:ext cx="632453" cy="647899"/>
            <a:chOff x="1607819" y="4633913"/>
            <a:chExt cx="632453" cy="647899"/>
          </a:xfrm>
          <a:solidFill>
            <a:srgbClr val="0070C0"/>
          </a:solidFill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2EF2996-6AA2-48E1-8DEB-0DC54127F8A5}"/>
                </a:ext>
              </a:extLst>
            </p:cNvPr>
            <p:cNvSpPr/>
            <p:nvPr/>
          </p:nvSpPr>
          <p:spPr bwMode="auto">
            <a:xfrm>
              <a:off x="1607819" y="4633913"/>
              <a:ext cx="632453" cy="647899"/>
            </a:xfrm>
            <a:prstGeom prst="ellipse">
              <a:avLst/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31AA224-F197-4C8D-A903-6F94457F9AAF}"/>
                </a:ext>
              </a:extLst>
            </p:cNvPr>
            <p:cNvSpPr txBox="1"/>
            <p:nvPr/>
          </p:nvSpPr>
          <p:spPr>
            <a:xfrm>
              <a:off x="1749765" y="4705648"/>
              <a:ext cx="356188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8A7A406-4151-457D-A3C5-8E473BC47377}"/>
              </a:ext>
            </a:extLst>
          </p:cNvPr>
          <p:cNvGrpSpPr/>
          <p:nvPr/>
        </p:nvGrpSpPr>
        <p:grpSpPr>
          <a:xfrm>
            <a:off x="6706207" y="3894591"/>
            <a:ext cx="632453" cy="647899"/>
            <a:chOff x="1607819" y="4633913"/>
            <a:chExt cx="632453" cy="647899"/>
          </a:xfrm>
          <a:solidFill>
            <a:srgbClr val="0070C0"/>
          </a:solidFill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A42573C-33AF-4968-8862-E9E8EBF07E5E}"/>
                </a:ext>
              </a:extLst>
            </p:cNvPr>
            <p:cNvSpPr/>
            <p:nvPr/>
          </p:nvSpPr>
          <p:spPr bwMode="auto">
            <a:xfrm>
              <a:off x="1607819" y="4633913"/>
              <a:ext cx="632453" cy="647899"/>
            </a:xfrm>
            <a:prstGeom prst="ellipse">
              <a:avLst/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FE5796C-E2CA-47A4-BB9B-75F786803104}"/>
                </a:ext>
              </a:extLst>
            </p:cNvPr>
            <p:cNvSpPr txBox="1"/>
            <p:nvPr/>
          </p:nvSpPr>
          <p:spPr>
            <a:xfrm>
              <a:off x="1749765" y="4705648"/>
              <a:ext cx="356188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F0C1DDC-03D9-4E52-91A4-E9EE1E3444E6}"/>
              </a:ext>
            </a:extLst>
          </p:cNvPr>
          <p:cNvGrpSpPr/>
          <p:nvPr/>
        </p:nvGrpSpPr>
        <p:grpSpPr>
          <a:xfrm>
            <a:off x="3766517" y="2273101"/>
            <a:ext cx="632453" cy="647899"/>
            <a:chOff x="1607819" y="4633913"/>
            <a:chExt cx="632453" cy="647899"/>
          </a:xfrm>
          <a:solidFill>
            <a:srgbClr val="0070C0"/>
          </a:solidFill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B60F9A0-38A8-4418-A504-D003F47F1B1D}"/>
                </a:ext>
              </a:extLst>
            </p:cNvPr>
            <p:cNvSpPr/>
            <p:nvPr/>
          </p:nvSpPr>
          <p:spPr bwMode="auto">
            <a:xfrm>
              <a:off x="1607819" y="4633913"/>
              <a:ext cx="632453" cy="647899"/>
            </a:xfrm>
            <a:prstGeom prst="ellipse">
              <a:avLst/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D59A73A-C917-498D-91E7-3E81AF4DAA12}"/>
                </a:ext>
              </a:extLst>
            </p:cNvPr>
            <p:cNvSpPr txBox="1"/>
            <p:nvPr/>
          </p:nvSpPr>
          <p:spPr>
            <a:xfrm>
              <a:off x="1749765" y="4705648"/>
              <a:ext cx="356188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76" name="Line 3">
            <a:extLst>
              <a:ext uri="{FF2B5EF4-FFF2-40B4-BE49-F238E27FC236}">
                <a16:creationId xmlns:a16="http://schemas.microsoft.com/office/drawing/2014/main" id="{39AF5474-9524-45CC-BF7D-F8BD293314A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20456" y="4931569"/>
            <a:ext cx="0" cy="990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" name="Line 31">
            <a:extLst>
              <a:ext uri="{FF2B5EF4-FFF2-40B4-BE49-F238E27FC236}">
                <a16:creationId xmlns:a16="http://schemas.microsoft.com/office/drawing/2014/main" id="{3C26B9BB-71A4-4456-B392-1E90001F1F9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5622" y="6215391"/>
            <a:ext cx="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" name="Rectangle 32">
            <a:extLst>
              <a:ext uri="{FF2B5EF4-FFF2-40B4-BE49-F238E27FC236}">
                <a16:creationId xmlns:a16="http://schemas.microsoft.com/office/drawing/2014/main" id="{533941F0-CCEA-48A1-B110-FCAC9DDFB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8322" y="5874079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" name="Text Box 33">
            <a:extLst>
              <a:ext uri="{FF2B5EF4-FFF2-40B4-BE49-F238E27FC236}">
                <a16:creationId xmlns:a16="http://schemas.microsoft.com/office/drawing/2014/main" id="{DD4FF336-333C-47C4-9770-B30A88161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3386" y="5979696"/>
            <a:ext cx="11430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Person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680502-9F89-4D95-A614-3744BB6D4EB0}"/>
              </a:ext>
            </a:extLst>
          </p:cNvPr>
          <p:cNvSpPr/>
          <p:nvPr/>
        </p:nvSpPr>
        <p:spPr>
          <a:xfrm>
            <a:off x="0" y="20935"/>
            <a:ext cx="20345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Coding Steps</a:t>
            </a:r>
          </a:p>
        </p:txBody>
      </p:sp>
      <p:sp>
        <p:nvSpPr>
          <p:cNvPr id="77" name="Rectangle 17">
            <a:extLst>
              <a:ext uri="{FF2B5EF4-FFF2-40B4-BE49-F238E27FC236}">
                <a16:creationId xmlns:a16="http://schemas.microsoft.com/office/drawing/2014/main" id="{EE754D24-9349-4BD3-A3D0-BD5EE9B0C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6385" y="43307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8" name="Text Box 18">
            <a:extLst>
              <a:ext uri="{FF2B5EF4-FFF2-40B4-BE49-F238E27FC236}">
                <a16:creationId xmlns:a16="http://schemas.microsoft.com/office/drawing/2014/main" id="{C2AF9076-E780-48A7-9ED4-D9C262CC2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6139" y="4302163"/>
            <a:ext cx="1172116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Product </a:t>
            </a:r>
          </a:p>
          <a:p>
            <a:r>
              <a:rPr lang="en-US" sz="1800" dirty="0"/>
              <a:t>Summary</a:t>
            </a:r>
          </a:p>
        </p:txBody>
      </p:sp>
      <p:sp>
        <p:nvSpPr>
          <p:cNvPr id="79" name="Text Box 28">
            <a:extLst>
              <a:ext uri="{FF2B5EF4-FFF2-40B4-BE49-F238E27FC236}">
                <a16:creationId xmlns:a16="http://schemas.microsoft.com/office/drawing/2014/main" id="{7D84CCA6-FFBD-47B0-94BA-F2BB3C4EA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0185" y="4056063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/>
              <a:t>products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B496133-EBA7-45B6-BB5A-1695E577DC89}"/>
              </a:ext>
            </a:extLst>
          </p:cNvPr>
          <p:cNvCxnSpPr>
            <a:stCxn id="78" idx="2"/>
            <a:endCxn id="350225" idx="1"/>
          </p:cNvCxnSpPr>
          <p:nvPr/>
        </p:nvCxnSpPr>
        <p:spPr bwMode="auto">
          <a:xfrm rot="16200000" flipH="1">
            <a:off x="177788" y="5316025"/>
            <a:ext cx="1101130" cy="476868"/>
          </a:xfrm>
          <a:prstGeom prst="bentConnector2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6" name="Rectangle 19">
            <a:extLst>
              <a:ext uri="{FF2B5EF4-FFF2-40B4-BE49-F238E27FC236}">
                <a16:creationId xmlns:a16="http://schemas.microsoft.com/office/drawing/2014/main" id="{BF3406C3-DC53-49F6-8541-CBB1A03A5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581" y="3053347"/>
            <a:ext cx="1564852" cy="338554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/>
              <a:t>Product Report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8D49B2-8D45-42F9-A33A-839F93A724D9}"/>
              </a:ext>
            </a:extLst>
          </p:cNvPr>
          <p:cNvCxnSpPr>
            <a:stCxn id="86" idx="2"/>
            <a:endCxn id="58" idx="1"/>
          </p:cNvCxnSpPr>
          <p:nvPr/>
        </p:nvCxnSpPr>
        <p:spPr bwMode="auto">
          <a:xfrm flipH="1">
            <a:off x="585787" y="3391901"/>
            <a:ext cx="187058" cy="466518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588798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1"/>
          <p:cNvSpPr>
            <a:spLocks noChangeArrowheads="1"/>
          </p:cNvSpPr>
          <p:nvPr/>
        </p:nvSpPr>
        <p:spPr bwMode="auto">
          <a:xfrm>
            <a:off x="3024187" y="307975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" name="Date Placeholder 3"/>
          <p:cNvSpPr>
            <a:spLocks noGrp="1"/>
          </p:cNvSpPr>
          <p:nvPr>
            <p:ph type="dt" sz="half" idx="10"/>
          </p:nvPr>
        </p:nvSpPr>
        <p:spPr>
          <a:xfrm>
            <a:off x="744219" y="5435864"/>
            <a:ext cx="1905000" cy="457200"/>
          </a:xfrm>
        </p:spPr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4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77720" y="6130925"/>
            <a:ext cx="5486400" cy="457200"/>
          </a:xfrm>
        </p:spPr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50210" name="Rectangle 2"/>
          <p:cNvSpPr>
            <a:spLocks noChangeArrowheads="1"/>
          </p:cNvSpPr>
          <p:nvPr/>
        </p:nvSpPr>
        <p:spPr bwMode="auto">
          <a:xfrm>
            <a:off x="5157787" y="3917950"/>
            <a:ext cx="4267200" cy="137160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11" name="Line 3"/>
          <p:cNvSpPr>
            <a:spLocks noChangeShapeType="1"/>
          </p:cNvSpPr>
          <p:nvPr/>
        </p:nvSpPr>
        <p:spPr bwMode="auto">
          <a:xfrm>
            <a:off x="5995987" y="4864100"/>
            <a:ext cx="0" cy="990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12" name="Line 4"/>
          <p:cNvSpPr>
            <a:spLocks noChangeShapeType="1"/>
          </p:cNvSpPr>
          <p:nvPr/>
        </p:nvSpPr>
        <p:spPr bwMode="auto">
          <a:xfrm>
            <a:off x="5995987" y="3340100"/>
            <a:ext cx="0" cy="990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13" name="Line 5"/>
          <p:cNvSpPr>
            <a:spLocks noChangeShapeType="1"/>
          </p:cNvSpPr>
          <p:nvPr/>
        </p:nvSpPr>
        <p:spPr bwMode="auto">
          <a:xfrm>
            <a:off x="5995987" y="2120900"/>
            <a:ext cx="0" cy="990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14" name="Line 6"/>
          <p:cNvSpPr>
            <a:spLocks noChangeShapeType="1"/>
          </p:cNvSpPr>
          <p:nvPr/>
        </p:nvSpPr>
        <p:spPr bwMode="auto">
          <a:xfrm flipV="1">
            <a:off x="1423986" y="1327150"/>
            <a:ext cx="45719" cy="452755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50215" name="Line 7"/>
          <p:cNvSpPr>
            <a:spLocks noChangeShapeType="1"/>
          </p:cNvSpPr>
          <p:nvPr/>
        </p:nvSpPr>
        <p:spPr bwMode="auto">
          <a:xfrm>
            <a:off x="4319587" y="1282700"/>
            <a:ext cx="1524000" cy="609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17" name="Line 9"/>
          <p:cNvSpPr>
            <a:spLocks noChangeShapeType="1"/>
          </p:cNvSpPr>
          <p:nvPr/>
        </p:nvSpPr>
        <p:spPr bwMode="auto">
          <a:xfrm>
            <a:off x="1804987" y="5930900"/>
            <a:ext cx="3962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18" name="Line 10"/>
          <p:cNvSpPr>
            <a:spLocks noChangeShapeType="1"/>
          </p:cNvSpPr>
          <p:nvPr/>
        </p:nvSpPr>
        <p:spPr bwMode="auto">
          <a:xfrm>
            <a:off x="5373687" y="3424238"/>
            <a:ext cx="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19" name="Rectangle 11"/>
          <p:cNvSpPr>
            <a:spLocks noChangeArrowheads="1"/>
          </p:cNvSpPr>
          <p:nvPr/>
        </p:nvSpPr>
        <p:spPr bwMode="auto">
          <a:xfrm>
            <a:off x="5386387" y="3082925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20" name="Text Box 12"/>
          <p:cNvSpPr txBox="1">
            <a:spLocks noChangeArrowheads="1"/>
          </p:cNvSpPr>
          <p:nvPr/>
        </p:nvSpPr>
        <p:spPr bwMode="auto">
          <a:xfrm>
            <a:off x="5373687" y="3155950"/>
            <a:ext cx="11557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Customer Profile</a:t>
            </a:r>
          </a:p>
        </p:txBody>
      </p:sp>
      <p:sp>
        <p:nvSpPr>
          <p:cNvPr id="350221" name="Rectangle 13"/>
          <p:cNvSpPr>
            <a:spLocks noChangeArrowheads="1"/>
          </p:cNvSpPr>
          <p:nvPr/>
        </p:nvSpPr>
        <p:spPr bwMode="auto">
          <a:xfrm>
            <a:off x="5386387" y="43307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22" name="Text Box 14"/>
          <p:cNvSpPr txBox="1">
            <a:spLocks noChangeArrowheads="1"/>
          </p:cNvSpPr>
          <p:nvPr/>
        </p:nvSpPr>
        <p:spPr bwMode="auto">
          <a:xfrm>
            <a:off x="5486400" y="4443413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Order</a:t>
            </a:r>
          </a:p>
        </p:txBody>
      </p:sp>
      <p:sp>
        <p:nvSpPr>
          <p:cNvPr id="350223" name="Rectangle 15"/>
          <p:cNvSpPr>
            <a:spLocks noChangeArrowheads="1"/>
          </p:cNvSpPr>
          <p:nvPr/>
        </p:nvSpPr>
        <p:spPr bwMode="auto">
          <a:xfrm>
            <a:off x="5386387" y="565785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24" name="Text Box 16"/>
          <p:cNvSpPr txBox="1">
            <a:spLocks noChangeArrowheads="1"/>
          </p:cNvSpPr>
          <p:nvPr/>
        </p:nvSpPr>
        <p:spPr bwMode="auto">
          <a:xfrm>
            <a:off x="5310187" y="5778500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Order Item</a:t>
            </a:r>
          </a:p>
        </p:txBody>
      </p:sp>
      <p:sp>
        <p:nvSpPr>
          <p:cNvPr id="350225" name="Rectangle 17"/>
          <p:cNvSpPr>
            <a:spLocks noChangeArrowheads="1"/>
          </p:cNvSpPr>
          <p:nvPr/>
        </p:nvSpPr>
        <p:spPr bwMode="auto">
          <a:xfrm>
            <a:off x="966787" y="5800224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26" name="Text Box 18"/>
          <p:cNvSpPr txBox="1">
            <a:spLocks noChangeArrowheads="1"/>
          </p:cNvSpPr>
          <p:nvPr/>
        </p:nvSpPr>
        <p:spPr bwMode="auto">
          <a:xfrm>
            <a:off x="990600" y="5738813"/>
            <a:ext cx="971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Product</a:t>
            </a:r>
          </a:p>
        </p:txBody>
      </p:sp>
      <p:sp>
        <p:nvSpPr>
          <p:cNvPr id="350227" name="Rectangle 19"/>
          <p:cNvSpPr>
            <a:spLocks noChangeArrowheads="1"/>
          </p:cNvSpPr>
          <p:nvPr/>
        </p:nvSpPr>
        <p:spPr bwMode="auto">
          <a:xfrm>
            <a:off x="890587" y="19050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28" name="Text Box 20"/>
          <p:cNvSpPr txBox="1">
            <a:spLocks noChangeArrowheads="1"/>
          </p:cNvSpPr>
          <p:nvPr/>
        </p:nvSpPr>
        <p:spPr bwMode="auto">
          <a:xfrm>
            <a:off x="966787" y="2012950"/>
            <a:ext cx="10310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Supplier</a:t>
            </a:r>
          </a:p>
        </p:txBody>
      </p:sp>
      <p:sp>
        <p:nvSpPr>
          <p:cNvPr id="350229" name="Rectangle 21"/>
          <p:cNvSpPr>
            <a:spLocks noChangeArrowheads="1"/>
          </p:cNvSpPr>
          <p:nvPr/>
        </p:nvSpPr>
        <p:spPr bwMode="auto">
          <a:xfrm>
            <a:off x="5386387" y="186055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30" name="Text Box 22"/>
          <p:cNvSpPr txBox="1">
            <a:spLocks noChangeArrowheads="1"/>
          </p:cNvSpPr>
          <p:nvPr/>
        </p:nvSpPr>
        <p:spPr bwMode="auto">
          <a:xfrm>
            <a:off x="5386387" y="1816100"/>
            <a:ext cx="117475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Customer</a:t>
            </a:r>
          </a:p>
          <a:p>
            <a:r>
              <a:rPr lang="en-US" sz="1800"/>
              <a:t>Directory</a:t>
            </a:r>
          </a:p>
        </p:txBody>
      </p:sp>
      <p:sp>
        <p:nvSpPr>
          <p:cNvPr id="350231" name="Rectangle 23"/>
          <p:cNvSpPr>
            <a:spLocks noChangeArrowheads="1"/>
          </p:cNvSpPr>
          <p:nvPr/>
        </p:nvSpPr>
        <p:spPr bwMode="auto">
          <a:xfrm>
            <a:off x="3198812" y="71755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32" name="Text Box 24"/>
          <p:cNvSpPr txBox="1">
            <a:spLocks noChangeArrowheads="1"/>
          </p:cNvSpPr>
          <p:nvPr/>
        </p:nvSpPr>
        <p:spPr bwMode="auto">
          <a:xfrm>
            <a:off x="3230562" y="749300"/>
            <a:ext cx="1111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Business</a:t>
            </a:r>
          </a:p>
        </p:txBody>
      </p:sp>
      <p:sp>
        <p:nvSpPr>
          <p:cNvPr id="350233" name="Text Box 25"/>
          <p:cNvSpPr txBox="1">
            <a:spLocks noChangeArrowheads="1"/>
          </p:cNvSpPr>
          <p:nvPr/>
        </p:nvSpPr>
        <p:spPr bwMode="auto">
          <a:xfrm>
            <a:off x="5462587" y="2806700"/>
            <a:ext cx="990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/>
              <a:t>customers</a:t>
            </a:r>
          </a:p>
        </p:txBody>
      </p:sp>
      <p:sp>
        <p:nvSpPr>
          <p:cNvPr id="350234" name="Text Box 26"/>
          <p:cNvSpPr txBox="1">
            <a:spLocks noChangeArrowheads="1"/>
          </p:cNvSpPr>
          <p:nvPr/>
        </p:nvSpPr>
        <p:spPr bwMode="auto">
          <a:xfrm>
            <a:off x="5462587" y="4056063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/>
              <a:t>orders</a:t>
            </a:r>
          </a:p>
        </p:txBody>
      </p:sp>
      <p:sp>
        <p:nvSpPr>
          <p:cNvPr id="350235" name="Text Box 27"/>
          <p:cNvSpPr txBox="1">
            <a:spLocks noChangeArrowheads="1"/>
          </p:cNvSpPr>
          <p:nvPr/>
        </p:nvSpPr>
        <p:spPr bwMode="auto">
          <a:xfrm>
            <a:off x="5531170" y="5351463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/>
              <a:t>order items</a:t>
            </a:r>
          </a:p>
        </p:txBody>
      </p:sp>
      <p:sp>
        <p:nvSpPr>
          <p:cNvPr id="350236" name="Text Box 28"/>
          <p:cNvSpPr txBox="1">
            <a:spLocks noChangeArrowheads="1"/>
          </p:cNvSpPr>
          <p:nvPr/>
        </p:nvSpPr>
        <p:spPr bwMode="auto">
          <a:xfrm>
            <a:off x="966787" y="5351463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/>
              <a:t>products</a:t>
            </a:r>
          </a:p>
        </p:txBody>
      </p:sp>
      <p:sp>
        <p:nvSpPr>
          <p:cNvPr id="350237" name="Text Box 29"/>
          <p:cNvSpPr txBox="1">
            <a:spLocks noChangeArrowheads="1"/>
          </p:cNvSpPr>
          <p:nvPr/>
        </p:nvSpPr>
        <p:spPr bwMode="auto">
          <a:xfrm>
            <a:off x="4776787" y="1631950"/>
            <a:ext cx="1905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/>
              <a:t>Customer directory</a:t>
            </a:r>
          </a:p>
        </p:txBody>
      </p:sp>
      <p:sp>
        <p:nvSpPr>
          <p:cNvPr id="350239" name="Line 31"/>
          <p:cNvSpPr>
            <a:spLocks noChangeShapeType="1"/>
          </p:cNvSpPr>
          <p:nvPr/>
        </p:nvSpPr>
        <p:spPr bwMode="auto">
          <a:xfrm>
            <a:off x="7964487" y="4679950"/>
            <a:ext cx="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40" name="Rectangle 32"/>
          <p:cNvSpPr>
            <a:spLocks noChangeArrowheads="1"/>
          </p:cNvSpPr>
          <p:nvPr/>
        </p:nvSpPr>
        <p:spPr bwMode="auto">
          <a:xfrm>
            <a:off x="7977187" y="4338638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41" name="Text Box 33"/>
          <p:cNvSpPr txBox="1">
            <a:spLocks noChangeArrowheads="1"/>
          </p:cNvSpPr>
          <p:nvPr/>
        </p:nvSpPr>
        <p:spPr bwMode="auto">
          <a:xfrm>
            <a:off x="8029749" y="4320272"/>
            <a:ext cx="114300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Employee Profile</a:t>
            </a:r>
          </a:p>
        </p:txBody>
      </p:sp>
      <p:sp>
        <p:nvSpPr>
          <p:cNvPr id="350242" name="Line 34"/>
          <p:cNvSpPr>
            <a:spLocks noChangeShapeType="1"/>
          </p:cNvSpPr>
          <p:nvPr/>
        </p:nvSpPr>
        <p:spPr bwMode="auto">
          <a:xfrm flipH="1" flipV="1">
            <a:off x="6529387" y="4603750"/>
            <a:ext cx="14478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43" name="Text Box 35"/>
          <p:cNvSpPr txBox="1">
            <a:spLocks noChangeArrowheads="1"/>
          </p:cNvSpPr>
          <p:nvPr/>
        </p:nvSpPr>
        <p:spPr bwMode="auto">
          <a:xfrm>
            <a:off x="6834187" y="4375150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000" i="1"/>
              <a:t>Sales person</a:t>
            </a:r>
          </a:p>
        </p:txBody>
      </p:sp>
      <p:sp>
        <p:nvSpPr>
          <p:cNvPr id="350244" name="Rectangle 36"/>
          <p:cNvSpPr>
            <a:spLocks noChangeArrowheads="1"/>
          </p:cNvSpPr>
          <p:nvPr/>
        </p:nvSpPr>
        <p:spPr bwMode="auto">
          <a:xfrm>
            <a:off x="7924800" y="18288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45" name="Text Box 37"/>
          <p:cNvSpPr txBox="1">
            <a:spLocks noChangeArrowheads="1"/>
          </p:cNvSpPr>
          <p:nvPr/>
        </p:nvSpPr>
        <p:spPr bwMode="auto">
          <a:xfrm>
            <a:off x="7924800" y="1784350"/>
            <a:ext cx="1195387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Employee</a:t>
            </a:r>
          </a:p>
          <a:p>
            <a:r>
              <a:rPr lang="en-US" sz="1800" dirty="0"/>
              <a:t>Directory</a:t>
            </a:r>
          </a:p>
        </p:txBody>
      </p:sp>
      <p:sp>
        <p:nvSpPr>
          <p:cNvPr id="350246" name="Line 38"/>
          <p:cNvSpPr>
            <a:spLocks noChangeShapeType="1"/>
          </p:cNvSpPr>
          <p:nvPr/>
        </p:nvSpPr>
        <p:spPr bwMode="auto">
          <a:xfrm>
            <a:off x="4395787" y="1022350"/>
            <a:ext cx="3962400" cy="7620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47" name="Line 39"/>
          <p:cNvSpPr>
            <a:spLocks noChangeShapeType="1"/>
          </p:cNvSpPr>
          <p:nvPr/>
        </p:nvSpPr>
        <p:spPr bwMode="auto">
          <a:xfrm>
            <a:off x="8450262" y="2401888"/>
            <a:ext cx="0" cy="19050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48" name="Text Box 40"/>
          <p:cNvSpPr txBox="1">
            <a:spLocks noChangeArrowheads="1"/>
          </p:cNvSpPr>
          <p:nvPr/>
        </p:nvSpPr>
        <p:spPr bwMode="auto">
          <a:xfrm>
            <a:off x="7672387" y="1479550"/>
            <a:ext cx="1905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/>
              <a:t>Employee directory</a:t>
            </a:r>
          </a:p>
        </p:txBody>
      </p:sp>
      <p:sp>
        <p:nvSpPr>
          <p:cNvPr id="43" name="Text Box 22"/>
          <p:cNvSpPr txBox="1">
            <a:spLocks noChangeArrowheads="1"/>
          </p:cNvSpPr>
          <p:nvPr/>
        </p:nvSpPr>
        <p:spPr bwMode="auto">
          <a:xfrm>
            <a:off x="2947987" y="3079750"/>
            <a:ext cx="12191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Master Order List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 rot="5400000">
            <a:off x="2757487" y="2203450"/>
            <a:ext cx="1752600" cy="1588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hape 54"/>
          <p:cNvCxnSpPr>
            <a:stCxn id="43" idx="2"/>
            <a:endCxn id="350221" idx="1"/>
          </p:cNvCxnSpPr>
          <p:nvPr/>
        </p:nvCxnSpPr>
        <p:spPr bwMode="auto">
          <a:xfrm rot="16200000" flipH="1">
            <a:off x="4017278" y="3266390"/>
            <a:ext cx="909419" cy="1828800"/>
          </a:xfrm>
          <a:prstGeom prst="bentConnector2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966787" y="391795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" name="Text Box 20"/>
          <p:cNvSpPr txBox="1">
            <a:spLocks noChangeArrowheads="1"/>
          </p:cNvSpPr>
          <p:nvPr/>
        </p:nvSpPr>
        <p:spPr bwMode="auto">
          <a:xfrm>
            <a:off x="1042987" y="3873500"/>
            <a:ext cx="97155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Product</a:t>
            </a:r>
          </a:p>
          <a:p>
            <a:r>
              <a:rPr lang="en-US" sz="1800" dirty="0"/>
              <a:t>Catalog</a:t>
            </a:r>
          </a:p>
        </p:txBody>
      </p:sp>
      <p:sp>
        <p:nvSpPr>
          <p:cNvPr id="58" name="Text Box 30"/>
          <p:cNvSpPr txBox="1">
            <a:spLocks noChangeArrowheads="1"/>
          </p:cNvSpPr>
          <p:nvPr/>
        </p:nvSpPr>
        <p:spPr bwMode="auto">
          <a:xfrm>
            <a:off x="585787" y="3721100"/>
            <a:ext cx="1905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/>
              <a:t>product catalog</a:t>
            </a:r>
          </a:p>
        </p:txBody>
      </p:sp>
      <p:sp>
        <p:nvSpPr>
          <p:cNvPr id="59" name="Rectangle 19"/>
          <p:cNvSpPr>
            <a:spLocks noChangeArrowheads="1"/>
          </p:cNvSpPr>
          <p:nvPr/>
        </p:nvSpPr>
        <p:spPr bwMode="auto">
          <a:xfrm>
            <a:off x="890587" y="746069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" name="Text Box 20"/>
          <p:cNvSpPr txBox="1">
            <a:spLocks noChangeArrowheads="1"/>
          </p:cNvSpPr>
          <p:nvPr/>
        </p:nvSpPr>
        <p:spPr bwMode="auto">
          <a:xfrm>
            <a:off x="966787" y="701619"/>
            <a:ext cx="1107996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Supplier</a:t>
            </a:r>
          </a:p>
          <a:p>
            <a:r>
              <a:rPr lang="en-US" sz="1800" dirty="0"/>
              <a:t>Directory</a:t>
            </a:r>
          </a:p>
        </p:txBody>
      </p:sp>
      <p:sp>
        <p:nvSpPr>
          <p:cNvPr id="61" name="Text Box 30"/>
          <p:cNvSpPr txBox="1">
            <a:spLocks noChangeArrowheads="1"/>
          </p:cNvSpPr>
          <p:nvPr/>
        </p:nvSpPr>
        <p:spPr bwMode="auto">
          <a:xfrm>
            <a:off x="585787" y="549219"/>
            <a:ext cx="1905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 dirty="0"/>
              <a:t>product catalog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162E486-CF1E-47B5-A182-E0519D3CFFBF}"/>
              </a:ext>
            </a:extLst>
          </p:cNvPr>
          <p:cNvGrpSpPr/>
          <p:nvPr/>
        </p:nvGrpSpPr>
        <p:grpSpPr>
          <a:xfrm>
            <a:off x="2193718" y="4937040"/>
            <a:ext cx="632453" cy="647899"/>
            <a:chOff x="1607819" y="4633913"/>
            <a:chExt cx="632453" cy="647899"/>
          </a:xfrm>
          <a:solidFill>
            <a:srgbClr val="0070C0"/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15A5F96-DB12-42DD-901A-B1C3560954FC}"/>
                </a:ext>
              </a:extLst>
            </p:cNvPr>
            <p:cNvSpPr/>
            <p:nvPr/>
          </p:nvSpPr>
          <p:spPr bwMode="auto">
            <a:xfrm>
              <a:off x="1607819" y="4633913"/>
              <a:ext cx="632453" cy="647899"/>
            </a:xfrm>
            <a:prstGeom prst="ellipse">
              <a:avLst/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3D9C835-133F-4596-B29E-4FA8BBBF4260}"/>
                </a:ext>
              </a:extLst>
            </p:cNvPr>
            <p:cNvSpPr txBox="1"/>
            <p:nvPr/>
          </p:nvSpPr>
          <p:spPr>
            <a:xfrm>
              <a:off x="1749765" y="4705648"/>
              <a:ext cx="356188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A711B0C-EAC0-4F66-85B9-C1E066662B2E}"/>
              </a:ext>
            </a:extLst>
          </p:cNvPr>
          <p:cNvGrpSpPr/>
          <p:nvPr/>
        </p:nvGrpSpPr>
        <p:grpSpPr>
          <a:xfrm>
            <a:off x="2219083" y="3790567"/>
            <a:ext cx="632453" cy="647899"/>
            <a:chOff x="1607819" y="4633913"/>
            <a:chExt cx="632453" cy="647899"/>
          </a:xfrm>
          <a:solidFill>
            <a:srgbClr val="0070C0"/>
          </a:solidFill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0F93C1D-A717-4384-833B-A3A379E1C57B}"/>
                </a:ext>
              </a:extLst>
            </p:cNvPr>
            <p:cNvSpPr/>
            <p:nvPr/>
          </p:nvSpPr>
          <p:spPr bwMode="auto">
            <a:xfrm>
              <a:off x="1607819" y="4633913"/>
              <a:ext cx="632453" cy="647899"/>
            </a:xfrm>
            <a:prstGeom prst="ellipse">
              <a:avLst/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00B4E4D-F602-4572-B128-FC510A59DFB1}"/>
                </a:ext>
              </a:extLst>
            </p:cNvPr>
            <p:cNvSpPr txBox="1"/>
            <p:nvPr/>
          </p:nvSpPr>
          <p:spPr>
            <a:xfrm>
              <a:off x="1749765" y="4705648"/>
              <a:ext cx="356188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830CD27-696A-4162-A759-BC38A93D2B59}"/>
              </a:ext>
            </a:extLst>
          </p:cNvPr>
          <p:cNvGrpSpPr/>
          <p:nvPr/>
        </p:nvGrpSpPr>
        <p:grpSpPr>
          <a:xfrm>
            <a:off x="6654252" y="5164831"/>
            <a:ext cx="632453" cy="647899"/>
            <a:chOff x="1607819" y="4633913"/>
            <a:chExt cx="632453" cy="647899"/>
          </a:xfrm>
          <a:solidFill>
            <a:srgbClr val="0070C0"/>
          </a:solidFill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2EF2996-6AA2-48E1-8DEB-0DC54127F8A5}"/>
                </a:ext>
              </a:extLst>
            </p:cNvPr>
            <p:cNvSpPr/>
            <p:nvPr/>
          </p:nvSpPr>
          <p:spPr bwMode="auto">
            <a:xfrm>
              <a:off x="1607819" y="4633913"/>
              <a:ext cx="632453" cy="647899"/>
            </a:xfrm>
            <a:prstGeom prst="ellipse">
              <a:avLst/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31AA224-F197-4C8D-A903-6F94457F9AAF}"/>
                </a:ext>
              </a:extLst>
            </p:cNvPr>
            <p:cNvSpPr txBox="1"/>
            <p:nvPr/>
          </p:nvSpPr>
          <p:spPr>
            <a:xfrm>
              <a:off x="1749765" y="4705648"/>
              <a:ext cx="356188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8A7A406-4151-457D-A3C5-8E473BC47377}"/>
              </a:ext>
            </a:extLst>
          </p:cNvPr>
          <p:cNvGrpSpPr/>
          <p:nvPr/>
        </p:nvGrpSpPr>
        <p:grpSpPr>
          <a:xfrm>
            <a:off x="6706207" y="3894591"/>
            <a:ext cx="632453" cy="647899"/>
            <a:chOff x="1607819" y="4633913"/>
            <a:chExt cx="632453" cy="647899"/>
          </a:xfrm>
          <a:solidFill>
            <a:srgbClr val="0070C0"/>
          </a:solidFill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A42573C-33AF-4968-8862-E9E8EBF07E5E}"/>
                </a:ext>
              </a:extLst>
            </p:cNvPr>
            <p:cNvSpPr/>
            <p:nvPr/>
          </p:nvSpPr>
          <p:spPr bwMode="auto">
            <a:xfrm>
              <a:off x="1607819" y="4633913"/>
              <a:ext cx="632453" cy="647899"/>
            </a:xfrm>
            <a:prstGeom prst="ellipse">
              <a:avLst/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FE5796C-E2CA-47A4-BB9B-75F786803104}"/>
                </a:ext>
              </a:extLst>
            </p:cNvPr>
            <p:cNvSpPr txBox="1"/>
            <p:nvPr/>
          </p:nvSpPr>
          <p:spPr>
            <a:xfrm>
              <a:off x="1749765" y="4705648"/>
              <a:ext cx="356188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F0C1DDC-03D9-4E52-91A4-E9EE1E3444E6}"/>
              </a:ext>
            </a:extLst>
          </p:cNvPr>
          <p:cNvGrpSpPr/>
          <p:nvPr/>
        </p:nvGrpSpPr>
        <p:grpSpPr>
          <a:xfrm>
            <a:off x="3766517" y="2273101"/>
            <a:ext cx="632453" cy="647899"/>
            <a:chOff x="1607819" y="4633913"/>
            <a:chExt cx="632453" cy="647899"/>
          </a:xfrm>
          <a:solidFill>
            <a:srgbClr val="0070C0"/>
          </a:solidFill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B60F9A0-38A8-4418-A504-D003F47F1B1D}"/>
                </a:ext>
              </a:extLst>
            </p:cNvPr>
            <p:cNvSpPr/>
            <p:nvPr/>
          </p:nvSpPr>
          <p:spPr bwMode="auto">
            <a:xfrm>
              <a:off x="1607819" y="4633913"/>
              <a:ext cx="632453" cy="647899"/>
            </a:xfrm>
            <a:prstGeom prst="ellipse">
              <a:avLst/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D59A73A-C917-498D-91E7-3E81AF4DAA12}"/>
                </a:ext>
              </a:extLst>
            </p:cNvPr>
            <p:cNvSpPr txBox="1"/>
            <p:nvPr/>
          </p:nvSpPr>
          <p:spPr>
            <a:xfrm>
              <a:off x="1749765" y="4705648"/>
              <a:ext cx="356188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76" name="Line 3">
            <a:extLst>
              <a:ext uri="{FF2B5EF4-FFF2-40B4-BE49-F238E27FC236}">
                <a16:creationId xmlns:a16="http://schemas.microsoft.com/office/drawing/2014/main" id="{39AF5474-9524-45CC-BF7D-F8BD293314A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20456" y="4931569"/>
            <a:ext cx="0" cy="990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" name="Line 31">
            <a:extLst>
              <a:ext uri="{FF2B5EF4-FFF2-40B4-BE49-F238E27FC236}">
                <a16:creationId xmlns:a16="http://schemas.microsoft.com/office/drawing/2014/main" id="{3C26B9BB-71A4-4456-B392-1E90001F1F9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5622" y="6215391"/>
            <a:ext cx="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" name="Rectangle 32">
            <a:extLst>
              <a:ext uri="{FF2B5EF4-FFF2-40B4-BE49-F238E27FC236}">
                <a16:creationId xmlns:a16="http://schemas.microsoft.com/office/drawing/2014/main" id="{533941F0-CCEA-48A1-B110-FCAC9DDFB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8322" y="5874079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" name="Text Box 33">
            <a:extLst>
              <a:ext uri="{FF2B5EF4-FFF2-40B4-BE49-F238E27FC236}">
                <a16:creationId xmlns:a16="http://schemas.microsoft.com/office/drawing/2014/main" id="{DD4FF336-333C-47C4-9770-B30A88161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3386" y="5979696"/>
            <a:ext cx="11430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Person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680502-9F89-4D95-A614-3744BB6D4EB0}"/>
              </a:ext>
            </a:extLst>
          </p:cNvPr>
          <p:cNvSpPr/>
          <p:nvPr/>
        </p:nvSpPr>
        <p:spPr>
          <a:xfrm>
            <a:off x="0" y="20935"/>
            <a:ext cx="20345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Coding Steps</a:t>
            </a:r>
          </a:p>
        </p:txBody>
      </p:sp>
      <p:sp>
        <p:nvSpPr>
          <p:cNvPr id="77" name="Rectangle 17">
            <a:extLst>
              <a:ext uri="{FF2B5EF4-FFF2-40B4-BE49-F238E27FC236}">
                <a16:creationId xmlns:a16="http://schemas.microsoft.com/office/drawing/2014/main" id="{EE754D24-9349-4BD3-A3D0-BD5EE9B0C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6385" y="43307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8" name="Text Box 18">
            <a:extLst>
              <a:ext uri="{FF2B5EF4-FFF2-40B4-BE49-F238E27FC236}">
                <a16:creationId xmlns:a16="http://schemas.microsoft.com/office/drawing/2014/main" id="{C2AF9076-E780-48A7-9ED4-D9C262CC2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6139" y="4302163"/>
            <a:ext cx="1172116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Product </a:t>
            </a:r>
          </a:p>
          <a:p>
            <a:r>
              <a:rPr lang="en-US" sz="1800" dirty="0"/>
              <a:t>Summary</a:t>
            </a:r>
          </a:p>
        </p:txBody>
      </p:sp>
      <p:sp>
        <p:nvSpPr>
          <p:cNvPr id="79" name="Text Box 28">
            <a:extLst>
              <a:ext uri="{FF2B5EF4-FFF2-40B4-BE49-F238E27FC236}">
                <a16:creationId xmlns:a16="http://schemas.microsoft.com/office/drawing/2014/main" id="{7D84CCA6-FFBD-47B0-94BA-F2BB3C4EA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0185" y="4056063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/>
              <a:t>products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B496133-EBA7-45B6-BB5A-1695E577DC89}"/>
              </a:ext>
            </a:extLst>
          </p:cNvPr>
          <p:cNvCxnSpPr>
            <a:stCxn id="78" idx="2"/>
            <a:endCxn id="350225" idx="1"/>
          </p:cNvCxnSpPr>
          <p:nvPr/>
        </p:nvCxnSpPr>
        <p:spPr bwMode="auto">
          <a:xfrm rot="16200000" flipH="1">
            <a:off x="177788" y="5316025"/>
            <a:ext cx="1101130" cy="476868"/>
          </a:xfrm>
          <a:prstGeom prst="bentConnector2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6" name="Rectangle 19">
            <a:extLst>
              <a:ext uri="{FF2B5EF4-FFF2-40B4-BE49-F238E27FC236}">
                <a16:creationId xmlns:a16="http://schemas.microsoft.com/office/drawing/2014/main" id="{BF3406C3-DC53-49F6-8541-CBB1A03A5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581" y="3053347"/>
            <a:ext cx="1564852" cy="338554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/>
              <a:t>Product Report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8D49B2-8D45-42F9-A33A-839F93A724D9}"/>
              </a:ext>
            </a:extLst>
          </p:cNvPr>
          <p:cNvCxnSpPr>
            <a:stCxn id="86" idx="2"/>
            <a:endCxn id="58" idx="1"/>
          </p:cNvCxnSpPr>
          <p:nvPr/>
        </p:nvCxnSpPr>
        <p:spPr bwMode="auto">
          <a:xfrm flipH="1">
            <a:off x="585787" y="3391901"/>
            <a:ext cx="187058" cy="466518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432898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5A95A-9D18-4E5D-B1B8-B8A16C099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Performance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7369F-6345-4CA9-BE61-ACCB031C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85159-4D03-4081-9FD6-3F2B7E43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Engineering and Development		     </a:t>
            </a:r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C0AF49DA-0535-4CC5-AEB8-7E3D45702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514600"/>
            <a:ext cx="2393604" cy="461665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dirty="0"/>
              <a:t>Product Catalog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35A28931-7B73-490A-895D-03E5A85BF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427" y="3276600"/>
            <a:ext cx="2255746" cy="461665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dirty="0"/>
              <a:t>Product Report</a:t>
            </a:r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3728133A-BCDD-4985-BB24-CFEF0E787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724400"/>
            <a:ext cx="2648482" cy="461665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dirty="0"/>
              <a:t>Product Summary</a:t>
            </a:r>
          </a:p>
        </p:txBody>
      </p:sp>
      <p:sp>
        <p:nvSpPr>
          <p:cNvPr id="9" name="Rectangle 23">
            <a:extLst>
              <a:ext uri="{FF2B5EF4-FFF2-40B4-BE49-F238E27FC236}">
                <a16:creationId xmlns:a16="http://schemas.microsoft.com/office/drawing/2014/main" id="{F4E3A2B5-7D56-4303-BDAD-3C4AB3909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5275" y="4719935"/>
            <a:ext cx="1245854" cy="461665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dirty="0"/>
              <a:t>Product</a:t>
            </a:r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7FE11DE2-CCD5-4F5C-B1A3-317AAD102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0232" y="4719935"/>
            <a:ext cx="1654620" cy="461665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dirty="0"/>
              <a:t>Order Item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8F3838-0695-4D1B-951C-B3E0C72B0D55}"/>
              </a:ext>
            </a:extLst>
          </p:cNvPr>
          <p:cNvCxnSpPr>
            <a:stCxn id="6" idx="2"/>
            <a:endCxn id="9" idx="0"/>
          </p:cNvCxnSpPr>
          <p:nvPr/>
        </p:nvCxnSpPr>
        <p:spPr bwMode="auto">
          <a:xfrm>
            <a:off x="4778202" y="2976265"/>
            <a:ext cx="0" cy="1743670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FD3965-32AC-45AD-8558-0B91D81F8FDB}"/>
              </a:ext>
            </a:extLst>
          </p:cNvPr>
          <p:cNvCxnSpPr>
            <a:cxnSpLocks/>
          </p:cNvCxnSpPr>
          <p:nvPr/>
        </p:nvCxnSpPr>
        <p:spPr bwMode="auto">
          <a:xfrm flipH="1">
            <a:off x="5486400" y="4872334"/>
            <a:ext cx="1219200" cy="1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2A488E-7041-4032-AD13-305DD0FB8DA3}"/>
              </a:ext>
            </a:extLst>
          </p:cNvPr>
          <p:cNvCxnSpPr>
            <a:stCxn id="7" idx="2"/>
          </p:cNvCxnSpPr>
          <p:nvPr/>
        </p:nvCxnSpPr>
        <p:spPr bwMode="auto">
          <a:xfrm>
            <a:off x="1638300" y="3738265"/>
            <a:ext cx="0" cy="986134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F86211-4202-445A-8AE9-06AACAD9B4F3}"/>
              </a:ext>
            </a:extLst>
          </p:cNvPr>
          <p:cNvCxnSpPr>
            <a:stCxn id="8" idx="3"/>
            <a:endCxn id="9" idx="1"/>
          </p:cNvCxnSpPr>
          <p:nvPr/>
        </p:nvCxnSpPr>
        <p:spPr bwMode="auto">
          <a:xfrm flipV="1">
            <a:off x="3105682" y="4950768"/>
            <a:ext cx="1049593" cy="4465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955830-AB3B-4180-A024-AEBE0A2D1B9E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 bwMode="auto">
          <a:xfrm flipH="1">
            <a:off x="2766173" y="2745433"/>
            <a:ext cx="815227" cy="762000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C1E3B38-A1FB-424C-B16F-3DB3959DDB8B}"/>
              </a:ext>
            </a:extLst>
          </p:cNvPr>
          <p:cNvSpPr/>
          <p:nvPr/>
        </p:nvSpPr>
        <p:spPr bwMode="auto">
          <a:xfrm>
            <a:off x="3657601" y="3984173"/>
            <a:ext cx="5029199" cy="2030605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CB4520-C1F6-485D-9842-10ABD3775A8A}"/>
              </a:ext>
            </a:extLst>
          </p:cNvPr>
          <p:cNvSpPr txBox="1"/>
          <p:nvPr/>
        </p:nvSpPr>
        <p:spPr>
          <a:xfrm>
            <a:off x="5105400" y="3984173"/>
            <a:ext cx="5061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items selected for the product</a:t>
            </a:r>
          </a:p>
        </p:txBody>
      </p:sp>
    </p:spTree>
    <p:extLst>
      <p:ext uri="{BB962C8B-B14F-4D97-AF65-F5344CB8AC3E}">
        <p14:creationId xmlns:p14="http://schemas.microsoft.com/office/powerpoint/2010/main" val="3972008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5A95A-9D18-4E5D-B1B8-B8A16C099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Performance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7369F-6345-4CA9-BE61-ACCB031C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85159-4D03-4081-9FD6-3F2B7E43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Engineering and Development		     </a:t>
            </a:r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C0AF49DA-0535-4CC5-AEB8-7E3D45702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514600"/>
            <a:ext cx="2837636" cy="461665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dirty="0"/>
              <a:t>Customer Directory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35A28931-7B73-490A-895D-03E5A85BF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427" y="3276600"/>
            <a:ext cx="2529860" cy="461665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dirty="0"/>
              <a:t>Customer Report</a:t>
            </a:r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3728133A-BCDD-4985-BB24-CFEF0E787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724400"/>
            <a:ext cx="2922595" cy="461665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dirty="0"/>
              <a:t>Customer Summary</a:t>
            </a:r>
          </a:p>
        </p:txBody>
      </p:sp>
      <p:sp>
        <p:nvSpPr>
          <p:cNvPr id="9" name="Rectangle 23">
            <a:extLst>
              <a:ext uri="{FF2B5EF4-FFF2-40B4-BE49-F238E27FC236}">
                <a16:creationId xmlns:a16="http://schemas.microsoft.com/office/drawing/2014/main" id="{F4E3A2B5-7D56-4303-BDAD-3C4AB3909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5275" y="4719935"/>
            <a:ext cx="1519968" cy="461665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7FE11DE2-CCD5-4F5C-B1A3-317AAD102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0232" y="4645968"/>
            <a:ext cx="1246493" cy="461665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8F3838-0695-4D1B-951C-B3E0C72B0D55}"/>
              </a:ext>
            </a:extLst>
          </p:cNvPr>
          <p:cNvCxnSpPr>
            <a:stCxn id="6" idx="2"/>
            <a:endCxn id="9" idx="0"/>
          </p:cNvCxnSpPr>
          <p:nvPr/>
        </p:nvCxnSpPr>
        <p:spPr bwMode="auto">
          <a:xfrm flipH="1">
            <a:off x="4915259" y="2976265"/>
            <a:ext cx="84959" cy="1743670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FD3965-32AC-45AD-8558-0B91D81F8FDB}"/>
              </a:ext>
            </a:extLst>
          </p:cNvPr>
          <p:cNvCxnSpPr>
            <a:cxnSpLocks/>
          </p:cNvCxnSpPr>
          <p:nvPr/>
        </p:nvCxnSpPr>
        <p:spPr bwMode="auto">
          <a:xfrm flipH="1">
            <a:off x="5675243" y="4950767"/>
            <a:ext cx="1219200" cy="1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2A488E-7041-4032-AD13-305DD0FB8DA3}"/>
              </a:ext>
            </a:extLst>
          </p:cNvPr>
          <p:cNvCxnSpPr>
            <a:stCxn id="7" idx="2"/>
          </p:cNvCxnSpPr>
          <p:nvPr/>
        </p:nvCxnSpPr>
        <p:spPr bwMode="auto">
          <a:xfrm flipH="1">
            <a:off x="1638301" y="3738265"/>
            <a:ext cx="137056" cy="986134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F86211-4202-445A-8AE9-06AACAD9B4F3}"/>
              </a:ext>
            </a:extLst>
          </p:cNvPr>
          <p:cNvCxnSpPr>
            <a:stCxn id="8" idx="3"/>
            <a:endCxn id="9" idx="1"/>
          </p:cNvCxnSpPr>
          <p:nvPr/>
        </p:nvCxnSpPr>
        <p:spPr bwMode="auto">
          <a:xfrm flipV="1">
            <a:off x="3379795" y="4950768"/>
            <a:ext cx="775480" cy="4465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955830-AB3B-4180-A024-AEBE0A2D1B9E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 bwMode="auto">
          <a:xfrm flipH="1">
            <a:off x="3040287" y="2745433"/>
            <a:ext cx="541113" cy="762000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C1E3B38-A1FB-424C-B16F-3DB3959DDB8B}"/>
              </a:ext>
            </a:extLst>
          </p:cNvPr>
          <p:cNvSpPr/>
          <p:nvPr/>
        </p:nvSpPr>
        <p:spPr bwMode="auto">
          <a:xfrm>
            <a:off x="3657601" y="3984173"/>
            <a:ext cx="5029199" cy="2030605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0789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Pricing: Product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3657600" y="3276600"/>
            <a:ext cx="1447800" cy="1454182"/>
          </a:xfrm>
          <a:prstGeom prst="ellipse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elvetica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elvetica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elvetic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71900" y="3772858"/>
            <a:ext cx="12458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Product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29000" y="2590800"/>
            <a:ext cx="1827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Target Price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47548" y="4419600"/>
            <a:ext cx="1915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Ceiling Price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47800" y="4419600"/>
            <a:ext cx="1673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Floor Price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0084" y="914400"/>
            <a:ext cx="7887096" cy="1348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What matters is the price for the total package: </a:t>
            </a:r>
          </a:p>
          <a:p>
            <a:r>
              <a:rPr lang="en-US" dirty="0"/>
              <a:t>Some products in the sales order are sold at lower price </a:t>
            </a:r>
          </a:p>
          <a:p>
            <a:r>
              <a:rPr lang="en-US" dirty="0"/>
              <a:t>and others are at higher price.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57575" y="6162675"/>
            <a:ext cx="1827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Actual Price</a:t>
            </a:r>
          </a:p>
        </p:txBody>
      </p:sp>
      <p:sp>
        <p:nvSpPr>
          <p:cNvPr id="3" name="Down Arrow 2"/>
          <p:cNvSpPr/>
          <p:nvPr/>
        </p:nvSpPr>
        <p:spPr bwMode="auto">
          <a:xfrm>
            <a:off x="4111483" y="5107632"/>
            <a:ext cx="490905" cy="835968"/>
          </a:xfrm>
          <a:prstGeom prst="downArrow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071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762000"/>
          </a:xfrm>
        </p:spPr>
        <p:txBody>
          <a:bodyPr/>
          <a:lstStyle/>
          <a:p>
            <a:r>
              <a:rPr lang="en-US" dirty="0"/>
              <a:t>Key business intelligence decisions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64781" y="3739358"/>
            <a:ext cx="1827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Target Price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07581" y="2176425"/>
            <a:ext cx="1915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Ceiling Price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83781" y="5224425"/>
            <a:ext cx="1673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Floor Price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9132" y="3048000"/>
            <a:ext cx="2716449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Most Actual Prices</a:t>
            </a:r>
          </a:p>
          <a:p>
            <a:r>
              <a:rPr lang="en-US" dirty="0">
                <a:solidFill>
                  <a:schemeClr val="tx2"/>
                </a:solidFill>
              </a:rPr>
              <a:t>Are above target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F1E5C-30FE-4B5C-A026-A16C924B5BAB}"/>
              </a:ext>
            </a:extLst>
          </p:cNvPr>
          <p:cNvSpPr/>
          <p:nvPr/>
        </p:nvSpPr>
        <p:spPr bwMode="auto">
          <a:xfrm>
            <a:off x="177173" y="1062777"/>
            <a:ext cx="1447800" cy="1454182"/>
          </a:xfrm>
          <a:prstGeom prst="ellipse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elvetica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elvetica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elvetica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51D70B-D85B-4833-9FBB-A6FAAC866968}"/>
              </a:ext>
            </a:extLst>
          </p:cNvPr>
          <p:cNvSpPr/>
          <p:nvPr/>
        </p:nvSpPr>
        <p:spPr>
          <a:xfrm>
            <a:off x="278146" y="1482835"/>
            <a:ext cx="12458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Product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6925BE-007F-483C-85AD-DA8E563182EA}"/>
              </a:ext>
            </a:extLst>
          </p:cNvPr>
          <p:cNvSpPr/>
          <p:nvPr/>
        </p:nvSpPr>
        <p:spPr bwMode="auto">
          <a:xfrm>
            <a:off x="3836181" y="3657600"/>
            <a:ext cx="4800600" cy="6491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276FEFC-9A94-4051-9A92-9AFFB376EE2B}"/>
              </a:ext>
            </a:extLst>
          </p:cNvPr>
          <p:cNvSpPr/>
          <p:nvPr/>
        </p:nvSpPr>
        <p:spPr bwMode="auto">
          <a:xfrm>
            <a:off x="2845581" y="2952620"/>
            <a:ext cx="990600" cy="457200"/>
          </a:xfrm>
          <a:prstGeom prst="rightArrow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59512E-1766-41B4-9752-A8221C2174B8}"/>
              </a:ext>
            </a:extLst>
          </p:cNvPr>
          <p:cNvSpPr/>
          <p:nvPr/>
        </p:nvSpPr>
        <p:spPr>
          <a:xfrm>
            <a:off x="-25400" y="4161604"/>
            <a:ext cx="2855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Adjust target higher</a:t>
            </a:r>
          </a:p>
        </p:txBody>
      </p:sp>
    </p:spTree>
    <p:extLst>
      <p:ext uri="{BB962C8B-B14F-4D97-AF65-F5344CB8AC3E}">
        <p14:creationId xmlns:p14="http://schemas.microsoft.com/office/powerpoint/2010/main" val="6780024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762000"/>
          </a:xfrm>
        </p:spPr>
        <p:txBody>
          <a:bodyPr/>
          <a:lstStyle/>
          <a:p>
            <a:r>
              <a:rPr lang="en-US" dirty="0"/>
              <a:t>Key business intelligence decisions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64781" y="3739358"/>
            <a:ext cx="1827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Target Price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07581" y="2176425"/>
            <a:ext cx="1915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Ceiling Price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83781" y="5224425"/>
            <a:ext cx="1673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Floor Price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2400" y="4505337"/>
            <a:ext cx="2716449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Most Actual Prices</a:t>
            </a:r>
          </a:p>
          <a:p>
            <a:r>
              <a:rPr lang="en-US" dirty="0">
                <a:solidFill>
                  <a:schemeClr val="tx2"/>
                </a:solidFill>
              </a:rPr>
              <a:t>Are below target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F1E5C-30FE-4B5C-A026-A16C924B5BAB}"/>
              </a:ext>
            </a:extLst>
          </p:cNvPr>
          <p:cNvSpPr/>
          <p:nvPr/>
        </p:nvSpPr>
        <p:spPr bwMode="auto">
          <a:xfrm>
            <a:off x="177173" y="1062777"/>
            <a:ext cx="1447800" cy="1454182"/>
          </a:xfrm>
          <a:prstGeom prst="ellipse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elvetica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elvetica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elvetica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51D70B-D85B-4833-9FBB-A6FAAC866968}"/>
              </a:ext>
            </a:extLst>
          </p:cNvPr>
          <p:cNvSpPr/>
          <p:nvPr/>
        </p:nvSpPr>
        <p:spPr>
          <a:xfrm>
            <a:off x="278146" y="1482835"/>
            <a:ext cx="12458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Product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6925BE-007F-483C-85AD-DA8E563182EA}"/>
              </a:ext>
            </a:extLst>
          </p:cNvPr>
          <p:cNvSpPr/>
          <p:nvPr/>
        </p:nvSpPr>
        <p:spPr bwMode="auto">
          <a:xfrm>
            <a:off x="3836181" y="3657600"/>
            <a:ext cx="4800600" cy="6491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276FEFC-9A94-4051-9A92-9AFFB376EE2B}"/>
              </a:ext>
            </a:extLst>
          </p:cNvPr>
          <p:cNvSpPr/>
          <p:nvPr/>
        </p:nvSpPr>
        <p:spPr bwMode="auto">
          <a:xfrm>
            <a:off x="2879448" y="4570829"/>
            <a:ext cx="990600" cy="457200"/>
          </a:xfrm>
          <a:prstGeom prst="rightArrow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5A105B-E70B-4349-A49D-2CA6BD123EF0}"/>
              </a:ext>
            </a:extLst>
          </p:cNvPr>
          <p:cNvSpPr/>
          <p:nvPr/>
        </p:nvSpPr>
        <p:spPr>
          <a:xfrm>
            <a:off x="228600" y="5566197"/>
            <a:ext cx="27350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Adjust target lower</a:t>
            </a:r>
          </a:p>
        </p:txBody>
      </p:sp>
    </p:spTree>
    <p:extLst>
      <p:ext uri="{BB962C8B-B14F-4D97-AF65-F5344CB8AC3E}">
        <p14:creationId xmlns:p14="http://schemas.microsoft.com/office/powerpoint/2010/main" val="78857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D2BE-8124-403F-89D2-F3F7DEAD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Xerox new sales strategy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A175F-EB21-4434-8EEE-2BFAD3AB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F0D2B-CDF8-421A-A365-A28DECF5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Engineering and Development		    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7D449B-B769-4A18-8FDF-589A7835D211}"/>
              </a:ext>
            </a:extLst>
          </p:cNvPr>
          <p:cNvSpPr txBox="1"/>
          <p:nvPr/>
        </p:nvSpPr>
        <p:spPr>
          <a:xfrm>
            <a:off x="304800" y="1066800"/>
            <a:ext cx="9033242" cy="666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Build an app to empower the sales teams to make pricing</a:t>
            </a:r>
          </a:p>
          <a:p>
            <a:r>
              <a:rPr lang="en-US" dirty="0"/>
              <a:t>decisions in the field based on the customer circumstances. </a:t>
            </a:r>
          </a:p>
          <a:p>
            <a:endParaRPr lang="en-US" dirty="0"/>
          </a:p>
          <a:p>
            <a:r>
              <a:rPr lang="en-US" dirty="0"/>
              <a:t>Xerox came up with range pricing</a:t>
            </a:r>
          </a:p>
          <a:p>
            <a:r>
              <a:rPr lang="en-US" dirty="0"/>
              <a:t>	Each product will have 3 prices: high, low, and target</a:t>
            </a:r>
          </a:p>
          <a:p>
            <a:r>
              <a:rPr lang="en-US" dirty="0"/>
              <a:t>The sales person is supposed to hit the target on </a:t>
            </a:r>
          </a:p>
          <a:p>
            <a:r>
              <a:rPr lang="en-US" dirty="0"/>
              <a:t>each item on the deal but allowed to vary on some items as long </a:t>
            </a:r>
          </a:p>
          <a:p>
            <a:r>
              <a:rPr lang="en-US" dirty="0"/>
              <a:t>as the total is greater than the sum of the target. </a:t>
            </a:r>
          </a:p>
          <a:p>
            <a:endParaRPr lang="en-US" sz="3600" dirty="0">
              <a:solidFill>
                <a:srgbClr val="FF0000"/>
              </a:solidFill>
            </a:endParaRPr>
          </a:p>
          <a:p>
            <a:r>
              <a:rPr lang="en-US" sz="3600" dirty="0">
                <a:solidFill>
                  <a:srgbClr val="FF0000"/>
                </a:solidFill>
              </a:rPr>
              <a:t>But there is a problem, a big one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130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762000"/>
          </a:xfrm>
        </p:spPr>
        <p:txBody>
          <a:bodyPr/>
          <a:lstStyle/>
          <a:p>
            <a:r>
              <a:rPr lang="en-US" dirty="0"/>
              <a:t>Key business intelligence decisions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43400" y="2436168"/>
            <a:ext cx="1827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Target Price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86200" y="1482835"/>
            <a:ext cx="1915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Ceiling Price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55595" y="3429000"/>
            <a:ext cx="1673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Floor Price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05600" y="2428378"/>
            <a:ext cx="1827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Actual Price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00C5BC9B-C96D-453A-80DC-74350FCC571A}"/>
              </a:ext>
            </a:extLst>
          </p:cNvPr>
          <p:cNvSpPr/>
          <p:nvPr/>
        </p:nvSpPr>
        <p:spPr bwMode="auto">
          <a:xfrm>
            <a:off x="8347322" y="2743200"/>
            <a:ext cx="380472" cy="838200"/>
          </a:xfrm>
          <a:prstGeom prst="downArrow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4C43F69-698D-46B3-BF27-5E4F1CFB6767}"/>
              </a:ext>
            </a:extLst>
          </p:cNvPr>
          <p:cNvSpPr/>
          <p:nvPr/>
        </p:nvSpPr>
        <p:spPr bwMode="auto">
          <a:xfrm rot="10800000">
            <a:off x="8358204" y="1828800"/>
            <a:ext cx="380472" cy="838200"/>
          </a:xfrm>
          <a:prstGeom prst="downArrow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F1E5C-30FE-4B5C-A026-A16C924B5BAB}"/>
              </a:ext>
            </a:extLst>
          </p:cNvPr>
          <p:cNvSpPr/>
          <p:nvPr/>
        </p:nvSpPr>
        <p:spPr bwMode="auto">
          <a:xfrm>
            <a:off x="177173" y="1062777"/>
            <a:ext cx="1447800" cy="1454182"/>
          </a:xfrm>
          <a:prstGeom prst="ellipse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elvetica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elvetica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elvetica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51D70B-D85B-4833-9FBB-A6FAAC866968}"/>
              </a:ext>
            </a:extLst>
          </p:cNvPr>
          <p:cNvSpPr/>
          <p:nvPr/>
        </p:nvSpPr>
        <p:spPr>
          <a:xfrm>
            <a:off x="278146" y="1482835"/>
            <a:ext cx="12458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Product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6CB8D-D53C-4C5B-BD58-8617D919491A}"/>
              </a:ext>
            </a:extLst>
          </p:cNvPr>
          <p:cNvSpPr txBox="1"/>
          <p:nvPr/>
        </p:nvSpPr>
        <p:spPr>
          <a:xfrm>
            <a:off x="177173" y="4341042"/>
            <a:ext cx="8690199" cy="2234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FF66"/>
                </a:solidFill>
              </a:rPr>
              <a:t>The top 10 profitable customers [can you sell them more]</a:t>
            </a:r>
          </a:p>
          <a:p>
            <a:r>
              <a:rPr lang="en-US" i="1" dirty="0">
                <a:solidFill>
                  <a:srgbClr val="FFFF66"/>
                </a:solidFill>
              </a:rPr>
              <a:t>The top 10 profitable products [get rid of unprofitable products]</a:t>
            </a:r>
          </a:p>
          <a:p>
            <a:r>
              <a:rPr lang="en-US" i="1" dirty="0">
                <a:solidFill>
                  <a:srgbClr val="FFFF66"/>
                </a:solidFill>
              </a:rPr>
              <a:t>The top 3 sales persons [Reward best sales people]</a:t>
            </a:r>
          </a:p>
          <a:p>
            <a:r>
              <a:rPr lang="en-US" i="1" dirty="0">
                <a:solidFill>
                  <a:srgbClr val="FFFF66"/>
                </a:solidFill>
              </a:rPr>
              <a:t>And most challenging: Are we underpricing our products? </a:t>
            </a:r>
          </a:p>
          <a:p>
            <a:r>
              <a:rPr lang="en-US" i="1" dirty="0">
                <a:solidFill>
                  <a:srgbClr val="FFFF66"/>
                </a:solidFill>
              </a:rPr>
              <a:t>Can we charge more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6925BE-007F-483C-85AD-DA8E563182EA}"/>
              </a:ext>
            </a:extLst>
          </p:cNvPr>
          <p:cNvSpPr/>
          <p:nvPr/>
        </p:nvSpPr>
        <p:spPr bwMode="auto">
          <a:xfrm>
            <a:off x="4114800" y="2354410"/>
            <a:ext cx="4800600" cy="6491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6885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Pricing: Product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3657600" y="1676400"/>
            <a:ext cx="1447800" cy="1454182"/>
          </a:xfrm>
          <a:prstGeom prst="ellipse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elvetica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elvetica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elvetic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71900" y="2172658"/>
            <a:ext cx="12458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Product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62428" y="1171297"/>
            <a:ext cx="1827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Target Price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32054" y="2210103"/>
            <a:ext cx="1915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Ceiling Price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83744" y="2207251"/>
            <a:ext cx="1673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Floor Price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93763" y="4027753"/>
            <a:ext cx="1827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Actual Price</a:t>
            </a:r>
          </a:p>
        </p:txBody>
      </p:sp>
      <p:sp>
        <p:nvSpPr>
          <p:cNvPr id="3" name="Down Arrow 2"/>
          <p:cNvSpPr/>
          <p:nvPr/>
        </p:nvSpPr>
        <p:spPr bwMode="auto">
          <a:xfrm>
            <a:off x="4191000" y="3217457"/>
            <a:ext cx="490905" cy="582216"/>
          </a:xfrm>
          <a:prstGeom prst="downArrow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effectLst/>
              <a:latin typeface="Helvetica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1AA492E-1D7C-443B-A175-2C1B04137649}"/>
              </a:ext>
            </a:extLst>
          </p:cNvPr>
          <p:cNvSpPr/>
          <p:nvPr/>
        </p:nvSpPr>
        <p:spPr bwMode="auto">
          <a:xfrm>
            <a:off x="5818156" y="4035088"/>
            <a:ext cx="1144272" cy="917079"/>
          </a:xfrm>
          <a:prstGeom prst="rightArrow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effectLst/>
              <a:latin typeface="Helvetica" pitchFamily="34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A36A370-CA5F-479C-91AE-8953E7BCDB1A}"/>
              </a:ext>
            </a:extLst>
          </p:cNvPr>
          <p:cNvSpPr/>
          <p:nvPr/>
        </p:nvSpPr>
        <p:spPr bwMode="auto">
          <a:xfrm rot="10800000">
            <a:off x="1905000" y="3825718"/>
            <a:ext cx="1144272" cy="917079"/>
          </a:xfrm>
          <a:prstGeom prst="rightArrow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effectLst/>
              <a:latin typeface="Helvetica" pitchFamily="34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526B199-9AC8-4202-9103-E6BEA65D68A5}"/>
              </a:ext>
            </a:extLst>
          </p:cNvPr>
          <p:cNvSpPr/>
          <p:nvPr/>
        </p:nvSpPr>
        <p:spPr bwMode="auto">
          <a:xfrm rot="5400000">
            <a:off x="3923663" y="4841175"/>
            <a:ext cx="1144272" cy="917079"/>
          </a:xfrm>
          <a:prstGeom prst="rightArrow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effectLst/>
              <a:latin typeface="Helvetica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589826-7AFC-419E-8E3F-40D9B57BA226}"/>
              </a:ext>
            </a:extLst>
          </p:cNvPr>
          <p:cNvSpPr/>
          <p:nvPr/>
        </p:nvSpPr>
        <p:spPr>
          <a:xfrm>
            <a:off x="7099791" y="3868757"/>
            <a:ext cx="1981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Who is the customer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E43C1B-179D-45DE-8BE0-FE595FD04282}"/>
              </a:ext>
            </a:extLst>
          </p:cNvPr>
          <p:cNvSpPr/>
          <p:nvPr/>
        </p:nvSpPr>
        <p:spPr>
          <a:xfrm>
            <a:off x="2836589" y="5845403"/>
            <a:ext cx="34708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Who is the salesperson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D67AFA-9A96-4093-8983-0F688FA76369}"/>
              </a:ext>
            </a:extLst>
          </p:cNvPr>
          <p:cNvSpPr/>
          <p:nvPr/>
        </p:nvSpPr>
        <p:spPr>
          <a:xfrm>
            <a:off x="300970" y="3868758"/>
            <a:ext cx="17917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Which Product</a:t>
            </a:r>
          </a:p>
        </p:txBody>
      </p:sp>
    </p:spTree>
    <p:extLst>
      <p:ext uri="{BB962C8B-B14F-4D97-AF65-F5344CB8AC3E}">
        <p14:creationId xmlns:p14="http://schemas.microsoft.com/office/powerpoint/2010/main" val="42351690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305800" cy="762000"/>
          </a:xfrm>
        </p:spPr>
        <p:txBody>
          <a:bodyPr/>
          <a:lstStyle/>
          <a:p>
            <a:r>
              <a:rPr lang="en-US" dirty="0"/>
              <a:t>Product performs well with positive impact in different direction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36996" y="2774025"/>
            <a:ext cx="2922342" cy="830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Actual Price higher than Target 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1AA492E-1D7C-443B-A175-2C1B04137649}"/>
              </a:ext>
            </a:extLst>
          </p:cNvPr>
          <p:cNvSpPr/>
          <p:nvPr/>
        </p:nvSpPr>
        <p:spPr bwMode="auto">
          <a:xfrm>
            <a:off x="5756530" y="2774027"/>
            <a:ext cx="1144272" cy="917079"/>
          </a:xfrm>
          <a:prstGeom prst="rightArrow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effectLst/>
              <a:latin typeface="Helvetica" pitchFamily="34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A36A370-CA5F-479C-91AE-8953E7BCDB1A}"/>
              </a:ext>
            </a:extLst>
          </p:cNvPr>
          <p:cNvSpPr/>
          <p:nvPr/>
        </p:nvSpPr>
        <p:spPr bwMode="auto">
          <a:xfrm rot="10800000">
            <a:off x="1895532" y="2774027"/>
            <a:ext cx="1144272" cy="917079"/>
          </a:xfrm>
          <a:prstGeom prst="rightArrow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effectLst/>
              <a:latin typeface="Helvetica" pitchFamily="34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526B199-9AC8-4202-9103-E6BEA65D68A5}"/>
              </a:ext>
            </a:extLst>
          </p:cNvPr>
          <p:cNvSpPr/>
          <p:nvPr/>
        </p:nvSpPr>
        <p:spPr bwMode="auto">
          <a:xfrm rot="5400000">
            <a:off x="3914195" y="3789484"/>
            <a:ext cx="1144272" cy="917079"/>
          </a:xfrm>
          <a:prstGeom prst="rightArrow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effectLst/>
              <a:latin typeface="Helvetica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589826-7AFC-419E-8E3F-40D9B57BA226}"/>
              </a:ext>
            </a:extLst>
          </p:cNvPr>
          <p:cNvSpPr/>
          <p:nvPr/>
        </p:nvSpPr>
        <p:spPr>
          <a:xfrm>
            <a:off x="7090323" y="2817066"/>
            <a:ext cx="1981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customer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E43C1B-179D-45DE-8BE0-FE595FD04282}"/>
              </a:ext>
            </a:extLst>
          </p:cNvPr>
          <p:cNvSpPr/>
          <p:nvPr/>
        </p:nvSpPr>
        <p:spPr>
          <a:xfrm>
            <a:off x="3562841" y="4957262"/>
            <a:ext cx="1846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salesperson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D67AFA-9A96-4093-8983-0F688FA76369}"/>
              </a:ext>
            </a:extLst>
          </p:cNvPr>
          <p:cNvSpPr/>
          <p:nvPr/>
        </p:nvSpPr>
        <p:spPr>
          <a:xfrm>
            <a:off x="291502" y="2817067"/>
            <a:ext cx="17917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Which Product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71F7A3-C7BD-40BE-8ED4-5BD1C4026E12}"/>
              </a:ext>
            </a:extLst>
          </p:cNvPr>
          <p:cNvSpPr/>
          <p:nvPr/>
        </p:nvSpPr>
        <p:spPr>
          <a:xfrm>
            <a:off x="5333528" y="4634096"/>
            <a:ext cx="4539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66FFFF"/>
                </a:solidFill>
              </a:rPr>
              <a:t>+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1837F9-A4B7-4A75-B836-32DEEB3E6B13}"/>
              </a:ext>
            </a:extLst>
          </p:cNvPr>
          <p:cNvCxnSpPr/>
          <p:nvPr/>
        </p:nvCxnSpPr>
        <p:spPr bwMode="auto">
          <a:xfrm>
            <a:off x="8229600" y="3733800"/>
            <a:ext cx="0" cy="2057400"/>
          </a:xfrm>
          <a:prstGeom prst="straightConnector1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F8B5915-E420-42C9-94DC-FEE29E82A37F}"/>
              </a:ext>
            </a:extLst>
          </p:cNvPr>
          <p:cNvSpPr/>
          <p:nvPr/>
        </p:nvSpPr>
        <p:spPr>
          <a:xfrm>
            <a:off x="7086600" y="5943600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95000"/>
                  </a:schemeClr>
                </a:solidFill>
              </a:rPr>
              <a:t>All customers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6CD1F2-F652-4C00-86A2-8572F8B900DE}"/>
              </a:ext>
            </a:extLst>
          </p:cNvPr>
          <p:cNvSpPr/>
          <p:nvPr/>
        </p:nvSpPr>
        <p:spPr>
          <a:xfrm>
            <a:off x="3657600" y="5898526"/>
            <a:ext cx="1981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95000"/>
                  </a:schemeClr>
                </a:solidFill>
              </a:rPr>
              <a:t>Sales organization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8BE4B5-6C34-42A2-A58D-40DD4266FB22}"/>
              </a:ext>
            </a:extLst>
          </p:cNvPr>
          <p:cNvSpPr/>
          <p:nvPr/>
        </p:nvSpPr>
        <p:spPr>
          <a:xfrm>
            <a:off x="102090" y="5852359"/>
            <a:ext cx="1981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95000"/>
                  </a:schemeClr>
                </a:solidFill>
              </a:rPr>
              <a:t>Supplier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0B1EEF-9AF4-48D3-B81F-13FC1BD258D5}"/>
              </a:ext>
            </a:extLst>
          </p:cNvPr>
          <p:cNvCxnSpPr/>
          <p:nvPr/>
        </p:nvCxnSpPr>
        <p:spPr bwMode="auto">
          <a:xfrm>
            <a:off x="838200" y="3691106"/>
            <a:ext cx="0" cy="2057400"/>
          </a:xfrm>
          <a:prstGeom prst="straightConnector1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2A596BA-48E7-4A9A-841D-B624610D92C1}"/>
              </a:ext>
            </a:extLst>
          </p:cNvPr>
          <p:cNvCxnSpPr/>
          <p:nvPr/>
        </p:nvCxnSpPr>
        <p:spPr bwMode="auto">
          <a:xfrm>
            <a:off x="4486331" y="5638800"/>
            <a:ext cx="0" cy="304800"/>
          </a:xfrm>
          <a:prstGeom prst="straightConnector1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D486975-85A3-4D51-90D4-307CDC8B5E94}"/>
              </a:ext>
            </a:extLst>
          </p:cNvPr>
          <p:cNvSpPr/>
          <p:nvPr/>
        </p:nvSpPr>
        <p:spPr>
          <a:xfrm>
            <a:off x="-85668" y="5468034"/>
            <a:ext cx="4539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66FFFF"/>
                </a:solidFill>
              </a:rPr>
              <a:t>+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B3F83C-58F5-4CFB-B58D-E7CD6920E942}"/>
              </a:ext>
            </a:extLst>
          </p:cNvPr>
          <p:cNvSpPr/>
          <p:nvPr/>
        </p:nvSpPr>
        <p:spPr>
          <a:xfrm>
            <a:off x="3876982" y="5667693"/>
            <a:ext cx="4539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66FFFF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660558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149853" y="2743200"/>
            <a:ext cx="2650084" cy="9048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dirty="0"/>
              <a:t>Actual Price lower</a:t>
            </a:r>
          </a:p>
          <a:p>
            <a:pPr algn="ctr"/>
            <a:r>
              <a:rPr lang="en-US" dirty="0"/>
              <a:t>than Target 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1AA492E-1D7C-443B-A175-2C1B04137649}"/>
              </a:ext>
            </a:extLst>
          </p:cNvPr>
          <p:cNvSpPr/>
          <p:nvPr/>
        </p:nvSpPr>
        <p:spPr bwMode="auto">
          <a:xfrm>
            <a:off x="5756530" y="2774027"/>
            <a:ext cx="1144272" cy="917079"/>
          </a:xfrm>
          <a:prstGeom prst="rightArrow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effectLst/>
              <a:latin typeface="Helvetica" pitchFamily="34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A36A370-CA5F-479C-91AE-8953E7BCDB1A}"/>
              </a:ext>
            </a:extLst>
          </p:cNvPr>
          <p:cNvSpPr/>
          <p:nvPr/>
        </p:nvSpPr>
        <p:spPr bwMode="auto">
          <a:xfrm rot="10800000">
            <a:off x="1895532" y="2774027"/>
            <a:ext cx="1144272" cy="917079"/>
          </a:xfrm>
          <a:prstGeom prst="rightArrow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effectLst/>
              <a:latin typeface="Helvetica" pitchFamily="34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526B199-9AC8-4202-9103-E6BEA65D68A5}"/>
              </a:ext>
            </a:extLst>
          </p:cNvPr>
          <p:cNvSpPr/>
          <p:nvPr/>
        </p:nvSpPr>
        <p:spPr bwMode="auto">
          <a:xfrm rot="5400000">
            <a:off x="3914195" y="3789484"/>
            <a:ext cx="1144272" cy="917079"/>
          </a:xfrm>
          <a:prstGeom prst="rightArrow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effectLst/>
              <a:latin typeface="Helvetica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589826-7AFC-419E-8E3F-40D9B57BA226}"/>
              </a:ext>
            </a:extLst>
          </p:cNvPr>
          <p:cNvSpPr/>
          <p:nvPr/>
        </p:nvSpPr>
        <p:spPr>
          <a:xfrm>
            <a:off x="7090323" y="2817066"/>
            <a:ext cx="1981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customer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E43C1B-179D-45DE-8BE0-FE595FD04282}"/>
              </a:ext>
            </a:extLst>
          </p:cNvPr>
          <p:cNvSpPr/>
          <p:nvPr/>
        </p:nvSpPr>
        <p:spPr>
          <a:xfrm>
            <a:off x="3562841" y="4957262"/>
            <a:ext cx="1846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salesperson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D67AFA-9A96-4093-8983-0F688FA76369}"/>
              </a:ext>
            </a:extLst>
          </p:cNvPr>
          <p:cNvSpPr/>
          <p:nvPr/>
        </p:nvSpPr>
        <p:spPr>
          <a:xfrm>
            <a:off x="291502" y="2817067"/>
            <a:ext cx="17917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Which Product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71F7A3-C7BD-40BE-8ED4-5BD1C4026E12}"/>
              </a:ext>
            </a:extLst>
          </p:cNvPr>
          <p:cNvSpPr/>
          <p:nvPr/>
        </p:nvSpPr>
        <p:spPr>
          <a:xfrm>
            <a:off x="5314291" y="4634096"/>
            <a:ext cx="4924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66FFFF"/>
                </a:solidFill>
              </a:rPr>
              <a:t>--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1837F9-A4B7-4A75-B836-32DEEB3E6B13}"/>
              </a:ext>
            </a:extLst>
          </p:cNvPr>
          <p:cNvCxnSpPr/>
          <p:nvPr/>
        </p:nvCxnSpPr>
        <p:spPr bwMode="auto">
          <a:xfrm>
            <a:off x="8229600" y="3733800"/>
            <a:ext cx="0" cy="2057400"/>
          </a:xfrm>
          <a:prstGeom prst="straightConnector1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F8B5915-E420-42C9-94DC-FEE29E82A37F}"/>
              </a:ext>
            </a:extLst>
          </p:cNvPr>
          <p:cNvSpPr/>
          <p:nvPr/>
        </p:nvSpPr>
        <p:spPr>
          <a:xfrm>
            <a:off x="7086600" y="5943600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95000"/>
                  </a:schemeClr>
                </a:solidFill>
              </a:rPr>
              <a:t>All customers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6CD1F2-F652-4C00-86A2-8572F8B900DE}"/>
              </a:ext>
            </a:extLst>
          </p:cNvPr>
          <p:cNvSpPr/>
          <p:nvPr/>
        </p:nvSpPr>
        <p:spPr>
          <a:xfrm>
            <a:off x="3657600" y="5898526"/>
            <a:ext cx="1981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95000"/>
                  </a:schemeClr>
                </a:solidFill>
              </a:rPr>
              <a:t>Sales organization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8BE4B5-6C34-42A2-A58D-40DD4266FB22}"/>
              </a:ext>
            </a:extLst>
          </p:cNvPr>
          <p:cNvSpPr/>
          <p:nvPr/>
        </p:nvSpPr>
        <p:spPr>
          <a:xfrm>
            <a:off x="102090" y="5852359"/>
            <a:ext cx="1981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95000"/>
                  </a:schemeClr>
                </a:solidFill>
              </a:rPr>
              <a:t>Supplier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0B1EEF-9AF4-48D3-B81F-13FC1BD258D5}"/>
              </a:ext>
            </a:extLst>
          </p:cNvPr>
          <p:cNvCxnSpPr/>
          <p:nvPr/>
        </p:nvCxnSpPr>
        <p:spPr bwMode="auto">
          <a:xfrm>
            <a:off x="838200" y="3691106"/>
            <a:ext cx="0" cy="2057400"/>
          </a:xfrm>
          <a:prstGeom prst="straightConnector1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2A596BA-48E7-4A9A-841D-B624610D92C1}"/>
              </a:ext>
            </a:extLst>
          </p:cNvPr>
          <p:cNvCxnSpPr/>
          <p:nvPr/>
        </p:nvCxnSpPr>
        <p:spPr bwMode="auto">
          <a:xfrm>
            <a:off x="4486331" y="5638800"/>
            <a:ext cx="0" cy="304800"/>
          </a:xfrm>
          <a:prstGeom prst="straightConnector1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D486975-85A3-4D51-90D4-307CDC8B5E94}"/>
              </a:ext>
            </a:extLst>
          </p:cNvPr>
          <p:cNvSpPr/>
          <p:nvPr/>
        </p:nvSpPr>
        <p:spPr>
          <a:xfrm>
            <a:off x="-104903" y="5468034"/>
            <a:ext cx="4924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66FFFF"/>
                </a:solidFill>
              </a:rPr>
              <a:t>--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B3F83C-58F5-4CFB-B58D-E7CD6920E942}"/>
              </a:ext>
            </a:extLst>
          </p:cNvPr>
          <p:cNvSpPr/>
          <p:nvPr/>
        </p:nvSpPr>
        <p:spPr>
          <a:xfrm>
            <a:off x="3857746" y="5667693"/>
            <a:ext cx="4924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66FFFF"/>
                </a:solidFill>
              </a:rPr>
              <a:t>--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DDD7A5DD-8DF6-4CFE-98D9-7E0B37D88BB4}"/>
              </a:ext>
            </a:extLst>
          </p:cNvPr>
          <p:cNvSpPr txBox="1">
            <a:spLocks/>
          </p:cNvSpPr>
          <p:nvPr/>
        </p:nvSpPr>
        <p:spPr bwMode="auto">
          <a:xfrm>
            <a:off x="371112" y="452735"/>
            <a:ext cx="830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C8C08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C8C08"/>
                </a:solidFill>
                <a:latin typeface="Helvetic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C8C08"/>
                </a:solidFill>
                <a:latin typeface="Helvetic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C8C08"/>
                </a:solidFill>
                <a:latin typeface="Helvetic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C8C08"/>
                </a:solidFill>
                <a:latin typeface="Helvetica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C8C08"/>
                </a:solidFill>
                <a:latin typeface="Helvetica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C8C08"/>
                </a:solidFill>
                <a:latin typeface="Helvetica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C8C08"/>
                </a:solidFill>
                <a:latin typeface="Helvetica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i="1">
                <a:solidFill>
                  <a:srgbClr val="8C8C08"/>
                </a:solidFill>
                <a:latin typeface="Helvetica" pitchFamily="34" charset="0"/>
              </a:defRPr>
            </a:lvl9pPr>
          </a:lstStyle>
          <a:p>
            <a:pPr>
              <a:buClrTx/>
              <a:buSzTx/>
              <a:buFontTx/>
            </a:pPr>
            <a:r>
              <a:rPr lang="en-US" kern="0" dirty="0"/>
              <a:t>Product </a:t>
            </a:r>
            <a:r>
              <a:rPr lang="en-US" kern="0"/>
              <a:t>performs with </a:t>
            </a:r>
            <a:r>
              <a:rPr lang="en-US" kern="0" dirty="0"/>
              <a:t>negative impact in different direction</a:t>
            </a:r>
          </a:p>
        </p:txBody>
      </p:sp>
    </p:spTree>
    <p:extLst>
      <p:ext uri="{BB962C8B-B14F-4D97-AF65-F5344CB8AC3E}">
        <p14:creationId xmlns:p14="http://schemas.microsoft.com/office/powerpoint/2010/main" val="39786434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0EE4-5473-4AD0-A73F-7293F8C61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94401-8468-4286-9E51-A9C3E82A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8E52F-46B6-4EDE-B686-B296A85A4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Engineering and Development		     </a:t>
            </a:r>
            <a:endParaRPr lang="en-US" dirty="0"/>
          </a:p>
        </p:txBody>
      </p:sp>
      <p:sp>
        <p:nvSpPr>
          <p:cNvPr id="7" name="Line 17">
            <a:extLst>
              <a:ext uri="{FF2B5EF4-FFF2-40B4-BE49-F238E27FC236}">
                <a16:creationId xmlns:a16="http://schemas.microsoft.com/office/drawing/2014/main" id="{9B1DF96F-2991-4985-9B50-EED5386C42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5308" y="2101850"/>
            <a:ext cx="22098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B77AD05A-C14E-4DBF-8C18-0764F23FB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908" y="179705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D3F6674C-DCF0-4B91-834E-D1AB94B61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1920" y="1909762"/>
            <a:ext cx="97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Product</a:t>
            </a:r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F7B1C30D-7195-4762-86E2-6D3CE7422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6508" y="179705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Text Box 16">
            <a:extLst>
              <a:ext uri="{FF2B5EF4-FFF2-40B4-BE49-F238E27FC236}">
                <a16:creationId xmlns:a16="http://schemas.microsoft.com/office/drawing/2014/main" id="{9C931291-BB42-48AE-94D5-0C9FA3B53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2708" y="1752600"/>
            <a:ext cx="971550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Product</a:t>
            </a:r>
          </a:p>
          <a:p>
            <a:r>
              <a:rPr lang="en-US" sz="1800"/>
              <a:t>Catalog</a:t>
            </a:r>
          </a:p>
        </p:txBody>
      </p:sp>
      <p:sp>
        <p:nvSpPr>
          <p:cNvPr id="12" name="Text Box 25">
            <a:extLst>
              <a:ext uri="{FF2B5EF4-FFF2-40B4-BE49-F238E27FC236}">
                <a16:creationId xmlns:a16="http://schemas.microsoft.com/office/drawing/2014/main" id="{9850C476-E04A-46A6-8D4F-2AAA9B330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1208" y="1007727"/>
            <a:ext cx="1524000" cy="182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 u="sng" dirty="0">
                <a:solidFill>
                  <a:srgbClr val="FFFF66"/>
                </a:solidFill>
              </a:rPr>
              <a:t>Attributes:</a:t>
            </a:r>
          </a:p>
          <a:p>
            <a:pPr lvl="1"/>
            <a:r>
              <a:rPr lang="en-US" sz="1200" i="1" dirty="0">
                <a:solidFill>
                  <a:srgbClr val="FFFF66"/>
                </a:solidFill>
              </a:rPr>
              <a:t>Target</a:t>
            </a:r>
          </a:p>
          <a:p>
            <a:pPr lvl="1"/>
            <a:r>
              <a:rPr lang="en-US" sz="1200" i="1" dirty="0">
                <a:solidFill>
                  <a:srgbClr val="FFFF66"/>
                </a:solidFill>
              </a:rPr>
              <a:t>Floor</a:t>
            </a:r>
          </a:p>
          <a:p>
            <a:pPr lvl="1"/>
            <a:r>
              <a:rPr lang="en-US" sz="1200" i="1" dirty="0">
                <a:solidFill>
                  <a:srgbClr val="FFFF66"/>
                </a:solidFill>
              </a:rPr>
              <a:t>Ceiling</a:t>
            </a:r>
          </a:p>
          <a:p>
            <a:pPr lvl="1"/>
            <a:r>
              <a:rPr lang="en-US" sz="1200" i="1" dirty="0">
                <a:solidFill>
                  <a:srgbClr val="FFFF66"/>
                </a:solidFill>
              </a:rPr>
              <a:t>Availability</a:t>
            </a:r>
          </a:p>
          <a:p>
            <a:pPr lvl="1"/>
            <a:r>
              <a:rPr lang="en-US" sz="1200" i="1" dirty="0">
                <a:solidFill>
                  <a:srgbClr val="FFFF66"/>
                </a:solidFill>
              </a:rPr>
              <a:t>Description</a:t>
            </a:r>
          </a:p>
          <a:p>
            <a:pPr lvl="1"/>
            <a:r>
              <a:rPr lang="en-US" sz="1200" i="1" dirty="0">
                <a:solidFill>
                  <a:srgbClr val="FFFF66"/>
                </a:solidFill>
              </a:rPr>
              <a:t>Name</a:t>
            </a:r>
          </a:p>
          <a:p>
            <a:pPr lvl="1"/>
            <a:r>
              <a:rPr lang="en-US" sz="1200" i="1" dirty="0">
                <a:solidFill>
                  <a:srgbClr val="FFFF66"/>
                </a:solidFill>
              </a:rPr>
              <a:t>Product ID</a:t>
            </a:r>
          </a:p>
        </p:txBody>
      </p:sp>
      <p:pic>
        <p:nvPicPr>
          <p:cNvPr id="15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75A5BBC-7A02-4368-912E-74FB7A738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835919"/>
            <a:ext cx="6553768" cy="3945865"/>
          </a:xfrm>
        </p:spPr>
      </p:pic>
    </p:spTree>
    <p:extLst>
      <p:ext uri="{BB962C8B-B14F-4D97-AF65-F5344CB8AC3E}">
        <p14:creationId xmlns:p14="http://schemas.microsoft.com/office/powerpoint/2010/main" val="42261070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0EE4-5473-4AD0-A73F-7293F8C61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94401-8468-4286-9E51-A9C3E82A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8E52F-46B6-4EDE-B686-B296A85A4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Engineering and Development		     </a:t>
            </a:r>
            <a:endParaRPr lang="en-US" dirty="0"/>
          </a:p>
        </p:txBody>
      </p:sp>
      <p:sp>
        <p:nvSpPr>
          <p:cNvPr id="7" name="Line 17">
            <a:extLst>
              <a:ext uri="{FF2B5EF4-FFF2-40B4-BE49-F238E27FC236}">
                <a16:creationId xmlns:a16="http://schemas.microsoft.com/office/drawing/2014/main" id="{9B1DF96F-2991-4985-9B50-EED5386C42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277356"/>
            <a:ext cx="22098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B77AD05A-C14E-4DBF-8C18-0764F23FB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972556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D3F6674C-DCF0-4B91-834E-D1AB94B61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012" y="2085268"/>
            <a:ext cx="97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Product</a:t>
            </a:r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F7B1C30D-7195-4762-86E2-6D3CE7422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972556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Text Box 16">
            <a:extLst>
              <a:ext uri="{FF2B5EF4-FFF2-40B4-BE49-F238E27FC236}">
                <a16:creationId xmlns:a16="http://schemas.microsoft.com/office/drawing/2014/main" id="{9C931291-BB42-48AE-94D5-0C9FA3B53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928106"/>
            <a:ext cx="971550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Product</a:t>
            </a:r>
          </a:p>
          <a:p>
            <a:r>
              <a:rPr lang="en-US" sz="1800"/>
              <a:t>Catalog</a:t>
            </a:r>
          </a:p>
        </p:txBody>
      </p:sp>
      <p:sp>
        <p:nvSpPr>
          <p:cNvPr id="12" name="Text Box 25">
            <a:extLst>
              <a:ext uri="{FF2B5EF4-FFF2-40B4-BE49-F238E27FC236}">
                <a16:creationId xmlns:a16="http://schemas.microsoft.com/office/drawing/2014/main" id="{9850C476-E04A-46A6-8D4F-2AAA9B330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1183233"/>
            <a:ext cx="1524000" cy="182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 u="sng" dirty="0">
                <a:solidFill>
                  <a:srgbClr val="FFFF66"/>
                </a:solidFill>
              </a:rPr>
              <a:t>Attributes:</a:t>
            </a:r>
          </a:p>
          <a:p>
            <a:pPr lvl="1"/>
            <a:r>
              <a:rPr lang="en-US" sz="1200" i="1" dirty="0">
                <a:solidFill>
                  <a:srgbClr val="FFFF66"/>
                </a:solidFill>
              </a:rPr>
              <a:t>Target</a:t>
            </a:r>
          </a:p>
          <a:p>
            <a:pPr lvl="1"/>
            <a:r>
              <a:rPr lang="en-US" sz="1200" i="1" dirty="0">
                <a:solidFill>
                  <a:srgbClr val="FFFF66"/>
                </a:solidFill>
              </a:rPr>
              <a:t>Floor</a:t>
            </a:r>
          </a:p>
          <a:p>
            <a:pPr lvl="1"/>
            <a:r>
              <a:rPr lang="en-US" sz="1200" i="1" dirty="0">
                <a:solidFill>
                  <a:srgbClr val="FFFF66"/>
                </a:solidFill>
              </a:rPr>
              <a:t>Ceiling</a:t>
            </a:r>
          </a:p>
          <a:p>
            <a:pPr lvl="1"/>
            <a:r>
              <a:rPr lang="en-US" sz="1200" i="1" dirty="0">
                <a:solidFill>
                  <a:srgbClr val="FFFF66"/>
                </a:solidFill>
              </a:rPr>
              <a:t>Availability</a:t>
            </a:r>
          </a:p>
          <a:p>
            <a:pPr lvl="1"/>
            <a:r>
              <a:rPr lang="en-US" sz="1200" i="1" dirty="0">
                <a:solidFill>
                  <a:srgbClr val="FFFF66"/>
                </a:solidFill>
              </a:rPr>
              <a:t>Description</a:t>
            </a:r>
          </a:p>
          <a:p>
            <a:pPr lvl="1"/>
            <a:r>
              <a:rPr lang="en-US" sz="1200" i="1" dirty="0">
                <a:solidFill>
                  <a:srgbClr val="FFFF66"/>
                </a:solidFill>
              </a:rPr>
              <a:t>Name</a:t>
            </a:r>
          </a:p>
          <a:p>
            <a:pPr lvl="1"/>
            <a:r>
              <a:rPr lang="en-US" sz="1200" i="1" dirty="0">
                <a:solidFill>
                  <a:srgbClr val="FFFF66"/>
                </a:solidFill>
              </a:rPr>
              <a:t>Product ID</a:t>
            </a:r>
          </a:p>
        </p:txBody>
      </p:sp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F9F2DAA-7BE5-4EBC-882F-D1B12FD2DD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928" y="3359533"/>
            <a:ext cx="6130821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635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BFC3-0BDD-4C24-B186-CD0158424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basic building block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4AB2D-D30C-4F41-A122-8C0DC2D92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0D4CE-0F48-4B76-B5F7-3923B46B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Engineering and Development		     </a:t>
            </a:r>
            <a:endParaRPr lang="en-US" dirty="0"/>
          </a:p>
        </p:txBody>
      </p:sp>
      <p:sp>
        <p:nvSpPr>
          <p:cNvPr id="10" name="Line 18">
            <a:extLst>
              <a:ext uri="{FF2B5EF4-FFF2-40B4-BE49-F238E27FC236}">
                <a16:creationId xmlns:a16="http://schemas.microsoft.com/office/drawing/2014/main" id="{C15CC262-0623-4588-BB0C-24B275E691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905000"/>
            <a:ext cx="22098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3D39A3A5-26D8-450B-8134-7F807C1E2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6002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CA2C5DAF-7175-4270-8F5D-28D4207EA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20850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Order Item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865B34B2-960F-4F07-90C4-32B4C43A7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6002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274B4D45-CEB8-4F28-920D-B45BB558F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2" y="1712912"/>
            <a:ext cx="97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66FFFF"/>
                </a:solidFill>
              </a:rPr>
              <a:t>Product</a:t>
            </a:r>
          </a:p>
        </p:txBody>
      </p:sp>
      <p:sp>
        <p:nvSpPr>
          <p:cNvPr id="15" name="Text Box 23">
            <a:extLst>
              <a:ext uri="{FF2B5EF4-FFF2-40B4-BE49-F238E27FC236}">
                <a16:creationId xmlns:a16="http://schemas.microsoft.com/office/drawing/2014/main" id="{76FDADE5-FF7B-4D6B-A167-CD8CBE9F2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950" y="1314450"/>
            <a:ext cx="15240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 u="sng" dirty="0">
                <a:solidFill>
                  <a:srgbClr val="FFFF66"/>
                </a:solidFill>
              </a:rPr>
              <a:t>Attributes:</a:t>
            </a:r>
          </a:p>
          <a:p>
            <a:pPr lvl="1"/>
            <a:r>
              <a:rPr lang="en-US" sz="1200" i="1" dirty="0">
                <a:solidFill>
                  <a:srgbClr val="FFFF66"/>
                </a:solidFill>
              </a:rPr>
              <a:t>Paid price per item</a:t>
            </a:r>
          </a:p>
          <a:p>
            <a:pPr lvl="1"/>
            <a:r>
              <a:rPr lang="en-US" sz="1200" i="1" dirty="0">
                <a:solidFill>
                  <a:srgbClr val="FFFF66"/>
                </a:solidFill>
              </a:rPr>
              <a:t>quantity</a:t>
            </a:r>
          </a:p>
        </p:txBody>
      </p:sp>
      <p:sp>
        <p:nvSpPr>
          <p:cNvPr id="16" name="Text Box 25">
            <a:extLst>
              <a:ext uri="{FF2B5EF4-FFF2-40B4-BE49-F238E27FC236}">
                <a16:creationId xmlns:a16="http://schemas.microsoft.com/office/drawing/2014/main" id="{972737EE-3F97-4DE2-BF04-6BC8108AE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1242014"/>
            <a:ext cx="1524000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 u="sng" dirty="0">
                <a:solidFill>
                  <a:srgbClr val="FFFF66"/>
                </a:solidFill>
              </a:rPr>
              <a:t>Attributes:</a:t>
            </a:r>
          </a:p>
          <a:p>
            <a:pPr lvl="1"/>
            <a:r>
              <a:rPr lang="en-US" sz="1200" i="1" dirty="0">
                <a:solidFill>
                  <a:srgbClr val="FFFF66"/>
                </a:solidFill>
              </a:rPr>
              <a:t>Target</a:t>
            </a:r>
          </a:p>
          <a:p>
            <a:pPr lvl="1"/>
            <a:r>
              <a:rPr lang="en-US" sz="1200" i="1" dirty="0">
                <a:solidFill>
                  <a:srgbClr val="FFFF66"/>
                </a:solidFill>
              </a:rPr>
              <a:t>Floor </a:t>
            </a:r>
          </a:p>
          <a:p>
            <a:pPr lvl="1"/>
            <a:r>
              <a:rPr lang="en-US" sz="1200" i="1" dirty="0">
                <a:solidFill>
                  <a:srgbClr val="FFFF66"/>
                </a:solidFill>
              </a:rPr>
              <a:t>Ceiling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CEA847-D674-4397-A21A-91B24880DF1F}"/>
              </a:ext>
            </a:extLst>
          </p:cNvPr>
          <p:cNvSpPr/>
          <p:nvPr/>
        </p:nvSpPr>
        <p:spPr>
          <a:xfrm>
            <a:off x="228600" y="3184542"/>
            <a:ext cx="4572000" cy="29977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public class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OrderItem</a:t>
            </a:r>
            <a:r>
              <a:rPr lang="en-US" sz="1600" dirty="0"/>
              <a:t> {</a:t>
            </a:r>
          </a:p>
          <a:p>
            <a:r>
              <a:rPr lang="en-US" sz="1600" dirty="0"/>
              <a:t>    Product </a:t>
            </a:r>
            <a:r>
              <a:rPr lang="en-US" sz="1600" dirty="0" err="1">
                <a:solidFill>
                  <a:srgbClr val="66FFFF"/>
                </a:solidFill>
              </a:rPr>
              <a:t>selectedproduct</a:t>
            </a:r>
            <a:r>
              <a:rPr lang="en-US" sz="1600" dirty="0"/>
              <a:t>;</a:t>
            </a:r>
          </a:p>
          <a:p>
            <a:r>
              <a:rPr lang="en-US" sz="1600" dirty="0"/>
              <a:t>    int </a:t>
            </a:r>
            <a:r>
              <a:rPr lang="en-US" sz="1600" dirty="0" err="1"/>
              <a:t>ActualPrice</a:t>
            </a:r>
            <a:r>
              <a:rPr lang="en-US" sz="1600" dirty="0"/>
              <a:t>;</a:t>
            </a:r>
          </a:p>
          <a:p>
            <a:r>
              <a:rPr lang="en-US" sz="1600" dirty="0"/>
              <a:t>    int quantity;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    public </a:t>
            </a:r>
            <a:r>
              <a:rPr lang="en-US" sz="1600" dirty="0" err="1"/>
              <a:t>OrderItem</a:t>
            </a:r>
            <a:r>
              <a:rPr lang="en-US" sz="1600" dirty="0"/>
              <a:t>(Product p, int q){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selectedproduct</a:t>
            </a:r>
            <a:r>
              <a:rPr lang="en-US" sz="1600" dirty="0"/>
              <a:t> = p;</a:t>
            </a:r>
          </a:p>
          <a:p>
            <a:r>
              <a:rPr lang="en-US" sz="1600" dirty="0"/>
              <a:t>        quantity = q;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41355E-9691-46DD-B837-6873A2E99F47}"/>
              </a:ext>
            </a:extLst>
          </p:cNvPr>
          <p:cNvSpPr/>
          <p:nvPr/>
        </p:nvSpPr>
        <p:spPr>
          <a:xfrm>
            <a:off x="4953000" y="3126483"/>
            <a:ext cx="4572000" cy="38841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public class </a:t>
            </a:r>
            <a:r>
              <a:rPr lang="en-US" sz="1600" dirty="0">
                <a:solidFill>
                  <a:srgbClr val="66FFFF"/>
                </a:solidFill>
              </a:rPr>
              <a:t>Product</a:t>
            </a:r>
            <a:r>
              <a:rPr lang="en-US" sz="1600" dirty="0"/>
              <a:t> {</a:t>
            </a:r>
          </a:p>
          <a:p>
            <a:endParaRPr lang="en-US" sz="1600" dirty="0"/>
          </a:p>
          <a:p>
            <a:r>
              <a:rPr lang="en-US" sz="1600" dirty="0"/>
              <a:t>    private int </a:t>
            </a:r>
            <a:r>
              <a:rPr lang="en-US" sz="1600" dirty="0" err="1"/>
              <a:t>floorPrice</a:t>
            </a:r>
            <a:r>
              <a:rPr lang="en-US" sz="1600" dirty="0"/>
              <a:t>;</a:t>
            </a:r>
          </a:p>
          <a:p>
            <a:r>
              <a:rPr lang="en-US" sz="1600" dirty="0"/>
              <a:t>    private int </a:t>
            </a:r>
            <a:r>
              <a:rPr lang="en-US" sz="1600" dirty="0" err="1"/>
              <a:t>ceilingPrice</a:t>
            </a:r>
            <a:r>
              <a:rPr lang="en-US" sz="1600" dirty="0"/>
              <a:t>;</a:t>
            </a:r>
          </a:p>
          <a:p>
            <a:r>
              <a:rPr lang="en-US" sz="1600" dirty="0"/>
              <a:t>    private int </a:t>
            </a:r>
            <a:r>
              <a:rPr lang="en-US" sz="1600" dirty="0" err="1"/>
              <a:t>targetPrice</a:t>
            </a:r>
            <a:r>
              <a:rPr lang="en-US" sz="1600" dirty="0"/>
              <a:t>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ArrayList</a:t>
            </a:r>
            <a:r>
              <a:rPr lang="en-US" sz="1600" dirty="0"/>
              <a:t>&lt;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OrderItem</a:t>
            </a:r>
            <a:r>
              <a:rPr lang="en-US" sz="1600" dirty="0"/>
              <a:t>&gt; </a:t>
            </a:r>
            <a:r>
              <a:rPr lang="en-US" sz="1600" dirty="0" err="1"/>
              <a:t>orderitems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    public Product(int </a:t>
            </a:r>
            <a:r>
              <a:rPr lang="en-US" sz="1600" dirty="0" err="1"/>
              <a:t>fp</a:t>
            </a:r>
            <a:r>
              <a:rPr lang="en-US" sz="1600" dirty="0"/>
              <a:t>, int cp, int </a:t>
            </a:r>
            <a:r>
              <a:rPr lang="en-US" sz="1600" dirty="0" err="1"/>
              <a:t>tp</a:t>
            </a:r>
            <a:r>
              <a:rPr lang="en-US" sz="1600" dirty="0"/>
              <a:t>) {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floorPrice</a:t>
            </a:r>
            <a:r>
              <a:rPr lang="en-US" sz="1600" dirty="0"/>
              <a:t> = </a:t>
            </a:r>
            <a:r>
              <a:rPr lang="en-US" sz="1600" dirty="0" err="1"/>
              <a:t>fp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ceilingPrice</a:t>
            </a:r>
            <a:r>
              <a:rPr lang="en-US" sz="1600" dirty="0"/>
              <a:t> = cp;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targetPrice</a:t>
            </a:r>
            <a:r>
              <a:rPr lang="en-US" sz="1600" dirty="0"/>
              <a:t> = </a:t>
            </a:r>
            <a:r>
              <a:rPr lang="en-US" sz="1600" dirty="0" err="1"/>
              <a:t>tp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0255508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BFC3-0BDD-4C24-B186-CD0158424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demand to supply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4AB2D-D30C-4F41-A122-8C0DC2D92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0D4CE-0F48-4B76-B5F7-3923B46B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Engineering and Development		     </a:t>
            </a:r>
            <a:endParaRPr lang="en-US" dirty="0"/>
          </a:p>
        </p:txBody>
      </p:sp>
      <p:sp>
        <p:nvSpPr>
          <p:cNvPr id="10" name="Line 18">
            <a:extLst>
              <a:ext uri="{FF2B5EF4-FFF2-40B4-BE49-F238E27FC236}">
                <a16:creationId xmlns:a16="http://schemas.microsoft.com/office/drawing/2014/main" id="{C15CC262-0623-4588-BB0C-24B275E691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905000"/>
            <a:ext cx="22098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3D39A3A5-26D8-450B-8134-7F807C1E2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6002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CA2C5DAF-7175-4270-8F5D-28D4207EA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20850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Order Item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865B34B2-960F-4F07-90C4-32B4C43A7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6002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274B4D45-CEB8-4F28-920D-B45BB558F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2" y="1712912"/>
            <a:ext cx="97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66FFFF"/>
                </a:solidFill>
              </a:rPr>
              <a:t>Product</a:t>
            </a:r>
          </a:p>
        </p:txBody>
      </p:sp>
      <p:sp>
        <p:nvSpPr>
          <p:cNvPr id="15" name="Text Box 23">
            <a:extLst>
              <a:ext uri="{FF2B5EF4-FFF2-40B4-BE49-F238E27FC236}">
                <a16:creationId xmlns:a16="http://schemas.microsoft.com/office/drawing/2014/main" id="{76FDADE5-FF7B-4D6B-A167-CD8CBE9F2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950" y="1314450"/>
            <a:ext cx="15240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 u="sng" dirty="0">
                <a:solidFill>
                  <a:srgbClr val="FFFF66"/>
                </a:solidFill>
              </a:rPr>
              <a:t>Attributes:</a:t>
            </a:r>
          </a:p>
          <a:p>
            <a:pPr lvl="1"/>
            <a:r>
              <a:rPr lang="en-US" sz="1200" i="1" dirty="0">
                <a:solidFill>
                  <a:srgbClr val="FFFF66"/>
                </a:solidFill>
              </a:rPr>
              <a:t>Paid price per item</a:t>
            </a:r>
          </a:p>
          <a:p>
            <a:pPr lvl="1"/>
            <a:r>
              <a:rPr lang="en-US" sz="1200" i="1" dirty="0">
                <a:solidFill>
                  <a:srgbClr val="FFFF66"/>
                </a:solidFill>
              </a:rPr>
              <a:t>quantity</a:t>
            </a:r>
          </a:p>
        </p:txBody>
      </p:sp>
      <p:sp>
        <p:nvSpPr>
          <p:cNvPr id="16" name="Text Box 25">
            <a:extLst>
              <a:ext uri="{FF2B5EF4-FFF2-40B4-BE49-F238E27FC236}">
                <a16:creationId xmlns:a16="http://schemas.microsoft.com/office/drawing/2014/main" id="{972737EE-3F97-4DE2-BF04-6BC8108AE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1242014"/>
            <a:ext cx="1524000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 u="sng" dirty="0">
                <a:solidFill>
                  <a:srgbClr val="FFFF66"/>
                </a:solidFill>
              </a:rPr>
              <a:t>Attributes:</a:t>
            </a:r>
          </a:p>
          <a:p>
            <a:pPr lvl="1"/>
            <a:r>
              <a:rPr lang="en-US" sz="1200" i="1" dirty="0">
                <a:solidFill>
                  <a:srgbClr val="FFFF66"/>
                </a:solidFill>
              </a:rPr>
              <a:t>Target</a:t>
            </a:r>
          </a:p>
          <a:p>
            <a:pPr lvl="1"/>
            <a:r>
              <a:rPr lang="en-US" sz="1200" i="1" dirty="0">
                <a:solidFill>
                  <a:srgbClr val="FFFF66"/>
                </a:solidFill>
              </a:rPr>
              <a:t>Floor </a:t>
            </a:r>
          </a:p>
          <a:p>
            <a:pPr lvl="1"/>
            <a:r>
              <a:rPr lang="en-US" sz="1200" i="1" dirty="0">
                <a:solidFill>
                  <a:srgbClr val="FFFF66"/>
                </a:solidFill>
              </a:rPr>
              <a:t>Ceiling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CEA847-D674-4397-A21A-91B24880DF1F}"/>
              </a:ext>
            </a:extLst>
          </p:cNvPr>
          <p:cNvSpPr/>
          <p:nvPr/>
        </p:nvSpPr>
        <p:spPr>
          <a:xfrm>
            <a:off x="228600" y="3184542"/>
            <a:ext cx="4572000" cy="29977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public class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OrderItem</a:t>
            </a:r>
            <a:r>
              <a:rPr lang="en-US" sz="1600" dirty="0"/>
              <a:t> {</a:t>
            </a:r>
          </a:p>
          <a:p>
            <a:r>
              <a:rPr lang="en-US" sz="1600" dirty="0"/>
              <a:t>    Product </a:t>
            </a:r>
            <a:r>
              <a:rPr lang="en-US" sz="1600" dirty="0" err="1">
                <a:solidFill>
                  <a:srgbClr val="66FFFF"/>
                </a:solidFill>
              </a:rPr>
              <a:t>selectedproduct</a:t>
            </a:r>
            <a:r>
              <a:rPr lang="en-US" sz="1600" dirty="0"/>
              <a:t>;</a:t>
            </a:r>
          </a:p>
          <a:p>
            <a:r>
              <a:rPr lang="en-US" sz="1600" dirty="0"/>
              <a:t>    int </a:t>
            </a:r>
            <a:r>
              <a:rPr lang="en-US" sz="1600" dirty="0" err="1"/>
              <a:t>ActualPrice</a:t>
            </a:r>
            <a:r>
              <a:rPr lang="en-US" sz="1600" dirty="0"/>
              <a:t>;</a:t>
            </a:r>
          </a:p>
          <a:p>
            <a:r>
              <a:rPr lang="en-US" sz="1600" dirty="0"/>
              <a:t>    int quantity;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    public </a:t>
            </a:r>
            <a:r>
              <a:rPr lang="en-US" sz="1600" dirty="0" err="1"/>
              <a:t>OrderItem</a:t>
            </a:r>
            <a:r>
              <a:rPr lang="en-US" sz="1600" dirty="0"/>
              <a:t>(Product p, int q){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selectedproduct</a:t>
            </a:r>
            <a:r>
              <a:rPr lang="en-US" sz="1600" dirty="0"/>
              <a:t> = p;</a:t>
            </a:r>
          </a:p>
          <a:p>
            <a:r>
              <a:rPr lang="en-US" sz="1600" dirty="0"/>
              <a:t>        quantity = q;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41355E-9691-46DD-B837-6873A2E99F47}"/>
              </a:ext>
            </a:extLst>
          </p:cNvPr>
          <p:cNvSpPr/>
          <p:nvPr/>
        </p:nvSpPr>
        <p:spPr>
          <a:xfrm>
            <a:off x="4953000" y="3126483"/>
            <a:ext cx="4572000" cy="38841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public class </a:t>
            </a:r>
            <a:r>
              <a:rPr lang="en-US" sz="1600" dirty="0">
                <a:solidFill>
                  <a:srgbClr val="66FFFF"/>
                </a:solidFill>
              </a:rPr>
              <a:t>Product</a:t>
            </a:r>
            <a:r>
              <a:rPr lang="en-US" sz="1600" dirty="0"/>
              <a:t> {</a:t>
            </a:r>
          </a:p>
          <a:p>
            <a:endParaRPr lang="en-US" sz="1600" dirty="0"/>
          </a:p>
          <a:p>
            <a:r>
              <a:rPr lang="en-US" sz="1600" dirty="0"/>
              <a:t>    private int </a:t>
            </a:r>
            <a:r>
              <a:rPr lang="en-US" sz="1600" dirty="0" err="1"/>
              <a:t>floorPrice</a:t>
            </a:r>
            <a:r>
              <a:rPr lang="en-US" sz="1600" dirty="0"/>
              <a:t>;</a:t>
            </a:r>
          </a:p>
          <a:p>
            <a:r>
              <a:rPr lang="en-US" sz="1600" dirty="0"/>
              <a:t>    private int </a:t>
            </a:r>
            <a:r>
              <a:rPr lang="en-US" sz="1600" dirty="0" err="1"/>
              <a:t>ceilingPrice</a:t>
            </a:r>
            <a:r>
              <a:rPr lang="en-US" sz="1600" dirty="0"/>
              <a:t>;</a:t>
            </a:r>
          </a:p>
          <a:p>
            <a:r>
              <a:rPr lang="en-US" sz="1600" dirty="0"/>
              <a:t>    private int </a:t>
            </a:r>
            <a:r>
              <a:rPr lang="en-US" sz="1600" dirty="0" err="1"/>
              <a:t>targetPrice</a:t>
            </a:r>
            <a:r>
              <a:rPr lang="en-US" sz="1600" dirty="0"/>
              <a:t>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ArrayList</a:t>
            </a:r>
            <a:r>
              <a:rPr lang="en-US" sz="1600" dirty="0"/>
              <a:t>&lt;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OrderItem</a:t>
            </a:r>
            <a:r>
              <a:rPr lang="en-US" sz="1600" dirty="0"/>
              <a:t>&gt; </a:t>
            </a:r>
            <a:r>
              <a:rPr lang="en-US" sz="1600" dirty="0" err="1"/>
              <a:t>orderitems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    public Product(int </a:t>
            </a:r>
            <a:r>
              <a:rPr lang="en-US" sz="1600" dirty="0" err="1"/>
              <a:t>fp</a:t>
            </a:r>
            <a:r>
              <a:rPr lang="en-US" sz="1600" dirty="0"/>
              <a:t>, int cp, int </a:t>
            </a:r>
            <a:r>
              <a:rPr lang="en-US" sz="1600" dirty="0" err="1"/>
              <a:t>tp</a:t>
            </a:r>
            <a:r>
              <a:rPr lang="en-US" sz="1600" dirty="0"/>
              <a:t>) {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floorPrice</a:t>
            </a:r>
            <a:r>
              <a:rPr lang="en-US" sz="1600" dirty="0"/>
              <a:t> = </a:t>
            </a:r>
            <a:r>
              <a:rPr lang="en-US" sz="1600" dirty="0" err="1"/>
              <a:t>fp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ceilingPrice</a:t>
            </a:r>
            <a:r>
              <a:rPr lang="en-US" sz="1600" dirty="0"/>
              <a:t> = cp;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targetPrice</a:t>
            </a:r>
            <a:r>
              <a:rPr lang="en-US" sz="1600" dirty="0"/>
              <a:t> = </a:t>
            </a:r>
            <a:r>
              <a:rPr lang="en-US" sz="1600" dirty="0" err="1"/>
              <a:t>tp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    }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8D20F0C-1DE1-4AD7-A837-54AF790AC37D}"/>
              </a:ext>
            </a:extLst>
          </p:cNvPr>
          <p:cNvCxnSpPr>
            <a:cxnSpLocks/>
          </p:cNvCxnSpPr>
          <p:nvPr/>
        </p:nvCxnSpPr>
        <p:spPr bwMode="auto">
          <a:xfrm>
            <a:off x="2286000" y="3505200"/>
            <a:ext cx="2514600" cy="990600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FDB1AD3-2AA8-4930-85CC-540F03888886}"/>
              </a:ext>
            </a:extLst>
          </p:cNvPr>
          <p:cNvSpPr/>
          <p:nvPr/>
        </p:nvSpPr>
        <p:spPr bwMode="auto">
          <a:xfrm>
            <a:off x="4800600" y="4495800"/>
            <a:ext cx="4419600" cy="607317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9365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BFC3-0BDD-4C24-B186-CD0158424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5215"/>
            <a:ext cx="7924800" cy="762000"/>
          </a:xfrm>
        </p:spPr>
        <p:txBody>
          <a:bodyPr/>
          <a:lstStyle/>
          <a:p>
            <a:r>
              <a:rPr lang="en-US" dirty="0"/>
              <a:t>the most basic intelligence we can have so far</a:t>
            </a:r>
          </a:p>
        </p:txBody>
      </p:sp>
      <p:sp>
        <p:nvSpPr>
          <p:cNvPr id="10" name="Line 18">
            <a:extLst>
              <a:ext uri="{FF2B5EF4-FFF2-40B4-BE49-F238E27FC236}">
                <a16:creationId xmlns:a16="http://schemas.microsoft.com/office/drawing/2014/main" id="{C15CC262-0623-4588-BB0C-24B275E691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362200"/>
            <a:ext cx="22098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3D39A3A5-26D8-450B-8134-7F807C1E2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0574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CA2C5DAF-7175-4270-8F5D-28D4207EA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178050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Order Item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865B34B2-960F-4F07-90C4-32B4C43A7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0574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274B4D45-CEB8-4F28-920D-B45BB558F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4012" y="2170112"/>
            <a:ext cx="97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66FFFF"/>
                </a:solidFill>
              </a:rPr>
              <a:t>Product</a:t>
            </a:r>
          </a:p>
        </p:txBody>
      </p:sp>
      <p:sp>
        <p:nvSpPr>
          <p:cNvPr id="15" name="Text Box 23">
            <a:extLst>
              <a:ext uri="{FF2B5EF4-FFF2-40B4-BE49-F238E27FC236}">
                <a16:creationId xmlns:a16="http://schemas.microsoft.com/office/drawing/2014/main" id="{76FDADE5-FF7B-4D6B-A167-CD8CBE9F2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750" y="1771650"/>
            <a:ext cx="15240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 u="sng" dirty="0">
                <a:solidFill>
                  <a:srgbClr val="FFFF66"/>
                </a:solidFill>
              </a:rPr>
              <a:t>Attributes:</a:t>
            </a:r>
          </a:p>
          <a:p>
            <a:pPr lvl="1"/>
            <a:r>
              <a:rPr lang="en-US" sz="1200" i="1" dirty="0">
                <a:solidFill>
                  <a:srgbClr val="FFFF66"/>
                </a:solidFill>
              </a:rPr>
              <a:t>Paid price per item</a:t>
            </a:r>
          </a:p>
          <a:p>
            <a:pPr lvl="1"/>
            <a:r>
              <a:rPr lang="en-US" sz="1200" i="1" dirty="0">
                <a:solidFill>
                  <a:srgbClr val="FFFF66"/>
                </a:solidFill>
              </a:rPr>
              <a:t>quantity</a:t>
            </a:r>
          </a:p>
        </p:txBody>
      </p:sp>
      <p:sp>
        <p:nvSpPr>
          <p:cNvPr id="16" name="Text Box 25">
            <a:extLst>
              <a:ext uri="{FF2B5EF4-FFF2-40B4-BE49-F238E27FC236}">
                <a16:creationId xmlns:a16="http://schemas.microsoft.com/office/drawing/2014/main" id="{972737EE-3F97-4DE2-BF04-6BC8108AE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0300" y="1699214"/>
            <a:ext cx="1524000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 u="sng" dirty="0">
                <a:solidFill>
                  <a:srgbClr val="FFFF66"/>
                </a:solidFill>
              </a:rPr>
              <a:t>Attributes:</a:t>
            </a:r>
          </a:p>
          <a:p>
            <a:pPr lvl="1"/>
            <a:r>
              <a:rPr lang="en-US" sz="1200" i="1" dirty="0">
                <a:solidFill>
                  <a:srgbClr val="FFFF66"/>
                </a:solidFill>
              </a:rPr>
              <a:t>Target</a:t>
            </a:r>
          </a:p>
          <a:p>
            <a:pPr lvl="1"/>
            <a:r>
              <a:rPr lang="en-US" sz="1200" i="1" dirty="0">
                <a:solidFill>
                  <a:srgbClr val="FFFF66"/>
                </a:solidFill>
              </a:rPr>
              <a:t>Floor </a:t>
            </a:r>
          </a:p>
          <a:p>
            <a:pPr lvl="1"/>
            <a:r>
              <a:rPr lang="en-US" sz="1200" i="1" dirty="0">
                <a:solidFill>
                  <a:srgbClr val="FFFF66"/>
                </a:solidFill>
              </a:rPr>
              <a:t>Ceiling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3906E0-4374-4467-9E97-B9D98A0B8EA9}"/>
              </a:ext>
            </a:extLst>
          </p:cNvPr>
          <p:cNvSpPr txBox="1"/>
          <p:nvPr/>
        </p:nvSpPr>
        <p:spPr>
          <a:xfrm>
            <a:off x="304800" y="3961810"/>
            <a:ext cx="7803739" cy="2234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 agreed to an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actual price</a:t>
            </a:r>
          </a:p>
          <a:p>
            <a:r>
              <a:rPr lang="en-US" dirty="0"/>
              <a:t>Agreed to price is </a:t>
            </a:r>
          </a:p>
          <a:p>
            <a:r>
              <a:rPr lang="en-US" dirty="0"/>
              <a:t>High (positive) – seller has more negotiating power</a:t>
            </a:r>
          </a:p>
          <a:p>
            <a:r>
              <a:rPr lang="en-US" dirty="0"/>
              <a:t>Lower (negative), customer has more negotiating power</a:t>
            </a:r>
          </a:p>
          <a:p>
            <a:r>
              <a:rPr lang="en-US" dirty="0"/>
              <a:t>Target (neutral) meeting item objective – equal power</a:t>
            </a:r>
          </a:p>
        </p:txBody>
      </p:sp>
    </p:spTree>
    <p:extLst>
      <p:ext uri="{BB962C8B-B14F-4D97-AF65-F5344CB8AC3E}">
        <p14:creationId xmlns:p14="http://schemas.microsoft.com/office/powerpoint/2010/main" val="38459792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Pricing: Solution Package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4304"/>
            <a:ext cx="1905000" cy="457200"/>
          </a:xfrm>
        </p:spPr>
        <p:txBody>
          <a:bodyPr/>
          <a:lstStyle/>
          <a:p>
            <a:r>
              <a:rPr lang="en-US"/>
              <a:t>Kal Bugrara, Ph.D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562600" y="1174437"/>
          <a:ext cx="3810000" cy="2984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BA8313E-8FA6-4CBD-BF44-53AABFCA97CE}"/>
              </a:ext>
            </a:extLst>
          </p:cNvPr>
          <p:cNvSpPr txBox="1"/>
          <p:nvPr/>
        </p:nvSpPr>
        <p:spPr>
          <a:xfrm>
            <a:off x="152401" y="4169302"/>
            <a:ext cx="8763000" cy="330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Seller wins if </a:t>
            </a:r>
          </a:p>
          <a:p>
            <a:r>
              <a:rPr lang="en-US" sz="1800" dirty="0">
                <a:solidFill>
                  <a:schemeClr val="tx2"/>
                </a:solidFill>
              </a:rPr>
              <a:t>Total target Price is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lower</a:t>
            </a:r>
            <a:r>
              <a:rPr lang="en-US" sz="1800" dirty="0">
                <a:solidFill>
                  <a:schemeClr val="tx2"/>
                </a:solidFill>
              </a:rPr>
              <a:t> than </a:t>
            </a:r>
            <a:r>
              <a:rPr lang="en-US" sz="1800" dirty="0" err="1">
                <a:solidFill>
                  <a:schemeClr val="tx2"/>
                </a:solidFill>
              </a:rPr>
              <a:t>ActualPrice</a:t>
            </a:r>
            <a:r>
              <a:rPr lang="en-US" sz="1800" dirty="0">
                <a:solidFill>
                  <a:schemeClr val="tx2"/>
                </a:solidFill>
              </a:rPr>
              <a:t>(P1) + </a:t>
            </a:r>
            <a:r>
              <a:rPr lang="en-US" sz="1800" dirty="0" err="1">
                <a:solidFill>
                  <a:schemeClr val="tx2"/>
                </a:solidFill>
              </a:rPr>
              <a:t>ActualPrice</a:t>
            </a:r>
            <a:r>
              <a:rPr lang="en-US" sz="1800" dirty="0">
                <a:solidFill>
                  <a:schemeClr val="tx2"/>
                </a:solidFill>
              </a:rPr>
              <a:t>(P2) + </a:t>
            </a:r>
            <a:r>
              <a:rPr lang="en-US" sz="1800" dirty="0" err="1">
                <a:solidFill>
                  <a:schemeClr val="tx2"/>
                </a:solidFill>
              </a:rPr>
              <a:t>ActualPrice</a:t>
            </a:r>
            <a:r>
              <a:rPr lang="en-US" sz="1800" dirty="0">
                <a:solidFill>
                  <a:schemeClr val="tx2"/>
                </a:solidFill>
              </a:rPr>
              <a:t>(P3) is less than the sum of the targets</a:t>
            </a:r>
          </a:p>
          <a:p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1800" dirty="0"/>
              <a:t>Customer wins if </a:t>
            </a:r>
          </a:p>
          <a:p>
            <a:r>
              <a:rPr lang="en-US" sz="1800" dirty="0">
                <a:solidFill>
                  <a:schemeClr val="tx2"/>
                </a:solidFill>
              </a:rPr>
              <a:t>Total target Price is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greater</a:t>
            </a:r>
            <a:r>
              <a:rPr lang="en-US" sz="1800" dirty="0">
                <a:solidFill>
                  <a:schemeClr val="tx2"/>
                </a:solidFill>
              </a:rPr>
              <a:t> than </a:t>
            </a:r>
            <a:r>
              <a:rPr lang="en-US" sz="1800" dirty="0" err="1">
                <a:solidFill>
                  <a:schemeClr val="tx2"/>
                </a:solidFill>
              </a:rPr>
              <a:t>ActualPrice</a:t>
            </a:r>
            <a:r>
              <a:rPr lang="en-US" sz="1800" dirty="0">
                <a:solidFill>
                  <a:schemeClr val="tx2"/>
                </a:solidFill>
              </a:rPr>
              <a:t>(P1) + </a:t>
            </a:r>
            <a:r>
              <a:rPr lang="en-US" sz="1800" dirty="0" err="1">
                <a:solidFill>
                  <a:schemeClr val="tx2"/>
                </a:solidFill>
              </a:rPr>
              <a:t>ActualPrice</a:t>
            </a:r>
            <a:r>
              <a:rPr lang="en-US" sz="1800" dirty="0">
                <a:solidFill>
                  <a:schemeClr val="tx2"/>
                </a:solidFill>
              </a:rPr>
              <a:t>(P2) + </a:t>
            </a:r>
            <a:r>
              <a:rPr lang="en-US" sz="1800" dirty="0" err="1">
                <a:solidFill>
                  <a:schemeClr val="tx2"/>
                </a:solidFill>
              </a:rPr>
              <a:t>ActualPrice</a:t>
            </a:r>
            <a:r>
              <a:rPr lang="en-US" sz="1800" dirty="0">
                <a:solidFill>
                  <a:schemeClr val="tx2"/>
                </a:solidFill>
              </a:rPr>
              <a:t>(P3)</a:t>
            </a:r>
          </a:p>
          <a:p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1800" dirty="0"/>
          </a:p>
          <a:p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02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5401-59EF-4200-9AA1-0C25316E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6380BE-C6E4-40AE-9BDF-29208AF2D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0CEE5-433E-45E8-B2AB-F0698C5C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Engineering and Development		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060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2CF7-6359-46F7-AA32-5E192E67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BD572-F332-4C67-8387-106FF788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EE025-5236-4E66-9DCC-0F270B48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Engineering and Development		     </a:t>
            </a:r>
            <a:endParaRPr lang="en-US" dirty="0"/>
          </a:p>
        </p:txBody>
      </p:sp>
      <p:pic>
        <p:nvPicPr>
          <p:cNvPr id="13" name="Content Placeholder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17F7E7F-CA04-4F08-881E-20C5F240F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52" y="1905000"/>
            <a:ext cx="7125317" cy="4389500"/>
          </a:xfrm>
        </p:spPr>
      </p:pic>
    </p:spTree>
    <p:extLst>
      <p:ext uri="{BB962C8B-B14F-4D97-AF65-F5344CB8AC3E}">
        <p14:creationId xmlns:p14="http://schemas.microsoft.com/office/powerpoint/2010/main" val="40089249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45106" name="Line 18"/>
          <p:cNvSpPr>
            <a:spLocks noChangeShapeType="1"/>
          </p:cNvSpPr>
          <p:nvPr/>
        </p:nvSpPr>
        <p:spPr bwMode="auto">
          <a:xfrm>
            <a:off x="5181600" y="2800350"/>
            <a:ext cx="22098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5097" name="Rectangle 9"/>
          <p:cNvSpPr>
            <a:spLocks noChangeArrowheads="1"/>
          </p:cNvSpPr>
          <p:nvPr/>
        </p:nvSpPr>
        <p:spPr bwMode="auto">
          <a:xfrm>
            <a:off x="990600" y="249015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5098" name="Text Box 10"/>
          <p:cNvSpPr txBox="1">
            <a:spLocks noChangeArrowheads="1"/>
          </p:cNvSpPr>
          <p:nvPr/>
        </p:nvSpPr>
        <p:spPr bwMode="auto">
          <a:xfrm>
            <a:off x="1090612" y="2602862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Order</a:t>
            </a:r>
          </a:p>
        </p:txBody>
      </p:sp>
      <p:sp>
        <p:nvSpPr>
          <p:cNvPr id="345099" name="Rectangle 11"/>
          <p:cNvSpPr>
            <a:spLocks noChangeArrowheads="1"/>
          </p:cNvSpPr>
          <p:nvPr/>
        </p:nvSpPr>
        <p:spPr bwMode="auto">
          <a:xfrm>
            <a:off x="4267200" y="249555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5100" name="Text Box 12"/>
          <p:cNvSpPr txBox="1">
            <a:spLocks noChangeArrowheads="1"/>
          </p:cNvSpPr>
          <p:nvPr/>
        </p:nvSpPr>
        <p:spPr bwMode="auto">
          <a:xfrm>
            <a:off x="4191000" y="2616200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Order Item</a:t>
            </a:r>
          </a:p>
        </p:txBody>
      </p:sp>
      <p:sp>
        <p:nvSpPr>
          <p:cNvPr id="345101" name="Rectangle 13"/>
          <p:cNvSpPr>
            <a:spLocks noChangeArrowheads="1"/>
          </p:cNvSpPr>
          <p:nvPr/>
        </p:nvSpPr>
        <p:spPr bwMode="auto">
          <a:xfrm>
            <a:off x="7086600" y="249555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5102" name="Text Box 14"/>
          <p:cNvSpPr txBox="1">
            <a:spLocks noChangeArrowheads="1"/>
          </p:cNvSpPr>
          <p:nvPr/>
        </p:nvSpPr>
        <p:spPr bwMode="auto">
          <a:xfrm>
            <a:off x="7186612" y="2608262"/>
            <a:ext cx="97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Product</a:t>
            </a:r>
          </a:p>
        </p:txBody>
      </p:sp>
      <p:sp>
        <p:nvSpPr>
          <p:cNvPr id="345107" name="Line 19"/>
          <p:cNvSpPr>
            <a:spLocks noChangeShapeType="1"/>
          </p:cNvSpPr>
          <p:nvPr/>
        </p:nvSpPr>
        <p:spPr bwMode="auto">
          <a:xfrm flipV="1">
            <a:off x="2133600" y="2800350"/>
            <a:ext cx="21336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45111" name="Text Box 23"/>
          <p:cNvSpPr txBox="1">
            <a:spLocks noChangeArrowheads="1"/>
          </p:cNvSpPr>
          <p:nvPr/>
        </p:nvSpPr>
        <p:spPr bwMode="auto">
          <a:xfrm>
            <a:off x="3962400" y="1424676"/>
            <a:ext cx="15240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 u="sng" dirty="0">
                <a:solidFill>
                  <a:srgbClr val="FFFF66"/>
                </a:solidFill>
              </a:rPr>
              <a:t>Attributes:</a:t>
            </a:r>
          </a:p>
          <a:p>
            <a:pPr lvl="1"/>
            <a:r>
              <a:rPr lang="en-US" sz="1200" i="1" dirty="0">
                <a:solidFill>
                  <a:srgbClr val="FFFF66"/>
                </a:solidFill>
              </a:rPr>
              <a:t>Paid price per item</a:t>
            </a:r>
          </a:p>
          <a:p>
            <a:pPr lvl="1"/>
            <a:r>
              <a:rPr lang="en-US" sz="1200" i="1" dirty="0">
                <a:solidFill>
                  <a:srgbClr val="FFFF66"/>
                </a:solidFill>
              </a:rPr>
              <a:t>quantity</a:t>
            </a:r>
          </a:p>
        </p:txBody>
      </p:sp>
      <p:sp>
        <p:nvSpPr>
          <p:cNvPr id="345112" name="Text Box 24"/>
          <p:cNvSpPr txBox="1">
            <a:spLocks noChangeArrowheads="1"/>
          </p:cNvSpPr>
          <p:nvPr/>
        </p:nvSpPr>
        <p:spPr bwMode="auto">
          <a:xfrm>
            <a:off x="128588" y="1080881"/>
            <a:ext cx="2057400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 u="sng" dirty="0">
                <a:solidFill>
                  <a:srgbClr val="FFFF66"/>
                </a:solidFill>
              </a:rPr>
              <a:t>Attributes:</a:t>
            </a:r>
          </a:p>
          <a:p>
            <a:pPr lvl="1"/>
            <a:r>
              <a:rPr lang="en-US" sz="1200" i="1" dirty="0">
                <a:solidFill>
                  <a:srgbClr val="FFFF66"/>
                </a:solidFill>
              </a:rPr>
              <a:t>Status</a:t>
            </a:r>
          </a:p>
          <a:p>
            <a:pPr lvl="1"/>
            <a:r>
              <a:rPr lang="en-US" sz="1200" i="1" dirty="0">
                <a:solidFill>
                  <a:srgbClr val="FFFF66"/>
                </a:solidFill>
              </a:rPr>
              <a:t>Issue date </a:t>
            </a:r>
          </a:p>
          <a:p>
            <a:pPr lvl="1"/>
            <a:r>
              <a:rPr lang="en-US" sz="1200" i="1" dirty="0">
                <a:solidFill>
                  <a:srgbClr val="FFFF66"/>
                </a:solidFill>
              </a:rPr>
              <a:t>Completion date</a:t>
            </a:r>
          </a:p>
          <a:p>
            <a:pPr lvl="1"/>
            <a:r>
              <a:rPr lang="en-US" sz="1200" i="1" dirty="0">
                <a:solidFill>
                  <a:srgbClr val="FFFF66"/>
                </a:solidFill>
              </a:rPr>
              <a:t>Shipping date</a:t>
            </a:r>
          </a:p>
        </p:txBody>
      </p:sp>
      <p:sp>
        <p:nvSpPr>
          <p:cNvPr id="345113" name="Text Box 25"/>
          <p:cNvSpPr txBox="1">
            <a:spLocks noChangeArrowheads="1"/>
          </p:cNvSpPr>
          <p:nvPr/>
        </p:nvSpPr>
        <p:spPr bwMode="auto">
          <a:xfrm>
            <a:off x="6958012" y="1312862"/>
            <a:ext cx="1524000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 u="sng" dirty="0">
                <a:solidFill>
                  <a:srgbClr val="FFFF66"/>
                </a:solidFill>
              </a:rPr>
              <a:t>Attributes:</a:t>
            </a:r>
          </a:p>
          <a:p>
            <a:pPr lvl="1"/>
            <a:r>
              <a:rPr lang="en-US" sz="1200" i="1" dirty="0">
                <a:solidFill>
                  <a:srgbClr val="FFFF66"/>
                </a:solidFill>
              </a:rPr>
              <a:t>Availability</a:t>
            </a:r>
          </a:p>
          <a:p>
            <a:pPr lvl="1"/>
            <a:r>
              <a:rPr lang="en-US" sz="1200" i="1" dirty="0">
                <a:solidFill>
                  <a:srgbClr val="FFFF66"/>
                </a:solidFill>
              </a:rPr>
              <a:t>Description</a:t>
            </a:r>
          </a:p>
          <a:p>
            <a:pPr lvl="1"/>
            <a:r>
              <a:rPr lang="en-US" sz="1200" i="1" dirty="0">
                <a:solidFill>
                  <a:srgbClr val="FFFF66"/>
                </a:solidFill>
              </a:rPr>
              <a:t>Name</a:t>
            </a:r>
          </a:p>
          <a:p>
            <a:pPr lvl="1"/>
            <a:r>
              <a:rPr lang="en-US" sz="1200" i="1" dirty="0">
                <a:solidFill>
                  <a:srgbClr val="FFFF66"/>
                </a:solidFill>
              </a:rPr>
              <a:t>Product ID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A9A9811-6B88-4682-BF0C-AD2D742AEF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265749"/>
            <a:ext cx="5604996" cy="353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591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AE74A0A-0108-4FF1-8785-DA215E4E77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81200"/>
            <a:ext cx="6511854" cy="48277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588AE0-7637-44D2-A6AF-06E2F514E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Oder expanded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B63F8-1009-4747-BA70-C57AEF71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DEEE1-C095-4570-8D91-F69F1B153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Engineering and Development		     </a:t>
            </a:r>
            <a:endParaRPr lang="en-US" dirty="0"/>
          </a:p>
        </p:txBody>
      </p:sp>
      <p:sp>
        <p:nvSpPr>
          <p:cNvPr id="7" name="Line 18">
            <a:extLst>
              <a:ext uri="{FF2B5EF4-FFF2-40B4-BE49-F238E27FC236}">
                <a16:creationId xmlns:a16="http://schemas.microsoft.com/office/drawing/2014/main" id="{91984DF1-FED7-4576-A729-532682C06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447800"/>
            <a:ext cx="22098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AEB6F3E2-F3C9-4752-BF61-4C6E4DFC0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1376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3E187CB4-09E1-4D2A-BBCB-F2553FFBA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2" y="1250312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Order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30189A4A-B891-47D4-AA92-0BEDAEAA2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1430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7BB55B05-EA5A-4CE6-8B82-A2666FE9A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263650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Order Item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584DCCFB-8E29-4B55-9E2D-71A72D27C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1430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AEA7B4F6-F338-42B7-AECC-8BAA26F12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6612" y="1255712"/>
            <a:ext cx="97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Product</a:t>
            </a:r>
          </a:p>
        </p:txBody>
      </p:sp>
      <p:sp>
        <p:nvSpPr>
          <p:cNvPr id="14" name="Line 19">
            <a:extLst>
              <a:ext uri="{FF2B5EF4-FFF2-40B4-BE49-F238E27FC236}">
                <a16:creationId xmlns:a16="http://schemas.microsoft.com/office/drawing/2014/main" id="{8AB75364-E6E6-4B78-87CF-C42B1E58C9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1447800"/>
            <a:ext cx="21336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173420-EF3A-45A9-9DE4-78BB418E30AB}"/>
              </a:ext>
            </a:extLst>
          </p:cNvPr>
          <p:cNvSpPr/>
          <p:nvPr/>
        </p:nvSpPr>
        <p:spPr bwMode="auto">
          <a:xfrm>
            <a:off x="3124200" y="6047729"/>
            <a:ext cx="3048000" cy="461665"/>
          </a:xfrm>
          <a:prstGeom prst="rect">
            <a:avLst/>
          </a:prstGeom>
          <a:noFill/>
          <a:ln w="19050" cap="flat" cmpd="sng" algn="ctr">
            <a:solidFill>
              <a:srgbClr val="66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rPr>
              <a:t>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CBEA63-B634-4E52-94F4-81EA5758EE9D}"/>
              </a:ext>
            </a:extLst>
          </p:cNvPr>
          <p:cNvSpPr/>
          <p:nvPr/>
        </p:nvSpPr>
        <p:spPr bwMode="auto">
          <a:xfrm>
            <a:off x="2354865" y="5410200"/>
            <a:ext cx="3048000" cy="461665"/>
          </a:xfrm>
          <a:prstGeom prst="rect">
            <a:avLst/>
          </a:prstGeom>
          <a:noFill/>
          <a:ln w="19050" cap="flat" cmpd="sng" algn="ctr">
            <a:solidFill>
              <a:srgbClr val="66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rPr>
              <a:t>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7490B-4106-4CAB-B80C-36C0802F0D86}"/>
              </a:ext>
            </a:extLst>
          </p:cNvPr>
          <p:cNvSpPr txBox="1"/>
          <p:nvPr/>
        </p:nvSpPr>
        <p:spPr>
          <a:xfrm>
            <a:off x="8000501" y="5222022"/>
            <a:ext cx="195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Order price intelligence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650423-E981-432D-89DB-26F464167D4A}"/>
              </a:ext>
            </a:extLst>
          </p:cNvPr>
          <p:cNvSpPr txBox="1"/>
          <p:nvPr/>
        </p:nvSpPr>
        <p:spPr>
          <a:xfrm>
            <a:off x="8012318" y="5955448"/>
            <a:ext cx="195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Item price intelligence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17FF16F-0020-4CF2-91B2-5251899C9B32}"/>
              </a:ext>
            </a:extLst>
          </p:cNvPr>
          <p:cNvSpPr/>
          <p:nvPr/>
        </p:nvSpPr>
        <p:spPr bwMode="auto">
          <a:xfrm rot="10800000">
            <a:off x="5600700" y="5410199"/>
            <a:ext cx="2411618" cy="297267"/>
          </a:xfrm>
          <a:prstGeom prst="rightArrow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3D1E4DD-CE2F-470C-84A3-AC3A84FA2EF5}"/>
              </a:ext>
            </a:extLst>
          </p:cNvPr>
          <p:cNvSpPr/>
          <p:nvPr/>
        </p:nvSpPr>
        <p:spPr bwMode="auto">
          <a:xfrm rot="10800000">
            <a:off x="6273868" y="6103497"/>
            <a:ext cx="1790700" cy="288677"/>
          </a:xfrm>
          <a:prstGeom prst="rightArrow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2238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1"/>
          <p:cNvSpPr>
            <a:spLocks noChangeArrowheads="1"/>
          </p:cNvSpPr>
          <p:nvPr/>
        </p:nvSpPr>
        <p:spPr bwMode="auto">
          <a:xfrm>
            <a:off x="2442067" y="3349625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50210" name="Rectangle 2"/>
          <p:cNvSpPr>
            <a:spLocks noChangeArrowheads="1"/>
          </p:cNvSpPr>
          <p:nvPr/>
        </p:nvSpPr>
        <p:spPr bwMode="auto">
          <a:xfrm>
            <a:off x="4575667" y="4187825"/>
            <a:ext cx="4267200" cy="137160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11" name="Line 3"/>
          <p:cNvSpPr>
            <a:spLocks noChangeShapeType="1"/>
          </p:cNvSpPr>
          <p:nvPr/>
        </p:nvSpPr>
        <p:spPr bwMode="auto">
          <a:xfrm>
            <a:off x="5413867" y="5133975"/>
            <a:ext cx="0" cy="990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12" name="Line 4"/>
          <p:cNvSpPr>
            <a:spLocks noChangeShapeType="1"/>
          </p:cNvSpPr>
          <p:nvPr/>
        </p:nvSpPr>
        <p:spPr bwMode="auto">
          <a:xfrm>
            <a:off x="5413867" y="3609975"/>
            <a:ext cx="0" cy="990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13" name="Line 5"/>
          <p:cNvSpPr>
            <a:spLocks noChangeShapeType="1"/>
          </p:cNvSpPr>
          <p:nvPr/>
        </p:nvSpPr>
        <p:spPr bwMode="auto">
          <a:xfrm>
            <a:off x="5413867" y="2390775"/>
            <a:ext cx="0" cy="990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14" name="Line 6"/>
          <p:cNvSpPr>
            <a:spLocks noChangeShapeType="1"/>
          </p:cNvSpPr>
          <p:nvPr/>
        </p:nvSpPr>
        <p:spPr bwMode="auto">
          <a:xfrm flipV="1">
            <a:off x="841866" y="1597025"/>
            <a:ext cx="45719" cy="452755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50215" name="Line 7"/>
          <p:cNvSpPr>
            <a:spLocks noChangeShapeType="1"/>
          </p:cNvSpPr>
          <p:nvPr/>
        </p:nvSpPr>
        <p:spPr bwMode="auto">
          <a:xfrm>
            <a:off x="3737467" y="1552575"/>
            <a:ext cx="1524000" cy="609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17" name="Line 9"/>
          <p:cNvSpPr>
            <a:spLocks noChangeShapeType="1"/>
          </p:cNvSpPr>
          <p:nvPr/>
        </p:nvSpPr>
        <p:spPr bwMode="auto">
          <a:xfrm>
            <a:off x="1222867" y="6200775"/>
            <a:ext cx="3962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18" name="Line 10"/>
          <p:cNvSpPr>
            <a:spLocks noChangeShapeType="1"/>
          </p:cNvSpPr>
          <p:nvPr/>
        </p:nvSpPr>
        <p:spPr bwMode="auto">
          <a:xfrm>
            <a:off x="4791567" y="3694113"/>
            <a:ext cx="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19" name="Rectangle 11"/>
          <p:cNvSpPr>
            <a:spLocks noChangeArrowheads="1"/>
          </p:cNvSpPr>
          <p:nvPr/>
        </p:nvSpPr>
        <p:spPr bwMode="auto">
          <a:xfrm>
            <a:off x="4804267" y="33528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20" name="Text Box 12"/>
          <p:cNvSpPr txBox="1">
            <a:spLocks noChangeArrowheads="1"/>
          </p:cNvSpPr>
          <p:nvPr/>
        </p:nvSpPr>
        <p:spPr bwMode="auto">
          <a:xfrm>
            <a:off x="4791567" y="3425825"/>
            <a:ext cx="11557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Customer Profile</a:t>
            </a:r>
          </a:p>
        </p:txBody>
      </p:sp>
      <p:sp>
        <p:nvSpPr>
          <p:cNvPr id="350221" name="Rectangle 13"/>
          <p:cNvSpPr>
            <a:spLocks noChangeArrowheads="1"/>
          </p:cNvSpPr>
          <p:nvPr/>
        </p:nvSpPr>
        <p:spPr bwMode="auto">
          <a:xfrm>
            <a:off x="4804267" y="4600575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22" name="Text Box 14"/>
          <p:cNvSpPr txBox="1">
            <a:spLocks noChangeArrowheads="1"/>
          </p:cNvSpPr>
          <p:nvPr/>
        </p:nvSpPr>
        <p:spPr bwMode="auto">
          <a:xfrm>
            <a:off x="4904280" y="4713288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Order</a:t>
            </a:r>
          </a:p>
        </p:txBody>
      </p:sp>
      <p:sp>
        <p:nvSpPr>
          <p:cNvPr id="350223" name="Rectangle 15"/>
          <p:cNvSpPr>
            <a:spLocks noChangeArrowheads="1"/>
          </p:cNvSpPr>
          <p:nvPr/>
        </p:nvSpPr>
        <p:spPr bwMode="auto">
          <a:xfrm>
            <a:off x="4804267" y="5927725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24" name="Text Box 16"/>
          <p:cNvSpPr txBox="1">
            <a:spLocks noChangeArrowheads="1"/>
          </p:cNvSpPr>
          <p:nvPr/>
        </p:nvSpPr>
        <p:spPr bwMode="auto">
          <a:xfrm>
            <a:off x="4728067" y="6048375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Order Item</a:t>
            </a:r>
          </a:p>
        </p:txBody>
      </p:sp>
      <p:sp>
        <p:nvSpPr>
          <p:cNvPr id="350225" name="Rectangle 17"/>
          <p:cNvSpPr>
            <a:spLocks noChangeArrowheads="1"/>
          </p:cNvSpPr>
          <p:nvPr/>
        </p:nvSpPr>
        <p:spPr bwMode="auto">
          <a:xfrm>
            <a:off x="308467" y="5895975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26" name="Text Box 18"/>
          <p:cNvSpPr txBox="1">
            <a:spLocks noChangeArrowheads="1"/>
          </p:cNvSpPr>
          <p:nvPr/>
        </p:nvSpPr>
        <p:spPr bwMode="auto">
          <a:xfrm>
            <a:off x="408480" y="6008688"/>
            <a:ext cx="971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Product</a:t>
            </a:r>
          </a:p>
        </p:txBody>
      </p:sp>
      <p:sp>
        <p:nvSpPr>
          <p:cNvPr id="350227" name="Rectangle 19"/>
          <p:cNvSpPr>
            <a:spLocks noChangeArrowheads="1"/>
          </p:cNvSpPr>
          <p:nvPr/>
        </p:nvSpPr>
        <p:spPr bwMode="auto">
          <a:xfrm>
            <a:off x="308467" y="2174875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28" name="Text Box 20"/>
          <p:cNvSpPr txBox="1">
            <a:spLocks noChangeArrowheads="1"/>
          </p:cNvSpPr>
          <p:nvPr/>
        </p:nvSpPr>
        <p:spPr bwMode="auto">
          <a:xfrm>
            <a:off x="384667" y="2282825"/>
            <a:ext cx="10310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Supplier</a:t>
            </a:r>
          </a:p>
        </p:txBody>
      </p:sp>
      <p:sp>
        <p:nvSpPr>
          <p:cNvPr id="350229" name="Rectangle 21"/>
          <p:cNvSpPr>
            <a:spLocks noChangeArrowheads="1"/>
          </p:cNvSpPr>
          <p:nvPr/>
        </p:nvSpPr>
        <p:spPr bwMode="auto">
          <a:xfrm>
            <a:off x="4804267" y="2130425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30" name="Text Box 22"/>
          <p:cNvSpPr txBox="1">
            <a:spLocks noChangeArrowheads="1"/>
          </p:cNvSpPr>
          <p:nvPr/>
        </p:nvSpPr>
        <p:spPr bwMode="auto">
          <a:xfrm>
            <a:off x="4804267" y="2085975"/>
            <a:ext cx="117475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Customer</a:t>
            </a:r>
          </a:p>
          <a:p>
            <a:r>
              <a:rPr lang="en-US" sz="1800"/>
              <a:t>Directory</a:t>
            </a:r>
          </a:p>
        </p:txBody>
      </p:sp>
      <p:sp>
        <p:nvSpPr>
          <p:cNvPr id="350231" name="Rectangle 23"/>
          <p:cNvSpPr>
            <a:spLocks noChangeArrowheads="1"/>
          </p:cNvSpPr>
          <p:nvPr/>
        </p:nvSpPr>
        <p:spPr bwMode="auto">
          <a:xfrm>
            <a:off x="2616692" y="987425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32" name="Text Box 24"/>
          <p:cNvSpPr txBox="1">
            <a:spLocks noChangeArrowheads="1"/>
          </p:cNvSpPr>
          <p:nvPr/>
        </p:nvSpPr>
        <p:spPr bwMode="auto">
          <a:xfrm>
            <a:off x="2648442" y="1019175"/>
            <a:ext cx="1111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Business</a:t>
            </a:r>
          </a:p>
        </p:txBody>
      </p:sp>
      <p:sp>
        <p:nvSpPr>
          <p:cNvPr id="350233" name="Text Box 25"/>
          <p:cNvSpPr txBox="1">
            <a:spLocks noChangeArrowheads="1"/>
          </p:cNvSpPr>
          <p:nvPr/>
        </p:nvSpPr>
        <p:spPr bwMode="auto">
          <a:xfrm>
            <a:off x="4880467" y="3076575"/>
            <a:ext cx="990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/>
              <a:t>customers</a:t>
            </a:r>
          </a:p>
        </p:txBody>
      </p:sp>
      <p:sp>
        <p:nvSpPr>
          <p:cNvPr id="350234" name="Text Box 26"/>
          <p:cNvSpPr txBox="1">
            <a:spLocks noChangeArrowheads="1"/>
          </p:cNvSpPr>
          <p:nvPr/>
        </p:nvSpPr>
        <p:spPr bwMode="auto">
          <a:xfrm>
            <a:off x="4880467" y="432593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/>
              <a:t>orders</a:t>
            </a:r>
          </a:p>
        </p:txBody>
      </p:sp>
      <p:sp>
        <p:nvSpPr>
          <p:cNvPr id="350235" name="Text Box 27"/>
          <p:cNvSpPr txBox="1">
            <a:spLocks noChangeArrowheads="1"/>
          </p:cNvSpPr>
          <p:nvPr/>
        </p:nvSpPr>
        <p:spPr bwMode="auto">
          <a:xfrm>
            <a:off x="4956667" y="562133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/>
              <a:t>order items</a:t>
            </a:r>
          </a:p>
        </p:txBody>
      </p:sp>
      <p:sp>
        <p:nvSpPr>
          <p:cNvPr id="350236" name="Text Box 28"/>
          <p:cNvSpPr txBox="1">
            <a:spLocks noChangeArrowheads="1"/>
          </p:cNvSpPr>
          <p:nvPr/>
        </p:nvSpPr>
        <p:spPr bwMode="auto">
          <a:xfrm>
            <a:off x="384667" y="562133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/>
              <a:t>products</a:t>
            </a:r>
          </a:p>
        </p:txBody>
      </p:sp>
      <p:sp>
        <p:nvSpPr>
          <p:cNvPr id="350237" name="Text Box 29"/>
          <p:cNvSpPr txBox="1">
            <a:spLocks noChangeArrowheads="1"/>
          </p:cNvSpPr>
          <p:nvPr/>
        </p:nvSpPr>
        <p:spPr bwMode="auto">
          <a:xfrm>
            <a:off x="4194667" y="1901825"/>
            <a:ext cx="1905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/>
              <a:t>Customer directory</a:t>
            </a:r>
          </a:p>
        </p:txBody>
      </p:sp>
      <p:sp>
        <p:nvSpPr>
          <p:cNvPr id="350239" name="Line 31"/>
          <p:cNvSpPr>
            <a:spLocks noChangeShapeType="1"/>
          </p:cNvSpPr>
          <p:nvPr/>
        </p:nvSpPr>
        <p:spPr bwMode="auto">
          <a:xfrm>
            <a:off x="7382367" y="4949825"/>
            <a:ext cx="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40" name="Rectangle 32"/>
          <p:cNvSpPr>
            <a:spLocks noChangeArrowheads="1"/>
          </p:cNvSpPr>
          <p:nvPr/>
        </p:nvSpPr>
        <p:spPr bwMode="auto">
          <a:xfrm>
            <a:off x="7395067" y="4608513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41" name="Text Box 33"/>
          <p:cNvSpPr txBox="1">
            <a:spLocks noChangeArrowheads="1"/>
          </p:cNvSpPr>
          <p:nvPr/>
        </p:nvSpPr>
        <p:spPr bwMode="auto">
          <a:xfrm>
            <a:off x="7447629" y="4590147"/>
            <a:ext cx="114300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Employee Profile</a:t>
            </a:r>
          </a:p>
        </p:txBody>
      </p:sp>
      <p:sp>
        <p:nvSpPr>
          <p:cNvPr id="350242" name="Line 34"/>
          <p:cNvSpPr>
            <a:spLocks noChangeShapeType="1"/>
          </p:cNvSpPr>
          <p:nvPr/>
        </p:nvSpPr>
        <p:spPr bwMode="auto">
          <a:xfrm flipH="1" flipV="1">
            <a:off x="5947267" y="4873625"/>
            <a:ext cx="14478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43" name="Text Box 35"/>
          <p:cNvSpPr txBox="1">
            <a:spLocks noChangeArrowheads="1"/>
          </p:cNvSpPr>
          <p:nvPr/>
        </p:nvSpPr>
        <p:spPr bwMode="auto">
          <a:xfrm>
            <a:off x="6252067" y="4645025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000" i="1"/>
              <a:t>Sales person</a:t>
            </a:r>
          </a:p>
        </p:txBody>
      </p:sp>
      <p:sp>
        <p:nvSpPr>
          <p:cNvPr id="350244" name="Rectangle 36"/>
          <p:cNvSpPr>
            <a:spLocks noChangeArrowheads="1"/>
          </p:cNvSpPr>
          <p:nvPr/>
        </p:nvSpPr>
        <p:spPr bwMode="auto">
          <a:xfrm>
            <a:off x="7342680" y="2098675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45" name="Text Box 37"/>
          <p:cNvSpPr txBox="1">
            <a:spLocks noChangeArrowheads="1"/>
          </p:cNvSpPr>
          <p:nvPr/>
        </p:nvSpPr>
        <p:spPr bwMode="auto">
          <a:xfrm>
            <a:off x="7342680" y="2054225"/>
            <a:ext cx="1195387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Employee</a:t>
            </a:r>
          </a:p>
          <a:p>
            <a:r>
              <a:rPr lang="en-US" sz="1800" dirty="0"/>
              <a:t>Directory</a:t>
            </a:r>
          </a:p>
        </p:txBody>
      </p:sp>
      <p:sp>
        <p:nvSpPr>
          <p:cNvPr id="350246" name="Line 38"/>
          <p:cNvSpPr>
            <a:spLocks noChangeShapeType="1"/>
          </p:cNvSpPr>
          <p:nvPr/>
        </p:nvSpPr>
        <p:spPr bwMode="auto">
          <a:xfrm>
            <a:off x="3813667" y="1292225"/>
            <a:ext cx="3962400" cy="7620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47" name="Line 39"/>
          <p:cNvSpPr>
            <a:spLocks noChangeShapeType="1"/>
          </p:cNvSpPr>
          <p:nvPr/>
        </p:nvSpPr>
        <p:spPr bwMode="auto">
          <a:xfrm>
            <a:off x="7868142" y="2671763"/>
            <a:ext cx="0" cy="19050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48" name="Text Box 40"/>
          <p:cNvSpPr txBox="1">
            <a:spLocks noChangeArrowheads="1"/>
          </p:cNvSpPr>
          <p:nvPr/>
        </p:nvSpPr>
        <p:spPr bwMode="auto">
          <a:xfrm>
            <a:off x="7090267" y="1749425"/>
            <a:ext cx="1905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/>
              <a:t>Employee directory</a:t>
            </a:r>
          </a:p>
        </p:txBody>
      </p:sp>
      <p:sp>
        <p:nvSpPr>
          <p:cNvPr id="43" name="Text Box 22"/>
          <p:cNvSpPr txBox="1">
            <a:spLocks noChangeArrowheads="1"/>
          </p:cNvSpPr>
          <p:nvPr/>
        </p:nvSpPr>
        <p:spPr bwMode="auto">
          <a:xfrm>
            <a:off x="2365867" y="3349625"/>
            <a:ext cx="12191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Master Order List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 rot="5400000">
            <a:off x="2175367" y="2473325"/>
            <a:ext cx="1752600" cy="1588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hape 54"/>
          <p:cNvCxnSpPr>
            <a:stCxn id="43" idx="2"/>
            <a:endCxn id="350221" idx="1"/>
          </p:cNvCxnSpPr>
          <p:nvPr/>
        </p:nvCxnSpPr>
        <p:spPr bwMode="auto">
          <a:xfrm rot="16200000" flipH="1">
            <a:off x="3435158" y="3536265"/>
            <a:ext cx="909419" cy="1828800"/>
          </a:xfrm>
          <a:prstGeom prst="bentConnector2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384667" y="4187825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" name="Text Box 20"/>
          <p:cNvSpPr txBox="1">
            <a:spLocks noChangeArrowheads="1"/>
          </p:cNvSpPr>
          <p:nvPr/>
        </p:nvSpPr>
        <p:spPr bwMode="auto">
          <a:xfrm>
            <a:off x="460867" y="4143375"/>
            <a:ext cx="97155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Product</a:t>
            </a:r>
          </a:p>
          <a:p>
            <a:r>
              <a:rPr lang="en-US" sz="1800" dirty="0"/>
              <a:t>Catalog</a:t>
            </a:r>
          </a:p>
        </p:txBody>
      </p:sp>
      <p:sp>
        <p:nvSpPr>
          <p:cNvPr id="58" name="Text Box 30"/>
          <p:cNvSpPr txBox="1">
            <a:spLocks noChangeArrowheads="1"/>
          </p:cNvSpPr>
          <p:nvPr/>
        </p:nvSpPr>
        <p:spPr bwMode="auto">
          <a:xfrm>
            <a:off x="3667" y="3990975"/>
            <a:ext cx="1905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/>
              <a:t>product catalog</a:t>
            </a:r>
          </a:p>
        </p:txBody>
      </p:sp>
      <p:sp>
        <p:nvSpPr>
          <p:cNvPr id="59" name="Rectangle 19"/>
          <p:cNvSpPr>
            <a:spLocks noChangeArrowheads="1"/>
          </p:cNvSpPr>
          <p:nvPr/>
        </p:nvSpPr>
        <p:spPr bwMode="auto">
          <a:xfrm>
            <a:off x="308467" y="1015944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" name="Text Box 20"/>
          <p:cNvSpPr txBox="1">
            <a:spLocks noChangeArrowheads="1"/>
          </p:cNvSpPr>
          <p:nvPr/>
        </p:nvSpPr>
        <p:spPr bwMode="auto">
          <a:xfrm>
            <a:off x="384667" y="971494"/>
            <a:ext cx="1107996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Supplier</a:t>
            </a:r>
          </a:p>
          <a:p>
            <a:r>
              <a:rPr lang="en-US" sz="1800" dirty="0"/>
              <a:t>Directory</a:t>
            </a:r>
          </a:p>
        </p:txBody>
      </p:sp>
      <p:sp>
        <p:nvSpPr>
          <p:cNvPr id="61" name="Text Box 30"/>
          <p:cNvSpPr txBox="1">
            <a:spLocks noChangeArrowheads="1"/>
          </p:cNvSpPr>
          <p:nvPr/>
        </p:nvSpPr>
        <p:spPr bwMode="auto">
          <a:xfrm>
            <a:off x="3667" y="819094"/>
            <a:ext cx="1905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 dirty="0"/>
              <a:t>product catalog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162E486-CF1E-47B5-A182-E0519D3CFFBF}"/>
              </a:ext>
            </a:extLst>
          </p:cNvPr>
          <p:cNvGrpSpPr/>
          <p:nvPr/>
        </p:nvGrpSpPr>
        <p:grpSpPr>
          <a:xfrm>
            <a:off x="1611598" y="5206915"/>
            <a:ext cx="632453" cy="647899"/>
            <a:chOff x="1607819" y="4633913"/>
            <a:chExt cx="632453" cy="647899"/>
          </a:xfrm>
          <a:solidFill>
            <a:schemeClr val="tx2">
              <a:lumMod val="65000"/>
            </a:schemeClr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15A5F96-DB12-42DD-901A-B1C3560954FC}"/>
                </a:ext>
              </a:extLst>
            </p:cNvPr>
            <p:cNvSpPr/>
            <p:nvPr/>
          </p:nvSpPr>
          <p:spPr bwMode="auto">
            <a:xfrm>
              <a:off x="1607819" y="4633913"/>
              <a:ext cx="632453" cy="647899"/>
            </a:xfrm>
            <a:prstGeom prst="ellipse">
              <a:avLst/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3D9C835-133F-4596-B29E-4FA8BBBF4260}"/>
                </a:ext>
              </a:extLst>
            </p:cNvPr>
            <p:cNvSpPr txBox="1"/>
            <p:nvPr/>
          </p:nvSpPr>
          <p:spPr>
            <a:xfrm>
              <a:off x="1749765" y="4705648"/>
              <a:ext cx="356188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A711B0C-EAC0-4F66-85B9-C1E066662B2E}"/>
              </a:ext>
            </a:extLst>
          </p:cNvPr>
          <p:cNvGrpSpPr/>
          <p:nvPr/>
        </p:nvGrpSpPr>
        <p:grpSpPr>
          <a:xfrm>
            <a:off x="1636963" y="4060442"/>
            <a:ext cx="632453" cy="647899"/>
            <a:chOff x="1607819" y="4633913"/>
            <a:chExt cx="632453" cy="647899"/>
          </a:xfrm>
          <a:solidFill>
            <a:schemeClr val="tx2">
              <a:lumMod val="65000"/>
            </a:schemeClr>
          </a:solidFill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0F93C1D-A717-4384-833B-A3A379E1C57B}"/>
                </a:ext>
              </a:extLst>
            </p:cNvPr>
            <p:cNvSpPr/>
            <p:nvPr/>
          </p:nvSpPr>
          <p:spPr bwMode="auto">
            <a:xfrm>
              <a:off x="1607819" y="4633913"/>
              <a:ext cx="632453" cy="647899"/>
            </a:xfrm>
            <a:prstGeom prst="ellipse">
              <a:avLst/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00B4E4D-F602-4572-B128-FC510A59DFB1}"/>
                </a:ext>
              </a:extLst>
            </p:cNvPr>
            <p:cNvSpPr txBox="1"/>
            <p:nvPr/>
          </p:nvSpPr>
          <p:spPr>
            <a:xfrm>
              <a:off x="1749765" y="4705648"/>
              <a:ext cx="356188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830CD27-696A-4162-A759-BC38A93D2B59}"/>
              </a:ext>
            </a:extLst>
          </p:cNvPr>
          <p:cNvGrpSpPr/>
          <p:nvPr/>
        </p:nvGrpSpPr>
        <p:grpSpPr>
          <a:xfrm>
            <a:off x="6072132" y="5434706"/>
            <a:ext cx="632453" cy="647899"/>
            <a:chOff x="1607819" y="4633913"/>
            <a:chExt cx="632453" cy="647899"/>
          </a:xfrm>
          <a:solidFill>
            <a:schemeClr val="tx2">
              <a:lumMod val="65000"/>
            </a:schemeClr>
          </a:solidFill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2EF2996-6AA2-48E1-8DEB-0DC54127F8A5}"/>
                </a:ext>
              </a:extLst>
            </p:cNvPr>
            <p:cNvSpPr/>
            <p:nvPr/>
          </p:nvSpPr>
          <p:spPr bwMode="auto">
            <a:xfrm>
              <a:off x="1607819" y="4633913"/>
              <a:ext cx="632453" cy="647899"/>
            </a:xfrm>
            <a:prstGeom prst="ellipse">
              <a:avLst/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31AA224-F197-4C8D-A903-6F94457F9AAF}"/>
                </a:ext>
              </a:extLst>
            </p:cNvPr>
            <p:cNvSpPr txBox="1"/>
            <p:nvPr/>
          </p:nvSpPr>
          <p:spPr>
            <a:xfrm>
              <a:off x="1749765" y="4705648"/>
              <a:ext cx="356188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8A7A406-4151-457D-A3C5-8E473BC47377}"/>
              </a:ext>
            </a:extLst>
          </p:cNvPr>
          <p:cNvGrpSpPr/>
          <p:nvPr/>
        </p:nvGrpSpPr>
        <p:grpSpPr>
          <a:xfrm>
            <a:off x="6124087" y="4164466"/>
            <a:ext cx="632453" cy="647899"/>
            <a:chOff x="1607819" y="4633913"/>
            <a:chExt cx="632453" cy="647899"/>
          </a:xfrm>
          <a:solidFill>
            <a:schemeClr val="tx2">
              <a:lumMod val="65000"/>
            </a:schemeClr>
          </a:solidFill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A42573C-33AF-4968-8862-E9E8EBF07E5E}"/>
                </a:ext>
              </a:extLst>
            </p:cNvPr>
            <p:cNvSpPr/>
            <p:nvPr/>
          </p:nvSpPr>
          <p:spPr bwMode="auto">
            <a:xfrm>
              <a:off x="1607819" y="4633913"/>
              <a:ext cx="632453" cy="647899"/>
            </a:xfrm>
            <a:prstGeom prst="ellipse">
              <a:avLst/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FE5796C-E2CA-47A4-BB9B-75F786803104}"/>
                </a:ext>
              </a:extLst>
            </p:cNvPr>
            <p:cNvSpPr txBox="1"/>
            <p:nvPr/>
          </p:nvSpPr>
          <p:spPr>
            <a:xfrm>
              <a:off x="1749765" y="4705648"/>
              <a:ext cx="356188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F0C1DDC-03D9-4E52-91A4-E9EE1E3444E6}"/>
              </a:ext>
            </a:extLst>
          </p:cNvPr>
          <p:cNvGrpSpPr/>
          <p:nvPr/>
        </p:nvGrpSpPr>
        <p:grpSpPr>
          <a:xfrm>
            <a:off x="3184397" y="2542976"/>
            <a:ext cx="632453" cy="647899"/>
            <a:chOff x="1607819" y="4633913"/>
            <a:chExt cx="632453" cy="647899"/>
          </a:xfrm>
          <a:solidFill>
            <a:srgbClr val="0070C0"/>
          </a:solidFill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B60F9A0-38A8-4418-A504-D003F47F1B1D}"/>
                </a:ext>
              </a:extLst>
            </p:cNvPr>
            <p:cNvSpPr/>
            <p:nvPr/>
          </p:nvSpPr>
          <p:spPr bwMode="auto">
            <a:xfrm>
              <a:off x="1607819" y="4633913"/>
              <a:ext cx="632453" cy="647899"/>
            </a:xfrm>
            <a:prstGeom prst="ellipse">
              <a:avLst/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D4D4D"/>
                </a:buClr>
                <a:buSzPct val="55000"/>
                <a:buFont typeface="Wingdings" pitchFamily="2" charset="2"/>
                <a:buNone/>
                <a:tabLst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D59A73A-C917-498D-91E7-3E81AF4DAA12}"/>
                </a:ext>
              </a:extLst>
            </p:cNvPr>
            <p:cNvSpPr txBox="1"/>
            <p:nvPr/>
          </p:nvSpPr>
          <p:spPr>
            <a:xfrm>
              <a:off x="1749765" y="4705648"/>
              <a:ext cx="356188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76" name="Line 3">
            <a:extLst>
              <a:ext uri="{FF2B5EF4-FFF2-40B4-BE49-F238E27FC236}">
                <a16:creationId xmlns:a16="http://schemas.microsoft.com/office/drawing/2014/main" id="{39AF5474-9524-45CC-BF7D-F8BD293314A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8336" y="5201444"/>
            <a:ext cx="0" cy="990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" name="Line 31">
            <a:extLst>
              <a:ext uri="{FF2B5EF4-FFF2-40B4-BE49-F238E27FC236}">
                <a16:creationId xmlns:a16="http://schemas.microsoft.com/office/drawing/2014/main" id="{3C26B9BB-71A4-4456-B392-1E90001F1F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3502" y="6485266"/>
            <a:ext cx="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" name="Rectangle 32">
            <a:extLst>
              <a:ext uri="{FF2B5EF4-FFF2-40B4-BE49-F238E27FC236}">
                <a16:creationId xmlns:a16="http://schemas.microsoft.com/office/drawing/2014/main" id="{533941F0-CCEA-48A1-B110-FCAC9DDFB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202" y="6143954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" name="Text Box 33">
            <a:extLst>
              <a:ext uri="{FF2B5EF4-FFF2-40B4-BE49-F238E27FC236}">
                <a16:creationId xmlns:a16="http://schemas.microsoft.com/office/drawing/2014/main" id="{DD4FF336-333C-47C4-9770-B30A88161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1266" y="6249571"/>
            <a:ext cx="11430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Person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680502-9F89-4D95-A614-3744BB6D4EB0}"/>
              </a:ext>
            </a:extLst>
          </p:cNvPr>
          <p:cNvSpPr/>
          <p:nvPr/>
        </p:nvSpPr>
        <p:spPr>
          <a:xfrm>
            <a:off x="0" y="20935"/>
            <a:ext cx="16898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Next Steps</a:t>
            </a:r>
          </a:p>
        </p:txBody>
      </p:sp>
      <p:pic>
        <p:nvPicPr>
          <p:cNvPr id="77" name="Graphic 76" descr="Checkmark">
            <a:extLst>
              <a:ext uri="{FF2B5EF4-FFF2-40B4-BE49-F238E27FC236}">
                <a16:creationId xmlns:a16="http://schemas.microsoft.com/office/drawing/2014/main" id="{B0804B6F-D8C9-4EE0-BD20-B7C67CE4C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6518" y="4264918"/>
            <a:ext cx="330932" cy="400110"/>
          </a:xfrm>
          <a:prstGeom prst="rect">
            <a:avLst/>
          </a:prstGeom>
        </p:spPr>
      </p:pic>
      <p:pic>
        <p:nvPicPr>
          <p:cNvPr id="78" name="Graphic 77" descr="Checkmark">
            <a:extLst>
              <a:ext uri="{FF2B5EF4-FFF2-40B4-BE49-F238E27FC236}">
                <a16:creationId xmlns:a16="http://schemas.microsoft.com/office/drawing/2014/main" id="{B5021F93-DB35-413F-8F81-2F532BCD2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1599" y="5711795"/>
            <a:ext cx="330932" cy="400110"/>
          </a:xfrm>
          <a:prstGeom prst="rect">
            <a:avLst/>
          </a:prstGeom>
        </p:spPr>
      </p:pic>
      <p:pic>
        <p:nvPicPr>
          <p:cNvPr id="80" name="Graphic 79" descr="Checkmark">
            <a:extLst>
              <a:ext uri="{FF2B5EF4-FFF2-40B4-BE49-F238E27FC236}">
                <a16:creationId xmlns:a16="http://schemas.microsoft.com/office/drawing/2014/main" id="{A78FB0C4-ED04-4729-9439-00991CE16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7153" y="3672588"/>
            <a:ext cx="330932" cy="400110"/>
          </a:xfrm>
          <a:prstGeom prst="rect">
            <a:avLst/>
          </a:prstGeom>
        </p:spPr>
      </p:pic>
      <p:pic>
        <p:nvPicPr>
          <p:cNvPr id="81" name="Graphic 80" descr="Checkmark">
            <a:extLst>
              <a:ext uri="{FF2B5EF4-FFF2-40B4-BE49-F238E27FC236}">
                <a16:creationId xmlns:a16="http://schemas.microsoft.com/office/drawing/2014/main" id="{9B4DD0A6-D8DB-414C-B523-CEB566F5A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8597" y="5006433"/>
            <a:ext cx="330932" cy="400110"/>
          </a:xfrm>
          <a:prstGeom prst="rect">
            <a:avLst/>
          </a:prstGeom>
        </p:spPr>
      </p:pic>
      <p:pic>
        <p:nvPicPr>
          <p:cNvPr id="82" name="Graphic 81" descr="Checkmark">
            <a:extLst>
              <a:ext uri="{FF2B5EF4-FFF2-40B4-BE49-F238E27FC236}">
                <a16:creationId xmlns:a16="http://schemas.microsoft.com/office/drawing/2014/main" id="{0BF9956C-0C95-4783-ADB8-1A8212DCB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800" y="3867090"/>
            <a:ext cx="330932" cy="400110"/>
          </a:xfrm>
          <a:prstGeom prst="rect">
            <a:avLst/>
          </a:prstGeom>
        </p:spPr>
      </p:pic>
      <p:pic>
        <p:nvPicPr>
          <p:cNvPr id="79" name="Graphic 78" descr="Checkmark">
            <a:extLst>
              <a:ext uri="{FF2B5EF4-FFF2-40B4-BE49-F238E27FC236}">
                <a16:creationId xmlns:a16="http://schemas.microsoft.com/office/drawing/2014/main" id="{3B3D4F30-58F8-44D9-934C-BD7384BDC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1678" y="3416517"/>
            <a:ext cx="512352" cy="40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468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A856-7162-4E4D-8A19-C5B6B2D8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8D26E-175B-4B12-96C3-1777EEF6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37631-E498-4D45-BD62-CF5DBFE68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Engineering and Development		     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1A9A20-FCBA-4A76-9FA4-B975ACAACF27}"/>
              </a:ext>
            </a:extLst>
          </p:cNvPr>
          <p:cNvSpPr/>
          <p:nvPr/>
        </p:nvSpPr>
        <p:spPr bwMode="auto">
          <a:xfrm>
            <a:off x="762000" y="2819400"/>
            <a:ext cx="1981200" cy="919401"/>
          </a:xfrm>
          <a:prstGeom prst="round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rPr>
              <a:t>Top Customers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4304F04-D11A-4216-A112-E4430BFE62AE}"/>
              </a:ext>
            </a:extLst>
          </p:cNvPr>
          <p:cNvSpPr/>
          <p:nvPr/>
        </p:nvSpPr>
        <p:spPr bwMode="auto">
          <a:xfrm>
            <a:off x="6096000" y="2743200"/>
            <a:ext cx="1981200" cy="919401"/>
          </a:xfrm>
          <a:prstGeom prst="round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rPr>
              <a:t>Product  Report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5B035F0-D12F-4D09-B070-AC89CE70B559}"/>
              </a:ext>
            </a:extLst>
          </p:cNvPr>
          <p:cNvSpPr/>
          <p:nvPr/>
        </p:nvSpPr>
        <p:spPr bwMode="auto">
          <a:xfrm>
            <a:off x="3581400" y="4498301"/>
            <a:ext cx="2133600" cy="919401"/>
          </a:xfrm>
          <a:prstGeom prst="round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r>
              <a:rPr lang="en-US" dirty="0"/>
              <a:t>Sales Person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rPr>
              <a:t> Report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47C7C6E3-A0C9-4EFF-ACCF-8E235117E70F}"/>
              </a:ext>
            </a:extLst>
          </p:cNvPr>
          <p:cNvSpPr/>
          <p:nvPr/>
        </p:nvSpPr>
        <p:spPr bwMode="auto">
          <a:xfrm>
            <a:off x="3695700" y="2629911"/>
            <a:ext cx="1752600" cy="1298377"/>
          </a:xfrm>
          <a:prstGeom prst="flowChartConnector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rPr>
              <a:t>Managing the business</a:t>
            </a:r>
          </a:p>
        </p:txBody>
      </p:sp>
    </p:spTree>
    <p:extLst>
      <p:ext uri="{BB962C8B-B14F-4D97-AF65-F5344CB8AC3E}">
        <p14:creationId xmlns:p14="http://schemas.microsoft.com/office/powerpoint/2010/main" val="397903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A856-7162-4E4D-8A19-C5B6B2D8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8D26E-175B-4B12-96C3-1777EEF6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37631-E498-4D45-BD62-CF5DBFE68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Engineering and Development		     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1A9A20-FCBA-4A76-9FA4-B975ACAACF27}"/>
              </a:ext>
            </a:extLst>
          </p:cNvPr>
          <p:cNvSpPr/>
          <p:nvPr/>
        </p:nvSpPr>
        <p:spPr bwMode="auto">
          <a:xfrm>
            <a:off x="762000" y="2819400"/>
            <a:ext cx="1981200" cy="919401"/>
          </a:xfrm>
          <a:prstGeom prst="round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rPr>
              <a:t>Top Customers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4304F04-D11A-4216-A112-E4430BFE62AE}"/>
              </a:ext>
            </a:extLst>
          </p:cNvPr>
          <p:cNvSpPr/>
          <p:nvPr/>
        </p:nvSpPr>
        <p:spPr bwMode="auto">
          <a:xfrm>
            <a:off x="6248400" y="2819400"/>
            <a:ext cx="1981200" cy="919401"/>
          </a:xfrm>
          <a:prstGeom prst="round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r>
              <a:rPr lang="en-US" dirty="0"/>
              <a:t>Top Products</a:t>
            </a:r>
            <a:endParaRPr kumimoji="1" lang="en-US" sz="2400" b="0" i="0" u="none" strike="noStrike" cap="none" normalizeH="0" baseline="0" dirty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5B035F0-D12F-4D09-B070-AC89CE70B559}"/>
              </a:ext>
            </a:extLst>
          </p:cNvPr>
          <p:cNvSpPr/>
          <p:nvPr/>
        </p:nvSpPr>
        <p:spPr bwMode="auto">
          <a:xfrm>
            <a:off x="3581400" y="4498301"/>
            <a:ext cx="2133600" cy="919401"/>
          </a:xfrm>
          <a:prstGeom prst="round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r>
              <a:rPr lang="en-US" dirty="0"/>
              <a:t>Top Sales Performers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rPr>
              <a:t> 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47C7C6E3-A0C9-4EFF-ACCF-8E235117E70F}"/>
              </a:ext>
            </a:extLst>
          </p:cNvPr>
          <p:cNvSpPr/>
          <p:nvPr/>
        </p:nvSpPr>
        <p:spPr bwMode="auto">
          <a:xfrm>
            <a:off x="3695700" y="2629911"/>
            <a:ext cx="1752600" cy="1298377"/>
          </a:xfrm>
          <a:prstGeom prst="flowChartConnector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Helvetica" pitchFamily="34" charset="0"/>
              </a:rPr>
              <a:t>Managing the business</a:t>
            </a:r>
          </a:p>
        </p:txBody>
      </p:sp>
    </p:spTree>
    <p:extLst>
      <p:ext uri="{BB962C8B-B14F-4D97-AF65-F5344CB8AC3E}">
        <p14:creationId xmlns:p14="http://schemas.microsoft.com/office/powerpoint/2010/main" val="9124088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5B7F4-2C64-412E-AC9B-712FC1C2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Intelligence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3C00C-4EAF-4822-BDB5-EDE15C298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09433-D39D-45FA-9860-4B1048618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Engineering and Development		    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BA8EA1-7B0F-4E49-BFEA-4A14C521FC1C}"/>
              </a:ext>
            </a:extLst>
          </p:cNvPr>
          <p:cNvSpPr txBox="1"/>
          <p:nvPr/>
        </p:nvSpPr>
        <p:spPr>
          <a:xfrm>
            <a:off x="609600" y="1981200"/>
            <a:ext cx="8229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Number of sales above target;</a:t>
            </a:r>
          </a:p>
          <a:p>
            <a:r>
              <a:rPr lang="en-US" dirty="0"/>
              <a:t>Number of sales below target;</a:t>
            </a:r>
          </a:p>
          <a:p>
            <a:r>
              <a:rPr lang="en-US" dirty="0"/>
              <a:t>Product price performance; //total profit above target </a:t>
            </a:r>
          </a:p>
          <a:p>
            <a:r>
              <a:rPr lang="en-US" dirty="0"/>
              <a:t>Actual sales volume;</a:t>
            </a:r>
          </a:p>
          <a:p>
            <a:r>
              <a:rPr lang="en-US" dirty="0"/>
              <a:t>Rank; </a:t>
            </a:r>
          </a:p>
        </p:txBody>
      </p:sp>
    </p:spTree>
    <p:extLst>
      <p:ext uri="{BB962C8B-B14F-4D97-AF65-F5344CB8AC3E}">
        <p14:creationId xmlns:p14="http://schemas.microsoft.com/office/powerpoint/2010/main" val="5965867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46657-2B5A-405A-89FE-A29FA7FA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2023D389-BFF7-4A42-B27B-1A79799DE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91" y="628650"/>
            <a:ext cx="8569418" cy="56007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EFB3B-042D-4D48-9270-70EEA0D3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968F8-29F3-476D-B09B-B8469E13D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Engineering and Development		     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85B8E3-840E-41AB-A7F8-6828DDFF88F4}"/>
              </a:ext>
            </a:extLst>
          </p:cNvPr>
          <p:cNvSpPr/>
          <p:nvPr/>
        </p:nvSpPr>
        <p:spPr bwMode="auto">
          <a:xfrm>
            <a:off x="190500" y="4876800"/>
            <a:ext cx="8610600" cy="1595821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0001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5E024-597C-4A15-8DBD-0381C32E1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39BE31F8-C81A-4008-8F75-663D2F327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38200"/>
            <a:ext cx="8305800" cy="593922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5814E-AC76-42BD-90BF-1899228D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97C66-A2F8-4B3A-9727-4EEDDA17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Engineering and Development		    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50454E-F17E-4F2A-A924-130DE7C4AB3C}"/>
              </a:ext>
            </a:extLst>
          </p:cNvPr>
          <p:cNvSpPr/>
          <p:nvPr/>
        </p:nvSpPr>
        <p:spPr bwMode="auto">
          <a:xfrm>
            <a:off x="152400" y="5181600"/>
            <a:ext cx="8610600" cy="1595821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1229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6F9A-1DBC-4611-B598-61F17291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057DEE44-C4B9-42ED-AA0C-6B1984EB6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32" y="914400"/>
            <a:ext cx="8136735" cy="56388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A8F20-58A0-47B8-A3B8-4D83843A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2C73D-11D6-4433-AF90-21431EB6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Engineering and Development		    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43EBFE-6DF7-41C7-A7A1-6824488466F5}"/>
              </a:ext>
            </a:extLst>
          </p:cNvPr>
          <p:cNvSpPr/>
          <p:nvPr/>
        </p:nvSpPr>
        <p:spPr bwMode="auto">
          <a:xfrm>
            <a:off x="190500" y="5831489"/>
            <a:ext cx="8610600" cy="1595821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28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24200"/>
            <a:ext cx="8382000" cy="762000"/>
          </a:xfrm>
        </p:spPr>
        <p:txBody>
          <a:bodyPr/>
          <a:lstStyle/>
          <a:p>
            <a:r>
              <a:rPr lang="en-US"/>
              <a:t>Screen representation of user tasks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9BEB-81C1-4337-BC0F-7807F8CC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209DC915-1369-4323-9846-79FBBC120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81" y="1219200"/>
            <a:ext cx="8532219" cy="572460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E5621-96C0-4F9D-B38D-D38EBC66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4B634-4A00-4AE7-9A40-67509F788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Engineering and Development		    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843D34-179A-4C5F-BDA7-DECA72632CA7}"/>
              </a:ext>
            </a:extLst>
          </p:cNvPr>
          <p:cNvSpPr/>
          <p:nvPr/>
        </p:nvSpPr>
        <p:spPr bwMode="auto">
          <a:xfrm>
            <a:off x="266700" y="4840889"/>
            <a:ext cx="8610600" cy="1595821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9027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33600"/>
            <a:ext cx="7924800" cy="762000"/>
          </a:xfrm>
        </p:spPr>
        <p:txBody>
          <a:bodyPr/>
          <a:lstStyle/>
          <a:p>
            <a:r>
              <a:rPr lang="en-US" sz="3600" dirty="0"/>
              <a:t>Sales Model 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>
                <a:solidFill>
                  <a:schemeClr val="tx2"/>
                </a:solidFill>
              </a:rPr>
              <a:t>Self-serve model where customer prepares own order</a:t>
            </a:r>
          </a:p>
        </p:txBody>
      </p:sp>
    </p:spTree>
    <p:extLst>
      <p:ext uri="{BB962C8B-B14F-4D97-AF65-F5344CB8AC3E}">
        <p14:creationId xmlns:p14="http://schemas.microsoft.com/office/powerpoint/2010/main" val="3680569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34850" name="AutoShape 2"/>
          <p:cNvSpPr>
            <a:spLocks noChangeArrowheads="1"/>
          </p:cNvSpPr>
          <p:nvPr/>
        </p:nvSpPr>
        <p:spPr bwMode="auto">
          <a:xfrm>
            <a:off x="0" y="914400"/>
            <a:ext cx="9144000" cy="5943600"/>
          </a:xfrm>
          <a:prstGeom prst="roundRect">
            <a:avLst>
              <a:gd name="adj" fmla="val 2866"/>
            </a:avLst>
          </a:prstGeom>
          <a:solidFill>
            <a:srgbClr val="00808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51" name="AutoShape 3"/>
          <p:cNvSpPr>
            <a:spLocks noChangeArrowheads="1"/>
          </p:cNvSpPr>
          <p:nvPr/>
        </p:nvSpPr>
        <p:spPr bwMode="auto">
          <a:xfrm>
            <a:off x="7924800" y="3581400"/>
            <a:ext cx="1143000" cy="736600"/>
          </a:xfrm>
          <a:prstGeom prst="cloudCallout">
            <a:avLst>
              <a:gd name="adj1" fmla="val -21806"/>
              <a:gd name="adj2" fmla="val 19398"/>
            </a:avLst>
          </a:prstGeom>
          <a:solidFill>
            <a:srgbClr val="C0C0C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SzPct val="60000"/>
            </a:pPr>
            <a:endParaRPr lang="en-US" sz="2800">
              <a:solidFill>
                <a:schemeClr val="tx2"/>
              </a:solidFill>
            </a:endParaRPr>
          </a:p>
        </p:txBody>
      </p:sp>
      <p:sp>
        <p:nvSpPr>
          <p:cNvPr id="334852" name="Line 4"/>
          <p:cNvSpPr>
            <a:spLocks noChangeShapeType="1"/>
          </p:cNvSpPr>
          <p:nvPr/>
        </p:nvSpPr>
        <p:spPr bwMode="auto">
          <a:xfrm>
            <a:off x="381000" y="1828800"/>
            <a:ext cx="8229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53" name="Text Box 5"/>
          <p:cNvSpPr txBox="1">
            <a:spLocks noChangeArrowheads="1"/>
          </p:cNvSpPr>
          <p:nvPr/>
        </p:nvSpPr>
        <p:spPr bwMode="auto">
          <a:xfrm>
            <a:off x="6629400" y="1295400"/>
            <a:ext cx="1908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2800">
                <a:solidFill>
                  <a:srgbClr val="663300"/>
                </a:solidFill>
              </a:rPr>
              <a:t>User Login</a:t>
            </a:r>
            <a:endParaRPr lang="en-US" sz="2800">
              <a:solidFill>
                <a:schemeClr val="tx2"/>
              </a:solidFill>
            </a:endParaRPr>
          </a:p>
        </p:txBody>
      </p:sp>
      <p:sp>
        <p:nvSpPr>
          <p:cNvPr id="334854" name="Rectangle 6"/>
          <p:cNvSpPr>
            <a:spLocks noChangeArrowheads="1"/>
          </p:cNvSpPr>
          <p:nvPr/>
        </p:nvSpPr>
        <p:spPr bwMode="auto">
          <a:xfrm>
            <a:off x="2133600" y="3276600"/>
            <a:ext cx="91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>
                <a:solidFill>
                  <a:schemeClr val="tx2"/>
                </a:solidFill>
              </a:rPr>
              <a:t>User:</a:t>
            </a:r>
          </a:p>
        </p:txBody>
      </p:sp>
      <p:sp>
        <p:nvSpPr>
          <p:cNvPr id="334855" name="Rectangle 7"/>
          <p:cNvSpPr>
            <a:spLocks noChangeArrowheads="1"/>
          </p:cNvSpPr>
          <p:nvPr/>
        </p:nvSpPr>
        <p:spPr bwMode="auto">
          <a:xfrm>
            <a:off x="2133600" y="3886200"/>
            <a:ext cx="1608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>
                <a:solidFill>
                  <a:schemeClr val="tx2"/>
                </a:solidFill>
              </a:rPr>
              <a:t>Password:</a:t>
            </a:r>
          </a:p>
        </p:txBody>
      </p:sp>
      <p:sp>
        <p:nvSpPr>
          <p:cNvPr id="334856" name="Text Box 8"/>
          <p:cNvSpPr txBox="1">
            <a:spLocks noChangeArrowheads="1"/>
          </p:cNvSpPr>
          <p:nvPr/>
        </p:nvSpPr>
        <p:spPr bwMode="auto">
          <a:xfrm>
            <a:off x="533400" y="1295400"/>
            <a:ext cx="3509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2800">
                <a:solidFill>
                  <a:schemeClr val="tx2"/>
                </a:solidFill>
              </a:rPr>
              <a:t>Xerox Sales Console</a:t>
            </a:r>
          </a:p>
        </p:txBody>
      </p:sp>
      <p:sp>
        <p:nvSpPr>
          <p:cNvPr id="334857" name="Rectangle 9"/>
          <p:cNvSpPr>
            <a:spLocks noChangeArrowheads="1"/>
          </p:cNvSpPr>
          <p:nvPr/>
        </p:nvSpPr>
        <p:spPr bwMode="auto">
          <a:xfrm>
            <a:off x="2209800" y="4495800"/>
            <a:ext cx="896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>
                <a:solidFill>
                  <a:schemeClr val="tx2"/>
                </a:solidFill>
              </a:rPr>
              <a:t>Role:</a:t>
            </a:r>
          </a:p>
        </p:txBody>
      </p:sp>
      <p:sp>
        <p:nvSpPr>
          <p:cNvPr id="334858" name="Rectangle 10"/>
          <p:cNvSpPr>
            <a:spLocks noChangeArrowheads="1"/>
          </p:cNvSpPr>
          <p:nvPr/>
        </p:nvSpPr>
        <p:spPr bwMode="auto">
          <a:xfrm>
            <a:off x="3733800" y="3429000"/>
            <a:ext cx="2667000" cy="2286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59" name="Rectangle 11"/>
          <p:cNvSpPr>
            <a:spLocks noChangeArrowheads="1"/>
          </p:cNvSpPr>
          <p:nvPr/>
        </p:nvSpPr>
        <p:spPr bwMode="auto">
          <a:xfrm>
            <a:off x="3733800" y="4038600"/>
            <a:ext cx="2667000" cy="2286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60" name="Rectangle 12"/>
          <p:cNvSpPr>
            <a:spLocks noChangeArrowheads="1"/>
          </p:cNvSpPr>
          <p:nvPr/>
        </p:nvSpPr>
        <p:spPr bwMode="auto">
          <a:xfrm>
            <a:off x="3746500" y="4597400"/>
            <a:ext cx="2667000" cy="304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61" name="Rectangle 13"/>
          <p:cNvSpPr>
            <a:spLocks noChangeArrowheads="1"/>
          </p:cNvSpPr>
          <p:nvPr/>
        </p:nvSpPr>
        <p:spPr bwMode="auto">
          <a:xfrm>
            <a:off x="6934200" y="5562600"/>
            <a:ext cx="127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u="sng">
                <a:solidFill>
                  <a:schemeClr val="tx2"/>
                </a:solidFill>
              </a:rPr>
              <a:t>login &gt;&gt;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34862" name="AutoShape 14"/>
          <p:cNvSpPr>
            <a:spLocks noChangeArrowheads="1"/>
          </p:cNvSpPr>
          <p:nvPr/>
        </p:nvSpPr>
        <p:spPr bwMode="auto">
          <a:xfrm rot="10847930">
            <a:off x="6172200" y="4648200"/>
            <a:ext cx="228600" cy="228600"/>
          </a:xfrm>
          <a:prstGeom prst="triangle">
            <a:avLst>
              <a:gd name="adj" fmla="val 50000"/>
            </a:avLst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63" name="Rectangle 15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458200" cy="762000"/>
          </a:xfrm>
        </p:spPr>
        <p:txBody>
          <a:bodyPr/>
          <a:lstStyle/>
          <a:p>
            <a:r>
              <a:rPr lang="en-US"/>
              <a:t>Login Screen represents Login Task</a:t>
            </a:r>
          </a:p>
        </p:txBody>
      </p:sp>
      <p:sp>
        <p:nvSpPr>
          <p:cNvPr id="334864" name="Line 16"/>
          <p:cNvSpPr>
            <a:spLocks noChangeShapeType="1"/>
          </p:cNvSpPr>
          <p:nvPr/>
        </p:nvSpPr>
        <p:spPr bwMode="auto">
          <a:xfrm flipH="1">
            <a:off x="7772400" y="4343400"/>
            <a:ext cx="533400" cy="1219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65" name="Rectangle 17"/>
          <p:cNvSpPr>
            <a:spLocks noChangeArrowheads="1"/>
          </p:cNvSpPr>
          <p:nvPr/>
        </p:nvSpPr>
        <p:spPr bwMode="auto">
          <a:xfrm>
            <a:off x="8001000" y="3657600"/>
            <a:ext cx="998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SzPct val="60000"/>
            </a:pPr>
            <a:r>
              <a:rPr lang="en-US">
                <a:solidFill>
                  <a:srgbClr val="006666"/>
                </a:solidFill>
              </a:rPr>
              <a:t>action</a:t>
            </a: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35874" name="AutoShape 2"/>
          <p:cNvSpPr>
            <a:spLocks noChangeArrowheads="1"/>
          </p:cNvSpPr>
          <p:nvPr/>
        </p:nvSpPr>
        <p:spPr bwMode="auto">
          <a:xfrm>
            <a:off x="228600" y="838200"/>
            <a:ext cx="8686800" cy="5638800"/>
          </a:xfrm>
          <a:prstGeom prst="roundRect">
            <a:avLst>
              <a:gd name="adj" fmla="val 2866"/>
            </a:avLst>
          </a:prstGeom>
          <a:solidFill>
            <a:srgbClr val="00808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5875" name="Line 3"/>
          <p:cNvSpPr>
            <a:spLocks noChangeShapeType="1"/>
          </p:cNvSpPr>
          <p:nvPr/>
        </p:nvSpPr>
        <p:spPr bwMode="auto">
          <a:xfrm>
            <a:off x="381000" y="1219200"/>
            <a:ext cx="82296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5876" name="Text Box 4"/>
          <p:cNvSpPr txBox="1">
            <a:spLocks noChangeArrowheads="1"/>
          </p:cNvSpPr>
          <p:nvPr/>
        </p:nvSpPr>
        <p:spPr bwMode="auto">
          <a:xfrm>
            <a:off x="381000" y="822325"/>
            <a:ext cx="2555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2000">
                <a:solidFill>
                  <a:schemeClr val="tx2"/>
                </a:solidFill>
              </a:rPr>
              <a:t>Xerox Sales Console</a:t>
            </a:r>
          </a:p>
        </p:txBody>
      </p:sp>
      <p:sp>
        <p:nvSpPr>
          <p:cNvPr id="335877" name="Rectangle 5"/>
          <p:cNvSpPr>
            <a:spLocks noChangeArrowheads="1"/>
          </p:cNvSpPr>
          <p:nvPr/>
        </p:nvSpPr>
        <p:spPr bwMode="auto">
          <a:xfrm>
            <a:off x="7010400" y="5943600"/>
            <a:ext cx="101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u="sng">
                <a:solidFill>
                  <a:srgbClr val="FFFF00"/>
                </a:solidFill>
              </a:rPr>
              <a:t>logout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35878" name="Text Box 6"/>
          <p:cNvSpPr txBox="1">
            <a:spLocks noChangeArrowheads="1"/>
          </p:cNvSpPr>
          <p:nvPr/>
        </p:nvSpPr>
        <p:spPr bwMode="auto">
          <a:xfrm>
            <a:off x="381000" y="1295400"/>
            <a:ext cx="3025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rgbClr val="663300"/>
                </a:solidFill>
              </a:rPr>
              <a:t>Activity: Manage Customers</a:t>
            </a:r>
          </a:p>
        </p:txBody>
      </p:sp>
      <p:sp>
        <p:nvSpPr>
          <p:cNvPr id="335879" name="Rectangle 7"/>
          <p:cNvSpPr>
            <a:spLocks noChangeArrowheads="1"/>
          </p:cNvSpPr>
          <p:nvPr/>
        </p:nvSpPr>
        <p:spPr bwMode="auto">
          <a:xfrm>
            <a:off x="4648200" y="3111500"/>
            <a:ext cx="2757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u="sng">
                <a:solidFill>
                  <a:schemeClr val="tx2"/>
                </a:solidFill>
              </a:rPr>
              <a:t>Serve customer &gt;&gt;</a:t>
            </a:r>
          </a:p>
        </p:txBody>
      </p:sp>
      <p:sp>
        <p:nvSpPr>
          <p:cNvPr id="335880" name="Rectangle 8"/>
          <p:cNvSpPr>
            <a:spLocks noChangeArrowheads="1"/>
          </p:cNvSpPr>
          <p:nvPr/>
        </p:nvSpPr>
        <p:spPr bwMode="auto">
          <a:xfrm>
            <a:off x="4648200" y="3873500"/>
            <a:ext cx="4200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u="sng">
                <a:solidFill>
                  <a:schemeClr val="tx2"/>
                </a:solidFill>
              </a:rPr>
              <a:t>Review sales order history &gt;&gt;</a:t>
            </a:r>
          </a:p>
        </p:txBody>
      </p:sp>
      <p:sp>
        <p:nvSpPr>
          <p:cNvPr id="335881" name="Rectangle 9"/>
          <p:cNvSpPr>
            <a:spLocks noChangeArrowheads="1"/>
          </p:cNvSpPr>
          <p:nvPr/>
        </p:nvSpPr>
        <p:spPr bwMode="auto">
          <a:xfrm>
            <a:off x="1612900" y="3263900"/>
            <a:ext cx="2667000" cy="2286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5882" name="Text Box 10"/>
          <p:cNvSpPr txBox="1">
            <a:spLocks noChangeArrowheads="1"/>
          </p:cNvSpPr>
          <p:nvPr/>
        </p:nvSpPr>
        <p:spPr bwMode="auto">
          <a:xfrm>
            <a:off x="1524000" y="2971800"/>
            <a:ext cx="180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/>
              <a:t>Customer name</a:t>
            </a:r>
          </a:p>
        </p:txBody>
      </p:sp>
      <p:sp>
        <p:nvSpPr>
          <p:cNvPr id="335883" name="Rectangle 11"/>
          <p:cNvSpPr>
            <a:spLocks noChangeArrowheads="1"/>
          </p:cNvSpPr>
          <p:nvPr/>
        </p:nvSpPr>
        <p:spPr bwMode="auto">
          <a:xfrm>
            <a:off x="4648200" y="4724400"/>
            <a:ext cx="4200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u="sng">
                <a:solidFill>
                  <a:schemeClr val="tx2"/>
                </a:solidFill>
              </a:rPr>
              <a:t>Review sales commission  &gt;&gt;</a:t>
            </a:r>
          </a:p>
        </p:txBody>
      </p:sp>
      <p:sp>
        <p:nvSpPr>
          <p:cNvPr id="335884" name="Text Box 12"/>
          <p:cNvSpPr txBox="1">
            <a:spLocks noChangeArrowheads="1"/>
          </p:cNvSpPr>
          <p:nvPr/>
        </p:nvSpPr>
        <p:spPr bwMode="auto">
          <a:xfrm>
            <a:off x="7315200" y="838200"/>
            <a:ext cx="1289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rgbClr val="FFFFFF"/>
                </a:solidFill>
              </a:rPr>
              <a:t>John smith</a:t>
            </a:r>
          </a:p>
        </p:txBody>
      </p:sp>
      <p:sp>
        <p:nvSpPr>
          <p:cNvPr id="335885" name="Rectangle 1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User Screens (contd.)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36898" name="AutoShape 2"/>
          <p:cNvSpPr>
            <a:spLocks noChangeArrowheads="1"/>
          </p:cNvSpPr>
          <p:nvPr/>
        </p:nvSpPr>
        <p:spPr bwMode="auto">
          <a:xfrm>
            <a:off x="228600" y="914400"/>
            <a:ext cx="8686800" cy="5638800"/>
          </a:xfrm>
          <a:prstGeom prst="roundRect">
            <a:avLst>
              <a:gd name="adj" fmla="val 2866"/>
            </a:avLst>
          </a:prstGeom>
          <a:solidFill>
            <a:srgbClr val="00808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6899" name="Line 3"/>
          <p:cNvSpPr>
            <a:spLocks noChangeShapeType="1"/>
          </p:cNvSpPr>
          <p:nvPr/>
        </p:nvSpPr>
        <p:spPr bwMode="auto">
          <a:xfrm>
            <a:off x="381000" y="2209800"/>
            <a:ext cx="8229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6900" name="Line 4"/>
          <p:cNvSpPr>
            <a:spLocks noChangeShapeType="1"/>
          </p:cNvSpPr>
          <p:nvPr/>
        </p:nvSpPr>
        <p:spPr bwMode="auto">
          <a:xfrm>
            <a:off x="5257800" y="1219200"/>
            <a:ext cx="0" cy="9906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6901" name="Text Box 5"/>
          <p:cNvSpPr txBox="1">
            <a:spLocks noChangeArrowheads="1"/>
          </p:cNvSpPr>
          <p:nvPr/>
        </p:nvSpPr>
        <p:spPr bwMode="auto">
          <a:xfrm>
            <a:off x="838200" y="1219200"/>
            <a:ext cx="4267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SzPct val="60000"/>
            </a:pPr>
            <a:r>
              <a:rPr lang="en-US" sz="2800">
                <a:solidFill>
                  <a:schemeClr val="tx2"/>
                </a:solidFill>
              </a:rPr>
              <a:t>Customer Information summary</a:t>
            </a:r>
          </a:p>
        </p:txBody>
      </p:sp>
      <p:sp>
        <p:nvSpPr>
          <p:cNvPr id="336902" name="Text Box 6"/>
          <p:cNvSpPr txBox="1">
            <a:spLocks noChangeArrowheads="1"/>
          </p:cNvSpPr>
          <p:nvPr/>
        </p:nvSpPr>
        <p:spPr bwMode="auto">
          <a:xfrm>
            <a:off x="5410200" y="1295400"/>
            <a:ext cx="3124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SzPct val="60000"/>
            </a:pPr>
            <a:r>
              <a:rPr lang="en-US" sz="2800">
                <a:solidFill>
                  <a:schemeClr val="tx2"/>
                </a:solidFill>
              </a:rPr>
              <a:t>Person Contact Information</a:t>
            </a:r>
          </a:p>
        </p:txBody>
      </p:sp>
      <p:sp>
        <p:nvSpPr>
          <p:cNvPr id="336903" name="Rectangle 7"/>
          <p:cNvSpPr>
            <a:spLocks noChangeArrowheads="1"/>
          </p:cNvSpPr>
          <p:nvPr/>
        </p:nvSpPr>
        <p:spPr bwMode="auto">
          <a:xfrm>
            <a:off x="4267200" y="4267200"/>
            <a:ext cx="345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u="sng">
                <a:solidFill>
                  <a:schemeClr val="tx2"/>
                </a:solidFill>
              </a:rPr>
              <a:t>Book customer order &gt;&gt;</a:t>
            </a:r>
          </a:p>
        </p:txBody>
      </p:sp>
      <p:sp>
        <p:nvSpPr>
          <p:cNvPr id="336904" name="Rectangle 8"/>
          <p:cNvSpPr>
            <a:spLocks noChangeArrowheads="1"/>
          </p:cNvSpPr>
          <p:nvPr/>
        </p:nvSpPr>
        <p:spPr bwMode="auto">
          <a:xfrm>
            <a:off x="4267200" y="4838700"/>
            <a:ext cx="3182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u="sng">
                <a:solidFill>
                  <a:schemeClr val="tx2"/>
                </a:solidFill>
              </a:rPr>
              <a:t>Check order status &gt;&gt;</a:t>
            </a:r>
          </a:p>
        </p:txBody>
      </p:sp>
      <p:sp>
        <p:nvSpPr>
          <p:cNvPr id="336905" name="Line 9"/>
          <p:cNvSpPr>
            <a:spLocks noChangeShapeType="1"/>
          </p:cNvSpPr>
          <p:nvPr/>
        </p:nvSpPr>
        <p:spPr bwMode="auto">
          <a:xfrm>
            <a:off x="381000" y="1219200"/>
            <a:ext cx="82296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6906" name="Text Box 10"/>
          <p:cNvSpPr txBox="1">
            <a:spLocks noChangeArrowheads="1"/>
          </p:cNvSpPr>
          <p:nvPr/>
        </p:nvSpPr>
        <p:spPr bwMode="auto">
          <a:xfrm>
            <a:off x="381000" y="847725"/>
            <a:ext cx="2555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2000">
                <a:solidFill>
                  <a:schemeClr val="tx2"/>
                </a:solidFill>
              </a:rPr>
              <a:t>Xerox Sales Console</a:t>
            </a:r>
          </a:p>
        </p:txBody>
      </p:sp>
      <p:sp>
        <p:nvSpPr>
          <p:cNvPr id="336907" name="Text Box 11"/>
          <p:cNvSpPr txBox="1">
            <a:spLocks noChangeArrowheads="1"/>
          </p:cNvSpPr>
          <p:nvPr/>
        </p:nvSpPr>
        <p:spPr bwMode="auto">
          <a:xfrm>
            <a:off x="7315200" y="914400"/>
            <a:ext cx="1289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rgbClr val="FFFFFF"/>
                </a:solidFill>
              </a:rPr>
              <a:t>John smith</a:t>
            </a:r>
          </a:p>
        </p:txBody>
      </p:sp>
      <p:sp>
        <p:nvSpPr>
          <p:cNvPr id="336908" name="Text Box 12"/>
          <p:cNvSpPr txBox="1">
            <a:spLocks noChangeArrowheads="1"/>
          </p:cNvSpPr>
          <p:nvPr/>
        </p:nvSpPr>
        <p:spPr bwMode="auto">
          <a:xfrm>
            <a:off x="381000" y="2286000"/>
            <a:ext cx="2684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rgbClr val="CCFFFF"/>
                </a:solidFill>
              </a:rPr>
              <a:t>Activity: Serve Customer</a:t>
            </a:r>
          </a:p>
        </p:txBody>
      </p:sp>
      <p:sp>
        <p:nvSpPr>
          <p:cNvPr id="336909" name="Rectangle 13"/>
          <p:cNvSpPr>
            <a:spLocks noChangeArrowheads="1"/>
          </p:cNvSpPr>
          <p:nvPr/>
        </p:nvSpPr>
        <p:spPr bwMode="auto">
          <a:xfrm>
            <a:off x="5410200" y="2716213"/>
            <a:ext cx="26622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2000" u="sng">
                <a:solidFill>
                  <a:schemeClr val="bg1"/>
                </a:solidFill>
              </a:rPr>
              <a:t>View customer history</a:t>
            </a:r>
            <a:endParaRPr lang="en-US" sz="2000" u="sng">
              <a:solidFill>
                <a:schemeClr val="hlink"/>
              </a:solidFill>
            </a:endParaRPr>
          </a:p>
        </p:txBody>
      </p:sp>
      <p:sp>
        <p:nvSpPr>
          <p:cNvPr id="336910" name="Rectangle 14"/>
          <p:cNvSpPr>
            <a:spLocks noChangeArrowheads="1"/>
          </p:cNvSpPr>
          <p:nvPr/>
        </p:nvSpPr>
        <p:spPr bwMode="auto">
          <a:xfrm>
            <a:off x="4267200" y="5410200"/>
            <a:ext cx="3811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u="sng">
                <a:solidFill>
                  <a:schemeClr val="tx2"/>
                </a:solidFill>
              </a:rPr>
              <a:t>Browse product catalog &gt;&gt;</a:t>
            </a:r>
          </a:p>
        </p:txBody>
      </p:sp>
      <p:sp>
        <p:nvSpPr>
          <p:cNvPr id="336911" name="Rectangle 15"/>
          <p:cNvSpPr>
            <a:spLocks noChangeArrowheads="1"/>
          </p:cNvSpPr>
          <p:nvPr/>
        </p:nvSpPr>
        <p:spPr bwMode="auto">
          <a:xfrm>
            <a:off x="533400" y="0"/>
            <a:ext cx="7924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4000" i="1">
                <a:solidFill>
                  <a:srgbClr val="8C8C08"/>
                </a:solidFill>
              </a:rPr>
              <a:t>User Screens (contd.)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urse">
  <a:themeElements>
    <a:clrScheme name="course 8">
      <a:dk1>
        <a:srgbClr val="000000"/>
      </a:dk1>
      <a:lt1>
        <a:srgbClr val="FF9900"/>
      </a:lt1>
      <a:dk2>
        <a:srgbClr val="FFFFFF"/>
      </a:dk2>
      <a:lt2>
        <a:srgbClr val="000000"/>
      </a:lt2>
      <a:accent1>
        <a:srgbClr val="FF0000"/>
      </a:accent1>
      <a:accent2>
        <a:srgbClr val="800080"/>
      </a:accent2>
      <a:accent3>
        <a:srgbClr val="FFCAAA"/>
      </a:accent3>
      <a:accent4>
        <a:srgbClr val="000000"/>
      </a:accent4>
      <a:accent5>
        <a:srgbClr val="FFAAAA"/>
      </a:accent5>
      <a:accent6>
        <a:srgbClr val="730073"/>
      </a:accent6>
      <a:hlink>
        <a:srgbClr val="A50021"/>
      </a:hlink>
      <a:folHlink>
        <a:srgbClr val="996600"/>
      </a:folHlink>
    </a:clrScheme>
    <a:fontScheme name="course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FFFF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4D4D4D"/>
          </a:buClr>
          <a:buSzPct val="55000"/>
          <a:buFont typeface="Wingdings" pitchFamily="2" charset="2"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rgbClr val="FFFF99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FFFF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4D4D4D"/>
          </a:buClr>
          <a:buSzPct val="55000"/>
          <a:buFont typeface="Wingdings" pitchFamily="2" charset="2"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rgbClr val="FFFF99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course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C3399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ADCA"/>
        </a:accent5>
        <a:accent6>
          <a:srgbClr val="00005C"/>
        </a:accent6>
        <a:hlink>
          <a:srgbClr val="CC66FF"/>
        </a:hlink>
        <a:folHlink>
          <a:srgbClr val="66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3">
        <a:dk1>
          <a:srgbClr val="000000"/>
        </a:dk1>
        <a:lt1>
          <a:srgbClr val="FFFFFF"/>
        </a:lt1>
        <a:dk2>
          <a:srgbClr val="F8F8F8"/>
        </a:dk2>
        <a:lt2>
          <a:srgbClr val="336699"/>
        </a:lt2>
        <a:accent1>
          <a:srgbClr val="00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CAFF"/>
        </a:accent5>
        <a:accent6>
          <a:srgbClr val="2DB9B9"/>
        </a:accent6>
        <a:hlink>
          <a:srgbClr val="CC00CC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4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0000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007300"/>
        </a:accent6>
        <a:hlink>
          <a:srgbClr val="FFFFFF"/>
        </a:hlink>
        <a:folHlink>
          <a:srgbClr val="00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5">
        <a:dk1>
          <a:srgbClr val="000000"/>
        </a:dk1>
        <a:lt1>
          <a:srgbClr val="FFFFCC"/>
        </a:lt1>
        <a:dk2>
          <a:srgbClr val="FFFFFF"/>
        </a:dk2>
        <a:lt2>
          <a:srgbClr val="C58051"/>
        </a:lt2>
        <a:accent1>
          <a:srgbClr val="99CC00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CAE2AA"/>
        </a:accent5>
        <a:accent6>
          <a:srgbClr val="730000"/>
        </a:accent6>
        <a:hlink>
          <a:srgbClr val="FF00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6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8F8F8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005CE7"/>
        </a:accent6>
        <a:hlink>
          <a:srgbClr val="FF0033"/>
        </a:hlink>
        <a:folHlink>
          <a:srgbClr val="00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7">
        <a:dk1>
          <a:srgbClr val="0000CC"/>
        </a:dk1>
        <a:lt1>
          <a:srgbClr val="FFFF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0066"/>
        </a:accent2>
        <a:accent3>
          <a:srgbClr val="AAAAAA"/>
        </a:accent3>
        <a:accent4>
          <a:srgbClr val="DADADA"/>
        </a:accent4>
        <a:accent5>
          <a:srgbClr val="ADB8FF"/>
        </a:accent5>
        <a:accent6>
          <a:srgbClr val="00005C"/>
        </a:accent6>
        <a:hlink>
          <a:srgbClr val="333399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 8">
        <a:dk1>
          <a:srgbClr val="000000"/>
        </a:dk1>
        <a:lt1>
          <a:srgbClr val="FF9900"/>
        </a:lt1>
        <a:dk2>
          <a:srgbClr val="FFFFFF"/>
        </a:dk2>
        <a:lt2>
          <a:srgbClr val="000000"/>
        </a:lt2>
        <a:accent1>
          <a:srgbClr val="FF0000"/>
        </a:accent1>
        <a:accent2>
          <a:srgbClr val="800080"/>
        </a:accent2>
        <a:accent3>
          <a:srgbClr val="FFCAAA"/>
        </a:accent3>
        <a:accent4>
          <a:srgbClr val="000000"/>
        </a:accent4>
        <a:accent5>
          <a:srgbClr val="FFAAAA"/>
        </a:accent5>
        <a:accent6>
          <a:srgbClr val="730073"/>
        </a:accent6>
        <a:hlink>
          <a:srgbClr val="A50021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9">
        <a:dk1>
          <a:srgbClr val="000000"/>
        </a:dk1>
        <a:lt1>
          <a:srgbClr val="FFFFFF"/>
        </a:lt1>
        <a:dk2>
          <a:srgbClr val="FFFFFF"/>
        </a:dk2>
        <a:lt2>
          <a:srgbClr val="FF9900"/>
        </a:lt2>
        <a:accent1>
          <a:srgbClr val="FF0000"/>
        </a:accent1>
        <a:accent2>
          <a:srgbClr val="80008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730073"/>
        </a:accent6>
        <a:hlink>
          <a:srgbClr val="A50021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93730</TotalTime>
  <Words>2879</Words>
  <Application>Microsoft Office PowerPoint</Application>
  <PresentationFormat>On-screen Show (4:3)</PresentationFormat>
  <Paragraphs>821</Paragraphs>
  <Slides>61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Helvetica</vt:lpstr>
      <vt:lpstr>Wingdings</vt:lpstr>
      <vt:lpstr>course</vt:lpstr>
      <vt:lpstr>Application Engineering and Development INFO 5100  A case study in Order Booking</vt:lpstr>
      <vt:lpstr>Learning Objectives</vt:lpstr>
      <vt:lpstr>Xerox</vt:lpstr>
      <vt:lpstr>Xerox new sales strategy </vt:lpstr>
      <vt:lpstr>PowerPoint Presentation</vt:lpstr>
      <vt:lpstr>Screen representation of user tasks</vt:lpstr>
      <vt:lpstr>Login Screen represents Login Task</vt:lpstr>
      <vt:lpstr>User Screens (contd.)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Sales Model  Sales person mediates the sale</vt:lpstr>
      <vt:lpstr>PowerPoint Presentation</vt:lpstr>
      <vt:lpstr>PowerPoint Presentation</vt:lpstr>
      <vt:lpstr>How to create an order?</vt:lpstr>
      <vt:lpstr>How to create an order item</vt:lpstr>
      <vt:lpstr>How to list the order items</vt:lpstr>
      <vt:lpstr>How to list all orders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Product Performance</vt:lpstr>
      <vt:lpstr>Customer Performance</vt:lpstr>
      <vt:lpstr>Range Pricing: Product</vt:lpstr>
      <vt:lpstr>Key business intelligence decisions</vt:lpstr>
      <vt:lpstr>Key business intelligence decisions</vt:lpstr>
      <vt:lpstr>Key business intelligence decisions</vt:lpstr>
      <vt:lpstr>Range Pricing: Product</vt:lpstr>
      <vt:lpstr>Product performs well with positive impact in different direction</vt:lpstr>
      <vt:lpstr>PowerPoint Presentation</vt:lpstr>
      <vt:lpstr>PowerPoint Presentation</vt:lpstr>
      <vt:lpstr>PowerPoint Presentation</vt:lpstr>
      <vt:lpstr>Most basic building block</vt:lpstr>
      <vt:lpstr>Linking demand to supply</vt:lpstr>
      <vt:lpstr>the most basic intelligence we can have so far</vt:lpstr>
      <vt:lpstr>Range Pricing: Solution Package</vt:lpstr>
      <vt:lpstr>PowerPoint Presentation</vt:lpstr>
      <vt:lpstr>PowerPoint Presentation</vt:lpstr>
      <vt:lpstr>Oder expanded</vt:lpstr>
      <vt:lpstr>PowerPoint Presentation</vt:lpstr>
      <vt:lpstr>M</vt:lpstr>
      <vt:lpstr>PowerPoint Presentation</vt:lpstr>
      <vt:lpstr>Product Intelligence</vt:lpstr>
      <vt:lpstr>PowerPoint Presentation</vt:lpstr>
      <vt:lpstr>PowerPoint Presentation</vt:lpstr>
      <vt:lpstr>PowerPoint Presentation</vt:lpstr>
      <vt:lpstr>PowerPoint Presentation</vt:lpstr>
      <vt:lpstr>Sales Model   Self-serve model where customer prepares own order</vt:lpstr>
    </vt:vector>
  </TitlesOfParts>
  <Company>DBI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Kal</dc:creator>
  <cp:lastModifiedBy>kal bugrara</cp:lastModifiedBy>
  <cp:revision>162</cp:revision>
  <cp:lastPrinted>2004-02-03T20:20:43Z</cp:lastPrinted>
  <dcterms:created xsi:type="dcterms:W3CDTF">2003-09-06T12:08:54Z</dcterms:created>
  <dcterms:modified xsi:type="dcterms:W3CDTF">2022-10-22T20:50:36Z</dcterms:modified>
</cp:coreProperties>
</file>