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304" r:id="rId3"/>
    <p:sldId id="282" r:id="rId4"/>
    <p:sldId id="307" r:id="rId5"/>
    <p:sldId id="308" r:id="rId6"/>
    <p:sldId id="283" r:id="rId7"/>
    <p:sldId id="295" r:id="rId8"/>
    <p:sldId id="309" r:id="rId9"/>
    <p:sldId id="293" r:id="rId10"/>
    <p:sldId id="305" r:id="rId11"/>
    <p:sldId id="300" r:id="rId12"/>
    <p:sldId id="301" r:id="rId13"/>
    <p:sldId id="278" r:id="rId14"/>
    <p:sldId id="310" r:id="rId15"/>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35" autoAdjust="0"/>
  </p:normalViewPr>
  <p:slideViewPr>
    <p:cSldViewPr snapToGrid="0" snapToObjects="1">
      <p:cViewPr varScale="1">
        <p:scale>
          <a:sx n="92" d="100"/>
          <a:sy n="92" d="100"/>
        </p:scale>
        <p:origin x="-312"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2E826C9-271B-3F46-B542-2909921E1612}" type="datetimeFigureOut">
              <a:rPr lang="en-US" smtClean="0"/>
              <a:t>10/05/18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61EB7E2-0F64-654F-85D9-C58FE9A7EB0E}" type="slidenum">
              <a:rPr lang="en-US" smtClean="0"/>
              <a:t>‹#›</a:t>
            </a:fld>
            <a:endParaRPr lang="en-US"/>
          </a:p>
        </p:txBody>
      </p:sp>
    </p:spTree>
    <p:extLst>
      <p:ext uri="{BB962C8B-B14F-4D97-AF65-F5344CB8AC3E}">
        <p14:creationId xmlns:p14="http://schemas.microsoft.com/office/powerpoint/2010/main" val="1239967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3B888E0-98FB-F04B-B17F-409CAD36A82D}" type="datetimeFigureOut">
              <a:rPr lang="en-US" smtClean="0"/>
              <a:t>10/05/18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FBD79EE-CD2F-384E-BFB4-132770ACA039}" type="slidenum">
              <a:rPr lang="en-US" smtClean="0"/>
              <a:t>‹#›</a:t>
            </a:fld>
            <a:endParaRPr lang="en-US"/>
          </a:p>
        </p:txBody>
      </p:sp>
    </p:spTree>
    <p:extLst>
      <p:ext uri="{BB962C8B-B14F-4D97-AF65-F5344CB8AC3E}">
        <p14:creationId xmlns:p14="http://schemas.microsoft.com/office/powerpoint/2010/main" val="4867496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t>7</a:t>
            </a:fld>
            <a:endParaRPr lang="en-US"/>
          </a:p>
        </p:txBody>
      </p:sp>
    </p:spTree>
    <p:extLst>
      <p:ext uri="{BB962C8B-B14F-4D97-AF65-F5344CB8AC3E}">
        <p14:creationId xmlns:p14="http://schemas.microsoft.com/office/powerpoint/2010/main" val="371768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is not just a product,</a:t>
            </a:r>
            <a:r>
              <a:rPr lang="en-US" baseline="0" dirty="0" smtClean="0"/>
              <a:t> it’s an experience.</a:t>
            </a:r>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t>8</a:t>
            </a:fld>
            <a:endParaRPr lang="en-US"/>
          </a:p>
        </p:txBody>
      </p:sp>
    </p:spTree>
    <p:extLst>
      <p:ext uri="{BB962C8B-B14F-4D97-AF65-F5344CB8AC3E}">
        <p14:creationId xmlns:p14="http://schemas.microsoft.com/office/powerpoint/2010/main" val="371768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the software, not the functions, not the business processes, the end-user experience.</a:t>
            </a:r>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t>9</a:t>
            </a:fld>
            <a:endParaRPr lang="en-US"/>
          </a:p>
        </p:txBody>
      </p:sp>
    </p:spTree>
    <p:extLst>
      <p:ext uri="{BB962C8B-B14F-4D97-AF65-F5344CB8AC3E}">
        <p14:creationId xmlns:p14="http://schemas.microsoft.com/office/powerpoint/2010/main" val="281831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47F661-79F6-B04A-BCF4-154ABEC24CD1}" type="datetime1">
              <a:rPr lang="en-AU" smtClean="0"/>
              <a:t>10/05/18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857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408FE3A5-DC45-CB4C-878E-BBA9B119D80A}" type="datetime1">
              <a:rPr lang="en-AU" smtClean="0"/>
              <a:t>10/05/18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686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7FC1A15-A60C-894B-8CAD-03A6F3587703}" type="datetime1">
              <a:rPr lang="en-AU" smtClean="0"/>
              <a:t>10/05/18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312897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55"/>
            <a:ext cx="8229600" cy="857250"/>
          </a:xfrm>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B71381-E4B1-9E49-993C-CEC1DD1431C1}" type="datetime1">
              <a:rPr lang="en-AU" smtClean="0"/>
              <a:t>10/05/18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107500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93D83DA-8FF1-954C-8072-8162FB4F0F49}" type="datetime1">
              <a:rPr lang="en-AU" smtClean="0"/>
              <a:t>10/05/18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10212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84C9A65E-ACA4-C945-AE17-E87C6C590F00}" type="datetime1">
              <a:rPr lang="en-AU" smtClean="0"/>
              <a:t>10/05/18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4789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E52F9FF4-A330-C448-A4E5-5466EC565B41}" type="datetime1">
              <a:rPr lang="en-AU" smtClean="0"/>
              <a:t>10/05/18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20870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C830710-AE07-284B-BD90-4E52C8CA8CBA}" type="datetime1">
              <a:rPr lang="en-AU" smtClean="0"/>
              <a:t>10/05/18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191947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B6232-EB2B-8947-AD1F-2D2D15A43DA9}" type="datetime1">
              <a:rPr lang="en-AU" smtClean="0"/>
              <a:t>10/05/18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427773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C5EAAFA-C3A9-C54E-90F9-8197A2D96CCF}" type="datetime1">
              <a:rPr lang="en-AU" smtClean="0"/>
              <a:t>10/05/18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72974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492D06F-9EEC-4746-A514-1C918FCFE753}" type="datetime1">
              <a:rPr lang="en-AU" smtClean="0"/>
              <a:t>10/05/18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t>‹#›</a:t>
            </a:fld>
            <a:endParaRPr lang="en-US"/>
          </a:p>
        </p:txBody>
      </p:sp>
    </p:spTree>
    <p:extLst>
      <p:ext uri="{BB962C8B-B14F-4D97-AF65-F5344CB8AC3E}">
        <p14:creationId xmlns:p14="http://schemas.microsoft.com/office/powerpoint/2010/main" val="37756100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4271"/>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1BFF440-80A5-E941-8AD8-B94DFBCB96E8}" type="datetime1">
              <a:rPr lang="en-AU" smtClean="0"/>
              <a:t>10/05/18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915109-DA69-6E47-8559-61ECB78F5B26}" type="slidenum">
              <a:rPr lang="en-US" smtClean="0"/>
              <a:t>‹#›</a:t>
            </a:fld>
            <a:endParaRPr lang="en-US"/>
          </a:p>
        </p:txBody>
      </p:sp>
    </p:spTree>
    <p:extLst>
      <p:ext uri="{BB962C8B-B14F-4D97-AF65-F5344CB8AC3E}">
        <p14:creationId xmlns:p14="http://schemas.microsoft.com/office/powerpoint/2010/main" val="32102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cap="all">
          <a:solidFill>
            <a:schemeClr val="tx1">
              <a:lumMod val="75000"/>
              <a:lumOff val="25000"/>
            </a:schemeClr>
          </a:solidFill>
          <a:latin typeface="Helvetica Neue Black Condensed"/>
          <a:ea typeface="+mj-ea"/>
          <a:cs typeface="Helvetica Neue Black Condensed"/>
        </a:defRPr>
      </a:lvl1pPr>
    </p:titleStyle>
    <p:bodyStyle>
      <a:lvl1pPr marL="342900" indent="-342900" algn="l" defTabSz="457200" rtl="0" eaLnBrk="1" latinLnBrk="0" hangingPunct="1">
        <a:spcBef>
          <a:spcPct val="20000"/>
        </a:spcBef>
        <a:buFont typeface="Wingdings" charset="2"/>
        <a:buChar char="§"/>
        <a:defRPr sz="3200" kern="1200">
          <a:solidFill>
            <a:schemeClr val="tx1">
              <a:lumMod val="85000"/>
              <a:lumOff val="15000"/>
            </a:schemeClr>
          </a:solidFill>
          <a:latin typeface="Helvetica Neue Black Condensed"/>
          <a:ea typeface="+mn-ea"/>
          <a:cs typeface="Helvetica Neue Black Condensed"/>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Helvetica Neue Black Condensed"/>
          <a:ea typeface="+mn-ea"/>
          <a:cs typeface="Helvetica Neue Black Condensed"/>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Helvetica Neue Black Condensed"/>
          <a:ea typeface="+mn-ea"/>
          <a:cs typeface="Helvetica Neue Black Condensed"/>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Helvetica Neue Black Condensed"/>
          <a:ea typeface="+mn-ea"/>
          <a:cs typeface="Helvetica Neue Black Condensed"/>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Helvetica Neue Black Condensed"/>
          <a:ea typeface="+mn-ea"/>
          <a:cs typeface="Helvetica Neue Black Condense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149" y="1858630"/>
            <a:ext cx="8584443" cy="1125870"/>
          </a:xfrm>
        </p:spPr>
        <p:txBody>
          <a:bodyPr>
            <a:noAutofit/>
          </a:bodyPr>
          <a:lstStyle/>
          <a:p>
            <a:r>
              <a:rPr lang="en-US" sz="5400" dirty="0" smtClean="0">
                <a:solidFill>
                  <a:schemeClr val="tx1">
                    <a:lumMod val="75000"/>
                    <a:lumOff val="25000"/>
                  </a:schemeClr>
                </a:solidFill>
                <a:latin typeface="Helvetica Neue Black Condensed"/>
                <a:cs typeface="Helvetica Neue Black Condensed"/>
              </a:rPr>
              <a:t>        INFORMATION SYSTEM</a:t>
            </a:r>
            <a:endParaRPr lang="en-US" sz="2000" dirty="0">
              <a:latin typeface="Helvetica Neue Black Condensed"/>
              <a:cs typeface="Helvetica Neue Black Condensed"/>
            </a:endParaRPr>
          </a:p>
        </p:txBody>
      </p:sp>
      <p:sp>
        <p:nvSpPr>
          <p:cNvPr id="3" name="Subtitle 2"/>
          <p:cNvSpPr>
            <a:spLocks noGrp="1"/>
          </p:cNvSpPr>
          <p:nvPr>
            <p:ph type="subTitle" idx="1"/>
          </p:nvPr>
        </p:nvSpPr>
        <p:spPr>
          <a:xfrm>
            <a:off x="1371600" y="3154230"/>
            <a:ext cx="6400800" cy="1074869"/>
          </a:xfrm>
        </p:spPr>
        <p:txBody>
          <a:bodyPr>
            <a:normAutofit/>
          </a:bodyPr>
          <a:lstStyle/>
          <a:p>
            <a:r>
              <a:rPr lang="en-US" sz="2000" dirty="0" smtClean="0">
                <a:solidFill>
                  <a:schemeClr val="tx1">
                    <a:lumMod val="75000"/>
                    <a:lumOff val="25000"/>
                  </a:schemeClr>
                </a:solidFill>
                <a:latin typeface="Helvetica Neue Black Condensed"/>
                <a:cs typeface="Helvetica Neue Black Condensed"/>
              </a:rPr>
              <a:t>UNIT  00 : </a:t>
            </a:r>
            <a:r>
              <a:rPr lang="en-US" sz="2000" dirty="0" smtClean="0">
                <a:solidFill>
                  <a:schemeClr val="tx1">
                    <a:lumMod val="75000"/>
                    <a:lumOff val="25000"/>
                  </a:schemeClr>
                </a:solidFill>
              </a:rPr>
              <a:t>COURSE  </a:t>
            </a:r>
            <a:r>
              <a:rPr lang="en-US" sz="2000" dirty="0" smtClean="0">
                <a:solidFill>
                  <a:schemeClr val="tx1">
                    <a:lumMod val="75000"/>
                    <a:lumOff val="25000"/>
                  </a:schemeClr>
                </a:solidFill>
                <a:latin typeface="Helvetica Neue Black Condensed"/>
                <a:cs typeface="Helvetica Neue Black Condensed"/>
              </a:rPr>
              <a:t>INTRODUCTION</a:t>
            </a:r>
            <a:endParaRPr lang="en-US" sz="2000" dirty="0">
              <a:solidFill>
                <a:schemeClr val="tx1">
                  <a:lumMod val="75000"/>
                  <a:lumOff val="25000"/>
                </a:schemeClr>
              </a:solidFill>
              <a:latin typeface="Helvetica Neue Black Condensed"/>
              <a:cs typeface="Helvetica Neue Black Condensed"/>
            </a:endParaRPr>
          </a:p>
        </p:txBody>
      </p:sp>
      <p:sp>
        <p:nvSpPr>
          <p:cNvPr id="7" name="TextBox 6"/>
          <p:cNvSpPr txBox="1"/>
          <p:nvPr/>
        </p:nvSpPr>
        <p:spPr>
          <a:xfrm>
            <a:off x="458885" y="4491866"/>
            <a:ext cx="8219634"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Helvetica Neue"/>
                <a:cs typeface="Helvetica Neue"/>
              </a:rPr>
              <a:t>© 2018, PRAMOD PARAJULI</a:t>
            </a:r>
            <a:endParaRPr lang="en-US" sz="1200" dirty="0">
              <a:solidFill>
                <a:schemeClr val="tx1">
                  <a:lumMod val="50000"/>
                  <a:lumOff val="50000"/>
                </a:schemeClr>
              </a:solidFill>
              <a:latin typeface="Helvetica Neue"/>
              <a:cs typeface="Helvetica Neue"/>
            </a:endParaRPr>
          </a:p>
        </p:txBody>
      </p:sp>
      <p:pic>
        <p:nvPicPr>
          <p:cNvPr id="6" name="Picture 5" descr="MIS-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85" y="2001323"/>
            <a:ext cx="1542213" cy="834389"/>
          </a:xfrm>
          <a:prstGeom prst="rect">
            <a:avLst/>
          </a:prstGeom>
        </p:spPr>
      </p:pic>
    </p:spTree>
    <p:extLst>
      <p:ext uri="{BB962C8B-B14F-4D97-AF65-F5344CB8AC3E}">
        <p14:creationId xmlns:p14="http://schemas.microsoft.com/office/powerpoint/2010/main" val="39301615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IQ CHECK!</a:t>
            </a:r>
            <a:endParaRPr lang="en-US" dirty="0"/>
          </a:p>
        </p:txBody>
      </p:sp>
      <p:sp>
        <p:nvSpPr>
          <p:cNvPr id="7" name="Content Placeholder 6"/>
          <p:cNvSpPr>
            <a:spLocks noGrp="1"/>
          </p:cNvSpPr>
          <p:nvPr>
            <p:ph idx="1"/>
          </p:nvPr>
        </p:nvSpPr>
        <p:spPr/>
        <p:txBody>
          <a:bodyPr anchor="t" anchorCtr="0">
            <a:normAutofit lnSpcReduction="10000"/>
          </a:bodyPr>
          <a:lstStyle/>
          <a:p>
            <a:pPr marL="342000" indent="-486000">
              <a:spcBef>
                <a:spcPts val="600"/>
              </a:spcBef>
              <a:buFont typeface="Wingdings" charset="2"/>
              <a:buChar char="q"/>
            </a:pPr>
            <a:r>
              <a:rPr lang="en-AU" dirty="0" smtClean="0"/>
              <a:t>Cathedral and the Bazar</a:t>
            </a:r>
            <a:endParaRPr lang="en-AU" dirty="0"/>
          </a:p>
          <a:p>
            <a:pPr marL="342000" indent="-486000">
              <a:spcBef>
                <a:spcPts val="600"/>
              </a:spcBef>
              <a:buFont typeface="Wingdings" charset="2"/>
              <a:buChar char="q"/>
            </a:pPr>
            <a:r>
              <a:rPr lang="en-AU" dirty="0" smtClean="0"/>
              <a:t>ISO/IEC 9126</a:t>
            </a:r>
          </a:p>
          <a:p>
            <a:pPr marL="342000" indent="-486000">
              <a:spcBef>
                <a:spcPts val="600"/>
              </a:spcBef>
              <a:buFont typeface="Wingdings" charset="2"/>
              <a:buChar char="q"/>
            </a:pPr>
            <a:r>
              <a:rPr lang="en-AU" dirty="0" smtClean="0"/>
              <a:t>Design patterns</a:t>
            </a:r>
            <a:endParaRPr lang="en-AU" dirty="0"/>
          </a:p>
          <a:p>
            <a:pPr marL="342000" indent="-486000">
              <a:spcBef>
                <a:spcPts val="600"/>
              </a:spcBef>
              <a:buFont typeface="Wingdings" charset="2"/>
              <a:buChar char="q"/>
            </a:pPr>
            <a:r>
              <a:rPr lang="en-AU" dirty="0" smtClean="0"/>
              <a:t>MVC</a:t>
            </a:r>
          </a:p>
          <a:p>
            <a:pPr marL="342000" indent="-486000">
              <a:spcBef>
                <a:spcPts val="600"/>
              </a:spcBef>
              <a:buFont typeface="Wingdings" charset="2"/>
              <a:buChar char="q"/>
            </a:pPr>
            <a:r>
              <a:rPr lang="en-AU" dirty="0" smtClean="0"/>
              <a:t>CMM and CMMI, </a:t>
            </a:r>
          </a:p>
          <a:p>
            <a:pPr marL="342000" indent="-486000">
              <a:spcBef>
                <a:spcPts val="600"/>
              </a:spcBef>
              <a:buFont typeface="Wingdings" charset="2"/>
              <a:buChar char="q"/>
            </a:pPr>
            <a:r>
              <a:rPr lang="en-AU" dirty="0" smtClean="0"/>
              <a:t>Full stack developer</a:t>
            </a:r>
            <a:endParaRPr lang="en-US" dirty="0"/>
          </a:p>
        </p:txBody>
      </p:sp>
    </p:spTree>
    <p:extLst>
      <p:ext uri="{BB962C8B-B14F-4D97-AF65-F5344CB8AC3E}">
        <p14:creationId xmlns:p14="http://schemas.microsoft.com/office/powerpoint/2010/main" val="533870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IQ CHECK!</a:t>
            </a:r>
            <a:endParaRPr lang="en-US" dirty="0"/>
          </a:p>
        </p:txBody>
      </p:sp>
      <p:sp>
        <p:nvSpPr>
          <p:cNvPr id="7" name="Content Placeholder 6"/>
          <p:cNvSpPr>
            <a:spLocks noGrp="1"/>
          </p:cNvSpPr>
          <p:nvPr>
            <p:ph idx="1"/>
          </p:nvPr>
        </p:nvSpPr>
        <p:spPr/>
        <p:txBody>
          <a:bodyPr anchor="t" anchorCtr="0">
            <a:normAutofit fontScale="92500" lnSpcReduction="20000"/>
          </a:bodyPr>
          <a:lstStyle/>
          <a:p>
            <a:pPr indent="-522000">
              <a:buFont typeface="Wingdings" charset="2"/>
              <a:buChar char="q"/>
            </a:pPr>
            <a:r>
              <a:rPr lang="en-AU" dirty="0"/>
              <a:t>Production </a:t>
            </a:r>
            <a:r>
              <a:rPr lang="en-AU" dirty="0" smtClean="0"/>
              <a:t>stack</a:t>
            </a:r>
          </a:p>
          <a:p>
            <a:pPr indent="-522000">
              <a:buFont typeface="Wingdings" charset="2"/>
              <a:buChar char="q"/>
            </a:pPr>
            <a:r>
              <a:rPr lang="en-AU" dirty="0" smtClean="0"/>
              <a:t>Multi-tenant application</a:t>
            </a:r>
            <a:endParaRPr lang="en-AU" dirty="0"/>
          </a:p>
          <a:p>
            <a:pPr indent="-522000">
              <a:buFont typeface="Wingdings" charset="2"/>
              <a:buChar char="q"/>
            </a:pPr>
            <a:r>
              <a:rPr lang="en-AU" dirty="0"/>
              <a:t>Agile manifesto and </a:t>
            </a:r>
            <a:r>
              <a:rPr lang="en-AU" dirty="0" smtClean="0"/>
              <a:t>SCRUM</a:t>
            </a:r>
          </a:p>
          <a:p>
            <a:pPr indent="-522000">
              <a:buFont typeface="Wingdings" charset="2"/>
              <a:buChar char="q"/>
            </a:pPr>
            <a:r>
              <a:rPr lang="en-AU" dirty="0" smtClean="0"/>
              <a:t>CI/CD</a:t>
            </a:r>
            <a:endParaRPr lang="en-AU" dirty="0"/>
          </a:p>
          <a:p>
            <a:pPr indent="-522000">
              <a:buFont typeface="Wingdings" charset="2"/>
              <a:buChar char="q"/>
            </a:pPr>
            <a:r>
              <a:rPr lang="en-AU" dirty="0"/>
              <a:t>UX</a:t>
            </a:r>
          </a:p>
          <a:p>
            <a:pPr indent="-522000">
              <a:buFont typeface="Wingdings" charset="2"/>
              <a:buChar char="q"/>
            </a:pPr>
            <a:r>
              <a:rPr lang="en-AU" dirty="0"/>
              <a:t>Lean software development</a:t>
            </a:r>
          </a:p>
          <a:p>
            <a:pPr indent="-522000">
              <a:buFont typeface="Wingdings" charset="2"/>
              <a:buChar char="q"/>
            </a:pPr>
            <a:r>
              <a:rPr lang="en-US" dirty="0"/>
              <a:t>MVP</a:t>
            </a:r>
          </a:p>
        </p:txBody>
      </p:sp>
    </p:spTree>
    <p:extLst>
      <p:ext uri="{BB962C8B-B14F-4D97-AF65-F5344CB8AC3E}">
        <p14:creationId xmlns:p14="http://schemas.microsoft.com/office/powerpoint/2010/main" val="42445150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9"/>
            <a:ext cx="8881890" cy="665226"/>
          </a:xfrm>
        </p:spPr>
        <p:txBody>
          <a:bodyPr>
            <a:normAutofit fontScale="90000"/>
          </a:bodyPr>
          <a:lstStyle/>
          <a:p>
            <a:r>
              <a:rPr lang="en-US" dirty="0" smtClean="0"/>
              <a:t>What bad software can do?</a:t>
            </a:r>
            <a:endParaRPr lang="en-US" dirty="0"/>
          </a:p>
        </p:txBody>
      </p:sp>
      <p:pic>
        <p:nvPicPr>
          <p:cNvPr id="2" name="Picture 1" descr="Silicon-Valley-Ph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083" y="1317625"/>
            <a:ext cx="6233583" cy="3116792"/>
          </a:xfrm>
          <a:prstGeom prst="rect">
            <a:avLst/>
          </a:prstGeom>
        </p:spPr>
      </p:pic>
    </p:spTree>
    <p:custDataLst>
      <p:tags r:id="rId1"/>
    </p:custDataLst>
    <p:extLst>
      <p:ext uri="{BB962C8B-B14F-4D97-AF65-F5344CB8AC3E}">
        <p14:creationId xmlns:p14="http://schemas.microsoft.com/office/powerpoint/2010/main" val="240610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chor="ctr" anchorCtr="0">
            <a:normAutofit/>
          </a:bodyPr>
          <a:lstStyle/>
          <a:p>
            <a:pPr marL="0" indent="0" algn="ctr">
              <a:buNone/>
            </a:pPr>
            <a:r>
              <a:rPr lang="en-AU" dirty="0" smtClean="0">
                <a:latin typeface="Helvetica Neue Black Condensed"/>
                <a:cs typeface="Helvetica Neue Black Condensed"/>
              </a:rPr>
              <a:t>Syllabus</a:t>
            </a:r>
          </a:p>
          <a:p>
            <a:pPr marL="0" indent="0" algn="ctr">
              <a:buNone/>
            </a:pPr>
            <a:r>
              <a:rPr lang="en-AU" dirty="0" smtClean="0"/>
              <a:t>Running case</a:t>
            </a:r>
            <a:br>
              <a:rPr lang="en-AU" dirty="0" smtClean="0"/>
            </a:br>
            <a:r>
              <a:rPr lang="en-AU" sz="1600" dirty="0" smtClean="0">
                <a:latin typeface="Helvetica Neue "/>
                <a:cs typeface="Helvetica Neue "/>
              </a:rPr>
              <a:t>(Modern Systems Analysis and Design, 8</a:t>
            </a:r>
            <a:r>
              <a:rPr lang="en-AU" sz="1600" baseline="30000" dirty="0" smtClean="0">
                <a:latin typeface="Helvetica Neue "/>
                <a:cs typeface="Helvetica Neue "/>
              </a:rPr>
              <a:t>th</a:t>
            </a:r>
            <a:r>
              <a:rPr lang="en-AU" sz="1600" dirty="0" smtClean="0">
                <a:latin typeface="Helvetica Neue "/>
                <a:cs typeface="Helvetica Neue "/>
              </a:rPr>
              <a:t> Edition)</a:t>
            </a:r>
            <a:endParaRPr lang="en-US" dirty="0">
              <a:latin typeface="Helvetica Neue "/>
              <a:cs typeface="Helvetica Neue "/>
            </a:endParaRPr>
          </a:p>
        </p:txBody>
      </p:sp>
    </p:spTree>
    <p:extLst>
      <p:ext uri="{BB962C8B-B14F-4D97-AF65-F5344CB8AC3E}">
        <p14:creationId xmlns:p14="http://schemas.microsoft.com/office/powerpoint/2010/main" val="41555800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EVALUATION SCHEME</a:t>
            </a:r>
            <a:endParaRPr lang="en-US" dirty="0"/>
          </a:p>
        </p:txBody>
      </p:sp>
      <p:sp>
        <p:nvSpPr>
          <p:cNvPr id="7" name="Content Placeholder 6"/>
          <p:cNvSpPr>
            <a:spLocks noGrp="1"/>
          </p:cNvSpPr>
          <p:nvPr>
            <p:ph idx="1"/>
          </p:nvPr>
        </p:nvSpPr>
        <p:spPr>
          <a:xfrm>
            <a:off x="864745" y="1200151"/>
            <a:ext cx="7822055" cy="3394472"/>
          </a:xfrm>
        </p:spPr>
        <p:txBody>
          <a:bodyPr anchor="t" anchorCtr="0">
            <a:normAutofit/>
          </a:bodyPr>
          <a:lstStyle/>
          <a:p>
            <a:pPr marL="0" indent="0">
              <a:buNone/>
            </a:pPr>
            <a:r>
              <a:rPr lang="en-AU" u="sng" dirty="0" smtClean="0"/>
              <a:t>Criteria											Marks     </a:t>
            </a:r>
          </a:p>
          <a:p>
            <a:pPr marL="0" indent="0">
              <a:buNone/>
            </a:pPr>
            <a:r>
              <a:rPr lang="en-AU" sz="2800" dirty="0" smtClean="0">
                <a:latin typeface="Helvetica Neue "/>
                <a:cs typeface="Helvetica Neue "/>
              </a:rPr>
              <a:t>Attendance:										10</a:t>
            </a:r>
          </a:p>
          <a:p>
            <a:pPr marL="0" indent="0">
              <a:buNone/>
            </a:pPr>
            <a:r>
              <a:rPr lang="en-AU" sz="2800" dirty="0" smtClean="0">
                <a:latin typeface="Helvetica Neue "/>
                <a:cs typeface="Helvetica Neue "/>
              </a:rPr>
              <a:t>Case presentation:								10</a:t>
            </a:r>
          </a:p>
          <a:p>
            <a:pPr marL="0" indent="0">
              <a:buNone/>
            </a:pPr>
            <a:r>
              <a:rPr lang="en-AU" sz="2800" dirty="0" smtClean="0">
                <a:latin typeface="Helvetica Neue "/>
                <a:cs typeface="Helvetica Neue "/>
              </a:rPr>
              <a:t>Classroom participation:						  5</a:t>
            </a:r>
          </a:p>
          <a:p>
            <a:pPr marL="0" indent="0">
              <a:buNone/>
            </a:pPr>
            <a:r>
              <a:rPr lang="en-AU" sz="2800" u="sng" dirty="0" smtClean="0">
                <a:latin typeface="Helvetica Neue "/>
                <a:cs typeface="Helvetica Neue "/>
              </a:rPr>
              <a:t>Mid-term examination:							35_</a:t>
            </a:r>
          </a:p>
          <a:p>
            <a:pPr marL="0" indent="0">
              <a:buNone/>
            </a:pPr>
            <a:r>
              <a:rPr lang="en-AU" dirty="0" smtClean="0"/>
              <a:t>Total													60</a:t>
            </a:r>
          </a:p>
        </p:txBody>
      </p:sp>
    </p:spTree>
    <p:extLst>
      <p:ext uri="{BB962C8B-B14F-4D97-AF65-F5344CB8AC3E}">
        <p14:creationId xmlns:p14="http://schemas.microsoft.com/office/powerpoint/2010/main" val="37522355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11546"/>
            <a:ext cx="8229600" cy="4541378"/>
          </a:xfrm>
        </p:spPr>
        <p:txBody>
          <a:bodyPr anchor="ctr" anchorCtr="0">
            <a:noAutofit/>
          </a:bodyPr>
          <a:lstStyle/>
          <a:p>
            <a:pPr marL="0" indent="0" algn="ctr">
              <a:buNone/>
            </a:pPr>
            <a:r>
              <a:rPr lang="en-US" sz="2600" u="sng" dirty="0" smtClean="0"/>
              <a:t>Disclaimer</a:t>
            </a:r>
          </a:p>
          <a:p>
            <a:pPr marL="0" indent="0">
              <a:buNone/>
            </a:pPr>
            <a:r>
              <a:rPr lang="en-US" sz="2600" dirty="0" smtClean="0"/>
              <a:t>These slides are part of teaching materials for Information System (IS). These slides do not cover all aspect of learning IS, nor are these be taken as primary source of information. As the core textbooks and reference books for learning the subject has already been specified and provided to the students, students are encouraged to learn from the original sources.</a:t>
            </a:r>
          </a:p>
          <a:p>
            <a:pPr marL="0" indent="0">
              <a:buNone/>
            </a:pPr>
            <a:endParaRPr lang="en-US" sz="2600" dirty="0"/>
          </a:p>
          <a:p>
            <a:pPr marL="0" indent="0">
              <a:buNone/>
            </a:pPr>
            <a:r>
              <a:rPr lang="en-US" sz="2600" dirty="0" smtClean="0"/>
              <a:t>Contents in these slides are copyrighted to the instructor and authors of original texts where applicable.</a:t>
            </a:r>
          </a:p>
        </p:txBody>
      </p:sp>
    </p:spTree>
    <p:extLst>
      <p:ext uri="{BB962C8B-B14F-4D97-AF65-F5344CB8AC3E}">
        <p14:creationId xmlns:p14="http://schemas.microsoft.com/office/powerpoint/2010/main" val="1945734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buNone/>
            </a:pPr>
            <a:r>
              <a:rPr lang="en-US" dirty="0" smtClean="0">
                <a:latin typeface="Helvetica Neue Black Condensed"/>
                <a:cs typeface="Helvetica Neue Black Condensed"/>
              </a:rPr>
              <a:t>Why </a:t>
            </a:r>
            <a:r>
              <a:rPr lang="en-US" u="sng" dirty="0" smtClean="0"/>
              <a:t>information systems</a:t>
            </a:r>
            <a:r>
              <a:rPr lang="en-US" dirty="0" smtClean="0"/>
              <a:t> are </a:t>
            </a:r>
            <a:r>
              <a:rPr lang="en-US" dirty="0" smtClean="0">
                <a:latin typeface="Helvetica Neue Black Condensed"/>
                <a:cs typeface="Helvetica Neue Black Condensed"/>
              </a:rPr>
              <a:t>important?</a:t>
            </a:r>
            <a:endParaRPr lang="en-US" dirty="0"/>
          </a:p>
        </p:txBody>
      </p:sp>
    </p:spTree>
    <p:extLst>
      <p:ext uri="{BB962C8B-B14F-4D97-AF65-F5344CB8AC3E}">
        <p14:creationId xmlns:p14="http://schemas.microsoft.com/office/powerpoint/2010/main" val="22179341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buNone/>
            </a:pPr>
            <a:r>
              <a:rPr lang="en-US" dirty="0" smtClean="0">
                <a:latin typeface="Helvetica Neue Black Condensed"/>
                <a:cs typeface="Helvetica Neue Black Condensed"/>
              </a:rPr>
              <a:t>Information system as driver of </a:t>
            </a:r>
            <a:r>
              <a:rPr lang="en-US" u="sng" dirty="0" smtClean="0">
                <a:latin typeface="Helvetica Neue Black Condensed"/>
                <a:cs typeface="Helvetica Neue Black Condensed"/>
              </a:rPr>
              <a:t>automation</a:t>
            </a:r>
            <a:r>
              <a:rPr lang="en-US" dirty="0" smtClean="0"/>
              <a:t>, </a:t>
            </a:r>
            <a:r>
              <a:rPr lang="en-US" u="sng" dirty="0" smtClean="0">
                <a:latin typeface="Helvetica Neue Black Condensed"/>
                <a:cs typeface="Helvetica Neue Black Condensed"/>
              </a:rPr>
              <a:t>decision-making</a:t>
            </a:r>
            <a:r>
              <a:rPr lang="en-US" dirty="0" smtClean="0">
                <a:latin typeface="Helvetica Neue Black Condensed"/>
                <a:cs typeface="Helvetica Neue Black Condensed"/>
              </a:rPr>
              <a:t> and </a:t>
            </a:r>
            <a:r>
              <a:rPr lang="en-US" u="sng" dirty="0" smtClean="0">
                <a:latin typeface="Helvetica Neue Black Condensed"/>
                <a:cs typeface="Helvetica Neue Black Condensed"/>
              </a:rPr>
              <a:t>collaboration</a:t>
            </a:r>
            <a:r>
              <a:rPr lang="en-US" dirty="0" smtClean="0">
                <a:latin typeface="Helvetica Neue Black Condensed"/>
                <a:cs typeface="Helvetica Neue Black Condensed"/>
              </a:rPr>
              <a:t>.</a:t>
            </a:r>
            <a:endParaRPr lang="en-US" dirty="0"/>
          </a:p>
        </p:txBody>
      </p:sp>
    </p:spTree>
    <p:extLst>
      <p:ext uri="{BB962C8B-B14F-4D97-AF65-F5344CB8AC3E}">
        <p14:creationId xmlns:p14="http://schemas.microsoft.com/office/powerpoint/2010/main" val="32751464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rget.png"/>
          <p:cNvPicPr>
            <a:picLocks noChangeAspect="1"/>
          </p:cNvPicPr>
          <p:nvPr/>
        </p:nvPicPr>
        <p:blipFill rotWithShape="1">
          <a:blip r:embed="rId2">
            <a:extLst>
              <a:ext uri="{28A0092B-C50C-407E-A947-70E740481C1C}">
                <a14:useLocalDpi xmlns:a14="http://schemas.microsoft.com/office/drawing/2010/main" val="0"/>
              </a:ext>
            </a:extLst>
          </a:blip>
          <a:srcRect b="14294"/>
          <a:stretch/>
        </p:blipFill>
        <p:spPr>
          <a:xfrm>
            <a:off x="-1" y="-1"/>
            <a:ext cx="9219457" cy="5185946"/>
          </a:xfrm>
          <a:prstGeom prst="rect">
            <a:avLst/>
          </a:prstGeom>
        </p:spPr>
      </p:pic>
    </p:spTree>
    <p:extLst>
      <p:ext uri="{BB962C8B-B14F-4D97-AF65-F5344CB8AC3E}">
        <p14:creationId xmlns:p14="http://schemas.microsoft.com/office/powerpoint/2010/main" val="9639174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3-27 at 9.34.36 pm.png"/>
          <p:cNvPicPr>
            <a:picLocks noChangeAspect="1"/>
          </p:cNvPicPr>
          <p:nvPr/>
        </p:nvPicPr>
        <p:blipFill rotWithShape="1">
          <a:blip r:embed="rId2">
            <a:extLst>
              <a:ext uri="{28A0092B-C50C-407E-A947-70E740481C1C}">
                <a14:useLocalDpi xmlns:a14="http://schemas.microsoft.com/office/drawing/2010/main" val="0"/>
              </a:ext>
            </a:extLst>
          </a:blip>
          <a:srcRect b="11111"/>
          <a:stretch/>
        </p:blipFill>
        <p:spPr>
          <a:xfrm>
            <a:off x="609397" y="0"/>
            <a:ext cx="7929068" cy="4572000"/>
          </a:xfrm>
          <a:prstGeom prst="rect">
            <a:avLst/>
          </a:prstGeom>
        </p:spPr>
      </p:pic>
      <p:sp>
        <p:nvSpPr>
          <p:cNvPr id="5" name="Content Placeholder 3"/>
          <p:cNvSpPr>
            <a:spLocks noGrp="1"/>
          </p:cNvSpPr>
          <p:nvPr>
            <p:ph sz="half" idx="4294967295"/>
          </p:nvPr>
        </p:nvSpPr>
        <p:spPr>
          <a:xfrm>
            <a:off x="533400" y="4722284"/>
            <a:ext cx="8244840" cy="342899"/>
          </a:xfrm>
          <a:prstGeom prst="rect">
            <a:avLst/>
          </a:prstGeom>
        </p:spPr>
        <p:txBody>
          <a:bodyPr>
            <a:noAutofit/>
          </a:bodyPr>
          <a:lstStyle/>
          <a:p>
            <a:pPr>
              <a:buNone/>
            </a:pPr>
            <a:r>
              <a:rPr lang="en-US" sz="1200" b="1" dirty="0" smtClean="0">
                <a:solidFill>
                  <a:schemeClr val="tx1">
                    <a:lumMod val="50000"/>
                    <a:lumOff val="50000"/>
                  </a:schemeClr>
                </a:solidFill>
                <a:latin typeface="Helvetica Neue"/>
                <a:cs typeface="Helvetica Neue"/>
              </a:rPr>
              <a:t>http</a:t>
            </a:r>
            <a:r>
              <a:rPr lang="en-US" sz="1200" b="1" dirty="0">
                <a:solidFill>
                  <a:schemeClr val="tx1">
                    <a:lumMod val="50000"/>
                    <a:lumOff val="50000"/>
                  </a:schemeClr>
                </a:solidFill>
                <a:latin typeface="Helvetica Neue"/>
                <a:cs typeface="Helvetica Neue"/>
              </a:rPr>
              <a:t>://</a:t>
            </a:r>
            <a:r>
              <a:rPr lang="en-US" sz="1200" b="1" dirty="0" err="1">
                <a:solidFill>
                  <a:schemeClr val="tx1">
                    <a:lumMod val="50000"/>
                    <a:lumOff val="50000"/>
                  </a:schemeClr>
                </a:solidFill>
                <a:latin typeface="Helvetica Neue"/>
                <a:cs typeface="Helvetica Neue"/>
              </a:rPr>
              <a:t>www.forbes.com</a:t>
            </a:r>
            <a:r>
              <a:rPr lang="en-US" sz="1200" b="1" dirty="0">
                <a:solidFill>
                  <a:schemeClr val="tx1">
                    <a:lumMod val="50000"/>
                    <a:lumOff val="50000"/>
                  </a:schemeClr>
                </a:solidFill>
                <a:latin typeface="Helvetica Neue"/>
                <a:cs typeface="Helvetica Neue"/>
              </a:rPr>
              <a:t>/sites/</a:t>
            </a:r>
            <a:r>
              <a:rPr lang="en-US" sz="1200" b="1" dirty="0" err="1">
                <a:solidFill>
                  <a:schemeClr val="tx1">
                    <a:lumMod val="50000"/>
                    <a:lumOff val="50000"/>
                  </a:schemeClr>
                </a:solidFill>
                <a:latin typeface="Helvetica Neue"/>
                <a:cs typeface="Helvetica Neue"/>
              </a:rPr>
              <a:t>techonomy</a:t>
            </a:r>
            <a:r>
              <a:rPr lang="en-US" sz="1200" b="1" dirty="0">
                <a:solidFill>
                  <a:schemeClr val="tx1">
                    <a:lumMod val="50000"/>
                    <a:lumOff val="50000"/>
                  </a:schemeClr>
                </a:solidFill>
                <a:latin typeface="Helvetica Neue"/>
                <a:cs typeface="Helvetica Neue"/>
              </a:rPr>
              <a:t>/2011/11/30/now-every-company-is-a-software-company/</a:t>
            </a:r>
          </a:p>
        </p:txBody>
      </p:sp>
      <p:sp>
        <p:nvSpPr>
          <p:cNvPr id="2" name="Rectangle 1"/>
          <p:cNvSpPr/>
          <p:nvPr/>
        </p:nvSpPr>
        <p:spPr>
          <a:xfrm>
            <a:off x="2622528" y="526612"/>
            <a:ext cx="4470686" cy="6298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958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9"/>
            <a:ext cx="8881890" cy="665226"/>
          </a:xfrm>
        </p:spPr>
        <p:txBody>
          <a:bodyPr>
            <a:normAutofit fontScale="90000"/>
          </a:bodyPr>
          <a:lstStyle/>
          <a:p>
            <a:r>
              <a:rPr lang="en-US" dirty="0" smtClean="0"/>
              <a:t>Trends</a:t>
            </a:r>
            <a:endParaRPr lang="en-US" dirty="0"/>
          </a:p>
        </p:txBody>
      </p:sp>
      <p:pic>
        <p:nvPicPr>
          <p:cNvPr id="2" name="Picture 1" descr="Screen Shot 2018-04-15 at 9.39.5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6259" y="0"/>
            <a:ext cx="5456509" cy="5143500"/>
          </a:xfrm>
          <a:prstGeom prst="rect">
            <a:avLst/>
          </a:prstGeom>
        </p:spPr>
      </p:pic>
    </p:spTree>
    <p:custDataLst>
      <p:tags r:id="rId1"/>
    </p:custDataLst>
    <p:extLst>
      <p:ext uri="{BB962C8B-B14F-4D97-AF65-F5344CB8AC3E}">
        <p14:creationId xmlns:p14="http://schemas.microsoft.com/office/powerpoint/2010/main" val="203889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9"/>
            <a:ext cx="8881890" cy="665226"/>
          </a:xfrm>
        </p:spPr>
        <p:txBody>
          <a:bodyPr>
            <a:normAutofit fontScale="90000"/>
          </a:bodyPr>
          <a:lstStyle/>
          <a:p>
            <a:r>
              <a:rPr lang="en-US" dirty="0" smtClean="0"/>
              <a:t>User experience</a:t>
            </a:r>
            <a:endParaRPr lang="en-US" dirty="0"/>
          </a:p>
        </p:txBody>
      </p:sp>
      <p:sp>
        <p:nvSpPr>
          <p:cNvPr id="20484" name="Text Box 3"/>
          <p:cNvSpPr txBox="1">
            <a:spLocks noChangeArrowheads="1"/>
          </p:cNvSpPr>
          <p:nvPr/>
        </p:nvSpPr>
        <p:spPr bwMode="auto">
          <a:xfrm>
            <a:off x="609600" y="1193800"/>
            <a:ext cx="7924800" cy="3108533"/>
          </a:xfrm>
          <a:prstGeom prst="rect">
            <a:avLst/>
          </a:prstGeom>
          <a:noFill/>
          <a:ln w="9525">
            <a:noFill/>
            <a:miter lim="800000"/>
            <a:headEnd/>
            <a:tailEnd/>
          </a:ln>
        </p:spPr>
        <p:txBody>
          <a:bodyPr wrap="square" lIns="91430" tIns="45715" rIns="91430" bIns="45715">
            <a:prstTxWarp prst="textNoShape">
              <a:avLst/>
            </a:prstTxWarp>
            <a:spAutoFit/>
          </a:bodyPr>
          <a:lstStyle/>
          <a:p>
            <a:pPr marL="571500" indent="-571500">
              <a:buFont typeface="Arial"/>
              <a:buChar char="•"/>
            </a:pPr>
            <a:r>
              <a:rPr lang="en-US" sz="2800" b="1" dirty="0" smtClean="0">
                <a:solidFill>
                  <a:schemeClr val="tx1">
                    <a:lumMod val="75000"/>
                    <a:lumOff val="25000"/>
                  </a:schemeClr>
                </a:solidFill>
                <a:latin typeface="Helvetica Neue Black Condensed"/>
                <a:ea typeface="Arial" pitchFamily="-112" charset="0"/>
                <a:cs typeface="Helvetica Neue Black Condensed"/>
              </a:rPr>
              <a:t>Functionality</a:t>
            </a:r>
          </a:p>
          <a:p>
            <a:pPr marL="571500" indent="-571500">
              <a:buFont typeface="Arial"/>
              <a:buChar char="•"/>
            </a:pPr>
            <a:endParaRPr lang="en-US" sz="2800" b="1" dirty="0" smtClean="0">
              <a:solidFill>
                <a:schemeClr val="tx1">
                  <a:lumMod val="75000"/>
                  <a:lumOff val="25000"/>
                </a:schemeClr>
              </a:solidFill>
              <a:latin typeface="Helvetica Neue Black Condensed"/>
              <a:ea typeface="Arial" pitchFamily="-112" charset="0"/>
              <a:cs typeface="Helvetica Neue Black Condensed"/>
            </a:endParaRPr>
          </a:p>
          <a:p>
            <a:pPr marL="571500" indent="-571500">
              <a:buFont typeface="Arial"/>
              <a:buChar char="•"/>
            </a:pPr>
            <a:r>
              <a:rPr lang="en-US" sz="2800" b="1" dirty="0" smtClean="0">
                <a:solidFill>
                  <a:schemeClr val="tx1">
                    <a:lumMod val="75000"/>
                    <a:lumOff val="25000"/>
                  </a:schemeClr>
                </a:solidFill>
                <a:latin typeface="Helvetica Neue Black Condensed"/>
                <a:ea typeface="Arial" pitchFamily="-112" charset="0"/>
                <a:cs typeface="Helvetica Neue Black Condensed"/>
              </a:rPr>
              <a:t>Reliability</a:t>
            </a:r>
          </a:p>
          <a:p>
            <a:pPr marL="571500" indent="-571500">
              <a:buFont typeface="Arial"/>
              <a:buChar char="•"/>
            </a:pPr>
            <a:endParaRPr lang="en-US" sz="2800" b="1" dirty="0" smtClean="0">
              <a:solidFill>
                <a:schemeClr val="tx1">
                  <a:lumMod val="75000"/>
                  <a:lumOff val="25000"/>
                </a:schemeClr>
              </a:solidFill>
              <a:latin typeface="Helvetica Neue Black Condensed"/>
              <a:ea typeface="Arial" pitchFamily="-112" charset="0"/>
              <a:cs typeface="Helvetica Neue Black Condensed"/>
            </a:endParaRPr>
          </a:p>
          <a:p>
            <a:pPr marL="571500" indent="-571500">
              <a:buFont typeface="Arial"/>
              <a:buChar char="•"/>
            </a:pPr>
            <a:r>
              <a:rPr lang="en-US" sz="2800" b="1" dirty="0" smtClean="0">
                <a:solidFill>
                  <a:schemeClr val="tx1">
                    <a:lumMod val="75000"/>
                    <a:lumOff val="25000"/>
                  </a:schemeClr>
                </a:solidFill>
                <a:latin typeface="Helvetica Neue Black Condensed"/>
                <a:ea typeface="Arial" pitchFamily="-112" charset="0"/>
                <a:cs typeface="Helvetica Neue Black Condensed"/>
              </a:rPr>
              <a:t>Secure</a:t>
            </a:r>
          </a:p>
          <a:p>
            <a:pPr marL="571500" indent="-571500">
              <a:buFont typeface="Arial"/>
              <a:buChar char="•"/>
            </a:pPr>
            <a:endParaRPr lang="en-US" sz="2800" b="1" dirty="0" smtClean="0">
              <a:solidFill>
                <a:schemeClr val="tx1">
                  <a:lumMod val="75000"/>
                  <a:lumOff val="25000"/>
                </a:schemeClr>
              </a:solidFill>
              <a:latin typeface="Helvetica Neue Black Condensed"/>
              <a:ea typeface="Arial" pitchFamily="-112" charset="0"/>
              <a:cs typeface="Helvetica Neue Black Condensed"/>
            </a:endParaRPr>
          </a:p>
          <a:p>
            <a:pPr marL="571500" indent="-571500">
              <a:buFont typeface="Arial"/>
              <a:buChar char="•"/>
            </a:pPr>
            <a:r>
              <a:rPr lang="en-US" sz="2800" b="1" dirty="0" smtClean="0">
                <a:solidFill>
                  <a:schemeClr val="tx1">
                    <a:lumMod val="75000"/>
                    <a:lumOff val="25000"/>
                  </a:schemeClr>
                </a:solidFill>
                <a:latin typeface="Helvetica Neue Black Condensed"/>
                <a:ea typeface="Arial" pitchFamily="-112" charset="0"/>
                <a:cs typeface="Helvetica Neue Black Condensed"/>
              </a:rPr>
              <a:t>Ease of use, intuitive</a:t>
            </a:r>
            <a:endParaRPr lang="en-US" sz="1000" b="1" dirty="0">
              <a:solidFill>
                <a:schemeClr val="tx1">
                  <a:lumMod val="50000"/>
                  <a:lumOff val="50000"/>
                </a:schemeClr>
              </a:solidFill>
              <a:latin typeface="Helvetica Neue"/>
              <a:ea typeface="Arial" pitchFamily="-112" charset="0"/>
              <a:cs typeface="Helvetica Neue"/>
            </a:endParaRPr>
          </a:p>
        </p:txBody>
      </p:sp>
    </p:spTree>
    <p:custDataLst>
      <p:tags r:id="rId1"/>
    </p:custDataLst>
    <p:extLst>
      <p:ext uri="{BB962C8B-B14F-4D97-AF65-F5344CB8AC3E}">
        <p14:creationId xmlns:p14="http://schemas.microsoft.com/office/powerpoint/2010/main" val="370109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9"/>
            <a:ext cx="8881890" cy="665226"/>
          </a:xfrm>
        </p:spPr>
        <p:txBody>
          <a:bodyPr>
            <a:normAutofit fontScale="90000"/>
          </a:bodyPr>
          <a:lstStyle/>
          <a:p>
            <a:r>
              <a:rPr lang="en-US" dirty="0" smtClean="0"/>
              <a:t>What matters?</a:t>
            </a:r>
            <a:endParaRPr lang="en-US" dirty="0"/>
          </a:p>
        </p:txBody>
      </p:sp>
      <p:sp>
        <p:nvSpPr>
          <p:cNvPr id="20484" name="Text Box 3"/>
          <p:cNvSpPr txBox="1">
            <a:spLocks noChangeArrowheads="1"/>
          </p:cNvSpPr>
          <p:nvPr/>
        </p:nvSpPr>
        <p:spPr bwMode="auto">
          <a:xfrm>
            <a:off x="609600" y="1828800"/>
            <a:ext cx="7924800" cy="1384984"/>
          </a:xfrm>
          <a:prstGeom prst="rect">
            <a:avLst/>
          </a:prstGeom>
          <a:noFill/>
          <a:ln w="9525">
            <a:noFill/>
            <a:miter lim="800000"/>
            <a:headEnd/>
            <a:tailEnd/>
          </a:ln>
        </p:spPr>
        <p:txBody>
          <a:bodyPr wrap="square" lIns="91430" tIns="45715" rIns="91430" bIns="45715">
            <a:prstTxWarp prst="textNoShape">
              <a:avLst/>
            </a:prstTxWarp>
            <a:spAutoFit/>
          </a:bodyPr>
          <a:lstStyle/>
          <a:p>
            <a:pPr marL="342900" indent="-342900" algn="ctr"/>
            <a:r>
              <a:rPr lang="en-US" sz="4400" b="1" dirty="0">
                <a:solidFill>
                  <a:schemeClr val="tx1">
                    <a:lumMod val="75000"/>
                    <a:lumOff val="25000"/>
                  </a:schemeClr>
                </a:solidFill>
                <a:latin typeface="Helvetica Neue Black Condensed"/>
                <a:ea typeface="Arial" pitchFamily="-112" charset="0"/>
                <a:cs typeface="Helvetica Neue Black Condensed"/>
              </a:rPr>
              <a:t>IT doesn’t matter.</a:t>
            </a:r>
          </a:p>
          <a:p>
            <a:pPr marL="342900" indent="-342900" algn="ctr"/>
            <a:r>
              <a:rPr lang="en-US" sz="2400" b="1" dirty="0">
                <a:solidFill>
                  <a:schemeClr val="tx1">
                    <a:lumMod val="50000"/>
                    <a:lumOff val="50000"/>
                  </a:schemeClr>
                </a:solidFill>
                <a:latin typeface="Helvetica Neue"/>
                <a:ea typeface="Arial" pitchFamily="-112" charset="0"/>
                <a:cs typeface="Helvetica Neue"/>
              </a:rPr>
              <a:t>Nicolas Carr</a:t>
            </a:r>
          </a:p>
          <a:p>
            <a:pPr marL="342900" indent="-342900" algn="ctr"/>
            <a:r>
              <a:rPr lang="en-US" sz="1400" b="1" dirty="0">
                <a:solidFill>
                  <a:schemeClr val="tx1">
                    <a:lumMod val="50000"/>
                    <a:lumOff val="50000"/>
                  </a:schemeClr>
                </a:solidFill>
                <a:latin typeface="Helvetica Neue"/>
                <a:ea typeface="Arial" pitchFamily="-112" charset="0"/>
                <a:cs typeface="Helvetica Neue"/>
              </a:rPr>
              <a:t>Harvard Business Review, May 2003</a:t>
            </a:r>
          </a:p>
        </p:txBody>
      </p:sp>
    </p:spTree>
    <p:custDataLst>
      <p:tags r:id="rId1"/>
    </p:custDataLst>
    <p:extLst>
      <p:ext uri="{BB962C8B-B14F-4D97-AF65-F5344CB8AC3E}">
        <p14:creationId xmlns:p14="http://schemas.microsoft.com/office/powerpoint/2010/main" val="2096322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6|36.9"/>
</p:tagLst>
</file>

<file path=ppt/tags/tag2.xml><?xml version="1.0" encoding="utf-8"?>
<p:tagLst xmlns:a="http://schemas.openxmlformats.org/drawingml/2006/main" xmlns:r="http://schemas.openxmlformats.org/officeDocument/2006/relationships" xmlns:p="http://schemas.openxmlformats.org/presentationml/2006/main">
  <p:tag name="TIMING" val="|1|2.6|36.9"/>
</p:tagLst>
</file>

<file path=ppt/tags/tag3.xml><?xml version="1.0" encoding="utf-8"?>
<p:tagLst xmlns:a="http://schemas.openxmlformats.org/drawingml/2006/main" xmlns:r="http://schemas.openxmlformats.org/officeDocument/2006/relationships" xmlns:p="http://schemas.openxmlformats.org/presentationml/2006/main">
  <p:tag name="TIMING" val="|1|2.6|36.9"/>
</p:tagLst>
</file>

<file path=ppt/tags/tag4.xml><?xml version="1.0" encoding="utf-8"?>
<p:tagLst xmlns:a="http://schemas.openxmlformats.org/drawingml/2006/main" xmlns:r="http://schemas.openxmlformats.org/officeDocument/2006/relationships" xmlns:p="http://schemas.openxmlformats.org/presentationml/2006/main">
  <p:tag name="TIMING" val="|1|2.6|3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789</TotalTime>
  <Words>260</Words>
  <Application>Microsoft Macintosh PowerPoint</Application>
  <PresentationFormat>On-screen Show (16:9)</PresentationFormat>
  <Paragraphs>53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INFORMATION SYSTEM</vt:lpstr>
      <vt:lpstr>PowerPoint Presentation</vt:lpstr>
      <vt:lpstr>PowerPoint Presentation</vt:lpstr>
      <vt:lpstr>PowerPoint Presentation</vt:lpstr>
      <vt:lpstr>PowerPoint Presentation</vt:lpstr>
      <vt:lpstr>PowerPoint Presentation</vt:lpstr>
      <vt:lpstr>Trends</vt:lpstr>
      <vt:lpstr>User experience</vt:lpstr>
      <vt:lpstr>What matters?</vt:lpstr>
      <vt:lpstr>IQ CHECK!</vt:lpstr>
      <vt:lpstr>IQ CHECK!</vt:lpstr>
      <vt:lpstr>What bad software can do?</vt:lpstr>
      <vt:lpstr>PowerPoint Presentation</vt:lpstr>
      <vt:lpstr>EVALUATION SCHEME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Pramod Parajuli</dc:creator>
  <cp:lastModifiedBy>Pramod Parajuli</cp:lastModifiedBy>
  <cp:revision>136</cp:revision>
  <cp:lastPrinted>2015-03-15T16:12:13Z</cp:lastPrinted>
  <dcterms:created xsi:type="dcterms:W3CDTF">2015-01-30T17:07:17Z</dcterms:created>
  <dcterms:modified xsi:type="dcterms:W3CDTF">2018-05-10T12:19:10Z</dcterms:modified>
</cp:coreProperties>
</file>