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48" r:id="rId1"/>
  </p:sldMasterIdLst>
  <p:notesMasterIdLst>
    <p:notesMasterId r:id="rId4"/>
  </p:notesMasterIdLst>
  <p:handoutMasterIdLst>
    <p:handoutMasterId r:id="rId58"/>
  </p:handoutMasterIdLst>
  <p:sldIdLst>
    <p:sldId id="256" r:id="rId3"/>
    <p:sldId id="304" r:id="rId5"/>
    <p:sldId id="310" r:id="rId6"/>
    <p:sldId id="549" r:id="rId7"/>
    <p:sldId id="499" r:id="rId8"/>
    <p:sldId id="500" r:id="rId9"/>
    <p:sldId id="501" r:id="rId10"/>
    <p:sldId id="502" r:id="rId11"/>
    <p:sldId id="503" r:id="rId12"/>
    <p:sldId id="504" r:id="rId13"/>
    <p:sldId id="505" r:id="rId14"/>
    <p:sldId id="506" r:id="rId15"/>
    <p:sldId id="507" r:id="rId16"/>
    <p:sldId id="508" r:id="rId17"/>
    <p:sldId id="509" r:id="rId18"/>
    <p:sldId id="510" r:id="rId19"/>
    <p:sldId id="511" r:id="rId20"/>
    <p:sldId id="512" r:id="rId21"/>
    <p:sldId id="513" r:id="rId22"/>
    <p:sldId id="514" r:id="rId23"/>
    <p:sldId id="515" r:id="rId24"/>
    <p:sldId id="516" r:id="rId25"/>
    <p:sldId id="517" r:id="rId26"/>
    <p:sldId id="518" r:id="rId27"/>
    <p:sldId id="519" r:id="rId28"/>
    <p:sldId id="520" r:id="rId29"/>
    <p:sldId id="521" r:id="rId30"/>
    <p:sldId id="522" r:id="rId31"/>
    <p:sldId id="523" r:id="rId32"/>
    <p:sldId id="524" r:id="rId33"/>
    <p:sldId id="525" r:id="rId34"/>
    <p:sldId id="526" r:id="rId35"/>
    <p:sldId id="527" r:id="rId36"/>
    <p:sldId id="528" r:id="rId37"/>
    <p:sldId id="529" r:id="rId38"/>
    <p:sldId id="530" r:id="rId39"/>
    <p:sldId id="531" r:id="rId40"/>
    <p:sldId id="532" r:id="rId41"/>
    <p:sldId id="533" r:id="rId42"/>
    <p:sldId id="534" r:id="rId43"/>
    <p:sldId id="535" r:id="rId44"/>
    <p:sldId id="536" r:id="rId45"/>
    <p:sldId id="537" r:id="rId46"/>
    <p:sldId id="538" r:id="rId47"/>
    <p:sldId id="539" r:id="rId48"/>
    <p:sldId id="540" r:id="rId49"/>
    <p:sldId id="541" r:id="rId50"/>
    <p:sldId id="542" r:id="rId51"/>
    <p:sldId id="543" r:id="rId52"/>
    <p:sldId id="544" r:id="rId53"/>
    <p:sldId id="545" r:id="rId54"/>
    <p:sldId id="546" r:id="rId55"/>
    <p:sldId id="547" r:id="rId56"/>
    <p:sldId id="548" r:id="rId57"/>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hiddenSlides="1"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035" autoAdjust="0"/>
  </p:normalViewPr>
  <p:slideViewPr>
    <p:cSldViewPr snapToGrid="0" snapToObjects="1">
      <p:cViewPr varScale="1">
        <p:scale>
          <a:sx n="187" d="100"/>
          <a:sy n="187" d="100"/>
        </p:scale>
        <p:origin x="-104" y="-40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handoutMaster" Target="handoutMasters/handoutMaster1.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32E826C9-271B-3F46-B542-2909921E1612}" type="datetimeFigureOut">
              <a:rPr lang="en-US" smtClean="0"/>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A61EB7E2-0F64-654F-85D9-C58FE9A7EB0E}"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23B888E0-98FB-F04B-B17F-409CAD36A82D}" type="datetimeFigureOut">
              <a:rPr lang="en-US" smtClean="0"/>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AU" smtClean="0"/>
              <a:t>Click to edit Master text styles</a:t>
            </a:r>
            <a:endParaRPr lang="en-AU" smtClean="0"/>
          </a:p>
          <a:p>
            <a:pPr lvl="1"/>
            <a:r>
              <a:rPr lang="en-AU" smtClean="0"/>
              <a:t>Second level</a:t>
            </a:r>
            <a:endParaRPr lang="en-AU" smtClean="0"/>
          </a:p>
          <a:p>
            <a:pPr lvl="2"/>
            <a:r>
              <a:rPr lang="en-AU" smtClean="0"/>
              <a:t>Third level</a:t>
            </a:r>
            <a:endParaRPr lang="en-AU" smtClean="0"/>
          </a:p>
          <a:p>
            <a:pPr lvl="3"/>
            <a:r>
              <a:rPr lang="en-AU" smtClean="0"/>
              <a:t>Fourth level</a:t>
            </a:r>
            <a:endParaRPr lang="en-AU" smtClean="0"/>
          </a:p>
          <a:p>
            <a:pPr lvl="4"/>
            <a:r>
              <a:rPr lang="en-AU"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FBD79EE-CD2F-384E-BFB4-132770ACA039}"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BD79EE-CD2F-384E-BFB4-132770ACA039}"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p:sp>
      <p:sp>
        <p:nvSpPr>
          <p:cNvPr id="62467" name="Notes Placeholder 2"/>
          <p:cNvSpPr>
            <a:spLocks noGrp="1"/>
          </p:cNvSpPr>
          <p:nvPr>
            <p:ph type="body" idx="1"/>
          </p:nvPr>
        </p:nvSpPr>
        <p:spPr>
          <a:noFill/>
        </p:spPr>
        <p:txBody>
          <a:bodyPr/>
          <a:lstStyle/>
          <a:p>
            <a:endParaRPr lang="en-US"/>
          </a:p>
        </p:txBody>
      </p:sp>
      <p:sp>
        <p:nvSpPr>
          <p:cNvPr id="62468"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1C32B587-E9F1-6746-8FD1-935F05276A84}"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p:sp>
      <p:sp>
        <p:nvSpPr>
          <p:cNvPr id="63491" name="Notes Placeholder 2"/>
          <p:cNvSpPr>
            <a:spLocks noGrp="1"/>
          </p:cNvSpPr>
          <p:nvPr>
            <p:ph type="body" idx="1"/>
          </p:nvPr>
        </p:nvSpPr>
        <p:spPr>
          <a:noFill/>
        </p:spPr>
        <p:txBody>
          <a:bodyPr/>
          <a:lstStyle/>
          <a:p>
            <a:endParaRPr lang="en-US"/>
          </a:p>
        </p:txBody>
      </p:sp>
      <p:sp>
        <p:nvSpPr>
          <p:cNvPr id="63492"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2AAF7E80-FE73-844A-BA6C-BB8F1046EF58}"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p:sp>
      <p:sp>
        <p:nvSpPr>
          <p:cNvPr id="64515" name="Notes Placeholder 2"/>
          <p:cNvSpPr>
            <a:spLocks noGrp="1"/>
          </p:cNvSpPr>
          <p:nvPr>
            <p:ph type="body" idx="1"/>
          </p:nvPr>
        </p:nvSpPr>
        <p:spPr>
          <a:noFill/>
        </p:spPr>
        <p:txBody>
          <a:bodyPr/>
          <a:lstStyle/>
          <a:p>
            <a:endParaRPr lang="en-US"/>
          </a:p>
        </p:txBody>
      </p:sp>
      <p:sp>
        <p:nvSpPr>
          <p:cNvPr id="64516"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2244068B-51E1-3D4C-8783-D11AF7042ADE}"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p:sp>
      <p:sp>
        <p:nvSpPr>
          <p:cNvPr id="65539" name="Notes Placeholder 2"/>
          <p:cNvSpPr>
            <a:spLocks noGrp="1"/>
          </p:cNvSpPr>
          <p:nvPr>
            <p:ph type="body" idx="1"/>
          </p:nvPr>
        </p:nvSpPr>
        <p:spPr>
          <a:noFill/>
        </p:spPr>
        <p:txBody>
          <a:bodyPr/>
          <a:lstStyle/>
          <a:p>
            <a:endParaRPr lang="en-US"/>
          </a:p>
        </p:txBody>
      </p:sp>
      <p:sp>
        <p:nvSpPr>
          <p:cNvPr id="65540"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1C697665-F96C-D542-A58A-0B042ABE3CE1}"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p:sp>
      <p:sp>
        <p:nvSpPr>
          <p:cNvPr id="66563" name="Notes Placeholder 2"/>
          <p:cNvSpPr>
            <a:spLocks noGrp="1"/>
          </p:cNvSpPr>
          <p:nvPr>
            <p:ph type="body" idx="1"/>
          </p:nvPr>
        </p:nvSpPr>
        <p:spPr>
          <a:noFill/>
        </p:spPr>
        <p:txBody>
          <a:bodyPr/>
          <a:lstStyle/>
          <a:p>
            <a:endParaRPr lang="en-US"/>
          </a:p>
        </p:txBody>
      </p:sp>
      <p:sp>
        <p:nvSpPr>
          <p:cNvPr id="66564"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42341C11-D611-D242-919A-084E0AA2E8D0}"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p:sp>
      <p:sp>
        <p:nvSpPr>
          <p:cNvPr id="67587" name="Notes Placeholder 2"/>
          <p:cNvSpPr>
            <a:spLocks noGrp="1"/>
          </p:cNvSpPr>
          <p:nvPr>
            <p:ph type="body" idx="1"/>
          </p:nvPr>
        </p:nvSpPr>
        <p:spPr>
          <a:noFill/>
        </p:spPr>
        <p:txBody>
          <a:bodyPr/>
          <a:lstStyle/>
          <a:p>
            <a:endParaRPr lang="en-US"/>
          </a:p>
        </p:txBody>
      </p:sp>
      <p:sp>
        <p:nvSpPr>
          <p:cNvPr id="67588"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CF3804CC-3917-A842-B648-B962D8098880}"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p:sp>
      <p:sp>
        <p:nvSpPr>
          <p:cNvPr id="68611" name="Notes Placeholder 2"/>
          <p:cNvSpPr>
            <a:spLocks noGrp="1"/>
          </p:cNvSpPr>
          <p:nvPr>
            <p:ph type="body" idx="1"/>
          </p:nvPr>
        </p:nvSpPr>
        <p:spPr>
          <a:noFill/>
        </p:spPr>
        <p:txBody>
          <a:bodyPr/>
          <a:lstStyle/>
          <a:p>
            <a:endParaRPr lang="en-US"/>
          </a:p>
        </p:txBody>
      </p:sp>
      <p:sp>
        <p:nvSpPr>
          <p:cNvPr id="68612"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3EF58008-D1A6-1B42-A50F-2D12AA80E298}"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p:sp>
      <p:sp>
        <p:nvSpPr>
          <p:cNvPr id="69635" name="Notes Placeholder 2"/>
          <p:cNvSpPr>
            <a:spLocks noGrp="1"/>
          </p:cNvSpPr>
          <p:nvPr>
            <p:ph type="body" idx="1"/>
          </p:nvPr>
        </p:nvSpPr>
        <p:spPr>
          <a:noFill/>
        </p:spPr>
        <p:txBody>
          <a:bodyPr/>
          <a:lstStyle/>
          <a:p>
            <a:endParaRPr lang="en-US"/>
          </a:p>
        </p:txBody>
      </p:sp>
      <p:sp>
        <p:nvSpPr>
          <p:cNvPr id="69636"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930A0228-EC74-FF42-BB0C-29957EBCD3C8}"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p:sp>
      <p:sp>
        <p:nvSpPr>
          <p:cNvPr id="70659" name="Notes Placeholder 2"/>
          <p:cNvSpPr>
            <a:spLocks noGrp="1"/>
          </p:cNvSpPr>
          <p:nvPr>
            <p:ph type="body" idx="1"/>
          </p:nvPr>
        </p:nvSpPr>
        <p:spPr>
          <a:noFill/>
        </p:spPr>
        <p:txBody>
          <a:bodyPr/>
          <a:lstStyle/>
          <a:p>
            <a:endParaRPr lang="en-US"/>
          </a:p>
        </p:txBody>
      </p:sp>
      <p:sp>
        <p:nvSpPr>
          <p:cNvPr id="70660"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D508CE16-053D-EF42-8000-3D2EABA35E2A}"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p:sp>
      <p:sp>
        <p:nvSpPr>
          <p:cNvPr id="71683" name="Notes Placeholder 2"/>
          <p:cNvSpPr>
            <a:spLocks noGrp="1"/>
          </p:cNvSpPr>
          <p:nvPr>
            <p:ph type="body" idx="1"/>
          </p:nvPr>
        </p:nvSpPr>
        <p:spPr>
          <a:noFill/>
        </p:spPr>
        <p:txBody>
          <a:bodyPr/>
          <a:lstStyle/>
          <a:p>
            <a:endParaRPr lang="en-US"/>
          </a:p>
        </p:txBody>
      </p:sp>
      <p:sp>
        <p:nvSpPr>
          <p:cNvPr id="71684"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968A55F0-643D-5D45-99C5-9652C595E616}"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BD79EE-CD2F-384E-BFB4-132770ACA039}"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p:sp>
      <p:sp>
        <p:nvSpPr>
          <p:cNvPr id="72707" name="Notes Placeholder 2"/>
          <p:cNvSpPr>
            <a:spLocks noGrp="1"/>
          </p:cNvSpPr>
          <p:nvPr>
            <p:ph type="body" idx="1"/>
          </p:nvPr>
        </p:nvSpPr>
        <p:spPr>
          <a:noFill/>
        </p:spPr>
        <p:txBody>
          <a:bodyPr/>
          <a:lstStyle/>
          <a:p>
            <a:endParaRPr lang="en-US"/>
          </a:p>
        </p:txBody>
      </p:sp>
      <p:sp>
        <p:nvSpPr>
          <p:cNvPr id="72708"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411E6DB9-5B56-AA4B-A8BB-9881EF67A880}"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AA600742-17A4-4445-A306-6A7171D8EFD2}" type="slidenum">
              <a:rPr lang="en-US">
                <a:latin typeface="Tahoma" panose="020B0604030504040204" charset="0"/>
              </a:rPr>
            </a:fld>
            <a:endParaRPr lang="en-US">
              <a:latin typeface="Tahoma" panose="020B0604030504040204" charset="0"/>
            </a:endParaRPr>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807228C6-C327-AD4E-93B9-D29AA5737000}" type="slidenum">
              <a:rPr lang="en-US">
                <a:latin typeface="Tahoma" panose="020B0604030504040204" charset="0"/>
              </a:rPr>
            </a:fld>
            <a:endParaRPr lang="en-US">
              <a:latin typeface="Tahoma" panose="020B0604030504040204" charset="0"/>
            </a:endParaRPr>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p:sp>
      <p:sp>
        <p:nvSpPr>
          <p:cNvPr id="75779" name="Notes Placeholder 2"/>
          <p:cNvSpPr>
            <a:spLocks noGrp="1"/>
          </p:cNvSpPr>
          <p:nvPr>
            <p:ph type="body" idx="1"/>
          </p:nvPr>
        </p:nvSpPr>
        <p:spPr>
          <a:noFill/>
        </p:spPr>
        <p:txBody>
          <a:bodyPr/>
          <a:lstStyle/>
          <a:p>
            <a:endParaRPr lang="en-US"/>
          </a:p>
        </p:txBody>
      </p:sp>
      <p:sp>
        <p:nvSpPr>
          <p:cNvPr id="75780"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C7E8BCA2-1F41-484D-B787-5693027A17D5}"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p:sp>
      <p:sp>
        <p:nvSpPr>
          <p:cNvPr id="76803" name="Notes Placeholder 2"/>
          <p:cNvSpPr>
            <a:spLocks noGrp="1"/>
          </p:cNvSpPr>
          <p:nvPr>
            <p:ph type="body" idx="1"/>
          </p:nvPr>
        </p:nvSpPr>
        <p:spPr>
          <a:noFill/>
        </p:spPr>
        <p:txBody>
          <a:bodyPr/>
          <a:lstStyle/>
          <a:p>
            <a:endParaRPr lang="en-US"/>
          </a:p>
        </p:txBody>
      </p:sp>
      <p:sp>
        <p:nvSpPr>
          <p:cNvPr id="76804"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B23BEA2C-3E2E-B342-AC92-82CEA6B92361}"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p:sp>
      <p:sp>
        <p:nvSpPr>
          <p:cNvPr id="77827" name="Notes Placeholder 2"/>
          <p:cNvSpPr>
            <a:spLocks noGrp="1"/>
          </p:cNvSpPr>
          <p:nvPr>
            <p:ph type="body" idx="1"/>
          </p:nvPr>
        </p:nvSpPr>
        <p:spPr>
          <a:noFill/>
        </p:spPr>
        <p:txBody>
          <a:bodyPr/>
          <a:lstStyle/>
          <a:p>
            <a:endParaRPr lang="en-US"/>
          </a:p>
        </p:txBody>
      </p:sp>
      <p:sp>
        <p:nvSpPr>
          <p:cNvPr id="77828"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778573D5-FC4D-2942-9153-0AD12B7E0D92}"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p:sp>
      <p:sp>
        <p:nvSpPr>
          <p:cNvPr id="78851" name="Notes Placeholder 2"/>
          <p:cNvSpPr>
            <a:spLocks noGrp="1"/>
          </p:cNvSpPr>
          <p:nvPr>
            <p:ph type="body" idx="1"/>
          </p:nvPr>
        </p:nvSpPr>
        <p:spPr>
          <a:noFill/>
        </p:spPr>
        <p:txBody>
          <a:bodyPr/>
          <a:lstStyle/>
          <a:p>
            <a:endParaRPr lang="en-US"/>
          </a:p>
        </p:txBody>
      </p:sp>
      <p:sp>
        <p:nvSpPr>
          <p:cNvPr id="78852"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CAF58359-84D2-0348-9127-D60DA6763A70}"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p:sp>
      <p:sp>
        <p:nvSpPr>
          <p:cNvPr id="79875" name="Notes Placeholder 2"/>
          <p:cNvSpPr>
            <a:spLocks noGrp="1"/>
          </p:cNvSpPr>
          <p:nvPr>
            <p:ph type="body" idx="1"/>
          </p:nvPr>
        </p:nvSpPr>
        <p:spPr>
          <a:noFill/>
        </p:spPr>
        <p:txBody>
          <a:bodyPr/>
          <a:lstStyle/>
          <a:p>
            <a:endParaRPr lang="en-US"/>
          </a:p>
        </p:txBody>
      </p:sp>
      <p:sp>
        <p:nvSpPr>
          <p:cNvPr id="79876"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A6EC4A15-94FF-7744-A4DF-899C421AEFFF}"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p:sp>
      <p:sp>
        <p:nvSpPr>
          <p:cNvPr id="80899" name="Notes Placeholder 2"/>
          <p:cNvSpPr>
            <a:spLocks noGrp="1"/>
          </p:cNvSpPr>
          <p:nvPr>
            <p:ph type="body" idx="1"/>
          </p:nvPr>
        </p:nvSpPr>
        <p:spPr>
          <a:noFill/>
        </p:spPr>
        <p:txBody>
          <a:bodyPr/>
          <a:lstStyle/>
          <a:p>
            <a:endParaRPr lang="en-US"/>
          </a:p>
        </p:txBody>
      </p:sp>
      <p:sp>
        <p:nvSpPr>
          <p:cNvPr id="80900"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579D800D-4546-4542-BADB-53DB1969E21D}"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p:sp>
      <p:sp>
        <p:nvSpPr>
          <p:cNvPr id="81923" name="Notes Placeholder 2"/>
          <p:cNvSpPr>
            <a:spLocks noGrp="1"/>
          </p:cNvSpPr>
          <p:nvPr>
            <p:ph type="body" idx="1"/>
          </p:nvPr>
        </p:nvSpPr>
        <p:spPr>
          <a:noFill/>
        </p:spPr>
        <p:txBody>
          <a:bodyPr/>
          <a:lstStyle/>
          <a:p>
            <a:endParaRPr lang="en-US"/>
          </a:p>
        </p:txBody>
      </p:sp>
      <p:sp>
        <p:nvSpPr>
          <p:cNvPr id="81924"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74AAB41E-7732-5B42-863E-CDA519BE53A3}"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D79EE-CD2F-384E-BFB4-132770ACA039}"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p:sp>
      <p:sp>
        <p:nvSpPr>
          <p:cNvPr id="82947" name="Notes Placeholder 2"/>
          <p:cNvSpPr>
            <a:spLocks noGrp="1"/>
          </p:cNvSpPr>
          <p:nvPr>
            <p:ph type="body" idx="1"/>
          </p:nvPr>
        </p:nvSpPr>
        <p:spPr>
          <a:noFill/>
        </p:spPr>
        <p:txBody>
          <a:bodyPr/>
          <a:lstStyle/>
          <a:p>
            <a:endParaRPr lang="en-US"/>
          </a:p>
        </p:txBody>
      </p:sp>
      <p:sp>
        <p:nvSpPr>
          <p:cNvPr id="82948"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7750D5A5-4623-1F41-9286-1AAB9BF2BD76}"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3214970B-1D49-ED44-94D9-97350B453AAE}" type="slidenum">
              <a:rPr lang="en-US">
                <a:latin typeface="Tahoma" panose="020B0604030504040204" charset="0"/>
              </a:rPr>
            </a:fld>
            <a:endParaRPr lang="en-US">
              <a:latin typeface="Tahoma" panose="020B0604030504040204" charset="0"/>
            </a:endParaRPr>
          </a:p>
        </p:txBody>
      </p:sp>
      <p:sp>
        <p:nvSpPr>
          <p:cNvPr id="83971" name="Rectangle 2"/>
          <p:cNvSpPr>
            <a:spLocks noGrp="1" noRot="1" noChangeAspect="1" noChangeArrowheads="1" noTextEdit="1"/>
          </p:cNvSpPr>
          <p:nvPr>
            <p:ph type="sldImg"/>
          </p:nvPr>
        </p:nvSpPr>
        <p:spPr/>
      </p:sp>
      <p:sp>
        <p:nvSpPr>
          <p:cNvPr id="8397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17EA137C-D38E-6142-BE48-4EAC624D6AB6}" type="slidenum">
              <a:rPr lang="en-US">
                <a:latin typeface="Tahoma" panose="020B0604030504040204" charset="0"/>
              </a:rPr>
            </a:fld>
            <a:endParaRPr lang="en-US">
              <a:latin typeface="Tahoma" panose="020B0604030504040204" charset="0"/>
            </a:endParaRPr>
          </a:p>
        </p:txBody>
      </p:sp>
      <p:sp>
        <p:nvSpPr>
          <p:cNvPr id="84995" name="Rectangle 2"/>
          <p:cNvSpPr>
            <a:spLocks noGrp="1" noRot="1" noChangeAspect="1" noChangeArrowheads="1" noTextEdit="1"/>
          </p:cNvSpPr>
          <p:nvPr>
            <p:ph type="sldImg"/>
          </p:nvPr>
        </p:nvSpPr>
        <p:spPr/>
      </p:sp>
      <p:sp>
        <p:nvSpPr>
          <p:cNvPr id="84996"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p:sp>
      <p:sp>
        <p:nvSpPr>
          <p:cNvPr id="86019" name="Notes Placeholder 2"/>
          <p:cNvSpPr>
            <a:spLocks noGrp="1"/>
          </p:cNvSpPr>
          <p:nvPr>
            <p:ph type="body" idx="1"/>
          </p:nvPr>
        </p:nvSpPr>
        <p:spPr>
          <a:noFill/>
        </p:spPr>
        <p:txBody>
          <a:bodyPr/>
          <a:lstStyle/>
          <a:p>
            <a:endParaRPr lang="en-US"/>
          </a:p>
        </p:txBody>
      </p:sp>
      <p:sp>
        <p:nvSpPr>
          <p:cNvPr id="86020"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071E1F70-7B40-F543-AAA3-1556073D028C}"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p:sp>
      <p:sp>
        <p:nvSpPr>
          <p:cNvPr id="87043" name="Notes Placeholder 2"/>
          <p:cNvSpPr>
            <a:spLocks noGrp="1"/>
          </p:cNvSpPr>
          <p:nvPr>
            <p:ph type="body" idx="1"/>
          </p:nvPr>
        </p:nvSpPr>
        <p:spPr>
          <a:noFill/>
        </p:spPr>
        <p:txBody>
          <a:bodyPr/>
          <a:lstStyle/>
          <a:p>
            <a:endParaRPr lang="en-US"/>
          </a:p>
        </p:txBody>
      </p:sp>
      <p:sp>
        <p:nvSpPr>
          <p:cNvPr id="87044"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D9FE0985-50C3-AE45-9F50-02E4CB3721E0}"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F7141CBE-CFED-6C4B-9439-21DD3115FDC2}" type="slidenum">
              <a:rPr lang="en-US">
                <a:latin typeface="Tahoma" panose="020B0604030504040204" charset="0"/>
              </a:rPr>
            </a:fld>
            <a:endParaRPr lang="en-US">
              <a:latin typeface="Tahoma" panose="020B0604030504040204" charset="0"/>
            </a:endParaRPr>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6AE3A4F4-034E-8541-8637-1C679A55915A}" type="slidenum">
              <a:rPr lang="en-US">
                <a:latin typeface="Tahoma" panose="020B0604030504040204" charset="0"/>
              </a:rPr>
            </a:fld>
            <a:endParaRPr lang="en-US">
              <a:latin typeface="Tahoma" panose="020B0604030504040204" charset="0"/>
            </a:endParaRPr>
          </a:p>
        </p:txBody>
      </p:sp>
      <p:sp>
        <p:nvSpPr>
          <p:cNvPr id="89091" name="Rectangle 2"/>
          <p:cNvSpPr>
            <a:spLocks noGrp="1" noRot="1" noChangeAspect="1" noChangeArrowheads="1" noTextEdit="1"/>
          </p:cNvSpPr>
          <p:nvPr>
            <p:ph type="sldImg"/>
          </p:nvPr>
        </p:nvSpPr>
        <p:spPr/>
      </p:sp>
      <p:sp>
        <p:nvSpPr>
          <p:cNvPr id="8909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EF5735D6-363D-0E4B-B885-077D96502F46}" type="slidenum">
              <a:rPr lang="en-US">
                <a:latin typeface="Tahoma" panose="020B0604030504040204" charset="0"/>
              </a:rPr>
            </a:fld>
            <a:endParaRPr lang="en-US">
              <a:latin typeface="Tahoma" panose="020B0604030504040204" charset="0"/>
            </a:endParaRPr>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3C56147B-AD10-EA4E-9D3C-20AECD56D8AE}" type="slidenum">
              <a:rPr lang="en-US">
                <a:latin typeface="Tahoma" panose="020B0604030504040204" charset="0"/>
              </a:rPr>
            </a:fld>
            <a:endParaRPr lang="en-US">
              <a:latin typeface="Tahoma" panose="020B0604030504040204" charset="0"/>
            </a:endParaRPr>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101C6D1C-E0F9-CE47-877A-23A9BCB9BFFB}" type="slidenum">
              <a:rPr lang="en-US">
                <a:latin typeface="Tahoma" panose="020B0604030504040204" charset="0"/>
              </a:rPr>
            </a:fld>
            <a:endParaRPr lang="en-US">
              <a:latin typeface="Tahoma" panose="020B0604030504040204" charset="0"/>
            </a:endParaRPr>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BD79EE-CD2F-384E-BFB4-132770ACA039}" type="slidenum">
              <a:rPr lang="en-US" smtClean="0"/>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B546928B-2114-4E49-8196-3C9749D782E6}" type="slidenum">
              <a:rPr lang="en-US">
                <a:latin typeface="Tahoma" panose="020B0604030504040204" charset="0"/>
              </a:rPr>
            </a:fld>
            <a:endParaRPr lang="en-US">
              <a:latin typeface="Tahoma" panose="020B0604030504040204" charset="0"/>
            </a:endParaRPr>
          </a:p>
        </p:txBody>
      </p:sp>
      <p:sp>
        <p:nvSpPr>
          <p:cNvPr id="93187" name="Rectangle 2"/>
          <p:cNvSpPr>
            <a:spLocks noGrp="1" noRot="1" noChangeAspect="1" noChangeArrowheads="1" noTextEdit="1"/>
          </p:cNvSpPr>
          <p:nvPr>
            <p:ph type="sldImg"/>
          </p:nvPr>
        </p:nvSpPr>
        <p:spPr/>
      </p:sp>
      <p:sp>
        <p:nvSpPr>
          <p:cNvPr id="93188"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CEDAB102-B7FA-BD45-8855-E62EFE124B26}" type="slidenum">
              <a:rPr lang="en-US">
                <a:latin typeface="Tahoma" panose="020B0604030504040204" charset="0"/>
              </a:rPr>
            </a:fld>
            <a:endParaRPr lang="en-US">
              <a:latin typeface="Tahoma" panose="020B0604030504040204" charset="0"/>
            </a:endParaRPr>
          </a:p>
        </p:txBody>
      </p:sp>
      <p:sp>
        <p:nvSpPr>
          <p:cNvPr id="94211" name="Rectangle 2"/>
          <p:cNvSpPr>
            <a:spLocks noGrp="1" noRot="1" noChangeAspect="1" noChangeArrowheads="1" noTextEdit="1"/>
          </p:cNvSpPr>
          <p:nvPr>
            <p:ph type="sldImg"/>
          </p:nvPr>
        </p:nvSpPr>
        <p:spPr/>
      </p:sp>
      <p:sp>
        <p:nvSpPr>
          <p:cNvPr id="9421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29168BA4-7E53-CB44-B7AB-2BCF1627A7C1}" type="slidenum">
              <a:rPr lang="en-US">
                <a:latin typeface="Tahoma" panose="020B0604030504040204" charset="0"/>
              </a:rPr>
            </a:fld>
            <a:endParaRPr lang="en-US">
              <a:latin typeface="Tahoma" panose="020B0604030504040204" charset="0"/>
            </a:endParaRPr>
          </a:p>
        </p:txBody>
      </p:sp>
      <p:sp>
        <p:nvSpPr>
          <p:cNvPr id="95235" name="Rectangle 2"/>
          <p:cNvSpPr>
            <a:spLocks noGrp="1" noRot="1" noChangeAspect="1" noChangeArrowheads="1" noTextEdit="1"/>
          </p:cNvSpPr>
          <p:nvPr>
            <p:ph type="sldImg"/>
          </p:nvPr>
        </p:nvSpPr>
        <p:spPr/>
      </p:sp>
      <p:sp>
        <p:nvSpPr>
          <p:cNvPr id="95236"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0819E486-0CDF-8B4B-8D31-E7C44DB2C37F}" type="slidenum">
              <a:rPr lang="en-US">
                <a:latin typeface="Tahoma" panose="020B0604030504040204" charset="0"/>
              </a:rPr>
            </a:fld>
            <a:endParaRPr lang="en-US">
              <a:latin typeface="Tahoma" panose="020B0604030504040204" charset="0"/>
            </a:endParaRPr>
          </a:p>
        </p:txBody>
      </p:sp>
      <p:sp>
        <p:nvSpPr>
          <p:cNvPr id="96259" name="Rectangle 2"/>
          <p:cNvSpPr>
            <a:spLocks noGrp="1" noRot="1" noChangeAspect="1" noChangeArrowheads="1" noTextEdit="1"/>
          </p:cNvSpPr>
          <p:nvPr>
            <p:ph type="sldImg"/>
          </p:nvPr>
        </p:nvSpPr>
        <p:spPr/>
      </p:sp>
      <p:sp>
        <p:nvSpPr>
          <p:cNvPr id="9626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7625C58E-166A-EA4D-BD8D-CFCA004D9DB0}" type="slidenum">
              <a:rPr lang="en-US">
                <a:latin typeface="Tahoma" panose="020B0604030504040204" charset="0"/>
              </a:rPr>
            </a:fld>
            <a:endParaRPr lang="en-US">
              <a:latin typeface="Tahoma" panose="020B0604030504040204" charset="0"/>
            </a:endParaRPr>
          </a:p>
        </p:txBody>
      </p:sp>
      <p:sp>
        <p:nvSpPr>
          <p:cNvPr id="97283" name="Rectangle 2"/>
          <p:cNvSpPr>
            <a:spLocks noGrp="1" noRot="1" noChangeAspect="1" noChangeArrowheads="1" noTextEdit="1"/>
          </p:cNvSpPr>
          <p:nvPr>
            <p:ph type="sldImg"/>
          </p:nvPr>
        </p:nvSpPr>
        <p:spPr/>
      </p:sp>
      <p:sp>
        <p:nvSpPr>
          <p:cNvPr id="97284"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19A0D53F-8399-5D43-A88E-6A5F27B1BE6A}" type="slidenum">
              <a:rPr lang="en-US">
                <a:latin typeface="Tahoma" panose="020B0604030504040204" charset="0"/>
              </a:rPr>
            </a:fld>
            <a:endParaRPr lang="en-US">
              <a:latin typeface="Tahoma" panose="020B0604030504040204" charset="0"/>
            </a:endParaRPr>
          </a:p>
        </p:txBody>
      </p:sp>
      <p:sp>
        <p:nvSpPr>
          <p:cNvPr id="98307" name="Rectangle 2"/>
          <p:cNvSpPr>
            <a:spLocks noGrp="1" noRot="1" noChangeAspect="1" noChangeArrowheads="1" noTextEdit="1"/>
          </p:cNvSpPr>
          <p:nvPr>
            <p:ph type="sldImg"/>
          </p:nvPr>
        </p:nvSpPr>
        <p:spPr/>
      </p:sp>
      <p:sp>
        <p:nvSpPr>
          <p:cNvPr id="98308"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p:sp>
      <p:sp>
        <p:nvSpPr>
          <p:cNvPr id="99331" name="Notes Placeholder 2"/>
          <p:cNvSpPr>
            <a:spLocks noGrp="1"/>
          </p:cNvSpPr>
          <p:nvPr>
            <p:ph type="body" idx="1"/>
          </p:nvPr>
        </p:nvSpPr>
        <p:spPr>
          <a:noFill/>
        </p:spPr>
        <p:txBody>
          <a:bodyPr/>
          <a:lstStyle/>
          <a:p>
            <a:endParaRPr lang="en-US"/>
          </a:p>
        </p:txBody>
      </p:sp>
      <p:sp>
        <p:nvSpPr>
          <p:cNvPr id="99332"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AE38B7D9-B56D-2243-812B-F31C1B196248}"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p:sp>
      <p:sp>
        <p:nvSpPr>
          <p:cNvPr id="100355" name="Notes Placeholder 2"/>
          <p:cNvSpPr>
            <a:spLocks noGrp="1"/>
          </p:cNvSpPr>
          <p:nvPr>
            <p:ph type="body" idx="1"/>
          </p:nvPr>
        </p:nvSpPr>
        <p:spPr>
          <a:noFill/>
        </p:spPr>
        <p:txBody>
          <a:bodyPr/>
          <a:lstStyle/>
          <a:p>
            <a:endParaRPr lang="en-US"/>
          </a:p>
        </p:txBody>
      </p:sp>
      <p:sp>
        <p:nvSpPr>
          <p:cNvPr id="100356"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6BBB3216-6F60-E24F-8846-EBD0B7992AFD}"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p:sp>
      <p:sp>
        <p:nvSpPr>
          <p:cNvPr id="101379" name="Notes Placeholder 2"/>
          <p:cNvSpPr>
            <a:spLocks noGrp="1"/>
          </p:cNvSpPr>
          <p:nvPr>
            <p:ph type="body" idx="1"/>
          </p:nvPr>
        </p:nvSpPr>
        <p:spPr>
          <a:noFill/>
        </p:spPr>
        <p:txBody>
          <a:bodyPr/>
          <a:lstStyle/>
          <a:p>
            <a:endParaRPr lang="en-US"/>
          </a:p>
        </p:txBody>
      </p:sp>
      <p:sp>
        <p:nvSpPr>
          <p:cNvPr id="101380"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7DD2708B-99D7-6D4A-97D9-ED9F1690C452}"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p:sp>
      <p:sp>
        <p:nvSpPr>
          <p:cNvPr id="102403" name="Notes Placeholder 2"/>
          <p:cNvSpPr>
            <a:spLocks noGrp="1"/>
          </p:cNvSpPr>
          <p:nvPr>
            <p:ph type="body" idx="1"/>
          </p:nvPr>
        </p:nvSpPr>
        <p:spPr>
          <a:noFill/>
        </p:spPr>
        <p:txBody>
          <a:bodyPr/>
          <a:lstStyle/>
          <a:p>
            <a:endParaRPr lang="en-US"/>
          </a:p>
        </p:txBody>
      </p:sp>
      <p:sp>
        <p:nvSpPr>
          <p:cNvPr id="102404"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B80DD4CB-C8D4-B446-A6FC-688EAB1D426E}"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391810C0-6254-7343-B4E4-50026EE197A5}" type="slidenum">
              <a:rPr lang="en-US">
                <a:latin typeface="Tahoma" panose="020B0604030504040204" charset="0"/>
              </a:rPr>
            </a:fld>
            <a:endParaRPr lang="en-US">
              <a:latin typeface="Tahoma" panose="020B0604030504040204" charset="0"/>
            </a:endParaRPr>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p:sp>
      <p:sp>
        <p:nvSpPr>
          <p:cNvPr id="103427" name="Notes Placeholder 2"/>
          <p:cNvSpPr>
            <a:spLocks noGrp="1"/>
          </p:cNvSpPr>
          <p:nvPr>
            <p:ph type="body" idx="1"/>
          </p:nvPr>
        </p:nvSpPr>
        <p:spPr>
          <a:noFill/>
        </p:spPr>
        <p:txBody>
          <a:bodyPr/>
          <a:lstStyle/>
          <a:p>
            <a:endParaRPr lang="en-US"/>
          </a:p>
        </p:txBody>
      </p:sp>
      <p:sp>
        <p:nvSpPr>
          <p:cNvPr id="103428"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96923AB8-E1DA-0D40-B88F-D6845D9202C0}"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p:sp>
      <p:sp>
        <p:nvSpPr>
          <p:cNvPr id="104451" name="Notes Placeholder 2"/>
          <p:cNvSpPr>
            <a:spLocks noGrp="1"/>
          </p:cNvSpPr>
          <p:nvPr>
            <p:ph type="body" idx="1"/>
          </p:nvPr>
        </p:nvSpPr>
        <p:spPr>
          <a:noFill/>
        </p:spPr>
        <p:txBody>
          <a:bodyPr/>
          <a:lstStyle/>
          <a:p>
            <a:endParaRPr lang="en-US"/>
          </a:p>
        </p:txBody>
      </p:sp>
      <p:sp>
        <p:nvSpPr>
          <p:cNvPr id="104452"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9CD1AD6F-F6C6-1E45-B194-C83BDF634F5F}"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p:sp>
      <p:sp>
        <p:nvSpPr>
          <p:cNvPr id="105475" name="Notes Placeholder 2"/>
          <p:cNvSpPr>
            <a:spLocks noGrp="1"/>
          </p:cNvSpPr>
          <p:nvPr>
            <p:ph type="body" idx="1"/>
          </p:nvPr>
        </p:nvSpPr>
        <p:spPr>
          <a:noFill/>
        </p:spPr>
        <p:txBody>
          <a:bodyPr/>
          <a:lstStyle/>
          <a:p>
            <a:endParaRPr lang="en-US"/>
          </a:p>
        </p:txBody>
      </p:sp>
      <p:sp>
        <p:nvSpPr>
          <p:cNvPr id="105476"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AE24EE6B-DA55-AB46-8351-D8454E2A6B41}"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p:sp>
      <p:sp>
        <p:nvSpPr>
          <p:cNvPr id="106499" name="Notes Placeholder 2"/>
          <p:cNvSpPr>
            <a:spLocks noGrp="1"/>
          </p:cNvSpPr>
          <p:nvPr>
            <p:ph type="body" idx="1"/>
          </p:nvPr>
        </p:nvSpPr>
        <p:spPr>
          <a:noFill/>
        </p:spPr>
        <p:txBody>
          <a:bodyPr/>
          <a:lstStyle/>
          <a:p>
            <a:endParaRPr lang="en-US"/>
          </a:p>
        </p:txBody>
      </p:sp>
      <p:sp>
        <p:nvSpPr>
          <p:cNvPr id="106500"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6A0EACA6-6629-BE4E-A69A-FEAA6FC507FE}"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40261996-842C-E64C-B148-542D7EBDDA9F}" type="slidenum">
              <a:rPr lang="en-US">
                <a:latin typeface="Tahoma" panose="020B0604030504040204" charset="0"/>
              </a:rPr>
            </a:fld>
            <a:endParaRPr lang="en-US">
              <a:latin typeface="Tahoma" panose="020B0604030504040204" charset="0"/>
            </a:endParaRPr>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p:sp>
      <p:sp>
        <p:nvSpPr>
          <p:cNvPr id="59395" name="Notes Placeholder 2"/>
          <p:cNvSpPr>
            <a:spLocks noGrp="1"/>
          </p:cNvSpPr>
          <p:nvPr>
            <p:ph type="body" idx="1"/>
          </p:nvPr>
        </p:nvSpPr>
        <p:spPr>
          <a:noFill/>
        </p:spPr>
        <p:txBody>
          <a:bodyPr/>
          <a:lstStyle/>
          <a:p>
            <a:endParaRPr lang="en-US"/>
          </a:p>
        </p:txBody>
      </p:sp>
      <p:sp>
        <p:nvSpPr>
          <p:cNvPr id="59396"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FC2BBBFF-9BB0-B846-B43E-AA3EF79C62CC}"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p:sp>
      <p:sp>
        <p:nvSpPr>
          <p:cNvPr id="60419" name="Notes Placeholder 2"/>
          <p:cNvSpPr>
            <a:spLocks noGrp="1"/>
          </p:cNvSpPr>
          <p:nvPr>
            <p:ph type="body" idx="1"/>
          </p:nvPr>
        </p:nvSpPr>
        <p:spPr>
          <a:noFill/>
        </p:spPr>
        <p:txBody>
          <a:bodyPr/>
          <a:lstStyle/>
          <a:p>
            <a:endParaRPr lang="en-US"/>
          </a:p>
        </p:txBody>
      </p:sp>
      <p:sp>
        <p:nvSpPr>
          <p:cNvPr id="60420"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3187A6D4-1CDB-EE4C-8BA4-4A9DCF4F5DC0}"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p:sp>
      <p:sp>
        <p:nvSpPr>
          <p:cNvPr id="61443" name="Notes Placeholder 2"/>
          <p:cNvSpPr>
            <a:spLocks noGrp="1"/>
          </p:cNvSpPr>
          <p:nvPr>
            <p:ph type="body" idx="1"/>
          </p:nvPr>
        </p:nvSpPr>
        <p:spPr>
          <a:noFill/>
        </p:spPr>
        <p:txBody>
          <a:bodyPr/>
          <a:lstStyle/>
          <a:p>
            <a:endParaRPr lang="en-US"/>
          </a:p>
        </p:txBody>
      </p:sp>
      <p:sp>
        <p:nvSpPr>
          <p:cNvPr id="61444"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2274645B-B7AD-6C4C-A994-EEEB2766B44E}"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AU" smtClean="0"/>
              <a:t>Information Systems, Unit 03</a:t>
            </a:r>
            <a:endParaRPr lang="en-US"/>
          </a:p>
        </p:txBody>
      </p:sp>
      <p:sp>
        <p:nvSpPr>
          <p:cNvPr id="5" name="Footer Placeholder 4"/>
          <p:cNvSpPr>
            <a:spLocks noGrp="1"/>
          </p:cNvSpPr>
          <p:nvPr>
            <p:ph type="ftr" sz="quarter" idx="11"/>
          </p:nvPr>
        </p:nvSpPr>
        <p:spPr/>
        <p:txBody>
          <a:bodyPr/>
          <a:lstStyle/>
          <a:p>
            <a:r>
              <a:rPr lang="en-US" smtClean="0"/>
              <a:t>Copyright © 2014 Pearson Education, Inc. Publishing as Prentice Hall</a:t>
            </a:r>
            <a:endParaRPr lang="en-US"/>
          </a:p>
        </p:txBody>
      </p:sp>
      <p:sp>
        <p:nvSpPr>
          <p:cNvPr id="6" name="Slide Number Placeholder 5"/>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01"/>
            <a:ext cx="8229600" cy="857250"/>
          </a:xfrm>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endParaRPr lang="en-AU" smtClean="0"/>
          </a:p>
          <a:p>
            <a:pPr lvl="1"/>
            <a:r>
              <a:rPr lang="en-AU" smtClean="0"/>
              <a:t>Second level</a:t>
            </a:r>
            <a:endParaRPr lang="en-AU" smtClean="0"/>
          </a:p>
          <a:p>
            <a:pPr lvl="2"/>
            <a:r>
              <a:rPr lang="en-AU" smtClean="0"/>
              <a:t>Third level</a:t>
            </a:r>
            <a:endParaRPr lang="en-AU" smtClean="0"/>
          </a:p>
          <a:p>
            <a:pPr lvl="3"/>
            <a:r>
              <a:rPr lang="en-AU" smtClean="0"/>
              <a:t>Fourth level</a:t>
            </a:r>
            <a:endParaRPr lang="en-AU" smtClean="0"/>
          </a:p>
          <a:p>
            <a:pPr lvl="4"/>
            <a:r>
              <a:rPr lang="en-AU" smtClean="0"/>
              <a:t>Fifth level</a:t>
            </a:r>
            <a:endParaRPr lang="en-US"/>
          </a:p>
        </p:txBody>
      </p:sp>
      <p:sp>
        <p:nvSpPr>
          <p:cNvPr id="4" name="Date Placeholder 3"/>
          <p:cNvSpPr>
            <a:spLocks noGrp="1"/>
          </p:cNvSpPr>
          <p:nvPr>
            <p:ph type="dt" sz="half" idx="10"/>
          </p:nvPr>
        </p:nvSpPr>
        <p:spPr/>
        <p:txBody>
          <a:bodyPr/>
          <a:lstStyle/>
          <a:p>
            <a:r>
              <a:rPr lang="en-AU" smtClean="0"/>
              <a:t>Information Systems, Unit 03</a:t>
            </a:r>
            <a:endParaRPr lang="en-US"/>
          </a:p>
        </p:txBody>
      </p:sp>
      <p:sp>
        <p:nvSpPr>
          <p:cNvPr id="5" name="Footer Placeholder 4"/>
          <p:cNvSpPr>
            <a:spLocks noGrp="1"/>
          </p:cNvSpPr>
          <p:nvPr>
            <p:ph type="ftr" sz="quarter" idx="11"/>
          </p:nvPr>
        </p:nvSpPr>
        <p:spPr/>
        <p:txBody>
          <a:bodyPr/>
          <a:lstStyle/>
          <a:p>
            <a:r>
              <a:rPr lang="en-US" smtClean="0"/>
              <a:t>Copyright © 2014 Pearson Education, Inc. Publishing as Prentice Hall</a:t>
            </a:r>
            <a:endParaRPr lang="en-US"/>
          </a:p>
        </p:txBody>
      </p:sp>
      <p:sp>
        <p:nvSpPr>
          <p:cNvPr id="6" name="Slide Number Placeholder 5"/>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AU" smtClean="0"/>
              <a:t>Click to edit Master text styles</a:t>
            </a:r>
            <a:endParaRPr lang="en-AU" smtClean="0"/>
          </a:p>
          <a:p>
            <a:pPr lvl="1"/>
            <a:r>
              <a:rPr lang="en-AU" smtClean="0"/>
              <a:t>Second level</a:t>
            </a:r>
            <a:endParaRPr lang="en-AU" smtClean="0"/>
          </a:p>
          <a:p>
            <a:pPr lvl="2"/>
            <a:r>
              <a:rPr lang="en-AU" smtClean="0"/>
              <a:t>Third level</a:t>
            </a:r>
            <a:endParaRPr lang="en-AU" smtClean="0"/>
          </a:p>
          <a:p>
            <a:pPr lvl="3"/>
            <a:r>
              <a:rPr lang="en-AU" smtClean="0"/>
              <a:t>Fourth level</a:t>
            </a:r>
            <a:endParaRPr lang="en-AU" smtClean="0"/>
          </a:p>
          <a:p>
            <a:pPr lvl="4"/>
            <a:r>
              <a:rPr lang="en-AU" smtClean="0"/>
              <a:t>Fifth level</a:t>
            </a:r>
            <a:endParaRPr lang="en-US"/>
          </a:p>
        </p:txBody>
      </p:sp>
      <p:sp>
        <p:nvSpPr>
          <p:cNvPr id="4" name="Date Placeholder 3"/>
          <p:cNvSpPr>
            <a:spLocks noGrp="1"/>
          </p:cNvSpPr>
          <p:nvPr>
            <p:ph type="dt" sz="half" idx="10"/>
          </p:nvPr>
        </p:nvSpPr>
        <p:spPr/>
        <p:txBody>
          <a:bodyPr/>
          <a:lstStyle/>
          <a:p>
            <a:r>
              <a:rPr lang="en-AU" smtClean="0"/>
              <a:t>Information Systems, Unit 03</a:t>
            </a:r>
            <a:endParaRPr lang="en-US"/>
          </a:p>
        </p:txBody>
      </p:sp>
      <p:sp>
        <p:nvSpPr>
          <p:cNvPr id="5" name="Footer Placeholder 4"/>
          <p:cNvSpPr>
            <a:spLocks noGrp="1"/>
          </p:cNvSpPr>
          <p:nvPr>
            <p:ph type="ftr" sz="quarter" idx="11"/>
          </p:nvPr>
        </p:nvSpPr>
        <p:spPr/>
        <p:txBody>
          <a:bodyPr/>
          <a:lstStyle/>
          <a:p>
            <a:r>
              <a:rPr lang="en-US" smtClean="0"/>
              <a:t>Copyright © 2014 Pearson Education, Inc. Publishing as Prentice Hall</a:t>
            </a:r>
            <a:endParaRPr lang="en-US"/>
          </a:p>
        </p:txBody>
      </p:sp>
      <p:sp>
        <p:nvSpPr>
          <p:cNvPr id="6" name="Slide Number Placeholder 5"/>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00151"/>
            <a:ext cx="8229600" cy="3394472"/>
          </a:xfrm>
        </p:spPr>
        <p:txBody>
          <a:bodyPr/>
          <a:lstStyle/>
          <a:p>
            <a:endParaRPr lang="en-US"/>
          </a:p>
        </p:txBody>
      </p:sp>
      <p:sp>
        <p:nvSpPr>
          <p:cNvPr id="4" name="Date Placeholder 3"/>
          <p:cNvSpPr>
            <a:spLocks noGrp="1"/>
          </p:cNvSpPr>
          <p:nvPr>
            <p:ph type="dt" sz="half" idx="10"/>
          </p:nvPr>
        </p:nvSpPr>
        <p:spPr>
          <a:xfrm>
            <a:off x="457200" y="4683919"/>
            <a:ext cx="2133600" cy="357188"/>
          </a:xfrm>
        </p:spPr>
        <p:txBody>
          <a:bodyPr/>
          <a:lstStyle>
            <a:lvl1pPr>
              <a:defRPr/>
            </a:lvl1pPr>
          </a:lstStyle>
          <a:p>
            <a:r>
              <a:rPr lang="en-AU" smtClean="0"/>
              <a:t>Information Systems, Unit 03</a:t>
            </a:r>
            <a:endParaRPr lang="en-US"/>
          </a:p>
        </p:txBody>
      </p:sp>
      <p:sp>
        <p:nvSpPr>
          <p:cNvPr id="5" name="Footer Placeholder 4"/>
          <p:cNvSpPr>
            <a:spLocks noGrp="1"/>
          </p:cNvSpPr>
          <p:nvPr>
            <p:ph type="ftr" sz="quarter" idx="11"/>
          </p:nvPr>
        </p:nvSpPr>
        <p:spPr>
          <a:xfrm>
            <a:off x="3124200" y="4683919"/>
            <a:ext cx="2895600" cy="357188"/>
          </a:xfrm>
        </p:spPr>
        <p:txBody>
          <a:bodyPr/>
          <a:lstStyle>
            <a:lvl1pPr>
              <a:defRPr/>
            </a:lvl1pPr>
          </a:lstStyle>
          <a:p>
            <a:r>
              <a:rPr lang="en-US" smtClean="0"/>
              <a:t>Copyright © 2014 Pearson Education, Inc. Publishing as Prentice Hall</a:t>
            </a:r>
            <a:endParaRPr lang="en-US"/>
          </a:p>
        </p:txBody>
      </p:sp>
      <p:sp>
        <p:nvSpPr>
          <p:cNvPr id="6" name="Slide Number Placeholder 5"/>
          <p:cNvSpPr>
            <a:spLocks noGrp="1"/>
          </p:cNvSpPr>
          <p:nvPr>
            <p:ph type="sldNum" sz="quarter" idx="12"/>
          </p:nvPr>
        </p:nvSpPr>
        <p:spPr>
          <a:xfrm>
            <a:off x="6553200" y="4683919"/>
            <a:ext cx="2133600" cy="357188"/>
          </a:xfrm>
        </p:spPr>
        <p:txBody>
          <a:bodyPr/>
          <a:lstStyle>
            <a:lvl1pPr>
              <a:defRPr/>
            </a:lvl1pPr>
          </a:lstStyle>
          <a:p>
            <a:fld id="{95E3B8D7-6F6A-F649-B6F5-859380AC46FB}"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40855"/>
            <a:ext cx="8229600" cy="857250"/>
          </a:xfrm>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endParaRPr lang="en-AU" smtClean="0"/>
          </a:p>
          <a:p>
            <a:pPr lvl="1"/>
            <a:r>
              <a:rPr lang="en-AU" smtClean="0"/>
              <a:t>Second level</a:t>
            </a:r>
            <a:endParaRPr lang="en-AU" smtClean="0"/>
          </a:p>
          <a:p>
            <a:pPr lvl="2"/>
            <a:r>
              <a:rPr lang="en-AU" smtClean="0"/>
              <a:t>Third level</a:t>
            </a:r>
            <a:endParaRPr lang="en-AU" smtClean="0"/>
          </a:p>
          <a:p>
            <a:pPr lvl="3"/>
            <a:r>
              <a:rPr lang="en-AU" smtClean="0"/>
              <a:t>Fourth level</a:t>
            </a:r>
            <a:endParaRPr lang="en-AU" smtClean="0"/>
          </a:p>
          <a:p>
            <a:pPr lvl="4"/>
            <a:r>
              <a:rPr lang="en-AU" smtClean="0"/>
              <a:t>Fifth level</a:t>
            </a:r>
            <a:endParaRPr lang="en-US"/>
          </a:p>
        </p:txBody>
      </p:sp>
      <p:sp>
        <p:nvSpPr>
          <p:cNvPr id="4" name="Date Placeholder 3"/>
          <p:cNvSpPr>
            <a:spLocks noGrp="1"/>
          </p:cNvSpPr>
          <p:nvPr>
            <p:ph type="dt" sz="half" idx="10"/>
          </p:nvPr>
        </p:nvSpPr>
        <p:spPr/>
        <p:txBody>
          <a:bodyPr/>
          <a:lstStyle/>
          <a:p>
            <a:r>
              <a:rPr lang="en-AU" smtClean="0"/>
              <a:t>Information Systems, Unit 03</a:t>
            </a:r>
            <a:endParaRPr lang="en-US"/>
          </a:p>
        </p:txBody>
      </p:sp>
      <p:sp>
        <p:nvSpPr>
          <p:cNvPr id="5" name="Footer Placeholder 4"/>
          <p:cNvSpPr>
            <a:spLocks noGrp="1"/>
          </p:cNvSpPr>
          <p:nvPr>
            <p:ph type="ftr" sz="quarter" idx="11"/>
          </p:nvPr>
        </p:nvSpPr>
        <p:spPr/>
        <p:txBody>
          <a:bodyPr/>
          <a:lstStyle/>
          <a:p>
            <a:r>
              <a:rPr lang="en-US" smtClean="0"/>
              <a:t>Copyright © 2014 Pearson Education, Inc. Publishing as Prentice Hall</a:t>
            </a:r>
            <a:endParaRPr lang="en-US"/>
          </a:p>
        </p:txBody>
      </p:sp>
      <p:sp>
        <p:nvSpPr>
          <p:cNvPr id="6" name="Slide Number Placeholder 5"/>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endParaRPr lang="en-AU" smtClean="0"/>
          </a:p>
        </p:txBody>
      </p:sp>
      <p:sp>
        <p:nvSpPr>
          <p:cNvPr id="4" name="Date Placeholder 3"/>
          <p:cNvSpPr>
            <a:spLocks noGrp="1"/>
          </p:cNvSpPr>
          <p:nvPr>
            <p:ph type="dt" sz="half" idx="10"/>
          </p:nvPr>
        </p:nvSpPr>
        <p:spPr/>
        <p:txBody>
          <a:bodyPr/>
          <a:lstStyle/>
          <a:p>
            <a:r>
              <a:rPr lang="en-AU" smtClean="0"/>
              <a:t>Information Systems, Unit 03</a:t>
            </a:r>
            <a:endParaRPr lang="en-US"/>
          </a:p>
        </p:txBody>
      </p:sp>
      <p:sp>
        <p:nvSpPr>
          <p:cNvPr id="5" name="Footer Placeholder 4"/>
          <p:cNvSpPr>
            <a:spLocks noGrp="1"/>
          </p:cNvSpPr>
          <p:nvPr>
            <p:ph type="ftr" sz="quarter" idx="11"/>
          </p:nvPr>
        </p:nvSpPr>
        <p:spPr/>
        <p:txBody>
          <a:bodyPr/>
          <a:lstStyle/>
          <a:p>
            <a:r>
              <a:rPr lang="en-US" smtClean="0"/>
              <a:t>Copyright © 2014 Pearson Education, Inc. Publishing as Prentice Hall</a:t>
            </a:r>
            <a:endParaRPr lang="en-US"/>
          </a:p>
        </p:txBody>
      </p:sp>
      <p:sp>
        <p:nvSpPr>
          <p:cNvPr id="6" name="Slide Number Placeholder 5"/>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01"/>
            <a:ext cx="8229600" cy="857250"/>
          </a:xfrm>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117192"/>
            <a:ext cx="4038600" cy="34958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dirty="0" smtClean="0"/>
              <a:t>Click to edit Master text styles</a:t>
            </a:r>
            <a:endParaRPr lang="en-AU" dirty="0" smtClean="0"/>
          </a:p>
          <a:p>
            <a:pPr lvl="1"/>
            <a:r>
              <a:rPr lang="en-AU" dirty="0" smtClean="0"/>
              <a:t>Second level</a:t>
            </a:r>
            <a:endParaRPr lang="en-AU" dirty="0" smtClean="0"/>
          </a:p>
          <a:p>
            <a:pPr lvl="2"/>
            <a:r>
              <a:rPr lang="en-AU" dirty="0" smtClean="0"/>
              <a:t>Third level</a:t>
            </a:r>
            <a:endParaRPr lang="en-AU" dirty="0" smtClean="0"/>
          </a:p>
          <a:p>
            <a:pPr lvl="3"/>
            <a:r>
              <a:rPr lang="en-AU" dirty="0" smtClean="0"/>
              <a:t>Fourth level</a:t>
            </a:r>
            <a:endParaRPr lang="en-AU" dirty="0" smtClean="0"/>
          </a:p>
          <a:p>
            <a:pPr lvl="4"/>
            <a:r>
              <a:rPr lang="en-AU" dirty="0" smtClean="0"/>
              <a:t>Fifth level</a:t>
            </a:r>
            <a:endParaRPr lang="en-US" dirty="0"/>
          </a:p>
        </p:txBody>
      </p:sp>
      <p:sp>
        <p:nvSpPr>
          <p:cNvPr id="4" name="Content Placeholder 3"/>
          <p:cNvSpPr>
            <a:spLocks noGrp="1"/>
          </p:cNvSpPr>
          <p:nvPr>
            <p:ph sz="half" idx="2"/>
          </p:nvPr>
        </p:nvSpPr>
        <p:spPr>
          <a:xfrm>
            <a:off x="4648200" y="1117192"/>
            <a:ext cx="4038600" cy="34958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endParaRPr lang="en-AU" smtClean="0"/>
          </a:p>
          <a:p>
            <a:pPr lvl="1"/>
            <a:r>
              <a:rPr lang="en-AU" smtClean="0"/>
              <a:t>Second level</a:t>
            </a:r>
            <a:endParaRPr lang="en-AU" smtClean="0"/>
          </a:p>
          <a:p>
            <a:pPr lvl="2"/>
            <a:r>
              <a:rPr lang="en-AU" smtClean="0"/>
              <a:t>Third level</a:t>
            </a:r>
            <a:endParaRPr lang="en-AU" smtClean="0"/>
          </a:p>
          <a:p>
            <a:pPr lvl="3"/>
            <a:r>
              <a:rPr lang="en-AU" smtClean="0"/>
              <a:t>Fourth level</a:t>
            </a:r>
            <a:endParaRPr lang="en-AU" smtClean="0"/>
          </a:p>
          <a:p>
            <a:pPr lvl="4"/>
            <a:r>
              <a:rPr lang="en-AU" smtClean="0"/>
              <a:t>Fifth level</a:t>
            </a:r>
            <a:endParaRPr lang="en-US"/>
          </a:p>
        </p:txBody>
      </p:sp>
      <p:sp>
        <p:nvSpPr>
          <p:cNvPr id="5" name="Date Placeholder 4"/>
          <p:cNvSpPr>
            <a:spLocks noGrp="1"/>
          </p:cNvSpPr>
          <p:nvPr>
            <p:ph type="dt" sz="half" idx="10"/>
          </p:nvPr>
        </p:nvSpPr>
        <p:spPr/>
        <p:txBody>
          <a:bodyPr/>
          <a:lstStyle/>
          <a:p>
            <a:r>
              <a:rPr lang="en-AU" smtClean="0"/>
              <a:t>Information Systems, Unit 03</a:t>
            </a:r>
            <a:endParaRPr lang="en-US"/>
          </a:p>
        </p:txBody>
      </p:sp>
      <p:sp>
        <p:nvSpPr>
          <p:cNvPr id="6" name="Footer Placeholder 5"/>
          <p:cNvSpPr>
            <a:spLocks noGrp="1"/>
          </p:cNvSpPr>
          <p:nvPr>
            <p:ph type="ftr" sz="quarter" idx="11"/>
          </p:nvPr>
        </p:nvSpPr>
        <p:spPr/>
        <p:txBody>
          <a:bodyPr/>
          <a:lstStyle/>
          <a:p>
            <a:r>
              <a:rPr lang="en-US" smtClean="0"/>
              <a:t>Copyright © 2014 Pearson Education, Inc. Publishing as Prentice Hall</a:t>
            </a:r>
            <a:endParaRPr lang="en-US"/>
          </a:p>
        </p:txBody>
      </p:sp>
      <p:sp>
        <p:nvSpPr>
          <p:cNvPr id="7" name="Slide Number Placeholder 6"/>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01"/>
            <a:ext cx="8229600" cy="857250"/>
          </a:xfrm>
        </p:spPr>
        <p:txBody>
          <a:bodyPr/>
          <a:lstStyle>
            <a:lvl1pPr>
              <a:defRPr/>
            </a:lvl1pPr>
          </a:lstStyle>
          <a:p>
            <a:r>
              <a:rPr lang="en-AU" dirty="0"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smtClean="0"/>
              <a:t>Click to edit Master text styles</a:t>
            </a:r>
            <a:endParaRPr lang="en-AU" dirty="0" smtClean="0"/>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dirty="0" smtClean="0"/>
              <a:t>Click to edit Master text styles</a:t>
            </a:r>
            <a:endParaRPr lang="en-AU" dirty="0" smtClean="0"/>
          </a:p>
          <a:p>
            <a:pPr lvl="1"/>
            <a:r>
              <a:rPr lang="en-AU" dirty="0" smtClean="0"/>
              <a:t>Second level</a:t>
            </a:r>
            <a:endParaRPr lang="en-AU" dirty="0" smtClean="0"/>
          </a:p>
          <a:p>
            <a:pPr lvl="2"/>
            <a:r>
              <a:rPr lang="en-AU" dirty="0" smtClean="0"/>
              <a:t>Third level</a:t>
            </a:r>
            <a:endParaRPr lang="en-AU" dirty="0" smtClean="0"/>
          </a:p>
          <a:p>
            <a:pPr lvl="3"/>
            <a:r>
              <a:rPr lang="en-AU" dirty="0" smtClean="0"/>
              <a:t>Fourth level</a:t>
            </a:r>
            <a:endParaRPr lang="en-AU" dirty="0" smtClean="0"/>
          </a:p>
          <a:p>
            <a:pPr lvl="4"/>
            <a:r>
              <a:rPr lang="en-AU" dirty="0"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smtClean="0"/>
              <a:t>Click to edit Master text styles</a:t>
            </a:r>
            <a:endParaRPr lang="en-AU" dirty="0" smtClean="0"/>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endParaRPr lang="en-AU" smtClean="0"/>
          </a:p>
          <a:p>
            <a:pPr lvl="1"/>
            <a:r>
              <a:rPr lang="en-AU" smtClean="0"/>
              <a:t>Second level</a:t>
            </a:r>
            <a:endParaRPr lang="en-AU" smtClean="0"/>
          </a:p>
          <a:p>
            <a:pPr lvl="2"/>
            <a:r>
              <a:rPr lang="en-AU" smtClean="0"/>
              <a:t>Third level</a:t>
            </a:r>
            <a:endParaRPr lang="en-AU" smtClean="0"/>
          </a:p>
          <a:p>
            <a:pPr lvl="3"/>
            <a:r>
              <a:rPr lang="en-AU" smtClean="0"/>
              <a:t>Fourth level</a:t>
            </a:r>
            <a:endParaRPr lang="en-AU" smtClean="0"/>
          </a:p>
          <a:p>
            <a:pPr lvl="4"/>
            <a:r>
              <a:rPr lang="en-AU" smtClean="0"/>
              <a:t>Fifth level</a:t>
            </a:r>
            <a:endParaRPr lang="en-US"/>
          </a:p>
        </p:txBody>
      </p:sp>
      <p:sp>
        <p:nvSpPr>
          <p:cNvPr id="7" name="Date Placeholder 6"/>
          <p:cNvSpPr>
            <a:spLocks noGrp="1"/>
          </p:cNvSpPr>
          <p:nvPr>
            <p:ph type="dt" sz="half" idx="10"/>
          </p:nvPr>
        </p:nvSpPr>
        <p:spPr/>
        <p:txBody>
          <a:bodyPr/>
          <a:lstStyle/>
          <a:p>
            <a:r>
              <a:rPr lang="en-AU" smtClean="0"/>
              <a:t>Information Systems, Unit 03</a:t>
            </a:r>
            <a:endParaRPr lang="en-US"/>
          </a:p>
        </p:txBody>
      </p:sp>
      <p:sp>
        <p:nvSpPr>
          <p:cNvPr id="8" name="Footer Placeholder 7"/>
          <p:cNvSpPr>
            <a:spLocks noGrp="1"/>
          </p:cNvSpPr>
          <p:nvPr>
            <p:ph type="ftr" sz="quarter" idx="11"/>
          </p:nvPr>
        </p:nvSpPr>
        <p:spPr/>
        <p:txBody>
          <a:bodyPr/>
          <a:lstStyle/>
          <a:p>
            <a:r>
              <a:rPr lang="en-US" smtClean="0"/>
              <a:t>Copyright © 2014 Pearson Education, Inc. Publishing as Prentice Hall</a:t>
            </a:r>
            <a:endParaRPr lang="en-US"/>
          </a:p>
        </p:txBody>
      </p:sp>
      <p:sp>
        <p:nvSpPr>
          <p:cNvPr id="9" name="Slide Number Placeholder 8"/>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01"/>
            <a:ext cx="8229600" cy="857250"/>
          </a:xfrm>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r>
              <a:rPr lang="en-AU" smtClean="0"/>
              <a:t>Information Systems, Unit 03</a:t>
            </a:r>
            <a:endParaRPr lang="en-US"/>
          </a:p>
        </p:txBody>
      </p:sp>
      <p:sp>
        <p:nvSpPr>
          <p:cNvPr id="4" name="Footer Placeholder 3"/>
          <p:cNvSpPr>
            <a:spLocks noGrp="1"/>
          </p:cNvSpPr>
          <p:nvPr>
            <p:ph type="ftr" sz="quarter" idx="11"/>
          </p:nvPr>
        </p:nvSpPr>
        <p:spPr/>
        <p:txBody>
          <a:bodyPr/>
          <a:lstStyle/>
          <a:p>
            <a:r>
              <a:rPr lang="en-US" smtClean="0"/>
              <a:t>Copyright © 2014 Pearson Education, Inc. Publishing as Prentice Hall</a:t>
            </a:r>
            <a:endParaRPr lang="en-US"/>
          </a:p>
        </p:txBody>
      </p:sp>
      <p:sp>
        <p:nvSpPr>
          <p:cNvPr id="5" name="Slide Number Placeholder 4"/>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Footer Placeholder 2"/>
          <p:cNvSpPr>
            <a:spLocks noGrp="1"/>
          </p:cNvSpPr>
          <p:nvPr>
            <p:ph type="ftr" sz="quarter" idx="11"/>
          </p:nvPr>
        </p:nvSpPr>
        <p:spPr/>
        <p:txBody>
          <a:bodyPr/>
          <a:lstStyle/>
          <a:p>
            <a:r>
              <a:rPr lang="en-US" smtClean="0"/>
              <a:t>Copyright © 2014 Pearson Education, Inc. Publishing as Prentice Hall</a:t>
            </a:r>
            <a:endParaRPr lang="en-US"/>
          </a:p>
        </p:txBody>
      </p:sp>
      <p:sp>
        <p:nvSpPr>
          <p:cNvPr id="4" name="Slide Number Placeholder 3"/>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endParaRPr lang="en-AU" smtClean="0"/>
          </a:p>
          <a:p>
            <a:pPr lvl="1"/>
            <a:r>
              <a:rPr lang="en-AU" smtClean="0"/>
              <a:t>Second level</a:t>
            </a:r>
            <a:endParaRPr lang="en-AU" smtClean="0"/>
          </a:p>
          <a:p>
            <a:pPr lvl="2"/>
            <a:r>
              <a:rPr lang="en-AU" smtClean="0"/>
              <a:t>Third level</a:t>
            </a:r>
            <a:endParaRPr lang="en-AU" smtClean="0"/>
          </a:p>
          <a:p>
            <a:pPr lvl="3"/>
            <a:r>
              <a:rPr lang="en-AU" smtClean="0"/>
              <a:t>Fourth level</a:t>
            </a:r>
            <a:endParaRPr lang="en-AU" smtClean="0"/>
          </a:p>
          <a:p>
            <a:pPr lvl="4"/>
            <a:r>
              <a:rPr lang="en-AU"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endParaRPr lang="en-AU" smtClean="0"/>
          </a:p>
        </p:txBody>
      </p:sp>
      <p:sp>
        <p:nvSpPr>
          <p:cNvPr id="5" name="Date Placeholder 4"/>
          <p:cNvSpPr>
            <a:spLocks noGrp="1"/>
          </p:cNvSpPr>
          <p:nvPr>
            <p:ph type="dt" sz="half" idx="10"/>
          </p:nvPr>
        </p:nvSpPr>
        <p:spPr/>
        <p:txBody>
          <a:bodyPr/>
          <a:lstStyle/>
          <a:p>
            <a:r>
              <a:rPr lang="en-AU" smtClean="0"/>
              <a:t>Information Systems, Unit 03</a:t>
            </a:r>
            <a:endParaRPr lang="en-US"/>
          </a:p>
        </p:txBody>
      </p:sp>
      <p:sp>
        <p:nvSpPr>
          <p:cNvPr id="6" name="Footer Placeholder 5"/>
          <p:cNvSpPr>
            <a:spLocks noGrp="1"/>
          </p:cNvSpPr>
          <p:nvPr>
            <p:ph type="ftr" sz="quarter" idx="11"/>
          </p:nvPr>
        </p:nvSpPr>
        <p:spPr/>
        <p:txBody>
          <a:bodyPr/>
          <a:lstStyle/>
          <a:p>
            <a:r>
              <a:rPr lang="en-US" smtClean="0"/>
              <a:t>Copyright © 2014 Pearson Education, Inc. Publishing as Prentice Hall</a:t>
            </a:r>
            <a:endParaRPr lang="en-US"/>
          </a:p>
        </p:txBody>
      </p:sp>
      <p:sp>
        <p:nvSpPr>
          <p:cNvPr id="7" name="Slide Number Placeholder 6"/>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endParaRPr lang="en-AU" smtClean="0"/>
          </a:p>
        </p:txBody>
      </p:sp>
      <p:sp>
        <p:nvSpPr>
          <p:cNvPr id="5" name="Date Placeholder 4"/>
          <p:cNvSpPr>
            <a:spLocks noGrp="1"/>
          </p:cNvSpPr>
          <p:nvPr>
            <p:ph type="dt" sz="half" idx="10"/>
          </p:nvPr>
        </p:nvSpPr>
        <p:spPr/>
        <p:txBody>
          <a:bodyPr/>
          <a:lstStyle/>
          <a:p>
            <a:r>
              <a:rPr lang="en-AU" smtClean="0"/>
              <a:t>Information Systems, Unit 03</a:t>
            </a:r>
            <a:endParaRPr lang="en-US"/>
          </a:p>
        </p:txBody>
      </p:sp>
      <p:sp>
        <p:nvSpPr>
          <p:cNvPr id="6" name="Footer Placeholder 5"/>
          <p:cNvSpPr>
            <a:spLocks noGrp="1"/>
          </p:cNvSpPr>
          <p:nvPr>
            <p:ph type="ftr" sz="quarter" idx="11"/>
          </p:nvPr>
        </p:nvSpPr>
        <p:spPr/>
        <p:txBody>
          <a:bodyPr/>
          <a:lstStyle/>
          <a:p>
            <a:r>
              <a:rPr lang="en-US" smtClean="0"/>
              <a:t>Copyright © 2014 Pearson Education, Inc. Publishing as Prentice Hall</a:t>
            </a:r>
            <a:endParaRPr lang="en-US"/>
          </a:p>
        </p:txBody>
      </p:sp>
      <p:sp>
        <p:nvSpPr>
          <p:cNvPr id="7" name="Slide Number Placeholder 6"/>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84271"/>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2"/>
          </p:nvPr>
        </p:nvSpPr>
        <p:spPr>
          <a:xfrm>
            <a:off x="457200" y="4767263"/>
            <a:ext cx="26670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AU" dirty="0" smtClean="0"/>
              <a:t>Information Systems, Unit 03</a:t>
            </a:r>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 2014 Pearson Education, Inc. Publishing as Prentice Hall</a:t>
            </a:r>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0915109-DA69-6E47-8559-61ECB78F5B2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defTabSz="457200" rtl="0" eaLnBrk="1" latinLnBrk="0" hangingPunct="1">
        <a:spcBef>
          <a:spcPct val="0"/>
        </a:spcBef>
        <a:buNone/>
        <a:defRPr sz="4000" kern="1200" cap="all">
          <a:solidFill>
            <a:schemeClr val="tx1">
              <a:lumMod val="75000"/>
              <a:lumOff val="25000"/>
            </a:schemeClr>
          </a:solidFill>
          <a:latin typeface="Alegreya Sans Black" panose="00000A00000000000000" charset="0"/>
          <a:ea typeface="+mj-ea"/>
          <a:cs typeface="Alegreya Sans Black" panose="00000A00000000000000" charset="0"/>
        </a:defRPr>
      </a:lvl1pPr>
    </p:titleStyle>
    <p:bodyStyle>
      <a:lvl1pPr marL="342900" indent="-342900" algn="l" defTabSz="457200" rtl="0" eaLnBrk="1" latinLnBrk="0" hangingPunct="1">
        <a:spcBef>
          <a:spcPct val="20000"/>
        </a:spcBef>
        <a:buFont typeface="Wingdings" panose="05000000000000000000" pitchFamily="2" charset="2"/>
        <a:buChar char="§"/>
        <a:defRPr sz="3200" kern="1200">
          <a:solidFill>
            <a:schemeClr val="tx1">
              <a:lumMod val="85000"/>
              <a:lumOff val="15000"/>
            </a:schemeClr>
          </a:solidFill>
          <a:latin typeface="Alegreya" panose="00000500000000000000" charset="0"/>
          <a:ea typeface="+mn-ea"/>
          <a:cs typeface="Alegreya" panose="00000500000000000000" charset="0"/>
        </a:defRPr>
      </a:lvl1pPr>
      <a:lvl2pPr marL="742950" indent="-285750" algn="l" defTabSz="457200" rtl="0" eaLnBrk="1" latinLnBrk="0" hangingPunct="1">
        <a:spcBef>
          <a:spcPct val="20000"/>
        </a:spcBef>
        <a:buFont typeface="Arial" panose="020B0604020202020204"/>
        <a:buChar char="–"/>
        <a:defRPr sz="2800" kern="1200">
          <a:solidFill>
            <a:schemeClr val="tx1">
              <a:lumMod val="85000"/>
              <a:lumOff val="15000"/>
            </a:schemeClr>
          </a:solidFill>
          <a:latin typeface="Alegreya" panose="00000500000000000000" charset="0"/>
          <a:ea typeface="+mn-ea"/>
          <a:cs typeface="Alegreya" panose="00000500000000000000" charset="0"/>
        </a:defRPr>
      </a:lvl2pPr>
      <a:lvl3pPr marL="1143000" indent="-228600" algn="l" defTabSz="457200" rtl="0" eaLnBrk="1" latinLnBrk="0" hangingPunct="1">
        <a:spcBef>
          <a:spcPct val="20000"/>
        </a:spcBef>
        <a:buFont typeface="Arial" panose="020B0604020202020204"/>
        <a:buChar char="•"/>
        <a:defRPr sz="2400" kern="1200">
          <a:solidFill>
            <a:schemeClr val="tx1">
              <a:lumMod val="85000"/>
              <a:lumOff val="15000"/>
            </a:schemeClr>
          </a:solidFill>
          <a:latin typeface="Alegreya" panose="00000500000000000000" charset="0"/>
          <a:ea typeface="+mn-ea"/>
          <a:cs typeface="Alegreya" panose="00000500000000000000" charset="0"/>
        </a:defRPr>
      </a:lvl3pPr>
      <a:lvl4pPr marL="1600200" indent="-228600" algn="l" defTabSz="457200" rtl="0" eaLnBrk="1" latinLnBrk="0" hangingPunct="1">
        <a:spcBef>
          <a:spcPct val="20000"/>
        </a:spcBef>
        <a:buFont typeface="Arial" panose="020B0604020202020204"/>
        <a:buChar char="–"/>
        <a:defRPr sz="2000" kern="1200">
          <a:solidFill>
            <a:schemeClr val="tx1">
              <a:lumMod val="85000"/>
              <a:lumOff val="15000"/>
            </a:schemeClr>
          </a:solidFill>
          <a:latin typeface="Alegreya" panose="00000500000000000000" charset="0"/>
          <a:ea typeface="+mn-ea"/>
          <a:cs typeface="Alegreya" panose="00000500000000000000" charset="0"/>
        </a:defRPr>
      </a:lvl4pPr>
      <a:lvl5pPr marL="2057400" indent="-228600" algn="l" defTabSz="457200" rtl="0" eaLnBrk="1" latinLnBrk="0" hangingPunct="1">
        <a:spcBef>
          <a:spcPct val="20000"/>
        </a:spcBef>
        <a:buFont typeface="Arial" panose="020B0604020202020204"/>
        <a:buChar char="»"/>
        <a:defRPr sz="2000" kern="1200">
          <a:solidFill>
            <a:schemeClr val="tx1">
              <a:lumMod val="85000"/>
              <a:lumOff val="15000"/>
            </a:schemeClr>
          </a:solidFill>
          <a:latin typeface="Alegreya" panose="00000500000000000000" charset="0"/>
          <a:ea typeface="+mn-ea"/>
          <a:cs typeface="Alegreya" panose="00000500000000000000" charset="0"/>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4149" y="1858630"/>
            <a:ext cx="8584443" cy="1125870"/>
          </a:xfrm>
        </p:spPr>
        <p:txBody>
          <a:bodyPr>
            <a:noAutofit/>
          </a:bodyPr>
          <a:lstStyle/>
          <a:p>
            <a:r>
              <a:rPr lang="en-US" sz="5400" dirty="0" smtClean="0">
                <a:solidFill>
                  <a:schemeClr val="tx1">
                    <a:lumMod val="75000"/>
                    <a:lumOff val="25000"/>
                  </a:schemeClr>
                </a:solidFill>
                <a:latin typeface="Helvetica Neue Black Condensed"/>
                <a:cs typeface="Helvetica Neue Black Condensed"/>
              </a:rPr>
              <a:t>        INFORMATION SYSTEM</a:t>
            </a:r>
            <a:endParaRPr lang="en-US" sz="2000" dirty="0">
              <a:latin typeface="Helvetica Neue Black Condensed"/>
              <a:cs typeface="Helvetica Neue Black Condensed"/>
            </a:endParaRPr>
          </a:p>
        </p:txBody>
      </p:sp>
      <p:sp>
        <p:nvSpPr>
          <p:cNvPr id="3" name="Subtitle 2"/>
          <p:cNvSpPr>
            <a:spLocks noGrp="1"/>
          </p:cNvSpPr>
          <p:nvPr>
            <p:ph type="subTitle" idx="1"/>
          </p:nvPr>
        </p:nvSpPr>
        <p:spPr>
          <a:xfrm>
            <a:off x="1371600" y="3154230"/>
            <a:ext cx="6400800" cy="1074869"/>
          </a:xfrm>
        </p:spPr>
        <p:txBody>
          <a:bodyPr>
            <a:normAutofit/>
          </a:bodyPr>
          <a:lstStyle/>
          <a:p>
            <a:r>
              <a:rPr lang="en-US" sz="2000" dirty="0" smtClean="0">
                <a:solidFill>
                  <a:schemeClr val="tx1">
                    <a:lumMod val="75000"/>
                    <a:lumOff val="25000"/>
                  </a:schemeClr>
                </a:solidFill>
                <a:latin typeface="Helvetica Neue Black Condensed"/>
                <a:cs typeface="Helvetica Neue Black Condensed"/>
              </a:rPr>
              <a:t>UNIT  03 : INFORMATION SYSTEM ANALYSIS AND DESIGN</a:t>
            </a:r>
            <a:endParaRPr lang="en-US" sz="2000" dirty="0">
              <a:solidFill>
                <a:schemeClr val="tx1">
                  <a:lumMod val="75000"/>
                  <a:lumOff val="25000"/>
                </a:schemeClr>
              </a:solidFill>
              <a:latin typeface="Helvetica Neue Black Condensed"/>
              <a:cs typeface="Helvetica Neue Black Condensed"/>
            </a:endParaRPr>
          </a:p>
        </p:txBody>
      </p:sp>
      <p:sp>
        <p:nvSpPr>
          <p:cNvPr id="7" name="TextBox 6"/>
          <p:cNvSpPr txBox="1"/>
          <p:nvPr/>
        </p:nvSpPr>
        <p:spPr>
          <a:xfrm>
            <a:off x="458885" y="4491866"/>
            <a:ext cx="8219634" cy="276999"/>
          </a:xfrm>
          <a:prstGeom prst="rect">
            <a:avLst/>
          </a:prstGeom>
          <a:noFill/>
        </p:spPr>
        <p:txBody>
          <a:bodyPr wrap="square" rtlCol="0">
            <a:spAutoFit/>
          </a:bodyPr>
          <a:lstStyle/>
          <a:p>
            <a:pPr algn="ctr"/>
            <a:r>
              <a:rPr lang="en-US" sz="1200" dirty="0" smtClean="0">
                <a:solidFill>
                  <a:schemeClr val="tx1">
                    <a:lumMod val="50000"/>
                    <a:lumOff val="50000"/>
                  </a:schemeClr>
                </a:solidFill>
                <a:latin typeface="Helvetica Neue" panose="02000503000000020004"/>
                <a:cs typeface="Helvetica Neue" panose="02000503000000020004"/>
              </a:rPr>
              <a:t>© 2018, PRAMOD PARAJULI</a:t>
            </a:r>
            <a:endParaRPr lang="en-US" sz="1200" dirty="0">
              <a:solidFill>
                <a:schemeClr val="tx1">
                  <a:lumMod val="50000"/>
                  <a:lumOff val="50000"/>
                </a:schemeClr>
              </a:solidFill>
              <a:latin typeface="Helvetica Neue" panose="02000503000000020004"/>
              <a:cs typeface="Helvetica Neue" panose="02000503000000020004"/>
            </a:endParaRPr>
          </a:p>
        </p:txBody>
      </p:sp>
      <p:pic>
        <p:nvPicPr>
          <p:cNvPr id="6" name="Picture 5" descr="MIS-logo.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5385" y="2001323"/>
            <a:ext cx="1542213" cy="83438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normAutofit fontScale="90000"/>
          </a:bodyPr>
          <a:lstStyle/>
          <a:p>
            <a:pPr eaLnBrk="1" hangingPunct="1"/>
            <a:r>
              <a:rPr lang="en-US" sz="4000" dirty="0"/>
              <a:t>Traditional Methods for Determining Requirements</a:t>
            </a:r>
            <a:endParaRPr lang="en-US" sz="4000" dirty="0"/>
          </a:p>
        </p:txBody>
      </p:sp>
      <p:sp>
        <p:nvSpPr>
          <p:cNvPr id="8198" name="Rectangle 3"/>
          <p:cNvSpPr>
            <a:spLocks noGrp="1" noChangeArrowheads="1"/>
          </p:cNvSpPr>
          <p:nvPr>
            <p:ph idx="1"/>
          </p:nvPr>
        </p:nvSpPr>
        <p:spPr/>
        <p:txBody>
          <a:bodyPr/>
          <a:lstStyle/>
          <a:p>
            <a:pPr eaLnBrk="1" hangingPunct="1"/>
            <a:r>
              <a:rPr lang="en-US" dirty="0">
                <a:latin typeface="Helvetica Neue" panose="02000503000000020004"/>
                <a:cs typeface="Helvetica Neue" panose="02000503000000020004"/>
              </a:rPr>
              <a:t>Interviewing individuals</a:t>
            </a:r>
            <a:endParaRPr lang="en-US" dirty="0">
              <a:latin typeface="Helvetica Neue" panose="02000503000000020004"/>
              <a:cs typeface="Helvetica Neue" panose="02000503000000020004"/>
            </a:endParaRPr>
          </a:p>
          <a:p>
            <a:pPr eaLnBrk="1" hangingPunct="1"/>
            <a:r>
              <a:rPr lang="en-US" dirty="0">
                <a:latin typeface="Helvetica Neue" panose="02000503000000020004"/>
                <a:cs typeface="Helvetica Neue" panose="02000503000000020004"/>
              </a:rPr>
              <a:t>Interviewing groups</a:t>
            </a:r>
            <a:endParaRPr lang="en-US" dirty="0">
              <a:latin typeface="Helvetica Neue" panose="02000503000000020004"/>
              <a:cs typeface="Helvetica Neue" panose="02000503000000020004"/>
            </a:endParaRPr>
          </a:p>
          <a:p>
            <a:pPr eaLnBrk="1" hangingPunct="1"/>
            <a:r>
              <a:rPr lang="en-US" dirty="0">
                <a:latin typeface="Helvetica Neue" panose="02000503000000020004"/>
                <a:cs typeface="Helvetica Neue" panose="02000503000000020004"/>
              </a:rPr>
              <a:t>Observing workers</a:t>
            </a:r>
            <a:endParaRPr lang="en-US" dirty="0">
              <a:latin typeface="Helvetica Neue" panose="02000503000000020004"/>
              <a:cs typeface="Helvetica Neue" panose="02000503000000020004"/>
            </a:endParaRPr>
          </a:p>
          <a:p>
            <a:pPr eaLnBrk="1" hangingPunct="1"/>
            <a:r>
              <a:rPr lang="en-US" dirty="0">
                <a:latin typeface="Helvetica Neue" panose="02000503000000020004"/>
                <a:cs typeface="Helvetica Neue" panose="02000503000000020004"/>
              </a:rPr>
              <a:t>Studying business documents</a:t>
            </a:r>
            <a:endParaRPr lang="en-US" dirty="0">
              <a:latin typeface="Helvetica Neue" panose="02000503000000020004"/>
              <a:cs typeface="Helvetica Neue" panose="02000503000000020004"/>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pPr eaLnBrk="1" hangingPunct="1"/>
            <a:r>
              <a:rPr lang="en-US" dirty="0"/>
              <a:t>Interviewing and Listening</a:t>
            </a:r>
            <a:endParaRPr lang="en-US" dirty="0"/>
          </a:p>
        </p:txBody>
      </p:sp>
      <p:sp>
        <p:nvSpPr>
          <p:cNvPr id="9222" name="Rectangle 3"/>
          <p:cNvSpPr>
            <a:spLocks noGrp="1" noChangeArrowheads="1"/>
          </p:cNvSpPr>
          <p:nvPr>
            <p:ph idx="1"/>
          </p:nvPr>
        </p:nvSpPr>
        <p:spPr/>
        <p:txBody>
          <a:bodyPr/>
          <a:lstStyle/>
          <a:p>
            <a:pPr eaLnBrk="1" hangingPunct="1"/>
            <a:r>
              <a:rPr lang="en-US" dirty="0">
                <a:latin typeface="Helvetica Neue" panose="02000503000000020004"/>
                <a:cs typeface="Helvetica Neue" panose="02000503000000020004"/>
              </a:rPr>
              <a:t>One of the primary ways analysts gather information about an information systems project</a:t>
            </a:r>
            <a:endParaRPr lang="en-US" dirty="0">
              <a:latin typeface="Helvetica Neue" panose="02000503000000020004"/>
              <a:cs typeface="Helvetica Neue" panose="02000503000000020004"/>
            </a:endParaRPr>
          </a:p>
          <a:p>
            <a:pPr eaLnBrk="1" hangingPunct="1"/>
            <a:r>
              <a:rPr lang="en-US" dirty="0">
                <a:latin typeface="Helvetica Neue" panose="02000503000000020004"/>
                <a:cs typeface="Helvetica Neue" panose="02000503000000020004"/>
              </a:rPr>
              <a:t>An </a:t>
            </a:r>
            <a:r>
              <a:rPr lang="en-US" b="1" dirty="0"/>
              <a:t>interview guide </a:t>
            </a:r>
            <a:r>
              <a:rPr lang="en-US" dirty="0">
                <a:latin typeface="Helvetica Neue" panose="02000503000000020004"/>
                <a:cs typeface="Helvetica Neue" panose="02000503000000020004"/>
              </a:rPr>
              <a:t>is a document for developing, planning and conducting an interview.</a:t>
            </a:r>
            <a:endParaRPr lang="en-US" dirty="0">
              <a:latin typeface="Helvetica Neue" panose="02000503000000020004"/>
              <a:cs typeface="Helvetica Neue" panose="02000503000000020004"/>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p:txBody>
          <a:bodyPr>
            <a:normAutofit fontScale="90000"/>
          </a:bodyPr>
          <a:lstStyle/>
          <a:p>
            <a:pPr eaLnBrk="1" hangingPunct="1"/>
            <a:r>
              <a:rPr lang="en-US" sz="4000" dirty="0"/>
              <a:t>Guidelines for Effective Interviewing</a:t>
            </a:r>
            <a:endParaRPr lang="en-US" sz="4000" dirty="0"/>
          </a:p>
        </p:txBody>
      </p:sp>
      <p:sp>
        <p:nvSpPr>
          <p:cNvPr id="10246" name="Rectangle 3"/>
          <p:cNvSpPr>
            <a:spLocks noGrp="1" noChangeArrowheads="1"/>
          </p:cNvSpPr>
          <p:nvPr>
            <p:ph idx="1"/>
          </p:nvPr>
        </p:nvSpPr>
        <p:spPr/>
        <p:txBody>
          <a:bodyPr>
            <a:normAutofit lnSpcReduction="10000"/>
          </a:bodyPr>
          <a:lstStyle/>
          <a:p>
            <a:pPr eaLnBrk="1" hangingPunct="1">
              <a:lnSpc>
                <a:spcPct val="90000"/>
              </a:lnSpc>
            </a:pPr>
            <a:r>
              <a:rPr lang="en-US" sz="2800" dirty="0">
                <a:latin typeface="Helvetica Neue" panose="02000503000000020004"/>
                <a:cs typeface="Helvetica Neue" panose="02000503000000020004"/>
              </a:rPr>
              <a:t>Plan the interview.</a:t>
            </a:r>
            <a:endParaRPr lang="en-US" sz="2800" dirty="0">
              <a:latin typeface="Helvetica Neue" panose="02000503000000020004"/>
              <a:cs typeface="Helvetica Neue" panose="02000503000000020004"/>
            </a:endParaRPr>
          </a:p>
          <a:p>
            <a:pPr lvl="1" eaLnBrk="1" hangingPunct="1">
              <a:lnSpc>
                <a:spcPct val="90000"/>
              </a:lnSpc>
            </a:pPr>
            <a:r>
              <a:rPr lang="en-US" sz="2400" dirty="0">
                <a:latin typeface="Helvetica Neue" panose="02000503000000020004"/>
                <a:cs typeface="Helvetica Neue" panose="02000503000000020004"/>
              </a:rPr>
              <a:t>Prepare interviewee: appointment, priming questions.</a:t>
            </a:r>
            <a:endParaRPr lang="en-US" sz="2400" dirty="0">
              <a:latin typeface="Helvetica Neue" panose="02000503000000020004"/>
              <a:cs typeface="Helvetica Neue" panose="02000503000000020004"/>
            </a:endParaRPr>
          </a:p>
          <a:p>
            <a:pPr lvl="1" eaLnBrk="1" hangingPunct="1">
              <a:lnSpc>
                <a:spcPct val="90000"/>
              </a:lnSpc>
            </a:pPr>
            <a:r>
              <a:rPr lang="en-US" sz="2400" dirty="0">
                <a:latin typeface="Helvetica Neue" panose="02000503000000020004"/>
                <a:cs typeface="Helvetica Neue" panose="02000503000000020004"/>
              </a:rPr>
              <a:t>Prepare agenda, checklist, questions.</a:t>
            </a:r>
            <a:endParaRPr lang="en-US" sz="2400" dirty="0">
              <a:latin typeface="Helvetica Neue" panose="02000503000000020004"/>
              <a:cs typeface="Helvetica Neue" panose="02000503000000020004"/>
            </a:endParaRPr>
          </a:p>
          <a:p>
            <a:pPr eaLnBrk="1" hangingPunct="1">
              <a:lnSpc>
                <a:spcPct val="90000"/>
              </a:lnSpc>
            </a:pPr>
            <a:r>
              <a:rPr lang="en-US" sz="2800" dirty="0">
                <a:latin typeface="Helvetica Neue" panose="02000503000000020004"/>
                <a:cs typeface="Helvetica Neue" panose="02000503000000020004"/>
              </a:rPr>
              <a:t>Listen carefully and take notes (tape record if permitted).</a:t>
            </a:r>
            <a:endParaRPr lang="en-US" sz="2800" dirty="0">
              <a:latin typeface="Helvetica Neue" panose="02000503000000020004"/>
              <a:cs typeface="Helvetica Neue" panose="02000503000000020004"/>
            </a:endParaRPr>
          </a:p>
          <a:p>
            <a:pPr eaLnBrk="1" hangingPunct="1">
              <a:lnSpc>
                <a:spcPct val="90000"/>
              </a:lnSpc>
            </a:pPr>
            <a:r>
              <a:rPr lang="en-US" sz="2800" dirty="0">
                <a:latin typeface="Helvetica Neue" panose="02000503000000020004"/>
                <a:cs typeface="Helvetica Neue" panose="02000503000000020004"/>
              </a:rPr>
              <a:t>Review notes within 48 hours.</a:t>
            </a:r>
            <a:endParaRPr lang="en-US" sz="2800" dirty="0">
              <a:latin typeface="Helvetica Neue" panose="02000503000000020004"/>
              <a:cs typeface="Helvetica Neue" panose="02000503000000020004"/>
            </a:endParaRPr>
          </a:p>
          <a:p>
            <a:pPr eaLnBrk="1" hangingPunct="1">
              <a:lnSpc>
                <a:spcPct val="90000"/>
              </a:lnSpc>
            </a:pPr>
            <a:r>
              <a:rPr lang="en-US" sz="2800" dirty="0">
                <a:latin typeface="Helvetica Neue" panose="02000503000000020004"/>
                <a:cs typeface="Helvetica Neue" panose="02000503000000020004"/>
              </a:rPr>
              <a:t>Be neutral.</a:t>
            </a:r>
            <a:endParaRPr lang="en-US" sz="2800" dirty="0">
              <a:latin typeface="Helvetica Neue" panose="02000503000000020004"/>
              <a:cs typeface="Helvetica Neue" panose="02000503000000020004"/>
            </a:endParaRPr>
          </a:p>
          <a:p>
            <a:pPr eaLnBrk="1" hangingPunct="1">
              <a:lnSpc>
                <a:spcPct val="90000"/>
              </a:lnSpc>
            </a:pPr>
            <a:r>
              <a:rPr lang="en-US" sz="2800" dirty="0">
                <a:latin typeface="Helvetica Neue" panose="02000503000000020004"/>
                <a:cs typeface="Helvetica Neue" panose="02000503000000020004"/>
              </a:rPr>
              <a:t>Seek diverse views.</a:t>
            </a:r>
            <a:endParaRPr lang="en-US" sz="2800" dirty="0">
              <a:latin typeface="Helvetica Neue" panose="02000503000000020004"/>
              <a:cs typeface="Helvetica Neue" panose="02000503000000020004"/>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7" name="Title 1"/>
          <p:cNvSpPr>
            <a:spLocks noGrp="1"/>
          </p:cNvSpPr>
          <p:nvPr>
            <p:ph type="title"/>
          </p:nvPr>
        </p:nvSpPr>
        <p:spPr/>
        <p:txBody>
          <a:bodyPr>
            <a:normAutofit/>
          </a:bodyPr>
          <a:lstStyle/>
          <a:p>
            <a:pPr eaLnBrk="1" hangingPunct="1"/>
            <a:r>
              <a:rPr lang="en-US" dirty="0"/>
              <a:t>Interviewing and Listening (Cont.)</a:t>
            </a:r>
            <a:endParaRPr lang="en-US" dirty="0"/>
          </a:p>
        </p:txBody>
      </p:sp>
      <p:sp>
        <p:nvSpPr>
          <p:cNvPr id="11270" name="Rectangle 9"/>
          <p:cNvSpPr>
            <a:spLocks noChangeArrowheads="1"/>
          </p:cNvSpPr>
          <p:nvPr/>
        </p:nvSpPr>
        <p:spPr bwMode="auto">
          <a:xfrm>
            <a:off x="2133600" y="4523185"/>
            <a:ext cx="4572000" cy="369332"/>
          </a:xfrm>
          <a:prstGeom prst="rect">
            <a:avLst/>
          </a:prstGeom>
          <a:noFill/>
          <a:ln>
            <a:noFill/>
          </a:ln>
        </p:spPr>
        <p:txBody>
          <a:bodyPr>
            <a:spAutoFit/>
          </a:bodyPr>
          <a:lstStyle/>
          <a:p>
            <a:r>
              <a:rPr lang="en-US" b="1"/>
              <a:t>FIGURE 6-2 </a:t>
            </a:r>
            <a:r>
              <a:rPr lang="en-US"/>
              <a:t>Typical interview guide</a:t>
            </a:r>
            <a:endParaRPr lang="en-US"/>
          </a:p>
        </p:txBody>
      </p:sp>
      <p:pic>
        <p:nvPicPr>
          <p:cNvPr id="1127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8764" y="800598"/>
            <a:ext cx="5557837" cy="3837352"/>
          </a:xfrm>
          <a:prstGeom prst="rect">
            <a:avLst/>
          </a:prstGeom>
          <a:noFill/>
          <a:ln>
            <a:noFill/>
          </a:ln>
        </p:spPr>
      </p:pic>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Title 1"/>
          <p:cNvSpPr>
            <a:spLocks noGrp="1"/>
          </p:cNvSpPr>
          <p:nvPr>
            <p:ph type="title"/>
          </p:nvPr>
        </p:nvSpPr>
        <p:spPr/>
        <p:txBody>
          <a:bodyPr>
            <a:normAutofit/>
          </a:bodyPr>
          <a:lstStyle/>
          <a:p>
            <a:pPr eaLnBrk="1" hangingPunct="1"/>
            <a:r>
              <a:rPr lang="en-US" dirty="0"/>
              <a:t>Interviewing and Listening (Cont.)</a:t>
            </a:r>
            <a:endParaRPr lang="en-US" dirty="0"/>
          </a:p>
        </p:txBody>
      </p:sp>
      <p:sp>
        <p:nvSpPr>
          <p:cNvPr id="12294" name="Rectangle 9"/>
          <p:cNvSpPr>
            <a:spLocks noChangeArrowheads="1"/>
          </p:cNvSpPr>
          <p:nvPr/>
        </p:nvSpPr>
        <p:spPr bwMode="auto">
          <a:xfrm>
            <a:off x="2133600" y="4523185"/>
            <a:ext cx="4572000" cy="369332"/>
          </a:xfrm>
          <a:prstGeom prst="rect">
            <a:avLst/>
          </a:prstGeom>
          <a:noFill/>
          <a:ln>
            <a:noFill/>
          </a:ln>
        </p:spPr>
        <p:txBody>
          <a:bodyPr>
            <a:spAutoFit/>
          </a:bodyPr>
          <a:lstStyle/>
          <a:p>
            <a:r>
              <a:rPr lang="en-US" b="1"/>
              <a:t>FIGURE 6-2 </a:t>
            </a:r>
            <a:r>
              <a:rPr lang="en-US"/>
              <a:t>Typical interview guide (cont.)</a:t>
            </a:r>
            <a:endParaRPr lang="en-US"/>
          </a:p>
        </p:txBody>
      </p:sp>
      <p:pic>
        <p:nvPicPr>
          <p:cNvPr id="1229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02831" y="828205"/>
            <a:ext cx="5425751" cy="4196240"/>
          </a:xfrm>
          <a:prstGeom prst="rect">
            <a:avLst/>
          </a:prstGeom>
          <a:noFill/>
          <a:ln>
            <a:noFill/>
          </a:ln>
        </p:spPr>
      </p:pic>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5" name="Title 1"/>
          <p:cNvSpPr>
            <a:spLocks noGrp="1"/>
          </p:cNvSpPr>
          <p:nvPr>
            <p:ph type="title"/>
          </p:nvPr>
        </p:nvSpPr>
        <p:spPr/>
        <p:txBody>
          <a:bodyPr>
            <a:normAutofit/>
          </a:bodyPr>
          <a:lstStyle/>
          <a:p>
            <a:pPr eaLnBrk="1" hangingPunct="1"/>
            <a:r>
              <a:rPr lang="en-US" dirty="0"/>
              <a:t>Choosing Interview Questions</a:t>
            </a:r>
            <a:endParaRPr lang="en-US" dirty="0"/>
          </a:p>
        </p:txBody>
      </p:sp>
      <p:sp>
        <p:nvSpPr>
          <p:cNvPr id="13316" name="Content Placeholder 2"/>
          <p:cNvSpPr>
            <a:spLocks noGrp="1"/>
          </p:cNvSpPr>
          <p:nvPr>
            <p:ph idx="1"/>
          </p:nvPr>
        </p:nvSpPr>
        <p:spPr/>
        <p:txBody>
          <a:bodyPr>
            <a:normAutofit fontScale="92500" lnSpcReduction="10000"/>
          </a:bodyPr>
          <a:lstStyle/>
          <a:p>
            <a:pPr marL="0" indent="0" eaLnBrk="1" hangingPunct="1">
              <a:buNone/>
            </a:pPr>
            <a:r>
              <a:rPr lang="en-US" dirty="0">
                <a:latin typeface="Helvetica Neue" panose="02000503000000020004"/>
                <a:cs typeface="Helvetica Neue" panose="02000503000000020004"/>
              </a:rPr>
              <a:t>Each question in an interview guide can include both verbal and non-verbal information.</a:t>
            </a:r>
            <a:endParaRPr lang="en-US"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b="1" dirty="0"/>
              <a:t>Open-ended questions</a:t>
            </a:r>
            <a:r>
              <a:rPr lang="en-US" dirty="0"/>
              <a:t>:</a:t>
            </a:r>
            <a:r>
              <a:rPr lang="en-US" dirty="0">
                <a:latin typeface="Helvetica Neue" panose="02000503000000020004"/>
                <a:cs typeface="Helvetica Neue" panose="02000503000000020004"/>
              </a:rPr>
              <a:t> questions that have no </a:t>
            </a:r>
            <a:r>
              <a:rPr lang="en-US" dirty="0" smtClean="0">
                <a:latin typeface="Helvetica Neue" panose="02000503000000020004"/>
                <a:cs typeface="Helvetica Neue" panose="02000503000000020004"/>
              </a:rPr>
              <a:t>pre-specified </a:t>
            </a:r>
            <a:r>
              <a:rPr lang="en-US" dirty="0">
                <a:latin typeface="Helvetica Neue" panose="02000503000000020004"/>
                <a:cs typeface="Helvetica Neue" panose="02000503000000020004"/>
              </a:rPr>
              <a:t>answers</a:t>
            </a:r>
            <a:endParaRPr lang="en-US"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b="1" dirty="0"/>
              <a:t>Closed-ended questions: </a:t>
            </a:r>
            <a:r>
              <a:rPr lang="en-US" dirty="0">
                <a:latin typeface="Helvetica Neue" panose="02000503000000020004"/>
                <a:cs typeface="Helvetica Neue" panose="02000503000000020004"/>
              </a:rPr>
              <a:t>questions that ask those responding to choose from among a set of specified responses</a:t>
            </a:r>
            <a:endParaRPr lang="en-US" dirty="0">
              <a:latin typeface="Helvetica Neue" panose="02000503000000020004"/>
              <a:cs typeface="Helvetica Neue" panose="02000503000000020004"/>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Interviewing Guidelines</a:t>
            </a:r>
            <a:endParaRPr lang="en-US" dirty="0"/>
          </a:p>
        </p:txBody>
      </p:sp>
      <p:sp>
        <p:nvSpPr>
          <p:cNvPr id="14339" name="Content Placeholder 2"/>
          <p:cNvSpPr>
            <a:spLocks noGrp="1"/>
          </p:cNvSpPr>
          <p:nvPr>
            <p:ph idx="1"/>
          </p:nvPr>
        </p:nvSpPr>
        <p:spPr/>
        <p:txBody>
          <a:bodyPr>
            <a:normAutofit fontScale="85000" lnSpcReduction="10000"/>
          </a:bodyPr>
          <a:lstStyle/>
          <a:p>
            <a:r>
              <a:rPr lang="en-US" sz="3000" dirty="0">
                <a:latin typeface="Helvetica Neue" panose="02000503000000020004"/>
                <a:cs typeface="Helvetica Neue" panose="02000503000000020004"/>
              </a:rPr>
              <a:t>Don</a:t>
            </a:r>
            <a:r>
              <a:rPr lang="ja-JP" altLang="en-US" sz="3000" dirty="0">
                <a:latin typeface="Helvetica Neue" panose="02000503000000020004"/>
                <a:cs typeface="Helvetica Neue" panose="02000503000000020004"/>
              </a:rPr>
              <a:t>’</a:t>
            </a:r>
            <a:r>
              <a:rPr lang="en-US" sz="3000" dirty="0">
                <a:latin typeface="Helvetica Neue" panose="02000503000000020004"/>
                <a:cs typeface="Helvetica Neue" panose="02000503000000020004"/>
              </a:rPr>
              <a:t>t phrase a question in a way that implies a right or wrong answer.</a:t>
            </a:r>
            <a:endParaRPr lang="en-US" sz="3000" dirty="0">
              <a:latin typeface="Helvetica Neue" panose="02000503000000020004"/>
              <a:cs typeface="Helvetica Neue" panose="02000503000000020004"/>
            </a:endParaRPr>
          </a:p>
          <a:p>
            <a:r>
              <a:rPr lang="en-US" sz="3000" dirty="0">
                <a:latin typeface="Helvetica Neue" panose="02000503000000020004"/>
                <a:cs typeface="Helvetica Neue" panose="02000503000000020004"/>
              </a:rPr>
              <a:t>Listen very carefully.</a:t>
            </a:r>
            <a:endParaRPr lang="en-US" sz="3000" dirty="0">
              <a:latin typeface="Helvetica Neue" panose="02000503000000020004"/>
              <a:cs typeface="Helvetica Neue" panose="02000503000000020004"/>
            </a:endParaRPr>
          </a:p>
          <a:p>
            <a:r>
              <a:rPr lang="en-US" sz="3000" dirty="0">
                <a:latin typeface="Helvetica Neue" panose="02000503000000020004"/>
                <a:cs typeface="Helvetica Neue" panose="02000503000000020004"/>
              </a:rPr>
              <a:t>Type interview notes within 48 hours after the interview.</a:t>
            </a:r>
            <a:endParaRPr lang="en-US" sz="3000" dirty="0">
              <a:latin typeface="Helvetica Neue" panose="02000503000000020004"/>
              <a:cs typeface="Helvetica Neue" panose="02000503000000020004"/>
            </a:endParaRPr>
          </a:p>
          <a:p>
            <a:r>
              <a:rPr lang="en-US" sz="3000" dirty="0">
                <a:latin typeface="Helvetica Neue" panose="02000503000000020004"/>
                <a:cs typeface="Helvetica Neue" panose="02000503000000020004"/>
              </a:rPr>
              <a:t>Don</a:t>
            </a:r>
            <a:r>
              <a:rPr lang="ja-JP" altLang="en-US" sz="3000" dirty="0">
                <a:latin typeface="Helvetica Neue" panose="02000503000000020004"/>
                <a:cs typeface="Helvetica Neue" panose="02000503000000020004"/>
              </a:rPr>
              <a:t>’</a:t>
            </a:r>
            <a:r>
              <a:rPr lang="en-US" sz="3000" dirty="0">
                <a:latin typeface="Helvetica Neue" panose="02000503000000020004"/>
                <a:cs typeface="Helvetica Neue" panose="02000503000000020004"/>
              </a:rPr>
              <a:t>t set expectations about the new system unless you know these will be deliverables.</a:t>
            </a:r>
            <a:endParaRPr lang="en-US" sz="3000" dirty="0">
              <a:latin typeface="Helvetica Neue" panose="02000503000000020004"/>
              <a:cs typeface="Helvetica Neue" panose="02000503000000020004"/>
            </a:endParaRPr>
          </a:p>
          <a:p>
            <a:r>
              <a:rPr lang="en-US" sz="3000" dirty="0">
                <a:latin typeface="Helvetica Neue" panose="02000503000000020004"/>
                <a:cs typeface="Helvetica Neue" panose="02000503000000020004"/>
              </a:rPr>
              <a:t>Seek a variety of perspectives from the interviews.</a:t>
            </a:r>
            <a:endParaRPr lang="en-US" sz="3000" dirty="0">
              <a:latin typeface="Helvetica Neue" panose="02000503000000020004"/>
              <a:cs typeface="Helvetica Neue" panose="02000503000000020004"/>
            </a:endParaRPr>
          </a:p>
          <a:p>
            <a:endParaRPr lang="en-US" sz="3000" dirty="0">
              <a:latin typeface="Arial" panose="020B0604020202020204" pitchFamily="34" charset="0"/>
              <a:cs typeface="Arial" panose="020B0604020202020204" pitchFamily="34" charset="0"/>
            </a:endParaRPr>
          </a:p>
          <a:p>
            <a:endParaRPr lang="en-US" sz="3000" dirty="0">
              <a:latin typeface="Arial" panose="020B0604020202020204" pitchFamily="34" charset="0"/>
              <a:cs typeface="Arial" panose="020B0604020202020204" pitchFamily="34" charset="0"/>
            </a:endParaRPr>
          </a:p>
          <a:p>
            <a:endParaRPr lang="en-US" sz="3000" dirty="0">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pPr eaLnBrk="1" hangingPunct="1"/>
            <a:r>
              <a:rPr lang="en-US" sz="4000" dirty="0"/>
              <a:t>Interviewing Groups</a:t>
            </a:r>
            <a:endParaRPr lang="en-US" sz="4000" dirty="0"/>
          </a:p>
        </p:txBody>
      </p:sp>
      <p:sp>
        <p:nvSpPr>
          <p:cNvPr id="15366" name="Rectangle 3"/>
          <p:cNvSpPr>
            <a:spLocks noGrp="1" noChangeArrowheads="1"/>
          </p:cNvSpPr>
          <p:nvPr>
            <p:ph idx="1"/>
          </p:nvPr>
        </p:nvSpPr>
        <p:spPr/>
        <p:txBody>
          <a:bodyPr>
            <a:normAutofit fontScale="92500" lnSpcReduction="10000"/>
          </a:bodyPr>
          <a:lstStyle/>
          <a:p>
            <a:pPr marL="0" indent="0" eaLnBrk="1" hangingPunct="1">
              <a:buNone/>
            </a:pPr>
            <a:r>
              <a:rPr lang="en-US" sz="3600" dirty="0"/>
              <a:t>Drawbacks to individual interviews:</a:t>
            </a:r>
            <a:endParaRPr lang="en-US" sz="3600" dirty="0"/>
          </a:p>
          <a:p>
            <a:pPr lvl="1" eaLnBrk="1" hangingPunct="1">
              <a:buFont typeface="Wingdings" panose="05000000000000000000" pitchFamily="2" charset="2"/>
              <a:buChar char="§"/>
            </a:pPr>
            <a:r>
              <a:rPr lang="en-US" sz="3200" dirty="0">
                <a:latin typeface="Helvetica Neue" panose="02000503000000020004"/>
                <a:cs typeface="Helvetica Neue" panose="02000503000000020004"/>
              </a:rPr>
              <a:t>Contradictions and inconsistencies between interviewees</a:t>
            </a:r>
            <a:endParaRPr lang="en-US" sz="3200"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sz="3200" dirty="0">
                <a:latin typeface="Helvetica Neue" panose="02000503000000020004"/>
                <a:cs typeface="Helvetica Neue" panose="02000503000000020004"/>
              </a:rPr>
              <a:t>Follow-up discussions are time consuming</a:t>
            </a:r>
            <a:endParaRPr lang="en-US" sz="3200"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sz="3200" dirty="0">
                <a:latin typeface="Helvetica Neue" panose="02000503000000020004"/>
                <a:cs typeface="Helvetica Neue" panose="02000503000000020004"/>
              </a:rPr>
              <a:t>New interviews may reveal new questions that require additional interviews with those interviewed earlier</a:t>
            </a:r>
            <a:endParaRPr lang="en-US" sz="3200" dirty="0">
              <a:latin typeface="Helvetica Neue" panose="02000503000000020004"/>
              <a:cs typeface="Helvetica Neue" panose="02000503000000020004"/>
            </a:endParaRPr>
          </a:p>
          <a:p>
            <a:pPr eaLnBrk="1" hangingPunct="1"/>
            <a:endParaRPr lang="en-US" sz="3600" dirty="0">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a:normAutofit/>
          </a:bodyPr>
          <a:lstStyle/>
          <a:p>
            <a:pPr eaLnBrk="1" hangingPunct="1"/>
            <a:r>
              <a:rPr lang="en-US" dirty="0"/>
              <a:t>Interviewing Groups (Cont.)</a:t>
            </a:r>
            <a:endParaRPr lang="en-US" dirty="0"/>
          </a:p>
        </p:txBody>
      </p:sp>
      <p:sp>
        <p:nvSpPr>
          <p:cNvPr id="16390" name="Rectangle 3"/>
          <p:cNvSpPr>
            <a:spLocks noGrp="1" noChangeArrowheads="1"/>
          </p:cNvSpPr>
          <p:nvPr>
            <p:ph idx="1"/>
          </p:nvPr>
        </p:nvSpPr>
        <p:spPr/>
        <p:txBody>
          <a:bodyPr>
            <a:normAutofit fontScale="92500"/>
          </a:bodyPr>
          <a:lstStyle/>
          <a:p>
            <a:pPr marL="0" indent="0" eaLnBrk="1" hangingPunct="1">
              <a:buNone/>
            </a:pPr>
            <a:r>
              <a:rPr lang="en-US" sz="3600" dirty="0"/>
              <a:t>Interviewing several key people together</a:t>
            </a:r>
            <a:endParaRPr lang="en-US" sz="3600" dirty="0"/>
          </a:p>
          <a:p>
            <a:pPr lvl="1" eaLnBrk="1" hangingPunct="1">
              <a:buFont typeface="Wingdings" panose="05000000000000000000" pitchFamily="2" charset="2"/>
              <a:buChar char="§"/>
            </a:pPr>
            <a:r>
              <a:rPr lang="en-US" sz="3200" dirty="0">
                <a:latin typeface="Helvetica Neue" panose="02000503000000020004"/>
                <a:cs typeface="Helvetica Neue" panose="02000503000000020004"/>
              </a:rPr>
              <a:t>Advantages</a:t>
            </a:r>
            <a:endParaRPr lang="en-US" sz="3200" dirty="0">
              <a:latin typeface="Helvetica Neue" panose="02000503000000020004"/>
              <a:cs typeface="Helvetica Neue" panose="02000503000000020004"/>
            </a:endParaRPr>
          </a:p>
          <a:p>
            <a:pPr lvl="2" eaLnBrk="1" hangingPunct="1"/>
            <a:r>
              <a:rPr lang="en-US" dirty="0">
                <a:latin typeface="Helvetica Neue" panose="02000503000000020004"/>
                <a:cs typeface="Helvetica Neue" panose="02000503000000020004"/>
              </a:rPr>
              <a:t>More effective use of time</a:t>
            </a:r>
            <a:endParaRPr lang="en-US" dirty="0">
              <a:latin typeface="Helvetica Neue" panose="02000503000000020004"/>
              <a:cs typeface="Helvetica Neue" panose="02000503000000020004"/>
            </a:endParaRPr>
          </a:p>
          <a:p>
            <a:pPr lvl="2" eaLnBrk="1" hangingPunct="1"/>
            <a:r>
              <a:rPr lang="en-US" dirty="0">
                <a:latin typeface="Helvetica Neue" panose="02000503000000020004"/>
                <a:cs typeface="Helvetica Neue" panose="02000503000000020004"/>
              </a:rPr>
              <a:t>Can hear agreements and disagreements at once</a:t>
            </a:r>
            <a:endParaRPr lang="en-US" dirty="0">
              <a:latin typeface="Helvetica Neue" panose="02000503000000020004"/>
              <a:cs typeface="Helvetica Neue" panose="02000503000000020004"/>
            </a:endParaRPr>
          </a:p>
          <a:p>
            <a:pPr lvl="2" eaLnBrk="1" hangingPunct="1"/>
            <a:r>
              <a:rPr lang="en-US" dirty="0">
                <a:latin typeface="Helvetica Neue" panose="02000503000000020004"/>
                <a:cs typeface="Helvetica Neue" panose="02000503000000020004"/>
              </a:rPr>
              <a:t>Opportunity for synergies</a:t>
            </a:r>
            <a:endParaRPr lang="en-US"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sz="3200" dirty="0">
                <a:latin typeface="Helvetica Neue" panose="02000503000000020004"/>
                <a:cs typeface="Helvetica Neue" panose="02000503000000020004"/>
              </a:rPr>
              <a:t>Disadvantages</a:t>
            </a:r>
            <a:endParaRPr lang="en-US" sz="3200" dirty="0">
              <a:latin typeface="Helvetica Neue" panose="02000503000000020004"/>
              <a:cs typeface="Helvetica Neue" panose="02000503000000020004"/>
            </a:endParaRPr>
          </a:p>
          <a:p>
            <a:pPr lvl="2" eaLnBrk="1" hangingPunct="1"/>
            <a:r>
              <a:rPr lang="en-US" dirty="0">
                <a:latin typeface="Helvetica Neue" panose="02000503000000020004"/>
                <a:cs typeface="Helvetica Neue" panose="02000503000000020004"/>
              </a:rPr>
              <a:t>More difficult to schedule than individual interviews</a:t>
            </a:r>
            <a:endParaRPr lang="en-US" dirty="0">
              <a:latin typeface="Helvetica Neue" panose="02000503000000020004"/>
              <a:cs typeface="Helvetica Neue" panose="02000503000000020004"/>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normAutofit/>
          </a:bodyPr>
          <a:lstStyle/>
          <a:p>
            <a:pPr eaLnBrk="1" hangingPunct="1"/>
            <a:r>
              <a:rPr lang="en-US" sz="4000" dirty="0"/>
              <a:t>Nominal Group Technique (NGT)</a:t>
            </a:r>
            <a:endParaRPr lang="en-US" sz="4000" dirty="0"/>
          </a:p>
        </p:txBody>
      </p:sp>
      <p:sp>
        <p:nvSpPr>
          <p:cNvPr id="18438" name="Rectangle 3"/>
          <p:cNvSpPr>
            <a:spLocks noGrp="1" noChangeArrowheads="1"/>
          </p:cNvSpPr>
          <p:nvPr>
            <p:ph idx="1"/>
          </p:nvPr>
        </p:nvSpPr>
        <p:spPr/>
        <p:txBody>
          <a:bodyPr>
            <a:normAutofit fontScale="77500" lnSpcReduction="20000"/>
          </a:bodyPr>
          <a:lstStyle/>
          <a:p>
            <a:pPr eaLnBrk="1" hangingPunct="1">
              <a:lnSpc>
                <a:spcPct val="110000"/>
              </a:lnSpc>
              <a:spcBef>
                <a:spcPts val="600"/>
              </a:spcBef>
              <a:buFont typeface="Wingdings" panose="05000000000000000000" pitchFamily="2" charset="2"/>
              <a:buChar char="n"/>
              <a:defRPr/>
            </a:pPr>
            <a:r>
              <a:rPr lang="en-US" sz="2800" dirty="0" smtClean="0">
                <a:latin typeface="Helvetica Neue" panose="02000503000000020004"/>
                <a:cs typeface="Helvetica Neue" panose="02000503000000020004"/>
              </a:rPr>
              <a:t>A facilitated process that supports idea generation by groups </a:t>
            </a:r>
            <a:endParaRPr lang="en-US" sz="2800" dirty="0" smtClean="0">
              <a:latin typeface="Helvetica Neue" panose="02000503000000020004"/>
              <a:cs typeface="Helvetica Neue" panose="02000503000000020004"/>
            </a:endParaRPr>
          </a:p>
          <a:p>
            <a:pPr eaLnBrk="1" hangingPunct="1">
              <a:lnSpc>
                <a:spcPct val="110000"/>
              </a:lnSpc>
              <a:spcBef>
                <a:spcPts val="600"/>
              </a:spcBef>
              <a:buFont typeface="Wingdings" panose="05000000000000000000" pitchFamily="2" charset="2"/>
              <a:buChar char="n"/>
              <a:defRPr/>
            </a:pPr>
            <a:r>
              <a:rPr lang="en-US" sz="2800" dirty="0" smtClean="0">
                <a:latin typeface="Helvetica Neue" panose="02000503000000020004"/>
                <a:cs typeface="Helvetica Neue" panose="02000503000000020004"/>
              </a:rPr>
              <a:t>Process</a:t>
            </a:r>
            <a:endParaRPr lang="en-US" sz="2800" dirty="0" smtClean="0">
              <a:latin typeface="Helvetica Neue" panose="02000503000000020004"/>
              <a:cs typeface="Helvetica Neue" panose="02000503000000020004"/>
            </a:endParaRPr>
          </a:p>
          <a:p>
            <a:pPr marL="914400" lvl="1" indent="-457200" eaLnBrk="1" hangingPunct="1">
              <a:lnSpc>
                <a:spcPct val="110000"/>
              </a:lnSpc>
              <a:spcBef>
                <a:spcPts val="600"/>
              </a:spcBef>
              <a:buFont typeface="Wingdings" panose="05000000000000000000" pitchFamily="2" charset="2"/>
              <a:buChar char="¨"/>
              <a:defRPr/>
            </a:pPr>
            <a:r>
              <a:rPr lang="en-US" sz="2400" dirty="0" smtClean="0">
                <a:latin typeface="Helvetica Neue" panose="02000503000000020004"/>
                <a:cs typeface="Helvetica Neue" panose="02000503000000020004"/>
              </a:rPr>
              <a:t>Members come together as a group, but initially work separately.</a:t>
            </a:r>
            <a:endParaRPr lang="en-US" sz="2400" dirty="0" smtClean="0">
              <a:latin typeface="Helvetica Neue" panose="02000503000000020004"/>
              <a:cs typeface="Helvetica Neue" panose="02000503000000020004"/>
            </a:endParaRPr>
          </a:p>
          <a:p>
            <a:pPr marL="914400" lvl="1" indent="-457200" eaLnBrk="1" hangingPunct="1">
              <a:lnSpc>
                <a:spcPct val="110000"/>
              </a:lnSpc>
              <a:spcBef>
                <a:spcPts val="600"/>
              </a:spcBef>
              <a:buFont typeface="Wingdings" panose="05000000000000000000" pitchFamily="2" charset="2"/>
              <a:buChar char="¨"/>
              <a:defRPr/>
            </a:pPr>
            <a:r>
              <a:rPr lang="en-US" sz="2400" dirty="0" smtClean="0">
                <a:latin typeface="Helvetica Neue" panose="02000503000000020004"/>
                <a:cs typeface="Helvetica Neue" panose="02000503000000020004"/>
              </a:rPr>
              <a:t>Each person writes ideas.</a:t>
            </a:r>
            <a:endParaRPr lang="en-US" sz="2400" dirty="0" smtClean="0">
              <a:latin typeface="Helvetica Neue" panose="02000503000000020004"/>
              <a:cs typeface="Helvetica Neue" panose="02000503000000020004"/>
            </a:endParaRPr>
          </a:p>
          <a:p>
            <a:pPr marL="914400" lvl="1" indent="-457200" eaLnBrk="1" hangingPunct="1">
              <a:lnSpc>
                <a:spcPct val="110000"/>
              </a:lnSpc>
              <a:spcBef>
                <a:spcPts val="600"/>
              </a:spcBef>
              <a:buFont typeface="Wingdings" panose="05000000000000000000" pitchFamily="2" charset="2"/>
              <a:buChar char="¨"/>
              <a:defRPr/>
            </a:pPr>
            <a:r>
              <a:rPr lang="en-US" sz="2400" dirty="0" smtClean="0">
                <a:latin typeface="Helvetica Neue" panose="02000503000000020004"/>
                <a:cs typeface="Helvetica Neue" panose="02000503000000020004"/>
              </a:rPr>
              <a:t>Facilitator reads ideas out loud, and they are written on a blackboard or flipchart.</a:t>
            </a:r>
            <a:endParaRPr lang="en-US" sz="2400" dirty="0" smtClean="0">
              <a:latin typeface="Helvetica Neue" panose="02000503000000020004"/>
              <a:cs typeface="Helvetica Neue" panose="02000503000000020004"/>
            </a:endParaRPr>
          </a:p>
          <a:p>
            <a:pPr marL="914400" lvl="1" indent="-457200" eaLnBrk="1" hangingPunct="1">
              <a:lnSpc>
                <a:spcPct val="110000"/>
              </a:lnSpc>
              <a:spcBef>
                <a:spcPts val="600"/>
              </a:spcBef>
              <a:buFont typeface="Wingdings" panose="05000000000000000000" pitchFamily="2" charset="2"/>
              <a:buChar char="¨"/>
              <a:defRPr/>
            </a:pPr>
            <a:r>
              <a:rPr lang="en-US" sz="2400" dirty="0" smtClean="0">
                <a:latin typeface="Helvetica Neue" panose="02000503000000020004"/>
                <a:cs typeface="Helvetica Neue" panose="02000503000000020004"/>
              </a:rPr>
              <a:t>Group openly discusses the ideas for clarification.</a:t>
            </a:r>
            <a:endParaRPr lang="en-US" sz="2400" dirty="0" smtClean="0">
              <a:latin typeface="Helvetica Neue" panose="02000503000000020004"/>
              <a:cs typeface="Helvetica Neue" panose="02000503000000020004"/>
            </a:endParaRPr>
          </a:p>
          <a:p>
            <a:pPr marL="914400" lvl="1" indent="-457200" eaLnBrk="1" hangingPunct="1">
              <a:lnSpc>
                <a:spcPct val="110000"/>
              </a:lnSpc>
              <a:spcBef>
                <a:spcPts val="600"/>
              </a:spcBef>
              <a:buFont typeface="Wingdings" panose="05000000000000000000" pitchFamily="2" charset="2"/>
              <a:buChar char="¨"/>
              <a:defRPr/>
            </a:pPr>
            <a:r>
              <a:rPr lang="en-US" sz="2400" dirty="0" smtClean="0">
                <a:latin typeface="Helvetica Neue" panose="02000503000000020004"/>
                <a:cs typeface="Helvetica Neue" panose="02000503000000020004"/>
              </a:rPr>
              <a:t>Ideas are prioritized, combined, selected, reduced.</a:t>
            </a:r>
            <a:endParaRPr lang="en-US" sz="2400" dirty="0" smtClean="0">
              <a:latin typeface="Helvetica Neue" panose="02000503000000020004"/>
              <a:cs typeface="Helvetica Neue" panose="02000503000000020004"/>
            </a:endParaRPr>
          </a:p>
          <a:p>
            <a:pPr eaLnBrk="1" hangingPunct="1">
              <a:lnSpc>
                <a:spcPct val="110000"/>
              </a:lnSpc>
              <a:spcBef>
                <a:spcPts val="600"/>
              </a:spcBef>
              <a:buFont typeface="Wingdings" panose="05000000000000000000" pitchFamily="2" charset="2"/>
              <a:buChar char="n"/>
              <a:defRPr/>
            </a:pPr>
            <a:r>
              <a:rPr lang="en-US" sz="2800" dirty="0" smtClean="0">
                <a:latin typeface="Helvetica Neue" panose="02000503000000020004"/>
                <a:cs typeface="Helvetica Neue" panose="02000503000000020004"/>
              </a:rPr>
              <a:t>Used to complement group meetings or as part of JAD effort</a:t>
            </a:r>
            <a:endParaRPr lang="en-US" sz="2800" dirty="0" smtClean="0">
              <a:latin typeface="Helvetica Neue" panose="02000503000000020004"/>
              <a:cs typeface="Helvetica Neue" panose="02000503000000020004"/>
            </a:endParaRPr>
          </a:p>
          <a:p>
            <a:pPr lvl="1" eaLnBrk="1" hangingPunct="1">
              <a:lnSpc>
                <a:spcPct val="90000"/>
              </a:lnSpc>
              <a:buFont typeface="Wingdings" panose="05000000000000000000" pitchFamily="2" charset="2"/>
              <a:buChar char="¨"/>
              <a:defRPr/>
            </a:pPr>
            <a:endParaRPr lang="en-US" sz="2400" dirty="0" smtClean="0"/>
          </a:p>
          <a:p>
            <a:pPr marL="914400" lvl="1" indent="-457200" eaLnBrk="1" hangingPunct="1">
              <a:buFont typeface="Wingdings" panose="05000000000000000000" pitchFamily="2" charset="2"/>
              <a:buChar char="¨"/>
              <a:defRPr/>
            </a:pPr>
            <a:endParaRPr lang="en-US" sz="2400" dirty="0" smtClean="0"/>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311546"/>
            <a:ext cx="8229600" cy="4541378"/>
          </a:xfrm>
        </p:spPr>
        <p:txBody>
          <a:bodyPr anchor="ctr" anchorCtr="0">
            <a:noAutofit/>
          </a:bodyPr>
          <a:lstStyle/>
          <a:p>
            <a:pPr marL="0" indent="0" algn="ctr">
              <a:buNone/>
            </a:pPr>
            <a:r>
              <a:rPr lang="en-US" sz="2600" u="sng" dirty="0" smtClean="0"/>
              <a:t>Disclaimer</a:t>
            </a:r>
            <a:endParaRPr lang="en-US" sz="2600" u="sng" dirty="0" smtClean="0"/>
          </a:p>
          <a:p>
            <a:pPr marL="0" indent="0">
              <a:buNone/>
            </a:pPr>
            <a:r>
              <a:rPr lang="en-US" sz="2600" dirty="0" smtClean="0"/>
              <a:t>These slides are part of teaching materials for Information System (IS). These slides do not cover all aspect of learning IS, nor are these to be taken as primary source of information. As the core textbooks and reference books for learning the subject has already been specified and provided to the students, students are encouraged to learn from the original sources.</a:t>
            </a:r>
            <a:endParaRPr lang="en-US" sz="2600" dirty="0" smtClean="0"/>
          </a:p>
          <a:p>
            <a:pPr marL="0" indent="0">
              <a:buNone/>
            </a:pPr>
            <a:endParaRPr lang="en-US" sz="2600" dirty="0"/>
          </a:p>
          <a:p>
            <a:pPr marL="0" indent="0">
              <a:buNone/>
            </a:pPr>
            <a:r>
              <a:rPr lang="en-US" sz="2600" dirty="0" smtClean="0"/>
              <a:t>Contents in these slides are copyrighted to the instructor and authors of original texts where applicable.</a:t>
            </a:r>
            <a:endParaRPr lang="en-US" sz="2600" dirty="0" smtClean="0"/>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p:txBody>
          <a:bodyPr/>
          <a:lstStyle/>
          <a:p>
            <a:pPr eaLnBrk="1" hangingPunct="1"/>
            <a:r>
              <a:rPr lang="en-US" dirty="0"/>
              <a:t>Directly Observing Users</a:t>
            </a:r>
            <a:endParaRPr lang="en-US" dirty="0"/>
          </a:p>
        </p:txBody>
      </p:sp>
      <p:sp>
        <p:nvSpPr>
          <p:cNvPr id="18438" name="Rectangle 3"/>
          <p:cNvSpPr>
            <a:spLocks noGrp="1" noChangeArrowheads="1"/>
          </p:cNvSpPr>
          <p:nvPr>
            <p:ph idx="1"/>
          </p:nvPr>
        </p:nvSpPr>
        <p:spPr/>
        <p:txBody>
          <a:bodyPr>
            <a:normAutofit lnSpcReduction="10000"/>
          </a:bodyPr>
          <a:lstStyle/>
          <a:p>
            <a:pPr marL="0" indent="0" eaLnBrk="1" hangingPunct="1">
              <a:lnSpc>
                <a:spcPct val="90000"/>
              </a:lnSpc>
              <a:buNone/>
            </a:pPr>
            <a:r>
              <a:rPr lang="en-US" b="1" dirty="0"/>
              <a:t>Direct</a:t>
            </a:r>
            <a:r>
              <a:rPr lang="en-US" dirty="0"/>
              <a:t> </a:t>
            </a:r>
            <a:r>
              <a:rPr lang="en-US" b="1" dirty="0"/>
              <a:t>Observation</a:t>
            </a:r>
            <a:endParaRPr lang="en-US" dirty="0"/>
          </a:p>
          <a:p>
            <a:pPr lvl="1" eaLnBrk="1" hangingPunct="1">
              <a:lnSpc>
                <a:spcPct val="90000"/>
              </a:lnSpc>
              <a:buFont typeface="Wingdings" panose="05000000000000000000" pitchFamily="2" charset="2"/>
              <a:buChar char="§"/>
            </a:pPr>
            <a:r>
              <a:rPr lang="en-US" dirty="0">
                <a:latin typeface="Helvetica Neue" panose="02000503000000020004"/>
                <a:cs typeface="Helvetica Neue" panose="02000503000000020004"/>
              </a:rPr>
              <a:t>Watching users do their jobs</a:t>
            </a:r>
            <a:endParaRPr lang="en-US" dirty="0">
              <a:latin typeface="Helvetica Neue" panose="02000503000000020004"/>
              <a:cs typeface="Helvetica Neue" panose="02000503000000020004"/>
            </a:endParaRPr>
          </a:p>
          <a:p>
            <a:pPr lvl="1" eaLnBrk="1" hangingPunct="1">
              <a:lnSpc>
                <a:spcPct val="90000"/>
              </a:lnSpc>
              <a:buFont typeface="Wingdings" panose="05000000000000000000" pitchFamily="2" charset="2"/>
              <a:buChar char="§"/>
            </a:pPr>
            <a:r>
              <a:rPr lang="en-US" dirty="0">
                <a:latin typeface="Helvetica Neue" panose="02000503000000020004"/>
                <a:cs typeface="Helvetica Neue" panose="02000503000000020004"/>
              </a:rPr>
              <a:t>Used to obtain more firsthand and objective measures of employee interaction with information systems</a:t>
            </a:r>
            <a:endParaRPr lang="en-US" dirty="0">
              <a:latin typeface="Helvetica Neue" panose="02000503000000020004"/>
              <a:cs typeface="Helvetica Neue" panose="02000503000000020004"/>
            </a:endParaRPr>
          </a:p>
          <a:p>
            <a:pPr lvl="1" eaLnBrk="1" hangingPunct="1">
              <a:lnSpc>
                <a:spcPct val="90000"/>
              </a:lnSpc>
              <a:buFont typeface="Wingdings" panose="05000000000000000000" pitchFamily="2" charset="2"/>
              <a:buChar char="§"/>
            </a:pPr>
            <a:r>
              <a:rPr lang="en-US" dirty="0">
                <a:latin typeface="Helvetica Neue" panose="02000503000000020004"/>
                <a:cs typeface="Helvetica Neue" panose="02000503000000020004"/>
              </a:rPr>
              <a:t>Can cause people to change their normal operating behavior</a:t>
            </a:r>
            <a:endParaRPr lang="en-US" dirty="0">
              <a:latin typeface="Helvetica Neue" panose="02000503000000020004"/>
              <a:cs typeface="Helvetica Neue" panose="02000503000000020004"/>
            </a:endParaRPr>
          </a:p>
          <a:p>
            <a:pPr lvl="1" eaLnBrk="1" hangingPunct="1">
              <a:lnSpc>
                <a:spcPct val="90000"/>
              </a:lnSpc>
              <a:buFont typeface="Wingdings" panose="05000000000000000000" pitchFamily="2" charset="2"/>
              <a:buChar char="§"/>
            </a:pPr>
            <a:r>
              <a:rPr lang="en-US" dirty="0">
                <a:latin typeface="Helvetica Neue" panose="02000503000000020004"/>
                <a:cs typeface="Helvetica Neue" panose="02000503000000020004"/>
              </a:rPr>
              <a:t>Time-consuming and limited time to observe</a:t>
            </a:r>
            <a:endParaRPr lang="en-US" dirty="0">
              <a:latin typeface="Helvetica Neue" panose="02000503000000020004"/>
              <a:cs typeface="Helvetica Neue" panose="02000503000000020004"/>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noAutofit/>
          </a:bodyPr>
          <a:lstStyle/>
          <a:p>
            <a:pPr eaLnBrk="1" hangingPunct="1"/>
            <a:r>
              <a:rPr lang="en-US" sz="3600" dirty="0"/>
              <a:t>Analyzing Procedures and Other Documents</a:t>
            </a:r>
            <a:endParaRPr lang="en-US" sz="3600" dirty="0"/>
          </a:p>
        </p:txBody>
      </p:sp>
      <p:sp>
        <p:nvSpPr>
          <p:cNvPr id="19462" name="Rectangle 3"/>
          <p:cNvSpPr>
            <a:spLocks noGrp="1" noChangeArrowheads="1"/>
          </p:cNvSpPr>
          <p:nvPr>
            <p:ph idx="1"/>
          </p:nvPr>
        </p:nvSpPr>
        <p:spPr/>
        <p:txBody>
          <a:bodyPr/>
          <a:lstStyle/>
          <a:p>
            <a:pPr marL="0" indent="0" eaLnBrk="1" hangingPunct="1">
              <a:lnSpc>
                <a:spcPct val="90000"/>
              </a:lnSpc>
              <a:buNone/>
            </a:pPr>
            <a:r>
              <a:rPr lang="en-US" b="1" dirty="0"/>
              <a:t>Document Analysis</a:t>
            </a:r>
            <a:endParaRPr lang="en-US" dirty="0"/>
          </a:p>
          <a:p>
            <a:pPr lvl="1" eaLnBrk="1" hangingPunct="1">
              <a:lnSpc>
                <a:spcPct val="90000"/>
              </a:lnSpc>
              <a:buFont typeface="Wingdings" panose="05000000000000000000" pitchFamily="2" charset="2"/>
              <a:buChar char="§"/>
            </a:pPr>
            <a:r>
              <a:rPr lang="en-US" dirty="0">
                <a:latin typeface="Helvetica Neue" panose="02000503000000020004"/>
                <a:cs typeface="Helvetica Neue" panose="02000503000000020004"/>
              </a:rPr>
              <a:t>Review of existing business documents</a:t>
            </a:r>
            <a:endParaRPr lang="en-US" dirty="0">
              <a:latin typeface="Helvetica Neue" panose="02000503000000020004"/>
              <a:cs typeface="Helvetica Neue" panose="02000503000000020004"/>
            </a:endParaRPr>
          </a:p>
          <a:p>
            <a:pPr lvl="1" eaLnBrk="1" hangingPunct="1">
              <a:lnSpc>
                <a:spcPct val="90000"/>
              </a:lnSpc>
              <a:buFont typeface="Wingdings" panose="05000000000000000000" pitchFamily="2" charset="2"/>
              <a:buChar char="§"/>
            </a:pPr>
            <a:r>
              <a:rPr lang="en-US" dirty="0">
                <a:latin typeface="Helvetica Neue" panose="02000503000000020004"/>
                <a:cs typeface="Helvetica Neue" panose="02000503000000020004"/>
              </a:rPr>
              <a:t>Can give a historical and </a:t>
            </a:r>
            <a:r>
              <a:rPr lang="ja-JP" altLang="en-US" dirty="0">
                <a:latin typeface="Helvetica Neue" panose="02000503000000020004"/>
                <a:cs typeface="Helvetica Neue" panose="02000503000000020004"/>
              </a:rPr>
              <a:t>“</a:t>
            </a:r>
            <a:r>
              <a:rPr lang="en-US" dirty="0">
                <a:latin typeface="Helvetica Neue" panose="02000503000000020004"/>
                <a:cs typeface="Helvetica Neue" panose="02000503000000020004"/>
              </a:rPr>
              <a:t>formal</a:t>
            </a:r>
            <a:r>
              <a:rPr lang="ja-JP" altLang="en-US" dirty="0">
                <a:latin typeface="Helvetica Neue" panose="02000503000000020004"/>
                <a:cs typeface="Helvetica Neue" panose="02000503000000020004"/>
              </a:rPr>
              <a:t>”</a:t>
            </a:r>
            <a:r>
              <a:rPr lang="en-US" dirty="0">
                <a:latin typeface="Helvetica Neue" panose="02000503000000020004"/>
                <a:cs typeface="Helvetica Neue" panose="02000503000000020004"/>
              </a:rPr>
              <a:t> view of system requirements</a:t>
            </a:r>
            <a:endParaRPr lang="en-US" dirty="0">
              <a:latin typeface="Helvetica Neue" panose="02000503000000020004"/>
              <a:cs typeface="Helvetica Neue" panose="02000503000000020004"/>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normAutofit fontScale="90000"/>
          </a:bodyPr>
          <a:lstStyle/>
          <a:p>
            <a:pPr eaLnBrk="1" hangingPunct="1"/>
            <a:r>
              <a:rPr lang="en-US" dirty="0"/>
              <a:t>Analyzing Procedures and Other Documents (Cont.)</a:t>
            </a:r>
            <a:endParaRPr lang="en-US" dirty="0"/>
          </a:p>
        </p:txBody>
      </p:sp>
      <p:sp>
        <p:nvSpPr>
          <p:cNvPr id="20486" name="Rectangle 3"/>
          <p:cNvSpPr>
            <a:spLocks noGrp="1" noChangeArrowheads="1"/>
          </p:cNvSpPr>
          <p:nvPr>
            <p:ph idx="1"/>
          </p:nvPr>
        </p:nvSpPr>
        <p:spPr/>
        <p:txBody>
          <a:bodyPr>
            <a:normAutofit fontScale="92500" lnSpcReduction="20000"/>
          </a:bodyPr>
          <a:lstStyle/>
          <a:p>
            <a:pPr marL="0" indent="0" eaLnBrk="1" hangingPunct="1">
              <a:buNone/>
            </a:pPr>
            <a:r>
              <a:rPr lang="en-US" sz="3000" dirty="0"/>
              <a:t>Types of information to be discovered:</a:t>
            </a:r>
            <a:endParaRPr lang="en-US" sz="3000" dirty="0"/>
          </a:p>
          <a:p>
            <a:pPr lvl="1" eaLnBrk="1" hangingPunct="1">
              <a:buFont typeface="Wingdings" panose="05000000000000000000" pitchFamily="2" charset="2"/>
              <a:buChar char="§"/>
            </a:pPr>
            <a:r>
              <a:rPr lang="en-US" sz="2600" dirty="0">
                <a:latin typeface="Helvetica Neue" panose="02000503000000020004"/>
                <a:cs typeface="Helvetica Neue" panose="02000503000000020004"/>
              </a:rPr>
              <a:t>Problems with existing system</a:t>
            </a:r>
            <a:endParaRPr lang="en-US" sz="2600"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sz="2600" dirty="0">
                <a:latin typeface="Helvetica Neue" panose="02000503000000020004"/>
                <a:cs typeface="Helvetica Neue" panose="02000503000000020004"/>
              </a:rPr>
              <a:t>Opportunity to meet new need</a:t>
            </a:r>
            <a:endParaRPr lang="en-US" sz="2600"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sz="2600" dirty="0">
                <a:latin typeface="Helvetica Neue" panose="02000503000000020004"/>
                <a:cs typeface="Helvetica Neue" panose="02000503000000020004"/>
              </a:rPr>
              <a:t>Organizational direction</a:t>
            </a:r>
            <a:endParaRPr lang="en-US" sz="2600"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sz="2600" dirty="0">
                <a:latin typeface="Helvetica Neue" panose="02000503000000020004"/>
                <a:cs typeface="Helvetica Neue" panose="02000503000000020004"/>
              </a:rPr>
              <a:t>Names of key individuals</a:t>
            </a:r>
            <a:endParaRPr lang="en-US" sz="2600"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sz="2600" dirty="0">
                <a:latin typeface="Helvetica Neue" panose="02000503000000020004"/>
                <a:cs typeface="Helvetica Neue" panose="02000503000000020004"/>
              </a:rPr>
              <a:t>Values of organization</a:t>
            </a:r>
            <a:endParaRPr lang="en-US" sz="2600"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sz="2600" dirty="0">
                <a:latin typeface="Helvetica Neue" panose="02000503000000020004"/>
                <a:cs typeface="Helvetica Neue" panose="02000503000000020004"/>
              </a:rPr>
              <a:t>Special information processing circumstances</a:t>
            </a:r>
            <a:endParaRPr lang="en-US" sz="2600"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sz="2600" dirty="0">
                <a:latin typeface="Helvetica Neue" panose="02000503000000020004"/>
                <a:cs typeface="Helvetica Neue" panose="02000503000000020004"/>
              </a:rPr>
              <a:t>Reasons for current system design</a:t>
            </a:r>
            <a:endParaRPr lang="en-US" sz="2600"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sz="2600" dirty="0">
                <a:latin typeface="Helvetica Neue" panose="02000503000000020004"/>
                <a:cs typeface="Helvetica Neue" panose="02000503000000020004"/>
              </a:rPr>
              <a:t>Rules for processing data</a:t>
            </a:r>
            <a:endParaRPr lang="en-US" sz="2600" dirty="0">
              <a:latin typeface="Helvetica Neue" panose="02000503000000020004"/>
              <a:cs typeface="Helvetica Neue" panose="02000503000000020004"/>
            </a:endParaRPr>
          </a:p>
          <a:p>
            <a:pPr eaLnBrk="1" hangingPunct="1"/>
            <a:endParaRPr lang="en-US" dirty="0">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p:txBody>
          <a:bodyPr>
            <a:normAutofit fontScale="90000"/>
          </a:bodyPr>
          <a:lstStyle/>
          <a:p>
            <a:pPr eaLnBrk="1" hangingPunct="1"/>
            <a:r>
              <a:rPr lang="en-US" dirty="0"/>
              <a:t>Analyzing Procedures and Other Documents (Cont.)</a:t>
            </a:r>
            <a:endParaRPr lang="en-US" dirty="0"/>
          </a:p>
        </p:txBody>
      </p:sp>
      <p:sp>
        <p:nvSpPr>
          <p:cNvPr id="21510" name="Rectangle 3"/>
          <p:cNvSpPr>
            <a:spLocks noGrp="1" noChangeArrowheads="1"/>
          </p:cNvSpPr>
          <p:nvPr>
            <p:ph idx="1"/>
          </p:nvPr>
        </p:nvSpPr>
        <p:spPr/>
        <p:txBody>
          <a:bodyPr>
            <a:normAutofit/>
          </a:bodyPr>
          <a:lstStyle/>
          <a:p>
            <a:pPr marL="0" indent="0" eaLnBrk="1" hangingPunct="1">
              <a:buNone/>
            </a:pPr>
            <a:r>
              <a:rPr lang="en-US" b="1" dirty="0"/>
              <a:t>Useful document: Written work procedure</a:t>
            </a:r>
            <a:endParaRPr lang="en-US" b="1" dirty="0"/>
          </a:p>
          <a:p>
            <a:pPr lvl="1" eaLnBrk="1" hangingPunct="1">
              <a:buFont typeface="Wingdings" panose="05000000000000000000" pitchFamily="2" charset="2"/>
              <a:buChar char="§"/>
            </a:pPr>
            <a:r>
              <a:rPr lang="en-US" dirty="0">
                <a:latin typeface="Helvetica Neue" panose="02000503000000020004"/>
                <a:cs typeface="Helvetica Neue" panose="02000503000000020004"/>
              </a:rPr>
              <a:t>For an individual or work group</a:t>
            </a:r>
            <a:endParaRPr lang="en-US"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dirty="0">
                <a:latin typeface="Helvetica Neue" panose="02000503000000020004"/>
                <a:cs typeface="Helvetica Neue" panose="02000503000000020004"/>
              </a:rPr>
              <a:t>Describes how a particular job or task is performed</a:t>
            </a:r>
            <a:endParaRPr lang="en-US"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dirty="0">
                <a:latin typeface="Helvetica Neue" panose="02000503000000020004"/>
                <a:cs typeface="Helvetica Neue" panose="02000503000000020004"/>
              </a:rPr>
              <a:t>Includes data and information used and created in the process</a:t>
            </a:r>
            <a:endParaRPr lang="en-US" dirty="0">
              <a:latin typeface="Helvetica Neue" panose="02000503000000020004"/>
              <a:cs typeface="Helvetica Neue" panose="02000503000000020004"/>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31821" y="863445"/>
            <a:ext cx="5229540" cy="3665935"/>
          </a:xfrm>
          <a:prstGeom prst="rect">
            <a:avLst/>
          </a:prstGeom>
          <a:noFill/>
          <a:ln>
            <a:noFill/>
          </a:ln>
        </p:spPr>
      </p:pic>
      <p:sp>
        <p:nvSpPr>
          <p:cNvPr id="22532" name="Title 1"/>
          <p:cNvSpPr>
            <a:spLocks noGrp="1"/>
          </p:cNvSpPr>
          <p:nvPr>
            <p:ph type="title"/>
          </p:nvPr>
        </p:nvSpPr>
        <p:spPr/>
        <p:txBody>
          <a:bodyPr>
            <a:normAutofit/>
          </a:bodyPr>
          <a:lstStyle/>
          <a:p>
            <a:r>
              <a:rPr lang="en-US" dirty="0"/>
              <a:t>Analyzing Procedures (Cont.)</a:t>
            </a:r>
            <a:endParaRPr lang="en-US" dirty="0"/>
          </a:p>
        </p:txBody>
      </p:sp>
      <p:sp>
        <p:nvSpPr>
          <p:cNvPr id="22535" name="Rectangle 9"/>
          <p:cNvSpPr>
            <a:spLocks noChangeArrowheads="1"/>
          </p:cNvSpPr>
          <p:nvPr/>
        </p:nvSpPr>
        <p:spPr bwMode="auto">
          <a:xfrm>
            <a:off x="2286000" y="4580335"/>
            <a:ext cx="4572000" cy="369332"/>
          </a:xfrm>
          <a:prstGeom prst="rect">
            <a:avLst/>
          </a:prstGeom>
          <a:noFill/>
          <a:ln>
            <a:noFill/>
          </a:ln>
        </p:spPr>
        <p:txBody>
          <a:bodyPr>
            <a:spAutoFit/>
          </a:bodyPr>
          <a:lstStyle/>
          <a:p>
            <a:r>
              <a:rPr lang="en-US" b="1"/>
              <a:t>FIGURE 6-3 </a:t>
            </a:r>
            <a:r>
              <a:rPr lang="en-US"/>
              <a:t>Example of a procedure</a:t>
            </a:r>
            <a:endParaRPr lang="en-US"/>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5" name="Title 1"/>
          <p:cNvSpPr>
            <a:spLocks noGrp="1"/>
          </p:cNvSpPr>
          <p:nvPr>
            <p:ph type="title"/>
          </p:nvPr>
        </p:nvSpPr>
        <p:spPr>
          <a:xfrm>
            <a:off x="457200" y="57150"/>
            <a:ext cx="8229600" cy="1028700"/>
          </a:xfrm>
        </p:spPr>
        <p:txBody>
          <a:bodyPr>
            <a:normAutofit/>
          </a:bodyPr>
          <a:lstStyle/>
          <a:p>
            <a:r>
              <a:rPr lang="en-US" dirty="0"/>
              <a:t>Analyzing Procedures (Cont.)</a:t>
            </a:r>
            <a:endParaRPr lang="en-US" dirty="0"/>
          </a:p>
        </p:txBody>
      </p:sp>
      <p:sp>
        <p:nvSpPr>
          <p:cNvPr id="23558" name="Rectangle 9"/>
          <p:cNvSpPr>
            <a:spLocks noChangeArrowheads="1"/>
          </p:cNvSpPr>
          <p:nvPr/>
        </p:nvSpPr>
        <p:spPr bwMode="auto">
          <a:xfrm>
            <a:off x="2286000" y="4580335"/>
            <a:ext cx="4876800" cy="369332"/>
          </a:xfrm>
          <a:prstGeom prst="rect">
            <a:avLst/>
          </a:prstGeom>
          <a:noFill/>
          <a:ln>
            <a:noFill/>
          </a:ln>
        </p:spPr>
        <p:txBody>
          <a:bodyPr>
            <a:spAutoFit/>
          </a:bodyPr>
          <a:lstStyle/>
          <a:p>
            <a:r>
              <a:rPr lang="en-US" b="1"/>
              <a:t>FIGURE 6-3 </a:t>
            </a:r>
            <a:r>
              <a:rPr lang="en-US"/>
              <a:t>Example of a procedure (cont.)</a:t>
            </a:r>
            <a:endParaRPr lang="en-US"/>
          </a:p>
        </p:txBody>
      </p:sp>
      <p:pic>
        <p:nvPicPr>
          <p:cNvPr id="2355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25609" y="822722"/>
            <a:ext cx="5746297" cy="4126945"/>
          </a:xfrm>
          <a:prstGeom prst="rect">
            <a:avLst/>
          </a:prstGeom>
          <a:noFill/>
          <a:ln>
            <a:noFill/>
          </a:ln>
        </p:spPr>
      </p:pic>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normAutofit fontScale="90000"/>
          </a:bodyPr>
          <a:lstStyle/>
          <a:p>
            <a:pPr eaLnBrk="1" hangingPunct="1"/>
            <a:r>
              <a:rPr lang="en-US" sz="4000" dirty="0"/>
              <a:t>Analyzing Procedures and Other Documents (Cont.)</a:t>
            </a:r>
            <a:endParaRPr lang="en-US" sz="4000" dirty="0"/>
          </a:p>
        </p:txBody>
      </p:sp>
      <p:sp>
        <p:nvSpPr>
          <p:cNvPr id="24582" name="Rectangle 3"/>
          <p:cNvSpPr>
            <a:spLocks noGrp="1" noChangeArrowheads="1"/>
          </p:cNvSpPr>
          <p:nvPr>
            <p:ph idx="1"/>
          </p:nvPr>
        </p:nvSpPr>
        <p:spPr/>
        <p:txBody>
          <a:bodyPr>
            <a:normAutofit/>
          </a:bodyPr>
          <a:lstStyle/>
          <a:p>
            <a:pPr marL="0" indent="0" eaLnBrk="1" hangingPunct="1">
              <a:buNone/>
            </a:pPr>
            <a:r>
              <a:rPr lang="en-US" dirty="0"/>
              <a:t>Potential Problems with Procedure Documents:</a:t>
            </a:r>
            <a:endParaRPr lang="en-US" dirty="0"/>
          </a:p>
          <a:p>
            <a:pPr lvl="1" eaLnBrk="1" hangingPunct="1">
              <a:buFont typeface="Wingdings" panose="05000000000000000000" pitchFamily="2" charset="2"/>
              <a:buChar char="§"/>
            </a:pPr>
            <a:r>
              <a:rPr lang="en-US" dirty="0">
                <a:latin typeface="Helvetica Neue" panose="02000503000000020004"/>
                <a:cs typeface="Helvetica Neue" panose="02000503000000020004"/>
              </a:rPr>
              <a:t>May involve duplication of effort</a:t>
            </a:r>
            <a:endParaRPr lang="en-US"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dirty="0">
                <a:latin typeface="Helvetica Neue" panose="02000503000000020004"/>
                <a:cs typeface="Helvetica Neue" panose="02000503000000020004"/>
              </a:rPr>
              <a:t>May have missing procedures</a:t>
            </a:r>
            <a:endParaRPr lang="en-US"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dirty="0">
                <a:latin typeface="Helvetica Neue" panose="02000503000000020004"/>
                <a:cs typeface="Helvetica Neue" panose="02000503000000020004"/>
              </a:rPr>
              <a:t>May be out of date</a:t>
            </a:r>
            <a:endParaRPr lang="en-US"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dirty="0">
                <a:latin typeface="Helvetica Neue" panose="02000503000000020004"/>
                <a:cs typeface="Helvetica Neue" panose="02000503000000020004"/>
              </a:rPr>
              <a:t>May contradict information obtained through interviews</a:t>
            </a:r>
            <a:endParaRPr lang="en-US" dirty="0">
              <a:latin typeface="Helvetica Neue" panose="02000503000000020004"/>
              <a:cs typeface="Helvetica Neue" panose="02000503000000020004"/>
            </a:endParaRPr>
          </a:p>
          <a:p>
            <a:pPr lvl="1" eaLnBrk="1" hangingPunct="1"/>
            <a:endParaRPr lang="en-US" dirty="0">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normAutofit fontScale="90000"/>
          </a:bodyPr>
          <a:lstStyle/>
          <a:p>
            <a:pPr eaLnBrk="1" hangingPunct="1"/>
            <a:r>
              <a:rPr lang="en-US" dirty="0"/>
              <a:t>Analyzing Procedures and Other Documents (Cont.)</a:t>
            </a:r>
            <a:endParaRPr lang="en-US" dirty="0"/>
          </a:p>
        </p:txBody>
      </p:sp>
      <p:sp>
        <p:nvSpPr>
          <p:cNvPr id="25606" name="Rectangle 3"/>
          <p:cNvSpPr>
            <a:spLocks noGrp="1" noChangeArrowheads="1"/>
          </p:cNvSpPr>
          <p:nvPr>
            <p:ph idx="1"/>
          </p:nvPr>
        </p:nvSpPr>
        <p:spPr/>
        <p:txBody>
          <a:bodyPr>
            <a:normAutofit/>
          </a:bodyPr>
          <a:lstStyle/>
          <a:p>
            <a:pPr eaLnBrk="1" hangingPunct="1"/>
            <a:r>
              <a:rPr lang="en-US" b="1" dirty="0"/>
              <a:t>Formal Systems</a:t>
            </a:r>
            <a:r>
              <a:rPr lang="en-US" dirty="0"/>
              <a:t>: </a:t>
            </a:r>
            <a:r>
              <a:rPr lang="en-US" dirty="0">
                <a:latin typeface="Helvetica Neue" panose="02000503000000020004"/>
                <a:cs typeface="Helvetica Neue" panose="02000503000000020004"/>
              </a:rPr>
              <a:t>the official way a system works as described in organizational documentation (i.e. work procedure)</a:t>
            </a:r>
            <a:endParaRPr lang="en-US" dirty="0">
              <a:latin typeface="Helvetica Neue" panose="02000503000000020004"/>
              <a:cs typeface="Helvetica Neue" panose="02000503000000020004"/>
            </a:endParaRPr>
          </a:p>
          <a:p>
            <a:pPr eaLnBrk="1" hangingPunct="1"/>
            <a:r>
              <a:rPr lang="en-US" b="1" dirty="0"/>
              <a:t>Informal Systems: </a:t>
            </a:r>
            <a:r>
              <a:rPr lang="en-US" dirty="0">
                <a:latin typeface="Helvetica Neue" panose="02000503000000020004"/>
                <a:cs typeface="Helvetica Neue" panose="02000503000000020004"/>
              </a:rPr>
              <a:t>the way a system actually works (i.e. interviews, observations)</a:t>
            </a:r>
            <a:endParaRPr lang="en-US" dirty="0">
              <a:latin typeface="Helvetica Neue" panose="02000503000000020004"/>
              <a:cs typeface="Helvetica Neue" panose="02000503000000020004"/>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normAutofit fontScale="90000"/>
          </a:bodyPr>
          <a:lstStyle/>
          <a:p>
            <a:r>
              <a:rPr lang="en-US" dirty="0"/>
              <a:t>Analyzing Procedures and Other Documents (Cont.)</a:t>
            </a:r>
            <a:endParaRPr lang="en-US" dirty="0"/>
          </a:p>
        </p:txBody>
      </p:sp>
      <p:sp>
        <p:nvSpPr>
          <p:cNvPr id="26628" name="Content Placeholder 2"/>
          <p:cNvSpPr>
            <a:spLocks noGrp="1"/>
          </p:cNvSpPr>
          <p:nvPr>
            <p:ph idx="1"/>
          </p:nvPr>
        </p:nvSpPr>
        <p:spPr/>
        <p:txBody>
          <a:bodyPr>
            <a:normAutofit lnSpcReduction="10000"/>
          </a:bodyPr>
          <a:lstStyle/>
          <a:p>
            <a:pPr marL="0" indent="0">
              <a:buNone/>
            </a:pPr>
            <a:r>
              <a:rPr lang="en-US" b="1" dirty="0"/>
              <a:t>Useful document: Business form</a:t>
            </a:r>
            <a:endParaRPr lang="en-US" b="1" dirty="0"/>
          </a:p>
          <a:p>
            <a:pPr lvl="1">
              <a:buFont typeface="Wingdings" panose="05000000000000000000" pitchFamily="2" charset="2"/>
              <a:buChar char="§"/>
            </a:pPr>
            <a:r>
              <a:rPr lang="en-US" dirty="0">
                <a:latin typeface="Helvetica Neue" panose="02000503000000020004"/>
                <a:cs typeface="Helvetica Neue" panose="02000503000000020004"/>
              </a:rPr>
              <a:t>Used for all types of business functions</a:t>
            </a:r>
            <a:endParaRPr lang="en-US" dirty="0">
              <a:latin typeface="Helvetica Neue" panose="02000503000000020004"/>
              <a:cs typeface="Helvetica Neue" panose="02000503000000020004"/>
            </a:endParaRPr>
          </a:p>
          <a:p>
            <a:pPr lvl="1">
              <a:buFont typeface="Wingdings" panose="05000000000000000000" pitchFamily="2" charset="2"/>
              <a:buChar char="§"/>
            </a:pPr>
            <a:r>
              <a:rPr lang="en-US" dirty="0">
                <a:latin typeface="Helvetica Neue" panose="02000503000000020004"/>
                <a:cs typeface="Helvetica Neue" panose="02000503000000020004"/>
              </a:rPr>
              <a:t>Explicitly indicates what data flow in and out of a system and data necessary for the system to function</a:t>
            </a:r>
            <a:endParaRPr lang="en-US" dirty="0">
              <a:latin typeface="Helvetica Neue" panose="02000503000000020004"/>
              <a:cs typeface="Helvetica Neue" panose="02000503000000020004"/>
            </a:endParaRPr>
          </a:p>
          <a:p>
            <a:pPr lvl="1">
              <a:buFont typeface="Wingdings" panose="05000000000000000000" pitchFamily="2" charset="2"/>
              <a:buChar char="§"/>
            </a:pPr>
            <a:r>
              <a:rPr lang="en-US" dirty="0">
                <a:latin typeface="Helvetica Neue" panose="02000503000000020004"/>
                <a:cs typeface="Helvetica Neue" panose="02000503000000020004"/>
              </a:rPr>
              <a:t>Gives crucial information about the nature of the organization</a:t>
            </a:r>
            <a:endParaRPr lang="en-US" dirty="0">
              <a:latin typeface="Helvetica Neue" panose="02000503000000020004"/>
              <a:cs typeface="Helvetica Neue" panose="02000503000000020004"/>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1" name="Title 1"/>
          <p:cNvSpPr>
            <a:spLocks noGrp="1"/>
          </p:cNvSpPr>
          <p:nvPr>
            <p:ph type="title"/>
          </p:nvPr>
        </p:nvSpPr>
        <p:spPr>
          <a:xfrm>
            <a:off x="457200" y="140854"/>
            <a:ext cx="3505201" cy="2205727"/>
          </a:xfrm>
        </p:spPr>
        <p:txBody>
          <a:bodyPr>
            <a:normAutofit fontScale="90000"/>
          </a:bodyPr>
          <a:lstStyle/>
          <a:p>
            <a:r>
              <a:rPr lang="en-US" sz="3600" dirty="0"/>
              <a:t>Analyzing Procedures and Other Documents (Cont.)</a:t>
            </a:r>
            <a:endParaRPr lang="en-US" sz="3600" dirty="0"/>
          </a:p>
        </p:txBody>
      </p:sp>
      <p:sp>
        <p:nvSpPr>
          <p:cNvPr id="27654" name="Rectangle 8"/>
          <p:cNvSpPr>
            <a:spLocks noChangeArrowheads="1"/>
          </p:cNvSpPr>
          <p:nvPr/>
        </p:nvSpPr>
        <p:spPr bwMode="auto">
          <a:xfrm>
            <a:off x="228600" y="3595687"/>
            <a:ext cx="3505200" cy="615553"/>
          </a:xfrm>
          <a:prstGeom prst="rect">
            <a:avLst/>
          </a:prstGeom>
          <a:noFill/>
          <a:ln>
            <a:noFill/>
          </a:ln>
        </p:spPr>
        <p:txBody>
          <a:bodyPr>
            <a:spAutoFit/>
          </a:bodyPr>
          <a:lstStyle/>
          <a:p>
            <a:r>
              <a:rPr lang="en-US" b="1"/>
              <a:t>FIGURE 6-4</a:t>
            </a:r>
            <a:endParaRPr lang="en-US" b="1"/>
          </a:p>
          <a:p>
            <a:r>
              <a:rPr lang="en-US" sz="1600"/>
              <a:t>An invoice form from Microsoft Excel</a:t>
            </a:r>
            <a:endParaRPr lang="en-US" sz="1600"/>
          </a:p>
        </p:txBody>
      </p:sp>
      <p:pic>
        <p:nvPicPr>
          <p:cNvPr id="2765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62401" y="140855"/>
            <a:ext cx="5064125" cy="4842180"/>
          </a:xfrm>
          <a:prstGeom prst="rect">
            <a:avLst/>
          </a:prstGeom>
          <a:noFill/>
          <a:ln>
            <a:noFill/>
          </a:ln>
        </p:spPr>
      </p:pic>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3430" y="168088"/>
            <a:ext cx="8881890" cy="1025711"/>
          </a:xfrm>
        </p:spPr>
        <p:txBody>
          <a:bodyPr>
            <a:normAutofit fontScale="90000"/>
          </a:bodyPr>
          <a:lstStyle/>
          <a:p>
            <a:r>
              <a:rPr lang="en-US" dirty="0" smtClean="0"/>
              <a:t>INFORMATION SYSTEMS analysis and design</a:t>
            </a:r>
            <a:endParaRPr lang="en-US" dirty="0"/>
          </a:p>
        </p:txBody>
      </p:sp>
      <p:sp>
        <p:nvSpPr>
          <p:cNvPr id="20484" name="Text Box 3"/>
          <p:cNvSpPr txBox="1">
            <a:spLocks noChangeArrowheads="1"/>
          </p:cNvSpPr>
          <p:nvPr/>
        </p:nvSpPr>
        <p:spPr bwMode="auto">
          <a:xfrm>
            <a:off x="609600" y="1193800"/>
            <a:ext cx="7924800" cy="2599163"/>
          </a:xfrm>
          <a:prstGeom prst="rect">
            <a:avLst/>
          </a:prstGeom>
          <a:noFill/>
          <a:ln w="9525">
            <a:noFill/>
            <a:miter lim="800000"/>
          </a:ln>
        </p:spPr>
        <p:txBody>
          <a:bodyPr wrap="square" lIns="91430" tIns="45715" rIns="91430" bIns="45715">
            <a:spAutoFit/>
          </a:bodyPr>
          <a:lstStyle/>
          <a:p>
            <a:pPr>
              <a:lnSpc>
                <a:spcPct val="130000"/>
              </a:lnSpc>
            </a:pPr>
            <a:r>
              <a:rPr lang="en-US" b="1" dirty="0" smtClean="0">
                <a:latin typeface="Helvetica Neue" panose="02000503000000020004"/>
                <a:ea typeface="Arial" panose="020B0604020202020204" pitchFamily="34" charset="0"/>
                <a:cs typeface="Helvetica Neue" panose="02000503000000020004"/>
              </a:rPr>
              <a:t>3.1</a:t>
            </a:r>
            <a:r>
              <a:rPr lang="en-US" b="1" dirty="0">
                <a:latin typeface="Helvetica Neue" panose="02000503000000020004"/>
                <a:ea typeface="Arial" panose="020B0604020202020204" pitchFamily="34" charset="0"/>
                <a:cs typeface="Helvetica Neue" panose="02000503000000020004"/>
              </a:rPr>
              <a:t>. </a:t>
            </a:r>
            <a:r>
              <a:rPr lang="en-US" b="1" dirty="0" smtClean="0">
                <a:latin typeface="Helvetica Neue" panose="02000503000000020004"/>
                <a:ea typeface="Arial" panose="020B0604020202020204" pitchFamily="34" charset="0"/>
                <a:cs typeface="Helvetica Neue" panose="02000503000000020004"/>
              </a:rPr>
              <a:t>System </a:t>
            </a:r>
            <a:r>
              <a:rPr lang="en-US" b="1" dirty="0">
                <a:latin typeface="Helvetica Neue" panose="02000503000000020004"/>
                <a:ea typeface="Arial" panose="020B0604020202020204" pitchFamily="34" charset="0"/>
                <a:cs typeface="Helvetica Neue" panose="02000503000000020004"/>
              </a:rPr>
              <a:t>R</a:t>
            </a:r>
            <a:r>
              <a:rPr lang="en-US" b="1" dirty="0" smtClean="0">
                <a:latin typeface="Helvetica Neue" panose="02000503000000020004"/>
                <a:ea typeface="Arial" panose="020B0604020202020204" pitchFamily="34" charset="0"/>
                <a:cs typeface="Helvetica Neue" panose="02000503000000020004"/>
              </a:rPr>
              <a:t>equirement Analysis – Joint Application Design (JAD), 	Prototyping, Structured Analysis, Data Flow Diagram (DFD)</a:t>
            </a:r>
            <a:endParaRPr lang="en-US" b="1" dirty="0">
              <a:latin typeface="Helvetica Neue" panose="02000503000000020004"/>
              <a:ea typeface="Arial" panose="020B0604020202020204" pitchFamily="34" charset="0"/>
              <a:cs typeface="Helvetica Neue" panose="02000503000000020004"/>
            </a:endParaRPr>
          </a:p>
          <a:p>
            <a:pPr>
              <a:lnSpc>
                <a:spcPct val="130000"/>
              </a:lnSpc>
            </a:pPr>
            <a:r>
              <a:rPr lang="en-US" b="1" dirty="0" smtClean="0">
                <a:latin typeface="Helvetica Neue" panose="02000503000000020004"/>
                <a:ea typeface="Arial" panose="020B0604020202020204" pitchFamily="34" charset="0"/>
                <a:cs typeface="Helvetica Neue" panose="02000503000000020004"/>
              </a:rPr>
              <a:t>3.2</a:t>
            </a:r>
            <a:r>
              <a:rPr lang="en-US" b="1" dirty="0">
                <a:latin typeface="Helvetica Neue" panose="02000503000000020004"/>
                <a:ea typeface="Arial" panose="020B0604020202020204" pitchFamily="34" charset="0"/>
                <a:cs typeface="Helvetica Neue" panose="02000503000000020004"/>
              </a:rPr>
              <a:t>. </a:t>
            </a:r>
            <a:r>
              <a:rPr lang="en-US" b="1" dirty="0" smtClean="0">
                <a:latin typeface="Helvetica Neue" panose="02000503000000020004"/>
                <a:ea typeface="Arial" panose="020B0604020202020204" pitchFamily="34" charset="0"/>
                <a:cs typeface="Helvetica Neue" panose="02000503000000020004"/>
              </a:rPr>
              <a:t>Design Specification – Object Modeling</a:t>
            </a:r>
            <a:endParaRPr lang="en-US" b="1" dirty="0">
              <a:latin typeface="Helvetica Neue" panose="02000503000000020004"/>
              <a:ea typeface="Arial" panose="020B0604020202020204" pitchFamily="34" charset="0"/>
              <a:cs typeface="Helvetica Neue" panose="02000503000000020004"/>
            </a:endParaRPr>
          </a:p>
          <a:p>
            <a:pPr>
              <a:lnSpc>
                <a:spcPct val="130000"/>
              </a:lnSpc>
            </a:pPr>
            <a:r>
              <a:rPr lang="en-US" b="1" dirty="0">
                <a:latin typeface="Helvetica Neue" panose="02000503000000020004"/>
                <a:ea typeface="Arial" panose="020B0604020202020204" pitchFamily="34" charset="0"/>
                <a:cs typeface="Helvetica Neue" panose="02000503000000020004"/>
              </a:rPr>
              <a:t>3</a:t>
            </a:r>
            <a:r>
              <a:rPr lang="en-US" b="1" dirty="0" smtClean="0">
                <a:latin typeface="Helvetica Neue" panose="02000503000000020004"/>
                <a:ea typeface="Arial" panose="020B0604020202020204" pitchFamily="34" charset="0"/>
                <a:cs typeface="Helvetica Neue" panose="02000503000000020004"/>
              </a:rPr>
              <a:t>.3 	Use Cases, Activity Diagrams, Sequence Diagram</a:t>
            </a:r>
            <a:endParaRPr lang="en-US" b="1" dirty="0">
              <a:latin typeface="Helvetica Neue" panose="02000503000000020004"/>
              <a:ea typeface="Arial" panose="020B0604020202020204" pitchFamily="34" charset="0"/>
              <a:cs typeface="Helvetica Neue" panose="02000503000000020004"/>
            </a:endParaRPr>
          </a:p>
          <a:p>
            <a:pPr>
              <a:lnSpc>
                <a:spcPct val="130000"/>
              </a:lnSpc>
            </a:pPr>
            <a:r>
              <a:rPr lang="en-US" b="1" dirty="0">
                <a:latin typeface="Helvetica Neue" panose="02000503000000020004"/>
                <a:ea typeface="Arial" panose="020B0604020202020204" pitchFamily="34" charset="0"/>
                <a:cs typeface="Helvetica Neue" panose="02000503000000020004"/>
              </a:rPr>
              <a:t>3</a:t>
            </a:r>
            <a:r>
              <a:rPr lang="en-US" b="1" dirty="0" smtClean="0">
                <a:latin typeface="Helvetica Neue" panose="02000503000000020004"/>
                <a:ea typeface="Arial" panose="020B0604020202020204" pitchFamily="34" charset="0"/>
                <a:cs typeface="Helvetica Neue" panose="02000503000000020004"/>
              </a:rPr>
              <a:t>.4 	Entity, Attribute, Entity – Relationship Diagram (</a:t>
            </a:r>
            <a:r>
              <a:rPr lang="en-US" b="1" dirty="0" smtClean="0">
                <a:latin typeface="Helvetica Neue" panose="02000503000000020004"/>
                <a:ea typeface="Arial" panose="020B0604020202020204" pitchFamily="34" charset="0"/>
                <a:cs typeface="Helvetica Neue" panose="02000503000000020004"/>
                <a:sym typeface="Wingdings" panose="05000000000000000000"/>
              </a:rPr>
              <a:t> to Unit 4)</a:t>
            </a:r>
            <a:endParaRPr lang="en-US" b="1" dirty="0" smtClean="0">
              <a:latin typeface="Helvetica Neue" panose="02000503000000020004"/>
              <a:ea typeface="Arial" panose="020B0604020202020204" pitchFamily="34" charset="0"/>
              <a:cs typeface="Helvetica Neue" panose="02000503000000020004"/>
            </a:endParaRPr>
          </a:p>
          <a:p>
            <a:pPr>
              <a:lnSpc>
                <a:spcPct val="130000"/>
              </a:lnSpc>
            </a:pPr>
            <a:r>
              <a:rPr lang="en-US" b="1" dirty="0" smtClean="0">
                <a:latin typeface="Helvetica Neue" panose="02000503000000020004"/>
                <a:ea typeface="Arial" panose="020B0604020202020204" pitchFamily="34" charset="0"/>
                <a:cs typeface="Helvetica Neue" panose="02000503000000020004"/>
              </a:rPr>
              <a:t>3.5	Object Diagrams, Class Diagrams</a:t>
            </a:r>
            <a:endParaRPr lang="en-US" b="1" dirty="0" smtClean="0">
              <a:latin typeface="Helvetica Neue" panose="02000503000000020004"/>
              <a:ea typeface="Arial" panose="020B0604020202020204" pitchFamily="34" charset="0"/>
              <a:cs typeface="Helvetica Neue" panose="02000503000000020004"/>
            </a:endParaRPr>
          </a:p>
          <a:p>
            <a:pPr>
              <a:lnSpc>
                <a:spcPct val="130000"/>
              </a:lnSpc>
            </a:pPr>
            <a:r>
              <a:rPr lang="en-US" b="1" dirty="0" smtClean="0">
                <a:latin typeface="Helvetica Neue" panose="02000503000000020004"/>
                <a:ea typeface="Arial" panose="020B0604020202020204" pitchFamily="34" charset="0"/>
                <a:cs typeface="Helvetica Neue" panose="02000503000000020004"/>
              </a:rPr>
              <a:t>3.6 	Operators, Associations, Generalization and Aggregation</a:t>
            </a:r>
            <a:endParaRPr lang="en-US" b="1" dirty="0">
              <a:latin typeface="Helvetica Neue" panose="02000503000000020004"/>
              <a:ea typeface="Arial" panose="020B0604020202020204" pitchFamily="34" charset="0"/>
              <a:cs typeface="Helvetica Neue" panose="02000503000000020004"/>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5" name="Title 1"/>
          <p:cNvSpPr>
            <a:spLocks noGrp="1"/>
          </p:cNvSpPr>
          <p:nvPr>
            <p:ph type="title"/>
          </p:nvPr>
        </p:nvSpPr>
        <p:spPr/>
        <p:txBody>
          <a:bodyPr>
            <a:normAutofit fontScale="90000"/>
          </a:bodyPr>
          <a:lstStyle/>
          <a:p>
            <a:r>
              <a:rPr lang="en-US" dirty="0"/>
              <a:t>Analyzing Procedures and Other Documents (Cont.)</a:t>
            </a:r>
            <a:endParaRPr lang="en-US" dirty="0"/>
          </a:p>
        </p:txBody>
      </p:sp>
      <p:sp>
        <p:nvSpPr>
          <p:cNvPr id="28676" name="Content Placeholder 2"/>
          <p:cNvSpPr>
            <a:spLocks noGrp="1"/>
          </p:cNvSpPr>
          <p:nvPr>
            <p:ph idx="1"/>
          </p:nvPr>
        </p:nvSpPr>
        <p:spPr/>
        <p:txBody>
          <a:bodyPr/>
          <a:lstStyle/>
          <a:p>
            <a:r>
              <a:rPr lang="en-US" b="1" dirty="0"/>
              <a:t>Useful document: Report</a:t>
            </a:r>
            <a:endParaRPr lang="en-US" b="1" dirty="0"/>
          </a:p>
          <a:p>
            <a:pPr lvl="1"/>
            <a:r>
              <a:rPr lang="en-US" dirty="0">
                <a:latin typeface="Helvetica Neue" panose="02000503000000020004"/>
                <a:cs typeface="Helvetica Neue" panose="02000503000000020004"/>
              </a:rPr>
              <a:t>Primary output of current system</a:t>
            </a:r>
            <a:endParaRPr lang="en-US" dirty="0">
              <a:latin typeface="Helvetica Neue" panose="02000503000000020004"/>
              <a:cs typeface="Helvetica Neue" panose="02000503000000020004"/>
            </a:endParaRPr>
          </a:p>
          <a:p>
            <a:pPr lvl="1"/>
            <a:r>
              <a:rPr lang="en-US" dirty="0">
                <a:latin typeface="Helvetica Neue" panose="02000503000000020004"/>
                <a:cs typeface="Helvetica Neue" panose="02000503000000020004"/>
              </a:rPr>
              <a:t>Enables you to work backwards from the report to the data needed to generate it</a:t>
            </a:r>
            <a:endParaRPr lang="en-US" dirty="0">
              <a:latin typeface="Helvetica Neue" panose="02000503000000020004"/>
              <a:cs typeface="Helvetica Neue" panose="02000503000000020004"/>
            </a:endParaRPr>
          </a:p>
          <a:p>
            <a:r>
              <a:rPr lang="en-US" b="1" dirty="0"/>
              <a:t>Useful document: </a:t>
            </a:r>
            <a:r>
              <a:rPr lang="en-US" dirty="0">
                <a:latin typeface="Helvetica Neue" panose="02000503000000020004"/>
                <a:cs typeface="Helvetica Neue" panose="02000503000000020004"/>
              </a:rPr>
              <a:t>Description of current information system</a:t>
            </a:r>
            <a:endParaRPr lang="en-US" dirty="0">
              <a:latin typeface="Helvetica Neue" panose="02000503000000020004"/>
              <a:cs typeface="Helvetica Neue" panose="02000503000000020004"/>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9" name="Title 1"/>
          <p:cNvSpPr>
            <a:spLocks noGrp="1"/>
          </p:cNvSpPr>
          <p:nvPr>
            <p:ph type="title"/>
          </p:nvPr>
        </p:nvSpPr>
        <p:spPr/>
        <p:txBody>
          <a:bodyPr>
            <a:normAutofit fontScale="90000"/>
          </a:bodyPr>
          <a:lstStyle/>
          <a:p>
            <a:r>
              <a:rPr lang="en-US" dirty="0"/>
              <a:t>Analyzing Procedures and Other Documents (Cont.)</a:t>
            </a:r>
            <a:endParaRPr lang="en-US" dirty="0"/>
          </a:p>
        </p:txBody>
      </p:sp>
      <p:pic>
        <p:nvPicPr>
          <p:cNvPr id="297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2883" y="1080923"/>
            <a:ext cx="7086600" cy="3943522"/>
          </a:xfrm>
          <a:prstGeom prst="rect">
            <a:avLst/>
          </a:prstGeom>
          <a:noFill/>
          <a:ln>
            <a:noFill/>
          </a:ln>
        </p:spPr>
      </p:pic>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normAutofit fontScale="90000"/>
          </a:bodyPr>
          <a:lstStyle/>
          <a:p>
            <a:pPr eaLnBrk="1" hangingPunct="1"/>
            <a:r>
              <a:rPr lang="en-US" sz="4000" dirty="0"/>
              <a:t>Contemporary Methods for Determining System Requirements</a:t>
            </a:r>
            <a:endParaRPr lang="en-US" sz="4000" dirty="0"/>
          </a:p>
        </p:txBody>
      </p:sp>
      <p:sp>
        <p:nvSpPr>
          <p:cNvPr id="30726" name="Rectangle 3"/>
          <p:cNvSpPr>
            <a:spLocks noGrp="1" noChangeArrowheads="1"/>
          </p:cNvSpPr>
          <p:nvPr>
            <p:ph idx="1"/>
          </p:nvPr>
        </p:nvSpPr>
        <p:spPr/>
        <p:txBody>
          <a:bodyPr>
            <a:normAutofit lnSpcReduction="10000"/>
          </a:bodyPr>
          <a:lstStyle/>
          <a:p>
            <a:pPr marL="0" indent="0" eaLnBrk="1" hangingPunct="1">
              <a:lnSpc>
                <a:spcPct val="90000"/>
              </a:lnSpc>
              <a:buNone/>
            </a:pPr>
            <a:r>
              <a:rPr lang="en-US" sz="2800" dirty="0"/>
              <a:t>Joint Application Design (JAD)</a:t>
            </a:r>
            <a:endParaRPr lang="en-US" sz="2800" dirty="0"/>
          </a:p>
          <a:p>
            <a:pPr lvl="1" eaLnBrk="1" hangingPunct="1">
              <a:lnSpc>
                <a:spcPct val="90000"/>
              </a:lnSpc>
              <a:buFont typeface="Wingdings" panose="05000000000000000000" pitchFamily="2" charset="2"/>
              <a:buChar char="§"/>
            </a:pPr>
            <a:r>
              <a:rPr lang="en-US" sz="2400" dirty="0">
                <a:latin typeface="Helvetica Neue" panose="02000503000000020004"/>
                <a:cs typeface="Helvetica Neue" panose="02000503000000020004"/>
              </a:rPr>
              <a:t>Brings together key users, managers, and systems analysts</a:t>
            </a:r>
            <a:endParaRPr lang="en-US" sz="2400" dirty="0">
              <a:latin typeface="Helvetica Neue" panose="02000503000000020004"/>
              <a:cs typeface="Helvetica Neue" panose="02000503000000020004"/>
            </a:endParaRPr>
          </a:p>
          <a:p>
            <a:pPr lvl="1" eaLnBrk="1" hangingPunct="1">
              <a:lnSpc>
                <a:spcPct val="90000"/>
              </a:lnSpc>
              <a:buFont typeface="Wingdings" panose="05000000000000000000" pitchFamily="2" charset="2"/>
              <a:buChar char="§"/>
            </a:pPr>
            <a:r>
              <a:rPr lang="en-US" sz="2400" dirty="0">
                <a:latin typeface="Helvetica Neue" panose="02000503000000020004"/>
                <a:cs typeface="Helvetica Neue" panose="02000503000000020004"/>
              </a:rPr>
              <a:t>Purpose: collect system requirements simultaneously from key people</a:t>
            </a:r>
            <a:endParaRPr lang="en-US" sz="2400" dirty="0">
              <a:latin typeface="Helvetica Neue" panose="02000503000000020004"/>
              <a:cs typeface="Helvetica Neue" panose="02000503000000020004"/>
            </a:endParaRPr>
          </a:p>
          <a:p>
            <a:pPr lvl="1" eaLnBrk="1" hangingPunct="1">
              <a:lnSpc>
                <a:spcPct val="90000"/>
              </a:lnSpc>
              <a:buFont typeface="Wingdings" panose="05000000000000000000" pitchFamily="2" charset="2"/>
              <a:buChar char="§"/>
            </a:pPr>
            <a:r>
              <a:rPr lang="en-US" sz="2400" dirty="0">
                <a:latin typeface="Helvetica Neue" panose="02000503000000020004"/>
                <a:cs typeface="Helvetica Neue" panose="02000503000000020004"/>
              </a:rPr>
              <a:t>Conducted off-site</a:t>
            </a:r>
            <a:endParaRPr lang="en-US" sz="2400" dirty="0">
              <a:latin typeface="Helvetica Neue" panose="02000503000000020004"/>
              <a:cs typeface="Helvetica Neue" panose="02000503000000020004"/>
            </a:endParaRPr>
          </a:p>
          <a:p>
            <a:pPr marL="0" indent="0" eaLnBrk="1" hangingPunct="1">
              <a:lnSpc>
                <a:spcPct val="90000"/>
              </a:lnSpc>
              <a:buNone/>
            </a:pPr>
            <a:r>
              <a:rPr lang="en-US" sz="2800" b="1" dirty="0"/>
              <a:t>Group Support Systems</a:t>
            </a:r>
            <a:endParaRPr lang="en-US" sz="2800" b="1" dirty="0"/>
          </a:p>
          <a:p>
            <a:pPr lvl="1" eaLnBrk="1" hangingPunct="1">
              <a:lnSpc>
                <a:spcPct val="90000"/>
              </a:lnSpc>
              <a:buFont typeface="Wingdings" panose="05000000000000000000" pitchFamily="2" charset="2"/>
              <a:buChar char="§"/>
            </a:pPr>
            <a:r>
              <a:rPr lang="en-US" sz="2400" dirty="0">
                <a:latin typeface="Helvetica Neue" panose="02000503000000020004"/>
                <a:cs typeface="Helvetica Neue" panose="02000503000000020004"/>
              </a:rPr>
              <a:t>Facilitate sharing of ideas and voicing of opinions about system requirements</a:t>
            </a:r>
            <a:endParaRPr lang="en-US" sz="2400" dirty="0">
              <a:latin typeface="Helvetica Neue" panose="02000503000000020004"/>
              <a:cs typeface="Helvetica Neue" panose="02000503000000020004"/>
            </a:endParaRPr>
          </a:p>
          <a:p>
            <a:pPr eaLnBrk="1" hangingPunct="1">
              <a:lnSpc>
                <a:spcPct val="90000"/>
              </a:lnSpc>
            </a:pPr>
            <a:endParaRPr lang="en-US" sz="2800" dirty="0">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normAutofit fontScale="90000"/>
          </a:bodyPr>
          <a:lstStyle/>
          <a:p>
            <a:pPr eaLnBrk="1" hangingPunct="1"/>
            <a:r>
              <a:rPr lang="en-US" sz="3600" dirty="0"/>
              <a:t>Contemporary Methods for Determining System Requirements (Cont.)</a:t>
            </a:r>
            <a:endParaRPr lang="en-US" sz="3600" dirty="0"/>
          </a:p>
        </p:txBody>
      </p:sp>
      <p:sp>
        <p:nvSpPr>
          <p:cNvPr id="31750" name="Rectangle 3"/>
          <p:cNvSpPr>
            <a:spLocks noGrp="1" noChangeArrowheads="1"/>
          </p:cNvSpPr>
          <p:nvPr>
            <p:ph idx="1"/>
          </p:nvPr>
        </p:nvSpPr>
        <p:spPr/>
        <p:txBody>
          <a:bodyPr>
            <a:normAutofit lnSpcReduction="10000"/>
          </a:bodyPr>
          <a:lstStyle/>
          <a:p>
            <a:pPr marL="0" indent="0" eaLnBrk="1" hangingPunct="1">
              <a:lnSpc>
                <a:spcPct val="90000"/>
              </a:lnSpc>
              <a:buNone/>
            </a:pPr>
            <a:r>
              <a:rPr lang="en-US" sz="2800" dirty="0"/>
              <a:t>CASE tools</a:t>
            </a:r>
            <a:endParaRPr lang="en-US" sz="2800" dirty="0"/>
          </a:p>
          <a:p>
            <a:pPr lvl="1" eaLnBrk="1" hangingPunct="1">
              <a:lnSpc>
                <a:spcPct val="90000"/>
              </a:lnSpc>
              <a:buFont typeface="Wingdings" panose="05000000000000000000" pitchFamily="2" charset="2"/>
              <a:buChar char="§"/>
            </a:pPr>
            <a:r>
              <a:rPr lang="en-US" sz="2400" dirty="0">
                <a:latin typeface="Helvetica Neue" panose="02000503000000020004"/>
                <a:cs typeface="Helvetica Neue" panose="02000503000000020004"/>
              </a:rPr>
              <a:t>Used to analyze existing systems</a:t>
            </a:r>
            <a:endParaRPr lang="en-US" sz="2400" dirty="0">
              <a:latin typeface="Helvetica Neue" panose="02000503000000020004"/>
              <a:cs typeface="Helvetica Neue" panose="02000503000000020004"/>
            </a:endParaRPr>
          </a:p>
          <a:p>
            <a:pPr lvl="1" eaLnBrk="1" hangingPunct="1">
              <a:lnSpc>
                <a:spcPct val="90000"/>
              </a:lnSpc>
              <a:buFont typeface="Wingdings" panose="05000000000000000000" pitchFamily="2" charset="2"/>
              <a:buChar char="§"/>
            </a:pPr>
            <a:r>
              <a:rPr lang="en-US" sz="2400" dirty="0">
                <a:latin typeface="Helvetica Neue" panose="02000503000000020004"/>
                <a:cs typeface="Helvetica Neue" panose="02000503000000020004"/>
              </a:rPr>
              <a:t>Help discover requirements to meet changing business conditions</a:t>
            </a:r>
            <a:endParaRPr lang="en-US" sz="2400" dirty="0">
              <a:latin typeface="Helvetica Neue" panose="02000503000000020004"/>
              <a:cs typeface="Helvetica Neue" panose="02000503000000020004"/>
            </a:endParaRPr>
          </a:p>
          <a:p>
            <a:pPr marL="0" indent="0" eaLnBrk="1" hangingPunct="1">
              <a:lnSpc>
                <a:spcPct val="90000"/>
              </a:lnSpc>
              <a:buNone/>
            </a:pPr>
            <a:r>
              <a:rPr lang="en-US" sz="2800" dirty="0"/>
              <a:t>System prototypes</a:t>
            </a:r>
            <a:endParaRPr lang="en-US" sz="2800" dirty="0"/>
          </a:p>
          <a:p>
            <a:pPr lvl="1" eaLnBrk="1" hangingPunct="1">
              <a:lnSpc>
                <a:spcPct val="90000"/>
              </a:lnSpc>
              <a:buFont typeface="Wingdings" panose="05000000000000000000" pitchFamily="2" charset="2"/>
              <a:buChar char="§"/>
            </a:pPr>
            <a:r>
              <a:rPr lang="en-US" sz="2400" dirty="0">
                <a:latin typeface="Helvetica Neue" panose="02000503000000020004"/>
                <a:cs typeface="Helvetica Neue" panose="02000503000000020004"/>
              </a:rPr>
              <a:t>Iterative development process</a:t>
            </a:r>
            <a:endParaRPr lang="en-US" sz="2400" dirty="0">
              <a:latin typeface="Helvetica Neue" panose="02000503000000020004"/>
              <a:cs typeface="Helvetica Neue" panose="02000503000000020004"/>
            </a:endParaRPr>
          </a:p>
          <a:p>
            <a:pPr lvl="1" eaLnBrk="1" hangingPunct="1">
              <a:lnSpc>
                <a:spcPct val="90000"/>
              </a:lnSpc>
              <a:buFont typeface="Wingdings" panose="05000000000000000000" pitchFamily="2" charset="2"/>
              <a:buChar char="§"/>
            </a:pPr>
            <a:r>
              <a:rPr lang="en-US" sz="2400" dirty="0">
                <a:latin typeface="Helvetica Neue" panose="02000503000000020004"/>
                <a:cs typeface="Helvetica Neue" panose="02000503000000020004"/>
              </a:rPr>
              <a:t>Rudimentary working version of system is built</a:t>
            </a:r>
            <a:endParaRPr lang="en-US" sz="2400" dirty="0">
              <a:latin typeface="Helvetica Neue" panose="02000503000000020004"/>
              <a:cs typeface="Helvetica Neue" panose="02000503000000020004"/>
            </a:endParaRPr>
          </a:p>
          <a:p>
            <a:pPr lvl="1" eaLnBrk="1" hangingPunct="1">
              <a:lnSpc>
                <a:spcPct val="90000"/>
              </a:lnSpc>
              <a:buFont typeface="Wingdings" panose="05000000000000000000" pitchFamily="2" charset="2"/>
              <a:buChar char="§"/>
            </a:pPr>
            <a:r>
              <a:rPr lang="en-US" sz="2400" dirty="0">
                <a:latin typeface="Helvetica Neue" panose="02000503000000020004"/>
                <a:cs typeface="Helvetica Neue" panose="02000503000000020004"/>
              </a:rPr>
              <a:t>Refine understanding of system requirements in concrete terms</a:t>
            </a:r>
            <a:endParaRPr lang="en-US" sz="2400" dirty="0">
              <a:latin typeface="Helvetica Neue" panose="02000503000000020004"/>
              <a:cs typeface="Helvetica Neue" panose="02000503000000020004"/>
            </a:endParaRPr>
          </a:p>
          <a:p>
            <a:pPr eaLnBrk="1" hangingPunct="1">
              <a:lnSpc>
                <a:spcPct val="90000"/>
              </a:lnSpc>
            </a:pPr>
            <a:endParaRPr lang="en-US" sz="2800" dirty="0">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normAutofit/>
          </a:bodyPr>
          <a:lstStyle/>
          <a:p>
            <a:pPr eaLnBrk="1" hangingPunct="1"/>
            <a:r>
              <a:rPr lang="en-US" dirty="0"/>
              <a:t>Joint Application Design (JAD)</a:t>
            </a:r>
            <a:endParaRPr lang="en-US" dirty="0"/>
          </a:p>
        </p:txBody>
      </p:sp>
      <p:sp>
        <p:nvSpPr>
          <p:cNvPr id="32774" name="Rectangle 3"/>
          <p:cNvSpPr>
            <a:spLocks noGrp="1" noChangeArrowheads="1"/>
          </p:cNvSpPr>
          <p:nvPr>
            <p:ph idx="1"/>
          </p:nvPr>
        </p:nvSpPr>
        <p:spPr/>
        <p:txBody>
          <a:bodyPr>
            <a:normAutofit fontScale="92500" lnSpcReduction="10000"/>
          </a:bodyPr>
          <a:lstStyle/>
          <a:p>
            <a:pPr eaLnBrk="1" hangingPunct="1"/>
            <a:r>
              <a:rPr lang="en-US" dirty="0">
                <a:latin typeface="Helvetica Neue" panose="02000503000000020004"/>
                <a:cs typeface="Helvetica Neue" panose="02000503000000020004"/>
              </a:rPr>
              <a:t>Intensive group-oriented requirements determination technique</a:t>
            </a:r>
            <a:endParaRPr lang="en-US" dirty="0">
              <a:latin typeface="Helvetica Neue" panose="02000503000000020004"/>
              <a:cs typeface="Helvetica Neue" panose="02000503000000020004"/>
            </a:endParaRPr>
          </a:p>
          <a:p>
            <a:pPr eaLnBrk="1" hangingPunct="1"/>
            <a:r>
              <a:rPr lang="en-US" dirty="0">
                <a:latin typeface="Helvetica Neue" panose="02000503000000020004"/>
                <a:cs typeface="Helvetica Neue" panose="02000503000000020004"/>
              </a:rPr>
              <a:t>Team members meet in isolation for an extended period of time</a:t>
            </a:r>
            <a:endParaRPr lang="en-US" dirty="0">
              <a:latin typeface="Helvetica Neue" panose="02000503000000020004"/>
              <a:cs typeface="Helvetica Neue" panose="02000503000000020004"/>
            </a:endParaRPr>
          </a:p>
          <a:p>
            <a:pPr eaLnBrk="1" hangingPunct="1"/>
            <a:r>
              <a:rPr lang="en-US" dirty="0">
                <a:latin typeface="Helvetica Neue" panose="02000503000000020004"/>
                <a:cs typeface="Helvetica Neue" panose="02000503000000020004"/>
              </a:rPr>
              <a:t>Highly focused</a:t>
            </a:r>
            <a:endParaRPr lang="en-US" dirty="0">
              <a:latin typeface="Helvetica Neue" panose="02000503000000020004"/>
              <a:cs typeface="Helvetica Neue" panose="02000503000000020004"/>
            </a:endParaRPr>
          </a:p>
          <a:p>
            <a:pPr eaLnBrk="1" hangingPunct="1"/>
            <a:r>
              <a:rPr lang="en-US" dirty="0">
                <a:latin typeface="Helvetica Neue" panose="02000503000000020004"/>
                <a:cs typeface="Helvetica Neue" panose="02000503000000020004"/>
              </a:rPr>
              <a:t>Resource intensive</a:t>
            </a:r>
            <a:endParaRPr lang="en-US" dirty="0">
              <a:latin typeface="Helvetica Neue" panose="02000503000000020004"/>
              <a:cs typeface="Helvetica Neue" panose="02000503000000020004"/>
            </a:endParaRPr>
          </a:p>
          <a:p>
            <a:pPr eaLnBrk="1" hangingPunct="1"/>
            <a:r>
              <a:rPr lang="en-US" dirty="0">
                <a:latin typeface="Helvetica Neue" panose="02000503000000020004"/>
                <a:cs typeface="Helvetica Neue" panose="02000503000000020004"/>
              </a:rPr>
              <a:t>Started by IBM in 1970s</a:t>
            </a:r>
            <a:endParaRPr lang="en-US" dirty="0">
              <a:latin typeface="Helvetica Neue" panose="02000503000000020004"/>
              <a:cs typeface="Helvetica Neue" panose="02000503000000020004"/>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itle 1"/>
          <p:cNvSpPr>
            <a:spLocks noGrp="1"/>
          </p:cNvSpPr>
          <p:nvPr>
            <p:ph type="title"/>
          </p:nvPr>
        </p:nvSpPr>
        <p:spPr/>
        <p:txBody>
          <a:bodyPr/>
          <a:lstStyle/>
          <a:p>
            <a:r>
              <a:rPr lang="en-US" dirty="0"/>
              <a:t>JAD (Cont.)</a:t>
            </a:r>
            <a:endParaRPr lang="en-US" dirty="0"/>
          </a:p>
        </p:txBody>
      </p:sp>
      <p:sp>
        <p:nvSpPr>
          <p:cNvPr id="33798" name="Rectangle 8"/>
          <p:cNvSpPr>
            <a:spLocks noChangeArrowheads="1"/>
          </p:cNvSpPr>
          <p:nvPr/>
        </p:nvSpPr>
        <p:spPr bwMode="auto">
          <a:xfrm>
            <a:off x="609600" y="4343400"/>
            <a:ext cx="8305800" cy="646331"/>
          </a:xfrm>
          <a:prstGeom prst="rect">
            <a:avLst/>
          </a:prstGeom>
          <a:noFill/>
          <a:ln>
            <a:noFill/>
          </a:ln>
        </p:spPr>
        <p:txBody>
          <a:bodyPr>
            <a:spAutoFit/>
          </a:bodyPr>
          <a:lstStyle/>
          <a:p>
            <a:r>
              <a:rPr lang="en-US" b="1"/>
              <a:t>FIGURE 6-6   </a:t>
            </a:r>
            <a:r>
              <a:rPr lang="en-US"/>
              <a:t>Illustration of the typical room layout for a JAD</a:t>
            </a:r>
            <a:endParaRPr lang="en-US"/>
          </a:p>
          <a:p>
            <a:r>
              <a:rPr lang="en-US" i="1"/>
              <a:t>Source: Based on Wood and Silver, 1995.</a:t>
            </a:r>
            <a:endParaRPr lang="en-US"/>
          </a:p>
        </p:txBody>
      </p:sp>
      <p:pic>
        <p:nvPicPr>
          <p:cNvPr id="3379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9976" y="865585"/>
            <a:ext cx="6854825" cy="3477815"/>
          </a:xfrm>
          <a:prstGeom prst="rect">
            <a:avLst/>
          </a:prstGeom>
          <a:noFill/>
          <a:ln>
            <a:noFill/>
          </a:ln>
        </p:spPr>
      </p:pic>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pPr eaLnBrk="1" hangingPunct="1"/>
            <a:r>
              <a:rPr lang="en-US" dirty="0"/>
              <a:t>JAD (Cont.)</a:t>
            </a:r>
            <a:endParaRPr lang="en-US" dirty="0"/>
          </a:p>
        </p:txBody>
      </p:sp>
      <p:sp>
        <p:nvSpPr>
          <p:cNvPr id="34822" name="Rectangle 3"/>
          <p:cNvSpPr>
            <a:spLocks noGrp="1" noChangeArrowheads="1"/>
          </p:cNvSpPr>
          <p:nvPr>
            <p:ph idx="1"/>
          </p:nvPr>
        </p:nvSpPr>
        <p:spPr/>
        <p:txBody>
          <a:bodyPr>
            <a:normAutofit fontScale="92500" lnSpcReduction="10000"/>
          </a:bodyPr>
          <a:lstStyle/>
          <a:p>
            <a:pPr marL="0" indent="0" eaLnBrk="1" hangingPunct="1">
              <a:buNone/>
            </a:pPr>
            <a:r>
              <a:rPr lang="en-US" dirty="0"/>
              <a:t>JAD Participants:</a:t>
            </a:r>
            <a:endParaRPr lang="en-US" dirty="0"/>
          </a:p>
          <a:p>
            <a:pPr lvl="1" eaLnBrk="1" hangingPunct="1">
              <a:buFont typeface="Wingdings" panose="05000000000000000000" pitchFamily="2" charset="2"/>
              <a:buChar char="§"/>
            </a:pPr>
            <a:r>
              <a:rPr lang="en-US" sz="2500" b="1" dirty="0"/>
              <a:t>Session Leader</a:t>
            </a:r>
            <a:r>
              <a:rPr lang="en-US" sz="2500" dirty="0"/>
              <a:t>:</a:t>
            </a:r>
            <a:r>
              <a:rPr lang="en-US" sz="2500" dirty="0">
                <a:latin typeface="Helvetica Neue" panose="02000503000000020004"/>
                <a:cs typeface="Helvetica Neue" panose="02000503000000020004"/>
              </a:rPr>
              <a:t> facilitates group process</a:t>
            </a:r>
            <a:endParaRPr lang="en-US" sz="2500"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sz="2500" b="1" dirty="0"/>
              <a:t>Users</a:t>
            </a:r>
            <a:r>
              <a:rPr lang="en-US" sz="2500" b="1" dirty="0">
                <a:latin typeface="Helvetica Neue" panose="02000503000000020004"/>
                <a:cs typeface="Helvetica Neue" panose="02000503000000020004"/>
              </a:rPr>
              <a:t>: </a:t>
            </a:r>
            <a:r>
              <a:rPr lang="en-US" sz="2500" dirty="0">
                <a:latin typeface="Helvetica Neue" panose="02000503000000020004"/>
                <a:cs typeface="Helvetica Neue" panose="02000503000000020004"/>
              </a:rPr>
              <a:t>active, speaking participants</a:t>
            </a:r>
            <a:endParaRPr lang="en-US" sz="2500"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sz="2500" b="1" dirty="0"/>
              <a:t>Managers</a:t>
            </a:r>
            <a:r>
              <a:rPr lang="en-US" sz="2500" dirty="0">
                <a:latin typeface="Helvetica Neue" panose="02000503000000020004"/>
                <a:cs typeface="Helvetica Neue" panose="02000503000000020004"/>
              </a:rPr>
              <a:t>: active, speaking participants</a:t>
            </a:r>
            <a:endParaRPr lang="en-US" sz="2500"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sz="2500" b="1" dirty="0"/>
              <a:t>Sponsor</a:t>
            </a:r>
            <a:r>
              <a:rPr lang="en-US" sz="2500" dirty="0">
                <a:latin typeface="Helvetica Neue" panose="02000503000000020004"/>
                <a:cs typeface="Helvetica Neue" panose="02000503000000020004"/>
              </a:rPr>
              <a:t>: high-level champion, limited participation</a:t>
            </a:r>
            <a:endParaRPr lang="en-US" sz="2500"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sz="2500" b="1" dirty="0"/>
              <a:t>Systems Analysts: </a:t>
            </a:r>
            <a:r>
              <a:rPr lang="en-US" sz="2500" dirty="0">
                <a:latin typeface="Helvetica Neue" panose="02000503000000020004"/>
                <a:cs typeface="Helvetica Neue" panose="02000503000000020004"/>
              </a:rPr>
              <a:t>should mostly listen</a:t>
            </a:r>
            <a:endParaRPr lang="en-US" sz="2500"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sz="2500" b="1" dirty="0"/>
              <a:t>Scribe</a:t>
            </a:r>
            <a:r>
              <a:rPr lang="en-US" sz="2500" dirty="0">
                <a:latin typeface="Helvetica Neue" panose="02000503000000020004"/>
                <a:cs typeface="Helvetica Neue" panose="02000503000000020004"/>
              </a:rPr>
              <a:t>: record session activities</a:t>
            </a:r>
            <a:endParaRPr lang="en-US" sz="2500"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sz="2500" b="1" dirty="0"/>
              <a:t>IS Staff: </a:t>
            </a:r>
            <a:r>
              <a:rPr lang="en-US" sz="2500" dirty="0">
                <a:latin typeface="Helvetica Neue" panose="02000503000000020004"/>
                <a:cs typeface="Helvetica Neue" panose="02000503000000020004"/>
              </a:rPr>
              <a:t>should mostly listen</a:t>
            </a:r>
            <a:endParaRPr lang="en-US" sz="2500" dirty="0">
              <a:latin typeface="Helvetica Neue" panose="02000503000000020004"/>
              <a:cs typeface="Helvetica Neue" panose="02000503000000020004"/>
            </a:endParaRPr>
          </a:p>
          <a:p>
            <a:pPr lvl="1" eaLnBrk="1" hangingPunct="1"/>
            <a:endParaRPr lang="en-US" dirty="0">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lstStyle/>
          <a:p>
            <a:pPr eaLnBrk="1" hangingPunct="1"/>
            <a:r>
              <a:rPr lang="en-US" dirty="0"/>
              <a:t>JAD (Cont.)</a:t>
            </a:r>
            <a:endParaRPr lang="en-US" dirty="0"/>
          </a:p>
        </p:txBody>
      </p:sp>
      <p:sp>
        <p:nvSpPr>
          <p:cNvPr id="35846" name="Rectangle 3"/>
          <p:cNvSpPr>
            <a:spLocks noGrp="1" noChangeArrowheads="1"/>
          </p:cNvSpPr>
          <p:nvPr>
            <p:ph type="body" idx="1"/>
          </p:nvPr>
        </p:nvSpPr>
        <p:spPr/>
        <p:txBody>
          <a:bodyPr/>
          <a:lstStyle/>
          <a:p>
            <a:pPr marL="0" indent="0" eaLnBrk="1" hangingPunct="1">
              <a:buNone/>
            </a:pPr>
            <a:r>
              <a:rPr lang="en-US" dirty="0"/>
              <a:t>End Result</a:t>
            </a:r>
            <a:endParaRPr lang="en-US" dirty="0"/>
          </a:p>
          <a:p>
            <a:pPr lvl="1" eaLnBrk="1" hangingPunct="1">
              <a:buFont typeface="Wingdings" panose="05000000000000000000" pitchFamily="2" charset="2"/>
              <a:buChar char="§"/>
            </a:pPr>
            <a:r>
              <a:rPr lang="en-US" dirty="0">
                <a:latin typeface="Helvetica Neue" panose="02000503000000020004"/>
                <a:cs typeface="Helvetica Neue" panose="02000503000000020004"/>
              </a:rPr>
              <a:t>Documentation detailing existing system</a:t>
            </a:r>
            <a:endParaRPr lang="en-US"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dirty="0">
                <a:latin typeface="Helvetica Neue" panose="02000503000000020004"/>
                <a:cs typeface="Helvetica Neue" panose="02000503000000020004"/>
              </a:rPr>
              <a:t>Features of proposed system</a:t>
            </a:r>
            <a:endParaRPr lang="en-US" dirty="0">
              <a:latin typeface="Helvetica Neue" panose="02000503000000020004"/>
              <a:cs typeface="Helvetica Neue" panose="02000503000000020004"/>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pPr eaLnBrk="1" hangingPunct="1"/>
            <a:r>
              <a:rPr lang="en-US" sz="4000" dirty="0"/>
              <a:t>CASE Tools During JAD</a:t>
            </a:r>
            <a:endParaRPr lang="en-US" sz="4000" dirty="0"/>
          </a:p>
        </p:txBody>
      </p:sp>
      <p:sp>
        <p:nvSpPr>
          <p:cNvPr id="36870" name="Rectangle 3"/>
          <p:cNvSpPr>
            <a:spLocks noGrp="1" noChangeArrowheads="1"/>
          </p:cNvSpPr>
          <p:nvPr>
            <p:ph idx="1"/>
          </p:nvPr>
        </p:nvSpPr>
        <p:spPr/>
        <p:txBody>
          <a:bodyPr>
            <a:normAutofit lnSpcReduction="10000"/>
          </a:bodyPr>
          <a:lstStyle/>
          <a:p>
            <a:pPr eaLnBrk="1" hangingPunct="1">
              <a:lnSpc>
                <a:spcPct val="90000"/>
              </a:lnSpc>
            </a:pPr>
            <a:r>
              <a:rPr lang="en-US" sz="3600" dirty="0" smtClean="0">
                <a:latin typeface="Helvetica Neue" panose="02000503000000020004"/>
                <a:cs typeface="Helvetica Neue" panose="02000503000000020004"/>
              </a:rPr>
              <a:t>CASE </a:t>
            </a:r>
            <a:r>
              <a:rPr lang="en-US" sz="3600" dirty="0">
                <a:latin typeface="Helvetica Neue" panose="02000503000000020004"/>
                <a:cs typeface="Helvetica Neue" panose="02000503000000020004"/>
              </a:rPr>
              <a:t>tools are used </a:t>
            </a:r>
            <a:endParaRPr lang="en-US" sz="3600" dirty="0">
              <a:latin typeface="Helvetica Neue" panose="02000503000000020004"/>
              <a:cs typeface="Helvetica Neue" panose="02000503000000020004"/>
            </a:endParaRPr>
          </a:p>
          <a:p>
            <a:pPr eaLnBrk="1" hangingPunct="1">
              <a:lnSpc>
                <a:spcPct val="90000"/>
              </a:lnSpc>
            </a:pPr>
            <a:r>
              <a:rPr lang="en-US" sz="3600" dirty="0">
                <a:latin typeface="Helvetica Neue" panose="02000503000000020004"/>
                <a:cs typeface="Helvetica Neue" panose="02000503000000020004"/>
              </a:rPr>
              <a:t>Enables analysts to enter system models directly into CASE during the JAD session</a:t>
            </a:r>
            <a:endParaRPr lang="en-US" sz="3600" dirty="0">
              <a:latin typeface="Helvetica Neue" panose="02000503000000020004"/>
              <a:cs typeface="Helvetica Neue" panose="02000503000000020004"/>
            </a:endParaRPr>
          </a:p>
          <a:p>
            <a:pPr eaLnBrk="1" hangingPunct="1">
              <a:lnSpc>
                <a:spcPct val="90000"/>
              </a:lnSpc>
            </a:pPr>
            <a:r>
              <a:rPr lang="en-US" sz="3600" dirty="0">
                <a:latin typeface="Helvetica Neue" panose="02000503000000020004"/>
                <a:cs typeface="Helvetica Neue" panose="02000503000000020004"/>
              </a:rPr>
              <a:t>Screen designs and prototyping can be done during JAD and shown to users</a:t>
            </a:r>
            <a:endParaRPr lang="en-US" sz="3600" dirty="0">
              <a:latin typeface="Helvetica Neue" panose="02000503000000020004"/>
              <a:cs typeface="Helvetica Neue" panose="02000503000000020004"/>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normAutofit fontScale="90000"/>
          </a:bodyPr>
          <a:lstStyle/>
          <a:p>
            <a:pPr eaLnBrk="1" hangingPunct="1"/>
            <a:r>
              <a:rPr lang="en-US" dirty="0"/>
              <a:t>Using Prototyping During Requirements Determination</a:t>
            </a:r>
            <a:endParaRPr lang="en-US" dirty="0"/>
          </a:p>
        </p:txBody>
      </p:sp>
      <p:sp>
        <p:nvSpPr>
          <p:cNvPr id="37894" name="Rectangle 3"/>
          <p:cNvSpPr>
            <a:spLocks noGrp="1" noChangeArrowheads="1"/>
          </p:cNvSpPr>
          <p:nvPr>
            <p:ph idx="1"/>
          </p:nvPr>
        </p:nvSpPr>
        <p:spPr/>
        <p:txBody>
          <a:bodyPr>
            <a:normAutofit/>
          </a:bodyPr>
          <a:lstStyle/>
          <a:p>
            <a:pPr eaLnBrk="1" hangingPunct="1">
              <a:lnSpc>
                <a:spcPct val="90000"/>
              </a:lnSpc>
            </a:pPr>
            <a:r>
              <a:rPr lang="en-US" dirty="0">
                <a:latin typeface="Helvetica Neue" panose="02000503000000020004"/>
                <a:cs typeface="Helvetica Neue" panose="02000503000000020004"/>
              </a:rPr>
              <a:t>Quickly converts requirements to working version of system</a:t>
            </a:r>
            <a:endParaRPr lang="en-US" dirty="0">
              <a:latin typeface="Helvetica Neue" panose="02000503000000020004"/>
              <a:cs typeface="Helvetica Neue" panose="02000503000000020004"/>
            </a:endParaRPr>
          </a:p>
          <a:p>
            <a:pPr eaLnBrk="1" hangingPunct="1">
              <a:lnSpc>
                <a:spcPct val="90000"/>
              </a:lnSpc>
            </a:pPr>
            <a:r>
              <a:rPr lang="en-US" dirty="0">
                <a:latin typeface="Helvetica Neue" panose="02000503000000020004"/>
                <a:cs typeface="Helvetica Neue" panose="02000503000000020004"/>
              </a:rPr>
              <a:t>Once the user sees requirements converted to system, will ask for modifications or will generate additional requests</a:t>
            </a:r>
            <a:endParaRPr lang="en-US" dirty="0">
              <a:latin typeface="Helvetica Neue" panose="02000503000000020004"/>
              <a:cs typeface="Helvetica Neue" panose="02000503000000020004"/>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547263"/>
            <a:ext cx="8229600" cy="4047360"/>
          </a:xfrm>
        </p:spPr>
        <p:txBody>
          <a:bodyPr anchor="ctr" anchorCtr="0"/>
          <a:lstStyle/>
          <a:p>
            <a:pPr marL="0" indent="0" algn="ctr">
              <a:buNone/>
            </a:pPr>
            <a:r>
              <a:rPr lang="en-US" dirty="0"/>
              <a:t>3</a:t>
            </a:r>
            <a:r>
              <a:rPr lang="en-US" dirty="0" smtClean="0">
                <a:latin typeface="Helvetica Neue Black Condensed"/>
                <a:cs typeface="Helvetica Neue Black Condensed"/>
              </a:rPr>
              <a:t>. Information System Analysis and Design</a:t>
            </a:r>
            <a:endParaRPr lang="en-US" dirty="0"/>
          </a:p>
        </p:txBody>
      </p:sp>
      <p:sp>
        <p:nvSpPr>
          <p:cNvPr id="3" name="TextBox 2"/>
          <p:cNvSpPr txBox="1"/>
          <p:nvPr/>
        </p:nvSpPr>
        <p:spPr>
          <a:xfrm>
            <a:off x="467166" y="2984311"/>
            <a:ext cx="8219634" cy="1015663"/>
          </a:xfrm>
          <a:prstGeom prst="rect">
            <a:avLst/>
          </a:prstGeom>
          <a:noFill/>
        </p:spPr>
        <p:txBody>
          <a:bodyPr wrap="square" rtlCol="0">
            <a:spAutoFit/>
          </a:bodyPr>
          <a:lstStyle/>
          <a:p>
            <a:pPr algn="ctr"/>
            <a:r>
              <a:rPr lang="en-US" sz="1200" dirty="0" smtClean="0">
                <a:latin typeface="Helvetica Neue" panose="02000503000000020004"/>
                <a:cs typeface="Helvetica Neue" panose="02000503000000020004"/>
              </a:rPr>
              <a:t>References</a:t>
            </a:r>
            <a:br>
              <a:rPr lang="en-US" sz="1200" dirty="0">
                <a:latin typeface="Helvetica Neue" panose="02000503000000020004"/>
                <a:cs typeface="Helvetica Neue" panose="02000503000000020004"/>
              </a:rPr>
            </a:br>
            <a:r>
              <a:rPr lang="en-US" sz="1200" dirty="0">
                <a:latin typeface="Helvetica Neue" panose="02000503000000020004"/>
                <a:cs typeface="Helvetica Neue" panose="02000503000000020004"/>
              </a:rPr>
              <a:t>- - - - </a:t>
            </a:r>
            <a:r>
              <a:rPr lang="en-US" sz="1200" dirty="0" smtClean="0">
                <a:latin typeface="Helvetica Neue" panose="02000503000000020004"/>
                <a:cs typeface="Helvetica Neue" panose="02000503000000020004"/>
              </a:rPr>
              <a:t>- </a:t>
            </a:r>
            <a:r>
              <a:rPr lang="en-US" sz="1200" dirty="0">
                <a:latin typeface="Helvetica Neue" panose="02000503000000020004"/>
                <a:cs typeface="Helvetica Neue" panose="02000503000000020004"/>
              </a:rPr>
              <a:t>- - - </a:t>
            </a:r>
            <a:br>
              <a:rPr lang="en-US" sz="1200" u="sng" dirty="0">
                <a:latin typeface="Helvetica Neue" panose="02000503000000020004"/>
                <a:cs typeface="Helvetica Neue" panose="02000503000000020004"/>
              </a:rPr>
            </a:br>
            <a:r>
              <a:rPr lang="en-US" dirty="0" err="1" smtClean="0">
                <a:latin typeface="Helvetica Neue" panose="02000503000000020004"/>
                <a:cs typeface="Helvetica Neue" panose="02000503000000020004"/>
              </a:rPr>
              <a:t>Valacich</a:t>
            </a:r>
            <a:r>
              <a:rPr lang="en-US" dirty="0" smtClean="0">
                <a:latin typeface="Helvetica Neue" panose="02000503000000020004"/>
                <a:cs typeface="Helvetica Neue" panose="02000503000000020004"/>
              </a:rPr>
              <a:t> and George, </a:t>
            </a:r>
            <a:r>
              <a:rPr lang="en-US" i="1" dirty="0" smtClean="0">
                <a:latin typeface="Helvetica Neue" panose="02000503000000020004"/>
                <a:cs typeface="Helvetica Neue" panose="02000503000000020004"/>
              </a:rPr>
              <a:t>Modern Systems Analysis and Design</a:t>
            </a:r>
            <a:r>
              <a:rPr lang="en-US" dirty="0" smtClean="0">
                <a:latin typeface="Helvetica Neue" panose="02000503000000020004"/>
                <a:cs typeface="Helvetica Neue" panose="02000503000000020004"/>
              </a:rPr>
              <a:t>, 8</a:t>
            </a:r>
            <a:r>
              <a:rPr lang="en-US" baseline="30000" dirty="0" smtClean="0">
                <a:latin typeface="Helvetica Neue" panose="02000503000000020004"/>
                <a:cs typeface="Helvetica Neue" panose="02000503000000020004"/>
              </a:rPr>
              <a:t>th</a:t>
            </a:r>
            <a:r>
              <a:rPr lang="en-US" dirty="0" smtClean="0">
                <a:latin typeface="Helvetica Neue" panose="02000503000000020004"/>
                <a:cs typeface="Helvetica Neue" panose="02000503000000020004"/>
              </a:rPr>
              <a:t> Ed., </a:t>
            </a:r>
            <a:br>
              <a:rPr lang="en-US" dirty="0" smtClean="0">
                <a:latin typeface="Helvetica Neue" panose="02000503000000020004"/>
                <a:cs typeface="Helvetica Neue" panose="02000503000000020004"/>
              </a:rPr>
            </a:br>
            <a:r>
              <a:rPr lang="en-US" dirty="0" smtClean="0">
                <a:latin typeface="Helvetica Neue" panose="02000503000000020004"/>
                <a:cs typeface="Helvetica Neue" panose="02000503000000020004"/>
              </a:rPr>
              <a:t>Pearson, Chapter 6, 7</a:t>
            </a:r>
            <a:endParaRPr lang="en-US" sz="1200" dirty="0">
              <a:latin typeface="Helvetica Neue" panose="02000503000000020004"/>
              <a:cs typeface="Helvetica Neue" panose="02000503000000020004"/>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4" name="Slide Number Placeholder 3"/>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normAutofit fontScale="90000"/>
          </a:bodyPr>
          <a:lstStyle/>
          <a:p>
            <a:pPr eaLnBrk="1" hangingPunct="1">
              <a:defRPr/>
            </a:pPr>
            <a:r>
              <a:rPr lang="en-US" sz="4000" spc="-100" dirty="0" smtClean="0">
                <a:ea typeface="+mj-ea"/>
              </a:rPr>
              <a:t>Using Prototyping During Requirements Determination (Cont.)</a:t>
            </a:r>
            <a:endParaRPr lang="en-US" sz="4000" spc="-100" dirty="0" smtClean="0">
              <a:ea typeface="+mj-ea"/>
            </a:endParaRPr>
          </a:p>
        </p:txBody>
      </p:sp>
      <p:pic>
        <p:nvPicPr>
          <p:cNvPr id="389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1" y="1131881"/>
            <a:ext cx="6264275" cy="3809744"/>
          </a:xfrm>
          <a:prstGeom prst="rect">
            <a:avLst/>
          </a:prstGeom>
          <a:noFill/>
          <a:ln>
            <a:noFill/>
          </a:ln>
        </p:spPr>
      </p:pic>
      <p:sp>
        <p:nvSpPr>
          <p:cNvPr id="38919" name="Rectangle 2"/>
          <p:cNvSpPr>
            <a:spLocks noChangeArrowheads="1"/>
          </p:cNvSpPr>
          <p:nvPr/>
        </p:nvSpPr>
        <p:spPr bwMode="auto">
          <a:xfrm>
            <a:off x="6477000" y="1885950"/>
            <a:ext cx="2514600" cy="2862323"/>
          </a:xfrm>
          <a:prstGeom prst="rect">
            <a:avLst/>
          </a:prstGeom>
          <a:noFill/>
          <a:ln>
            <a:noFill/>
          </a:ln>
        </p:spPr>
        <p:txBody>
          <a:bodyPr>
            <a:spAutoFit/>
          </a:bodyPr>
          <a:lstStyle/>
          <a:p>
            <a:r>
              <a:rPr lang="en-US" b="1"/>
              <a:t>Figure 6-7</a:t>
            </a:r>
            <a:endParaRPr lang="en-US" b="1"/>
          </a:p>
          <a:p>
            <a:r>
              <a:rPr lang="en-US"/>
              <a:t>The prototyping methodology</a:t>
            </a:r>
            <a:endParaRPr lang="en-US"/>
          </a:p>
          <a:p>
            <a:r>
              <a:rPr lang="en-US"/>
              <a:t>(</a:t>
            </a:r>
            <a:r>
              <a:rPr lang="en-US" i="1"/>
              <a:t>Source: </a:t>
            </a:r>
            <a:r>
              <a:rPr lang="en-US"/>
              <a:t>Based on </a:t>
            </a:r>
            <a:r>
              <a:rPr lang="ja-JP" altLang="en-US"/>
              <a:t>“</a:t>
            </a:r>
            <a:r>
              <a:rPr lang="en-US"/>
              <a:t>Prototyping: The New</a:t>
            </a:r>
            <a:endParaRPr lang="en-US"/>
          </a:p>
          <a:p>
            <a:r>
              <a:rPr lang="en-US"/>
              <a:t>Paradigm for Systems Development,</a:t>
            </a:r>
            <a:r>
              <a:rPr lang="ja-JP" altLang="en-US"/>
              <a:t>”</a:t>
            </a:r>
            <a:r>
              <a:rPr lang="en-US"/>
              <a:t> by</a:t>
            </a:r>
            <a:endParaRPr lang="en-US"/>
          </a:p>
          <a:p>
            <a:r>
              <a:rPr lang="de-DE"/>
              <a:t>J. D. Naumann and A. M. Jenkins, </a:t>
            </a:r>
            <a:r>
              <a:rPr lang="de-DE" i="1"/>
              <a:t>MIS</a:t>
            </a:r>
            <a:endParaRPr lang="de-DE" i="1"/>
          </a:p>
          <a:p>
            <a:r>
              <a:rPr lang="en-US" i="1"/>
              <a:t>Quarterly </a:t>
            </a:r>
            <a:r>
              <a:rPr lang="en-US"/>
              <a:t>6(3): 29–44.)</a:t>
            </a:r>
            <a:endParaRPr lang="en-US"/>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normAutofit fontScale="90000"/>
          </a:bodyPr>
          <a:lstStyle/>
          <a:p>
            <a:pPr eaLnBrk="1" hangingPunct="1">
              <a:defRPr/>
            </a:pPr>
            <a:r>
              <a:rPr lang="en-US" sz="4000" spc="-100" dirty="0" smtClean="0">
                <a:ea typeface="+mj-ea"/>
              </a:rPr>
              <a:t>Using Prototyping During Requirements Determination (Cont.)</a:t>
            </a:r>
            <a:endParaRPr lang="en-US" sz="4000" spc="-100" dirty="0" smtClean="0">
              <a:ea typeface="+mj-ea"/>
            </a:endParaRPr>
          </a:p>
        </p:txBody>
      </p:sp>
      <p:sp>
        <p:nvSpPr>
          <p:cNvPr id="39942" name="Rectangle 3"/>
          <p:cNvSpPr>
            <a:spLocks noGrp="1" noChangeArrowheads="1"/>
          </p:cNvSpPr>
          <p:nvPr>
            <p:ph type="body" idx="1"/>
          </p:nvPr>
        </p:nvSpPr>
        <p:spPr>
          <a:xfrm>
            <a:off x="609600" y="1485900"/>
            <a:ext cx="7772400" cy="3371850"/>
          </a:xfrm>
        </p:spPr>
        <p:txBody>
          <a:bodyPr>
            <a:normAutofit fontScale="92500"/>
          </a:bodyPr>
          <a:lstStyle/>
          <a:p>
            <a:pPr marL="0" indent="0" eaLnBrk="1" hangingPunct="1">
              <a:lnSpc>
                <a:spcPct val="90000"/>
              </a:lnSpc>
              <a:buNone/>
            </a:pPr>
            <a:r>
              <a:rPr lang="en-US" sz="3000" dirty="0"/>
              <a:t>Most useful when:</a:t>
            </a:r>
            <a:endParaRPr lang="en-US" sz="3000" dirty="0"/>
          </a:p>
          <a:p>
            <a:pPr lvl="1" eaLnBrk="1" hangingPunct="1">
              <a:lnSpc>
                <a:spcPct val="90000"/>
              </a:lnSpc>
              <a:buFont typeface="Wingdings" panose="05000000000000000000" pitchFamily="2" charset="2"/>
              <a:buChar char="§"/>
            </a:pPr>
            <a:r>
              <a:rPr lang="en-US" dirty="0">
                <a:latin typeface="Helvetica Neue" panose="02000503000000020004"/>
                <a:cs typeface="Helvetica Neue" panose="02000503000000020004"/>
              </a:rPr>
              <a:t>User requests are not clear.</a:t>
            </a:r>
            <a:endParaRPr lang="en-US" dirty="0">
              <a:latin typeface="Helvetica Neue" panose="02000503000000020004"/>
              <a:cs typeface="Helvetica Neue" panose="02000503000000020004"/>
            </a:endParaRPr>
          </a:p>
          <a:p>
            <a:pPr lvl="1" eaLnBrk="1" hangingPunct="1">
              <a:lnSpc>
                <a:spcPct val="90000"/>
              </a:lnSpc>
              <a:buFont typeface="Wingdings" panose="05000000000000000000" pitchFamily="2" charset="2"/>
              <a:buChar char="§"/>
            </a:pPr>
            <a:r>
              <a:rPr lang="en-US" dirty="0">
                <a:latin typeface="Helvetica Neue" panose="02000503000000020004"/>
                <a:cs typeface="Helvetica Neue" panose="02000503000000020004"/>
              </a:rPr>
              <a:t>Few users are involved in the system.</a:t>
            </a:r>
            <a:endParaRPr lang="en-US" dirty="0">
              <a:latin typeface="Helvetica Neue" panose="02000503000000020004"/>
              <a:cs typeface="Helvetica Neue" panose="02000503000000020004"/>
            </a:endParaRPr>
          </a:p>
          <a:p>
            <a:pPr lvl="1" eaLnBrk="1" hangingPunct="1">
              <a:lnSpc>
                <a:spcPct val="90000"/>
              </a:lnSpc>
              <a:buFont typeface="Wingdings" panose="05000000000000000000" pitchFamily="2" charset="2"/>
              <a:buChar char="§"/>
            </a:pPr>
            <a:r>
              <a:rPr lang="en-US" dirty="0">
                <a:latin typeface="Helvetica Neue" panose="02000503000000020004"/>
                <a:cs typeface="Helvetica Neue" panose="02000503000000020004"/>
              </a:rPr>
              <a:t>Designs are complex and require concrete form.</a:t>
            </a:r>
            <a:endParaRPr lang="en-US" dirty="0">
              <a:latin typeface="Helvetica Neue" panose="02000503000000020004"/>
              <a:cs typeface="Helvetica Neue" panose="02000503000000020004"/>
            </a:endParaRPr>
          </a:p>
          <a:p>
            <a:pPr lvl="1" eaLnBrk="1" hangingPunct="1">
              <a:lnSpc>
                <a:spcPct val="90000"/>
              </a:lnSpc>
              <a:buFont typeface="Wingdings" panose="05000000000000000000" pitchFamily="2" charset="2"/>
              <a:buChar char="§"/>
            </a:pPr>
            <a:r>
              <a:rPr lang="en-US" dirty="0">
                <a:latin typeface="Helvetica Neue" panose="02000503000000020004"/>
                <a:cs typeface="Helvetica Neue" panose="02000503000000020004"/>
              </a:rPr>
              <a:t>There is a history of communication problems between analysts and users.</a:t>
            </a:r>
            <a:endParaRPr lang="en-US" dirty="0">
              <a:latin typeface="Helvetica Neue" panose="02000503000000020004"/>
              <a:cs typeface="Helvetica Neue" panose="02000503000000020004"/>
            </a:endParaRPr>
          </a:p>
          <a:p>
            <a:pPr lvl="1" eaLnBrk="1" hangingPunct="1">
              <a:lnSpc>
                <a:spcPct val="90000"/>
              </a:lnSpc>
              <a:buFont typeface="Wingdings" panose="05000000000000000000" pitchFamily="2" charset="2"/>
              <a:buChar char="§"/>
            </a:pPr>
            <a:r>
              <a:rPr lang="en-US" dirty="0">
                <a:latin typeface="Helvetica Neue" panose="02000503000000020004"/>
                <a:cs typeface="Helvetica Neue" panose="02000503000000020004"/>
              </a:rPr>
              <a:t>Tools are readily available to build prototype.</a:t>
            </a:r>
            <a:endParaRPr lang="en-US" dirty="0">
              <a:latin typeface="Helvetica Neue" panose="02000503000000020004"/>
              <a:cs typeface="Helvetica Neue" panose="02000503000000020004"/>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a:xfrm>
            <a:off x="457200" y="285750"/>
            <a:ext cx="8229600" cy="1028700"/>
          </a:xfrm>
        </p:spPr>
        <p:txBody>
          <a:bodyPr>
            <a:normAutofit fontScale="90000"/>
          </a:bodyPr>
          <a:lstStyle/>
          <a:p>
            <a:pPr eaLnBrk="1" hangingPunct="1">
              <a:defRPr/>
            </a:pPr>
            <a:r>
              <a:rPr lang="en-US" sz="4000" spc="-100" dirty="0" smtClean="0">
                <a:ea typeface="+mj-ea"/>
              </a:rPr>
              <a:t>Using Prototyping During Requirements Determination (Cont.)</a:t>
            </a:r>
            <a:endParaRPr lang="en-US" sz="4000" spc="-100" dirty="0" smtClean="0">
              <a:ea typeface="+mj-ea"/>
            </a:endParaRPr>
          </a:p>
        </p:txBody>
      </p:sp>
      <p:sp>
        <p:nvSpPr>
          <p:cNvPr id="40966" name="Rectangle 3"/>
          <p:cNvSpPr>
            <a:spLocks noGrp="1" noChangeArrowheads="1"/>
          </p:cNvSpPr>
          <p:nvPr>
            <p:ph type="body" idx="1"/>
          </p:nvPr>
        </p:nvSpPr>
        <p:spPr/>
        <p:txBody>
          <a:bodyPr>
            <a:normAutofit fontScale="92500"/>
          </a:bodyPr>
          <a:lstStyle/>
          <a:p>
            <a:pPr marL="0" indent="0" eaLnBrk="1" hangingPunct="1">
              <a:buNone/>
            </a:pPr>
            <a:r>
              <a:rPr lang="en-US" dirty="0"/>
              <a:t>Drawbacks</a:t>
            </a:r>
            <a:endParaRPr lang="en-US" dirty="0"/>
          </a:p>
          <a:p>
            <a:pPr lvl="1" eaLnBrk="1" hangingPunct="1">
              <a:buFont typeface="Wingdings" panose="05000000000000000000" pitchFamily="2" charset="2"/>
              <a:buChar char="§"/>
            </a:pPr>
            <a:r>
              <a:rPr lang="en-US" dirty="0">
                <a:latin typeface="Helvetica Neue" panose="02000503000000020004"/>
                <a:cs typeface="Helvetica Neue" panose="02000503000000020004"/>
              </a:rPr>
              <a:t>Tendency to avoid formal documentation</a:t>
            </a:r>
            <a:endParaRPr lang="en-US"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dirty="0">
                <a:latin typeface="Helvetica Neue" panose="02000503000000020004"/>
                <a:cs typeface="Helvetica Neue" panose="02000503000000020004"/>
              </a:rPr>
              <a:t>Difficult to adapt to more general user audience</a:t>
            </a:r>
            <a:endParaRPr lang="en-US"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dirty="0">
                <a:latin typeface="Helvetica Neue" panose="02000503000000020004"/>
                <a:cs typeface="Helvetica Neue" panose="02000503000000020004"/>
              </a:rPr>
              <a:t>Sharing data with other systems is often not considered</a:t>
            </a:r>
            <a:endParaRPr lang="en-US"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dirty="0">
                <a:latin typeface="Helvetica Neue" panose="02000503000000020004"/>
                <a:cs typeface="Helvetica Neue" panose="02000503000000020004"/>
              </a:rPr>
              <a:t>Systems Development Life Cycle (SDLC) checks are often bypassed</a:t>
            </a:r>
            <a:endParaRPr lang="en-US" dirty="0">
              <a:latin typeface="Helvetica Neue" panose="02000503000000020004"/>
              <a:cs typeface="Helvetica Neue" panose="02000503000000020004"/>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p:txBody>
          <a:bodyPr>
            <a:normAutofit fontScale="90000"/>
          </a:bodyPr>
          <a:lstStyle/>
          <a:p>
            <a:pPr eaLnBrk="1" hangingPunct="1"/>
            <a:r>
              <a:rPr lang="en-US" sz="4000" dirty="0"/>
              <a:t>Radical Methods for Determining System Requirements</a:t>
            </a:r>
            <a:endParaRPr lang="en-US" sz="4000" dirty="0"/>
          </a:p>
        </p:txBody>
      </p:sp>
      <p:sp>
        <p:nvSpPr>
          <p:cNvPr id="41990" name="Rectangle 3"/>
          <p:cNvSpPr>
            <a:spLocks noGrp="1" noChangeArrowheads="1"/>
          </p:cNvSpPr>
          <p:nvPr>
            <p:ph idx="1"/>
          </p:nvPr>
        </p:nvSpPr>
        <p:spPr/>
        <p:txBody>
          <a:bodyPr/>
          <a:lstStyle/>
          <a:p>
            <a:pPr marL="0" indent="0" eaLnBrk="1" hangingPunct="1">
              <a:buNone/>
            </a:pPr>
            <a:r>
              <a:rPr lang="en-US" dirty="0"/>
              <a:t>Business Process Reengineering (BPR):</a:t>
            </a:r>
            <a:r>
              <a:rPr lang="en-US" dirty="0">
                <a:latin typeface="Helvetica Neue" panose="02000503000000020004"/>
                <a:cs typeface="Helvetica Neue" panose="02000503000000020004"/>
              </a:rPr>
              <a:t> search for and implementation of radical change in business processes to achieve breakthrough improvements in products and services</a:t>
            </a:r>
            <a:endParaRPr lang="en-US" dirty="0">
              <a:latin typeface="Helvetica Neue" panose="02000503000000020004"/>
              <a:cs typeface="Helvetica Neue" panose="02000503000000020004"/>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ChangeArrowheads="1"/>
          </p:cNvSpPr>
          <p:nvPr>
            <p:ph type="title"/>
          </p:nvPr>
        </p:nvSpPr>
        <p:spPr/>
        <p:txBody>
          <a:bodyPr>
            <a:normAutofit fontScale="90000"/>
          </a:bodyPr>
          <a:lstStyle/>
          <a:p>
            <a:pPr eaLnBrk="1" hangingPunct="1"/>
            <a:r>
              <a:rPr lang="en-US" sz="4000" dirty="0"/>
              <a:t>Radical Methods for Determining System Requirements (Cont.)</a:t>
            </a:r>
            <a:endParaRPr lang="en-US" sz="4000" dirty="0"/>
          </a:p>
        </p:txBody>
      </p:sp>
      <p:sp>
        <p:nvSpPr>
          <p:cNvPr id="43014" name="Rectangle 3"/>
          <p:cNvSpPr>
            <a:spLocks noGrp="1" noChangeArrowheads="1"/>
          </p:cNvSpPr>
          <p:nvPr>
            <p:ph idx="1"/>
          </p:nvPr>
        </p:nvSpPr>
        <p:spPr/>
        <p:txBody>
          <a:bodyPr/>
          <a:lstStyle/>
          <a:p>
            <a:pPr marL="0" indent="0" eaLnBrk="1" hangingPunct="1">
              <a:buNone/>
            </a:pPr>
            <a:r>
              <a:rPr lang="en-US" dirty="0"/>
              <a:t>Goals</a:t>
            </a:r>
            <a:endParaRPr lang="en-US" dirty="0"/>
          </a:p>
          <a:p>
            <a:pPr lvl="1" eaLnBrk="1" hangingPunct="1">
              <a:buFont typeface="Wingdings" panose="05000000000000000000" pitchFamily="2" charset="2"/>
              <a:buChar char="§"/>
            </a:pPr>
            <a:r>
              <a:rPr lang="en-US" dirty="0">
                <a:latin typeface="Helvetica Neue" panose="02000503000000020004"/>
                <a:cs typeface="Helvetica Neue" panose="02000503000000020004"/>
              </a:rPr>
              <a:t>Reorganize complete flow of data in major sections of an organization.</a:t>
            </a:r>
            <a:endParaRPr lang="en-US"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dirty="0">
                <a:latin typeface="Helvetica Neue" panose="02000503000000020004"/>
                <a:cs typeface="Helvetica Neue" panose="02000503000000020004"/>
              </a:rPr>
              <a:t>Eliminate unnecessary steps.</a:t>
            </a:r>
            <a:endParaRPr lang="en-US"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dirty="0">
                <a:latin typeface="Helvetica Neue" panose="02000503000000020004"/>
                <a:cs typeface="Helvetica Neue" panose="02000503000000020004"/>
              </a:rPr>
              <a:t>Combine steps.</a:t>
            </a:r>
            <a:endParaRPr lang="en-US"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dirty="0">
                <a:latin typeface="Helvetica Neue" panose="02000503000000020004"/>
                <a:cs typeface="Helvetica Neue" panose="02000503000000020004"/>
              </a:rPr>
              <a:t>Become more responsive to future change.</a:t>
            </a:r>
            <a:endParaRPr lang="en-US" dirty="0">
              <a:latin typeface="Helvetica Neue" panose="02000503000000020004"/>
              <a:cs typeface="Helvetica Neue" panose="02000503000000020004"/>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p:txBody>
          <a:bodyPr>
            <a:normAutofit fontScale="90000"/>
          </a:bodyPr>
          <a:lstStyle/>
          <a:p>
            <a:pPr eaLnBrk="1" hangingPunct="1">
              <a:defRPr/>
            </a:pPr>
            <a:r>
              <a:rPr lang="en-US" sz="4000" spc="-100" dirty="0" smtClean="0">
                <a:ea typeface="+mj-ea"/>
              </a:rPr>
              <a:t>Identifying Processes to  Reengineer</a:t>
            </a:r>
            <a:endParaRPr lang="en-US" sz="4000" spc="-100" dirty="0" smtClean="0">
              <a:ea typeface="+mj-ea"/>
            </a:endParaRPr>
          </a:p>
        </p:txBody>
      </p:sp>
      <p:sp>
        <p:nvSpPr>
          <p:cNvPr id="44038" name="Rectangle 3"/>
          <p:cNvSpPr>
            <a:spLocks noGrp="1" noChangeArrowheads="1"/>
          </p:cNvSpPr>
          <p:nvPr>
            <p:ph type="body" idx="1"/>
          </p:nvPr>
        </p:nvSpPr>
        <p:spPr/>
        <p:txBody>
          <a:bodyPr>
            <a:normAutofit lnSpcReduction="10000"/>
          </a:bodyPr>
          <a:lstStyle/>
          <a:p>
            <a:pPr marL="0" indent="0" eaLnBrk="1" hangingPunct="1">
              <a:buNone/>
            </a:pPr>
            <a:r>
              <a:rPr lang="en-US" dirty="0"/>
              <a:t>Key business processes</a:t>
            </a:r>
            <a:endParaRPr lang="en-US" dirty="0"/>
          </a:p>
          <a:p>
            <a:pPr lvl="1" eaLnBrk="1" hangingPunct="1">
              <a:buFont typeface="Wingdings" panose="05000000000000000000" pitchFamily="2" charset="2"/>
              <a:buChar char="§"/>
            </a:pPr>
            <a:r>
              <a:rPr lang="en-US" dirty="0">
                <a:latin typeface="Helvetica Neue" panose="02000503000000020004"/>
                <a:cs typeface="Helvetica Neue" panose="02000503000000020004"/>
              </a:rPr>
              <a:t>Structured, measured set of activities designed to produce specific output for a particular customer or market</a:t>
            </a:r>
            <a:endParaRPr lang="en-US"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dirty="0">
                <a:latin typeface="Helvetica Neue" panose="02000503000000020004"/>
                <a:cs typeface="Helvetica Neue" panose="02000503000000020004"/>
              </a:rPr>
              <a:t>Focused on customers and outcome</a:t>
            </a:r>
            <a:endParaRPr lang="en-US"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dirty="0">
                <a:latin typeface="Helvetica Neue" panose="02000503000000020004"/>
                <a:cs typeface="Helvetica Neue" panose="02000503000000020004"/>
              </a:rPr>
              <a:t>Same techniques as requirements determination are used</a:t>
            </a:r>
            <a:endParaRPr lang="en-US" dirty="0">
              <a:latin typeface="Helvetica Neue" panose="02000503000000020004"/>
              <a:cs typeface="Helvetica Neue" panose="02000503000000020004"/>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p:cNvSpPr>
            <a:spLocks noGrp="1" noChangeArrowheads="1"/>
          </p:cNvSpPr>
          <p:nvPr>
            <p:ph type="title"/>
          </p:nvPr>
        </p:nvSpPr>
        <p:spPr/>
        <p:txBody>
          <a:bodyPr/>
          <a:lstStyle/>
          <a:p>
            <a:pPr eaLnBrk="1" hangingPunct="1"/>
            <a:r>
              <a:rPr lang="en-US" dirty="0"/>
              <a:t>Disruptive Technologies</a:t>
            </a:r>
            <a:endParaRPr lang="en-US" dirty="0"/>
          </a:p>
        </p:txBody>
      </p:sp>
      <p:sp>
        <p:nvSpPr>
          <p:cNvPr id="45062" name="Rectangle 3"/>
          <p:cNvSpPr>
            <a:spLocks noGrp="1" noChangeArrowheads="1"/>
          </p:cNvSpPr>
          <p:nvPr>
            <p:ph idx="1"/>
          </p:nvPr>
        </p:nvSpPr>
        <p:spPr/>
        <p:txBody>
          <a:bodyPr/>
          <a:lstStyle/>
          <a:p>
            <a:pPr eaLnBrk="1" hangingPunct="1"/>
            <a:r>
              <a:rPr lang="en-US" sz="3000" dirty="0">
                <a:latin typeface="Helvetica Neue" panose="02000503000000020004"/>
                <a:cs typeface="Helvetica Neue" panose="02000503000000020004"/>
              </a:rPr>
              <a:t>Information technologies must be applied to radically improve business processes.</a:t>
            </a:r>
            <a:endParaRPr lang="en-US" sz="3000" dirty="0">
              <a:latin typeface="Helvetica Neue" panose="02000503000000020004"/>
              <a:cs typeface="Helvetica Neue" panose="02000503000000020004"/>
            </a:endParaRPr>
          </a:p>
          <a:p>
            <a:pPr eaLnBrk="1" hangingPunct="1"/>
            <a:r>
              <a:rPr lang="en-US" sz="3000" dirty="0"/>
              <a:t>Disruptive technologies</a:t>
            </a:r>
            <a:r>
              <a:rPr lang="en-US" sz="3000" dirty="0">
                <a:latin typeface="Helvetica Neue" panose="02000503000000020004"/>
                <a:cs typeface="Helvetica Neue" panose="02000503000000020004"/>
              </a:rPr>
              <a:t> are technologies that enable the breaking of long-held business rules that inhibit organizations from making radical business changes.</a:t>
            </a:r>
            <a:endParaRPr lang="en-US" sz="3000" dirty="0">
              <a:latin typeface="Helvetica Neue" panose="02000503000000020004"/>
              <a:cs typeface="Helvetica Neue" panose="02000503000000020004"/>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itle 1"/>
          <p:cNvSpPr>
            <a:spLocks noGrp="1"/>
          </p:cNvSpPr>
          <p:nvPr>
            <p:ph type="title"/>
          </p:nvPr>
        </p:nvSpPr>
        <p:spPr/>
        <p:txBody>
          <a:bodyPr>
            <a:normAutofit/>
          </a:bodyPr>
          <a:lstStyle/>
          <a:p>
            <a:r>
              <a:rPr lang="en-US" dirty="0"/>
              <a:t>Disruptive Technologies (Cont.)</a:t>
            </a:r>
            <a:endParaRPr lang="en-US" dirty="0"/>
          </a:p>
        </p:txBody>
      </p:sp>
      <p:sp>
        <p:nvSpPr>
          <p:cNvPr id="2" name="Content Placeholder 1"/>
          <p:cNvSpPr>
            <a:spLocks noGrp="1"/>
          </p:cNvSpPr>
          <p:nvPr>
            <p:ph idx="1"/>
          </p:nvPr>
        </p:nvSpPr>
        <p:spPr/>
        <p:txBody>
          <a:bodyPr/>
          <a:lstStyle/>
          <a:p>
            <a:endParaRPr lang="en-US"/>
          </a:p>
        </p:txBody>
      </p:sp>
      <p:pic>
        <p:nvPicPr>
          <p:cNvPr id="460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1" y="998105"/>
            <a:ext cx="8366125" cy="3998734"/>
          </a:xfrm>
          <a:prstGeom prst="rect">
            <a:avLst/>
          </a:prstGeom>
          <a:noFill/>
          <a:ln>
            <a:noFill/>
          </a:ln>
        </p:spPr>
      </p:pic>
      <p:sp>
        <p:nvSpPr>
          <p:cNvPr id="3" name="Date Placeholder 2"/>
          <p:cNvSpPr>
            <a:spLocks noGrp="1"/>
          </p:cNvSpPr>
          <p:nvPr>
            <p:ph type="dt" sz="half" idx="10"/>
          </p:nvPr>
        </p:nvSpPr>
        <p:spPr/>
        <p:txBody>
          <a:bodyPr/>
          <a:lstStyle/>
          <a:p>
            <a:r>
              <a:rPr lang="en-AU" smtClean="0"/>
              <a:t>Information Systems, Unit 03</a:t>
            </a:r>
            <a:endParaRPr lang="en-US"/>
          </a:p>
        </p:txBody>
      </p:sp>
      <p:sp>
        <p:nvSpPr>
          <p:cNvPr id="4" name="Slide Number Placeholder 3"/>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2"/>
          <p:cNvSpPr>
            <a:spLocks noGrp="1" noChangeArrowheads="1"/>
          </p:cNvSpPr>
          <p:nvPr>
            <p:ph type="title"/>
          </p:nvPr>
        </p:nvSpPr>
        <p:spPr/>
        <p:txBody>
          <a:bodyPr>
            <a:normAutofit fontScale="90000"/>
          </a:bodyPr>
          <a:lstStyle/>
          <a:p>
            <a:pPr eaLnBrk="1" hangingPunct="1"/>
            <a:r>
              <a:rPr lang="en-US" sz="4000" dirty="0"/>
              <a:t>Requirements Determination using Agile Methodologies</a:t>
            </a:r>
            <a:endParaRPr lang="en-US" sz="4000" dirty="0"/>
          </a:p>
        </p:txBody>
      </p:sp>
      <p:sp>
        <p:nvSpPr>
          <p:cNvPr id="47110" name="Rectangle 3"/>
          <p:cNvSpPr>
            <a:spLocks noGrp="1" noChangeArrowheads="1"/>
          </p:cNvSpPr>
          <p:nvPr>
            <p:ph idx="1"/>
          </p:nvPr>
        </p:nvSpPr>
        <p:spPr/>
        <p:txBody>
          <a:bodyPr>
            <a:normAutofit lnSpcReduction="10000"/>
          </a:bodyPr>
          <a:lstStyle/>
          <a:p>
            <a:pPr eaLnBrk="1" hangingPunct="1"/>
            <a:r>
              <a:rPr lang="en-US" sz="2800" b="1" dirty="0"/>
              <a:t>Continual user involvement</a:t>
            </a:r>
            <a:endParaRPr lang="en-US" sz="2800" b="1" dirty="0"/>
          </a:p>
          <a:p>
            <a:pPr lvl="1" eaLnBrk="1" hangingPunct="1"/>
            <a:r>
              <a:rPr lang="en-US" sz="2400" dirty="0">
                <a:latin typeface="Helvetica Neue" panose="02000503000000020004"/>
                <a:cs typeface="Helvetica Neue" panose="02000503000000020004"/>
              </a:rPr>
              <a:t>Replace traditional SDLC waterfall with iterative analyze–design–code–test cycle</a:t>
            </a:r>
            <a:endParaRPr lang="en-US" sz="2400" dirty="0">
              <a:latin typeface="Helvetica Neue" panose="02000503000000020004"/>
              <a:cs typeface="Helvetica Neue" panose="02000503000000020004"/>
            </a:endParaRPr>
          </a:p>
          <a:p>
            <a:pPr eaLnBrk="1" hangingPunct="1"/>
            <a:r>
              <a:rPr lang="en-US" sz="2800" b="1" dirty="0"/>
              <a:t>Agile usage-centered design</a:t>
            </a:r>
            <a:endParaRPr lang="en-US" sz="2800" b="1" dirty="0"/>
          </a:p>
          <a:p>
            <a:pPr lvl="1" eaLnBrk="1" hangingPunct="1"/>
            <a:r>
              <a:rPr lang="en-US" sz="2400" dirty="0">
                <a:latin typeface="Helvetica Neue" panose="02000503000000020004"/>
                <a:cs typeface="Helvetica Neue" panose="02000503000000020004"/>
              </a:rPr>
              <a:t>Focuses on user goals, roles, and tasks</a:t>
            </a:r>
            <a:endParaRPr lang="en-US" sz="2400" dirty="0">
              <a:latin typeface="Helvetica Neue" panose="02000503000000020004"/>
              <a:cs typeface="Helvetica Neue" panose="02000503000000020004"/>
            </a:endParaRPr>
          </a:p>
          <a:p>
            <a:pPr eaLnBrk="1" hangingPunct="1"/>
            <a:r>
              <a:rPr lang="en-US" sz="2800" b="1" dirty="0"/>
              <a:t>The Planning Game</a:t>
            </a:r>
            <a:endParaRPr lang="en-US" sz="2800" b="1" dirty="0"/>
          </a:p>
          <a:p>
            <a:pPr lvl="1" eaLnBrk="1" hangingPunct="1"/>
            <a:r>
              <a:rPr lang="en-US" sz="2400" dirty="0">
                <a:latin typeface="Helvetica Neue" panose="02000503000000020004"/>
                <a:cs typeface="Helvetica Neue" panose="02000503000000020004"/>
              </a:rPr>
              <a:t>Based on </a:t>
            </a:r>
            <a:r>
              <a:rPr lang="en-US" sz="2400" dirty="0" err="1">
                <a:latin typeface="Helvetica Neue" panose="02000503000000020004"/>
                <a:cs typeface="Helvetica Neue" panose="02000503000000020004"/>
              </a:rPr>
              <a:t>eXtreme</a:t>
            </a:r>
            <a:r>
              <a:rPr lang="en-US" sz="2400" dirty="0">
                <a:latin typeface="Helvetica Neue" panose="02000503000000020004"/>
                <a:cs typeface="Helvetica Neue" panose="02000503000000020004"/>
              </a:rPr>
              <a:t> programming</a:t>
            </a:r>
            <a:endParaRPr lang="en-US" sz="2400" dirty="0">
              <a:latin typeface="Helvetica Neue" panose="02000503000000020004"/>
              <a:cs typeface="Helvetica Neue" panose="02000503000000020004"/>
            </a:endParaRPr>
          </a:p>
          <a:p>
            <a:pPr lvl="1" eaLnBrk="1" hangingPunct="1"/>
            <a:r>
              <a:rPr lang="en-US" sz="2400" dirty="0">
                <a:latin typeface="Helvetica Neue" panose="02000503000000020004"/>
                <a:cs typeface="Helvetica Neue" panose="02000503000000020004"/>
              </a:rPr>
              <a:t>Exploration, steering, commitment</a:t>
            </a:r>
            <a:endParaRPr lang="en-US" sz="2400" dirty="0">
              <a:latin typeface="Helvetica Neue" panose="02000503000000020004"/>
              <a:cs typeface="Helvetica Neue" panose="02000503000000020004"/>
            </a:endParaRPr>
          </a:p>
          <a:p>
            <a:pPr lvl="1" eaLnBrk="1" hangingPunct="1"/>
            <a:endParaRPr lang="en-US" sz="2400" dirty="0">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itle 1"/>
          <p:cNvSpPr>
            <a:spLocks noGrp="1"/>
          </p:cNvSpPr>
          <p:nvPr>
            <p:ph type="title"/>
          </p:nvPr>
        </p:nvSpPr>
        <p:spPr/>
        <p:txBody>
          <a:bodyPr>
            <a:normAutofit/>
          </a:bodyPr>
          <a:lstStyle/>
          <a:p>
            <a:r>
              <a:rPr lang="en-US" dirty="0"/>
              <a:t>Continual User Involvement</a:t>
            </a:r>
            <a:endParaRPr lang="en-US" dirty="0"/>
          </a:p>
        </p:txBody>
      </p:sp>
      <p:pic>
        <p:nvPicPr>
          <p:cNvPr id="48134" name="Picture 7" descr="Noname.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20878" y="1142999"/>
            <a:ext cx="4735070" cy="3743411"/>
          </a:xfrm>
          <a:prstGeom prst="rect">
            <a:avLst/>
          </a:prstGeom>
          <a:noFill/>
          <a:ln>
            <a:noFill/>
          </a:ln>
        </p:spPr>
      </p:pic>
      <p:sp>
        <p:nvSpPr>
          <p:cNvPr id="48135" name="Rectangle 8"/>
          <p:cNvSpPr>
            <a:spLocks noChangeArrowheads="1"/>
          </p:cNvSpPr>
          <p:nvPr/>
        </p:nvSpPr>
        <p:spPr bwMode="auto">
          <a:xfrm>
            <a:off x="4724400" y="3600450"/>
            <a:ext cx="4419600" cy="646331"/>
          </a:xfrm>
          <a:prstGeom prst="rect">
            <a:avLst/>
          </a:prstGeom>
          <a:noFill/>
          <a:ln>
            <a:noFill/>
          </a:ln>
        </p:spPr>
        <p:txBody>
          <a:bodyPr>
            <a:spAutoFit/>
          </a:bodyPr>
          <a:lstStyle/>
          <a:p>
            <a:r>
              <a:rPr lang="en-US" b="1"/>
              <a:t>FIGURE 6-9</a:t>
            </a:r>
            <a:endParaRPr lang="en-US" b="1"/>
          </a:p>
          <a:p>
            <a:r>
              <a:rPr lang="en-US"/>
              <a:t>The iterative analysis–design–code–test cycle</a:t>
            </a:r>
            <a:endParaRPr lang="en-US"/>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a:bodyPr>
          <a:lstStyle/>
          <a:p>
            <a:pPr eaLnBrk="1" hangingPunct="1"/>
            <a:r>
              <a:rPr lang="en-US" dirty="0"/>
              <a:t>Learning Objectives</a:t>
            </a:r>
            <a:endParaRPr lang="en-US" dirty="0"/>
          </a:p>
        </p:txBody>
      </p:sp>
      <p:sp>
        <p:nvSpPr>
          <p:cNvPr id="3075" name="Rectangle 3"/>
          <p:cNvSpPr>
            <a:spLocks noGrp="1" noChangeArrowheads="1"/>
          </p:cNvSpPr>
          <p:nvPr>
            <p:ph idx="1"/>
          </p:nvPr>
        </p:nvSpPr>
        <p:spPr/>
        <p:txBody>
          <a:bodyPr>
            <a:normAutofit fontScale="85000" lnSpcReduction="20000"/>
          </a:bodyPr>
          <a:lstStyle/>
          <a:p>
            <a:pPr eaLnBrk="1" hangingPunct="1"/>
            <a:r>
              <a:rPr lang="en-US" sz="2800" dirty="0">
                <a:latin typeface="Helvetica Neue" panose="02000503000000020004"/>
                <a:cs typeface="Helvetica Neue" panose="02000503000000020004"/>
              </a:rPr>
              <a:t>Describe options for designing and conducting interviews and develop a plan for conducting an interview to determine system requirements.</a:t>
            </a:r>
            <a:endParaRPr lang="en-US" sz="2800" dirty="0">
              <a:latin typeface="Helvetica Neue" panose="02000503000000020004"/>
              <a:cs typeface="Helvetica Neue" panose="02000503000000020004"/>
            </a:endParaRPr>
          </a:p>
          <a:p>
            <a:pPr eaLnBrk="1" hangingPunct="1"/>
            <a:r>
              <a:rPr lang="en-US" sz="2800" dirty="0">
                <a:latin typeface="Helvetica Neue" panose="02000503000000020004"/>
                <a:cs typeface="Helvetica Neue" panose="02000503000000020004"/>
              </a:rPr>
              <a:t>Explain the advantages and pitfalls of observing workers and analyzing business documents to determine system requirements.</a:t>
            </a:r>
            <a:endParaRPr lang="en-US" sz="2800" dirty="0">
              <a:latin typeface="Helvetica Neue" panose="02000503000000020004"/>
              <a:cs typeface="Helvetica Neue" panose="02000503000000020004"/>
            </a:endParaRPr>
          </a:p>
          <a:p>
            <a:pPr eaLnBrk="1" hangingPunct="1"/>
            <a:r>
              <a:rPr lang="en-US" sz="2800" dirty="0">
                <a:latin typeface="Helvetica Neue" panose="02000503000000020004"/>
                <a:cs typeface="Helvetica Neue" panose="02000503000000020004"/>
              </a:rPr>
              <a:t>Explain how computing can provide support for requirements determination.</a:t>
            </a:r>
            <a:endParaRPr lang="en-US" sz="2800" dirty="0">
              <a:latin typeface="Helvetica Neue" panose="02000503000000020004"/>
              <a:cs typeface="Helvetica Neue" panose="02000503000000020004"/>
            </a:endParaRPr>
          </a:p>
          <a:p>
            <a:pPr eaLnBrk="1" hangingPunct="1"/>
            <a:r>
              <a:rPr lang="en-US" sz="2800" dirty="0">
                <a:latin typeface="Helvetica Neue" panose="02000503000000020004"/>
                <a:cs typeface="Helvetica Neue" panose="02000503000000020004"/>
              </a:rPr>
              <a:t>Participate in and help plan a Joint Application Design session.</a:t>
            </a:r>
            <a:endParaRPr lang="en-US" sz="2800" dirty="0">
              <a:latin typeface="Helvetica Neue" panose="02000503000000020004"/>
              <a:cs typeface="Helvetica Neue" panose="02000503000000020004"/>
            </a:endParaRPr>
          </a:p>
          <a:p>
            <a:pPr eaLnBrk="1" hangingPunct="1">
              <a:buClr>
                <a:srgbClr val="BA2212"/>
              </a:buClr>
              <a:buFont typeface="Wingdings" panose="05000000000000000000" charset="0"/>
              <a:buChar char="ü"/>
            </a:pPr>
            <a:endParaRPr lang="en-US" sz="2800" dirty="0">
              <a:latin typeface="Arial" panose="020B0604020202020204" pitchFamily="34" charset="0"/>
              <a:cs typeface="Arial" panose="020B0604020202020204" pitchFamily="34" charset="0"/>
            </a:endParaRPr>
          </a:p>
          <a:p>
            <a:pPr eaLnBrk="1" hangingPunct="1">
              <a:lnSpc>
                <a:spcPct val="90000"/>
              </a:lnSpc>
              <a:buClr>
                <a:srgbClr val="BA2212"/>
              </a:buClr>
              <a:buFont typeface="Wingdings" panose="05000000000000000000" charset="0"/>
              <a:buChar char="ü"/>
            </a:pPr>
            <a:endParaRPr lang="en-US" dirty="0">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p:txBody>
          <a:bodyPr>
            <a:normAutofit fontScale="90000"/>
          </a:bodyPr>
          <a:lstStyle/>
          <a:p>
            <a:pPr eaLnBrk="1" hangingPunct="1"/>
            <a:r>
              <a:rPr lang="en-US" sz="4000" dirty="0"/>
              <a:t>Agile Usage-Centered Design Steps</a:t>
            </a:r>
            <a:endParaRPr lang="en-US" sz="4000" dirty="0"/>
          </a:p>
        </p:txBody>
      </p:sp>
      <p:sp>
        <p:nvSpPr>
          <p:cNvPr id="49158" name="Rectangle 3"/>
          <p:cNvSpPr>
            <a:spLocks noGrp="1" noChangeArrowheads="1"/>
          </p:cNvSpPr>
          <p:nvPr>
            <p:ph idx="1"/>
          </p:nvPr>
        </p:nvSpPr>
        <p:spPr/>
        <p:txBody>
          <a:bodyPr>
            <a:normAutofit lnSpcReduction="10000"/>
          </a:bodyPr>
          <a:lstStyle/>
          <a:p>
            <a:pPr eaLnBrk="1" hangingPunct="1">
              <a:lnSpc>
                <a:spcPct val="80000"/>
              </a:lnSpc>
            </a:pPr>
            <a:r>
              <a:rPr lang="en-US" sz="2400" dirty="0">
                <a:latin typeface="Helvetica Neue" panose="02000503000000020004"/>
                <a:cs typeface="Helvetica Neue" panose="02000503000000020004"/>
              </a:rPr>
              <a:t>Gather group of programmers, analysts, users, testers, facilitator.</a:t>
            </a:r>
            <a:endParaRPr lang="en-US" sz="2400" dirty="0">
              <a:latin typeface="Helvetica Neue" panose="02000503000000020004"/>
              <a:cs typeface="Helvetica Neue" panose="02000503000000020004"/>
            </a:endParaRPr>
          </a:p>
          <a:p>
            <a:pPr eaLnBrk="1" hangingPunct="1">
              <a:lnSpc>
                <a:spcPct val="80000"/>
              </a:lnSpc>
            </a:pPr>
            <a:r>
              <a:rPr lang="en-US" sz="2400" dirty="0">
                <a:latin typeface="Helvetica Neue" panose="02000503000000020004"/>
                <a:cs typeface="Helvetica Neue" panose="02000503000000020004"/>
              </a:rPr>
              <a:t>Document complaints of current system.</a:t>
            </a:r>
            <a:endParaRPr lang="en-US" sz="2400" dirty="0">
              <a:latin typeface="Helvetica Neue" panose="02000503000000020004"/>
              <a:cs typeface="Helvetica Neue" panose="02000503000000020004"/>
            </a:endParaRPr>
          </a:p>
          <a:p>
            <a:pPr eaLnBrk="1" hangingPunct="1">
              <a:lnSpc>
                <a:spcPct val="80000"/>
              </a:lnSpc>
            </a:pPr>
            <a:r>
              <a:rPr lang="en-US" sz="2400" dirty="0">
                <a:latin typeface="Helvetica Neue" panose="02000503000000020004"/>
                <a:cs typeface="Helvetica Neue" panose="02000503000000020004"/>
              </a:rPr>
              <a:t>Determine important user roles.</a:t>
            </a:r>
            <a:endParaRPr lang="en-US" sz="2400" dirty="0">
              <a:latin typeface="Helvetica Neue" panose="02000503000000020004"/>
              <a:cs typeface="Helvetica Neue" panose="02000503000000020004"/>
            </a:endParaRPr>
          </a:p>
          <a:p>
            <a:pPr eaLnBrk="1" hangingPunct="1">
              <a:lnSpc>
                <a:spcPct val="80000"/>
              </a:lnSpc>
            </a:pPr>
            <a:r>
              <a:rPr lang="en-US" sz="2400" dirty="0">
                <a:latin typeface="Helvetica Neue" panose="02000503000000020004"/>
                <a:cs typeface="Helvetica Neue" panose="02000503000000020004"/>
              </a:rPr>
              <a:t>Determine, prioritize, and describe tasks for each user role.</a:t>
            </a:r>
            <a:endParaRPr lang="en-US" sz="2400" dirty="0">
              <a:latin typeface="Helvetica Neue" panose="02000503000000020004"/>
              <a:cs typeface="Helvetica Neue" panose="02000503000000020004"/>
            </a:endParaRPr>
          </a:p>
          <a:p>
            <a:pPr eaLnBrk="1" hangingPunct="1">
              <a:lnSpc>
                <a:spcPct val="80000"/>
              </a:lnSpc>
            </a:pPr>
            <a:r>
              <a:rPr lang="en-US" sz="2400" dirty="0">
                <a:latin typeface="Helvetica Neue" panose="02000503000000020004"/>
                <a:cs typeface="Helvetica Neue" panose="02000503000000020004"/>
              </a:rPr>
              <a:t>Group similar tasks into interaction contexts.</a:t>
            </a:r>
            <a:endParaRPr lang="en-US" sz="2400" dirty="0">
              <a:latin typeface="Helvetica Neue" panose="02000503000000020004"/>
              <a:cs typeface="Helvetica Neue" panose="02000503000000020004"/>
            </a:endParaRPr>
          </a:p>
          <a:p>
            <a:pPr eaLnBrk="1" hangingPunct="1">
              <a:lnSpc>
                <a:spcPct val="80000"/>
              </a:lnSpc>
            </a:pPr>
            <a:r>
              <a:rPr lang="en-US" sz="2400" dirty="0">
                <a:latin typeface="Helvetica Neue" panose="02000503000000020004"/>
                <a:cs typeface="Helvetica Neue" panose="02000503000000020004"/>
              </a:rPr>
              <a:t>Associate each interaction context with a user interface for the system, and prototype the interaction context.</a:t>
            </a:r>
            <a:endParaRPr lang="en-US" sz="2400" dirty="0">
              <a:latin typeface="Helvetica Neue" panose="02000503000000020004"/>
              <a:cs typeface="Helvetica Neue" panose="02000503000000020004"/>
            </a:endParaRPr>
          </a:p>
          <a:p>
            <a:pPr eaLnBrk="1" hangingPunct="1">
              <a:lnSpc>
                <a:spcPct val="80000"/>
              </a:lnSpc>
            </a:pPr>
            <a:r>
              <a:rPr lang="en-US" sz="2400" dirty="0">
                <a:latin typeface="Helvetica Neue" panose="02000503000000020004"/>
                <a:cs typeface="Helvetica Neue" panose="02000503000000020004"/>
              </a:rPr>
              <a:t>Step through and modify the prototype.</a:t>
            </a:r>
            <a:endParaRPr lang="en-US" sz="2400" dirty="0">
              <a:latin typeface="Helvetica Neue" panose="02000503000000020004"/>
              <a:cs typeface="Helvetica Neue" panose="02000503000000020004"/>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1"/>
          <p:cNvSpPr>
            <a:spLocks noGrp="1"/>
          </p:cNvSpPr>
          <p:nvPr>
            <p:ph type="title"/>
          </p:nvPr>
        </p:nvSpPr>
        <p:spPr/>
        <p:txBody>
          <a:bodyPr>
            <a:normAutofit fontScale="90000"/>
          </a:bodyPr>
          <a:lstStyle/>
          <a:p>
            <a:r>
              <a:rPr lang="en-US" dirty="0"/>
              <a:t>The Planning Game from </a:t>
            </a:r>
            <a:r>
              <a:rPr lang="en-US" dirty="0" err="1"/>
              <a:t>eXtreme</a:t>
            </a:r>
            <a:r>
              <a:rPr lang="en-US" dirty="0"/>
              <a:t> Programming</a:t>
            </a:r>
            <a:endParaRPr lang="en-US" dirty="0"/>
          </a:p>
        </p:txBody>
      </p:sp>
      <p:pic>
        <p:nvPicPr>
          <p:cNvPr id="50182" name="Picture 7" descr="Noname.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81001" y="1145684"/>
            <a:ext cx="8442325" cy="3782138"/>
          </a:xfrm>
          <a:prstGeom prst="rect">
            <a:avLst/>
          </a:prstGeom>
          <a:noFill/>
          <a:ln>
            <a:noFill/>
          </a:ln>
        </p:spPr>
      </p:pic>
      <p:sp>
        <p:nvSpPr>
          <p:cNvPr id="50183" name="Rectangle 8"/>
          <p:cNvSpPr>
            <a:spLocks noChangeArrowheads="1"/>
          </p:cNvSpPr>
          <p:nvPr/>
        </p:nvSpPr>
        <p:spPr bwMode="auto">
          <a:xfrm>
            <a:off x="304800" y="3886200"/>
            <a:ext cx="4572000" cy="646331"/>
          </a:xfrm>
          <a:prstGeom prst="rect">
            <a:avLst/>
          </a:prstGeom>
          <a:noFill/>
          <a:ln>
            <a:noFill/>
          </a:ln>
        </p:spPr>
        <p:txBody>
          <a:bodyPr>
            <a:spAutoFit/>
          </a:bodyPr>
          <a:lstStyle/>
          <a:p>
            <a:r>
              <a:rPr lang="en-US" b="1"/>
              <a:t>FIGURE 6-10</a:t>
            </a:r>
            <a:endParaRPr lang="en-US" b="1"/>
          </a:p>
          <a:p>
            <a:r>
              <a:rPr lang="en-US"/>
              <a:t>eXtreme Programming</a:t>
            </a:r>
            <a:r>
              <a:rPr lang="ja-JP" altLang="en-US"/>
              <a:t>’</a:t>
            </a:r>
            <a:r>
              <a:rPr lang="en-US"/>
              <a:t>s Planning Game</a:t>
            </a:r>
            <a:endParaRPr lang="en-US"/>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itle 1"/>
          <p:cNvSpPr>
            <a:spLocks noGrp="1"/>
          </p:cNvSpPr>
          <p:nvPr>
            <p:ph type="title"/>
          </p:nvPr>
        </p:nvSpPr>
        <p:spPr/>
        <p:txBody>
          <a:bodyPr>
            <a:normAutofit fontScale="90000"/>
          </a:bodyPr>
          <a:lstStyle/>
          <a:p>
            <a:r>
              <a:rPr lang="en-US" sz="4000" dirty="0"/>
              <a:t>Electronic Commerce Applications: Determining System Requirements</a:t>
            </a:r>
            <a:endParaRPr lang="en-US" sz="4000" dirty="0"/>
          </a:p>
        </p:txBody>
      </p:sp>
      <p:sp>
        <p:nvSpPr>
          <p:cNvPr id="51204" name="Content Placeholder 2"/>
          <p:cNvSpPr>
            <a:spLocks noGrp="1"/>
          </p:cNvSpPr>
          <p:nvPr>
            <p:ph idx="1"/>
          </p:nvPr>
        </p:nvSpPr>
        <p:spPr/>
        <p:txBody>
          <a:bodyPr>
            <a:normAutofit lnSpcReduction="10000"/>
          </a:bodyPr>
          <a:lstStyle/>
          <a:p>
            <a:pPr marL="0" indent="0">
              <a:buNone/>
            </a:pPr>
            <a:r>
              <a:rPr lang="en-US" dirty="0"/>
              <a:t>Determining system requirements for Pine Valley furniture</a:t>
            </a:r>
            <a:r>
              <a:rPr lang="ja-JP" altLang="en-US" dirty="0"/>
              <a:t>’</a:t>
            </a:r>
            <a:r>
              <a:rPr lang="en-US" dirty="0"/>
              <a:t>s </a:t>
            </a:r>
            <a:r>
              <a:rPr lang="en-US" dirty="0" err="1"/>
              <a:t>WebStore</a:t>
            </a:r>
            <a:endParaRPr lang="en-US" dirty="0"/>
          </a:p>
          <a:p>
            <a:pPr lvl="1">
              <a:buFont typeface="Wingdings" panose="05000000000000000000" pitchFamily="2" charset="2"/>
              <a:buChar char="§"/>
            </a:pPr>
            <a:r>
              <a:rPr lang="en-US" dirty="0"/>
              <a:t>System layout and navigation characteristics</a:t>
            </a:r>
            <a:endParaRPr lang="en-US" dirty="0"/>
          </a:p>
          <a:p>
            <a:pPr lvl="1">
              <a:buFont typeface="Wingdings" panose="05000000000000000000" pitchFamily="2" charset="2"/>
              <a:buChar char="§"/>
            </a:pPr>
            <a:r>
              <a:rPr lang="en-US" dirty="0" err="1"/>
              <a:t>WebStore</a:t>
            </a:r>
            <a:r>
              <a:rPr lang="en-US" dirty="0"/>
              <a:t> and site management system capabilities</a:t>
            </a:r>
            <a:endParaRPr lang="en-US" dirty="0"/>
          </a:p>
          <a:p>
            <a:pPr lvl="1">
              <a:buFont typeface="Wingdings" panose="05000000000000000000" pitchFamily="2" charset="2"/>
              <a:buChar char="§"/>
            </a:pPr>
            <a:r>
              <a:rPr lang="en-US" dirty="0"/>
              <a:t>Customer and inventory information</a:t>
            </a:r>
            <a:endParaRPr lang="en-US" dirty="0"/>
          </a:p>
          <a:p>
            <a:pPr lvl="1">
              <a:buFont typeface="Wingdings" panose="05000000000000000000" pitchFamily="2" charset="2"/>
              <a:buChar char="§"/>
            </a:pPr>
            <a:r>
              <a:rPr lang="en-US" dirty="0"/>
              <a:t>System prototype evolution</a:t>
            </a:r>
            <a:endParaRPr lang="en-US" dirty="0"/>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p:nvPr>
        </p:nvSpPr>
        <p:spPr/>
        <p:txBody>
          <a:bodyPr/>
          <a:lstStyle/>
          <a:p>
            <a:pPr eaLnBrk="1" hangingPunct="1"/>
            <a:r>
              <a:rPr lang="en-US" dirty="0"/>
              <a:t>Summary</a:t>
            </a:r>
            <a:endParaRPr lang="en-US" dirty="0"/>
          </a:p>
        </p:txBody>
      </p:sp>
      <p:sp>
        <p:nvSpPr>
          <p:cNvPr id="52230" name="Rectangle 3"/>
          <p:cNvSpPr>
            <a:spLocks noGrp="1" noChangeArrowheads="1"/>
          </p:cNvSpPr>
          <p:nvPr>
            <p:ph idx="1"/>
          </p:nvPr>
        </p:nvSpPr>
        <p:spPr/>
        <p:txBody>
          <a:bodyPr>
            <a:normAutofit fontScale="92500" lnSpcReduction="20000"/>
          </a:bodyPr>
          <a:lstStyle/>
          <a:p>
            <a:pPr marL="0" indent="0" eaLnBrk="1" hangingPunct="1">
              <a:buNone/>
            </a:pPr>
            <a:r>
              <a:rPr lang="en-US" dirty="0"/>
              <a:t>In this chapter you learned how to:</a:t>
            </a:r>
            <a:endParaRPr lang="en-US" dirty="0"/>
          </a:p>
          <a:p>
            <a:pPr lvl="1" eaLnBrk="1" hangingPunct="1">
              <a:buFont typeface="Wingdings" panose="05000000000000000000" pitchFamily="2" charset="2"/>
              <a:buChar char="§"/>
            </a:pPr>
            <a:r>
              <a:rPr lang="en-US" dirty="0">
                <a:latin typeface="Helvetica Neue" panose="02000503000000020004"/>
                <a:cs typeface="Helvetica Neue" panose="02000503000000020004"/>
              </a:rPr>
              <a:t>Describe interviewing options and develop interview plan.</a:t>
            </a:r>
            <a:endParaRPr lang="en-US"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dirty="0">
                <a:latin typeface="Helvetica Neue" panose="02000503000000020004"/>
                <a:cs typeface="Helvetica Neue" panose="02000503000000020004"/>
              </a:rPr>
              <a:t>Explain advantages and pitfalls of worker observation and document analysis.</a:t>
            </a:r>
            <a:endParaRPr lang="en-US"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dirty="0">
                <a:latin typeface="Helvetica Neue" panose="02000503000000020004"/>
                <a:cs typeface="Helvetica Neue" panose="02000503000000020004"/>
              </a:rPr>
              <a:t>Explain how computing can support requirements determination.</a:t>
            </a:r>
            <a:endParaRPr lang="en-US"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dirty="0">
                <a:latin typeface="Helvetica Neue" panose="02000503000000020004"/>
                <a:cs typeface="Helvetica Neue" panose="02000503000000020004"/>
              </a:rPr>
              <a:t>Participate in and help plan Joint Application Design sessions.</a:t>
            </a:r>
            <a:endParaRPr lang="en-US" dirty="0">
              <a:latin typeface="Helvetica Neue" panose="02000503000000020004"/>
              <a:cs typeface="Helvetica Neue" panose="02000503000000020004"/>
            </a:endParaRPr>
          </a:p>
          <a:p>
            <a:pPr lvl="1" eaLnBrk="1" hangingPunct="1">
              <a:buClr>
                <a:srgbClr val="BA2212"/>
              </a:buClr>
              <a:buFont typeface="Wingdings" panose="05000000000000000000" charset="0"/>
              <a:buChar char="ü"/>
            </a:pPr>
            <a:endParaRPr lang="en-US" dirty="0">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2"/>
          <p:cNvSpPr>
            <a:spLocks noGrp="1" noChangeArrowheads="1"/>
          </p:cNvSpPr>
          <p:nvPr>
            <p:ph type="title"/>
          </p:nvPr>
        </p:nvSpPr>
        <p:spPr/>
        <p:txBody>
          <a:bodyPr/>
          <a:lstStyle/>
          <a:p>
            <a:pPr eaLnBrk="1" hangingPunct="1"/>
            <a:r>
              <a:rPr lang="en-US" dirty="0"/>
              <a:t>Summary (Cont.)</a:t>
            </a:r>
            <a:endParaRPr lang="en-US" dirty="0"/>
          </a:p>
        </p:txBody>
      </p:sp>
      <p:sp>
        <p:nvSpPr>
          <p:cNvPr id="53254" name="Rectangle 3"/>
          <p:cNvSpPr>
            <a:spLocks noGrp="1" noChangeArrowheads="1"/>
          </p:cNvSpPr>
          <p:nvPr>
            <p:ph idx="1"/>
          </p:nvPr>
        </p:nvSpPr>
        <p:spPr/>
        <p:txBody>
          <a:bodyPr>
            <a:normAutofit/>
          </a:bodyPr>
          <a:lstStyle/>
          <a:p>
            <a:pPr lvl="1" eaLnBrk="1" hangingPunct="1">
              <a:buFont typeface="Wingdings" panose="05000000000000000000" pitchFamily="2" charset="2"/>
              <a:buChar char="§"/>
            </a:pPr>
            <a:r>
              <a:rPr lang="en-US" dirty="0">
                <a:latin typeface="Helvetica Neue" panose="02000503000000020004"/>
                <a:cs typeface="Helvetica Neue" panose="02000503000000020004"/>
              </a:rPr>
              <a:t>Use prototyping during requirements determination.</a:t>
            </a:r>
            <a:endParaRPr lang="en-US"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dirty="0">
                <a:latin typeface="Helvetica Neue" panose="02000503000000020004"/>
                <a:cs typeface="Helvetica Neue" panose="02000503000000020004"/>
              </a:rPr>
              <a:t>Describe contemporary approaches to requirements determination.</a:t>
            </a:r>
            <a:endParaRPr lang="en-US" dirty="0">
              <a:latin typeface="Helvetica Neue" panose="02000503000000020004"/>
              <a:cs typeface="Helvetica Neue" panose="02000503000000020004"/>
            </a:endParaRPr>
          </a:p>
          <a:p>
            <a:pPr lvl="1" eaLnBrk="1" hangingPunct="1">
              <a:buFont typeface="Wingdings" panose="05000000000000000000" pitchFamily="2" charset="2"/>
              <a:buChar char="§"/>
            </a:pPr>
            <a:r>
              <a:rPr lang="en-US" dirty="0">
                <a:latin typeface="Helvetica Neue" panose="02000503000000020004"/>
                <a:cs typeface="Helvetica Neue" panose="02000503000000020004"/>
              </a:rPr>
              <a:t>Understand how requirements determination techniques apply to the development of electronic commerce applications.</a:t>
            </a:r>
            <a:endParaRPr lang="en-US" dirty="0">
              <a:latin typeface="Helvetica Neue" panose="02000503000000020004"/>
              <a:cs typeface="Helvetica Neue" panose="02000503000000020004"/>
            </a:endParaRPr>
          </a:p>
          <a:p>
            <a:pPr lvl="1" eaLnBrk="1" hangingPunct="1">
              <a:buClr>
                <a:srgbClr val="BA2212"/>
              </a:buClr>
              <a:buFont typeface="Wingdings" panose="05000000000000000000" charset="0"/>
              <a:buChar char="ü"/>
            </a:pPr>
            <a:endParaRPr lang="en-US" dirty="0">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normAutofit/>
          </a:bodyPr>
          <a:lstStyle/>
          <a:p>
            <a:pPr eaLnBrk="1" hangingPunct="1"/>
            <a:r>
              <a:rPr lang="en-US" dirty="0"/>
              <a:t>Learning Objectives (Cont.)</a:t>
            </a:r>
            <a:endParaRPr lang="en-US" dirty="0"/>
          </a:p>
        </p:txBody>
      </p:sp>
      <p:sp>
        <p:nvSpPr>
          <p:cNvPr id="4102" name="Rectangle 3"/>
          <p:cNvSpPr>
            <a:spLocks noGrp="1" noChangeArrowheads="1"/>
          </p:cNvSpPr>
          <p:nvPr>
            <p:ph idx="1"/>
          </p:nvPr>
        </p:nvSpPr>
        <p:spPr/>
        <p:txBody>
          <a:bodyPr>
            <a:normAutofit/>
          </a:bodyPr>
          <a:lstStyle/>
          <a:p>
            <a:r>
              <a:rPr lang="en-US" sz="2800" dirty="0">
                <a:latin typeface="Helvetica Neue" panose="02000503000000020004"/>
                <a:cs typeface="Helvetica Neue" panose="02000503000000020004"/>
              </a:rPr>
              <a:t>Use prototyping during requirements determination.</a:t>
            </a:r>
            <a:endParaRPr lang="en-US" sz="2800" dirty="0">
              <a:latin typeface="Helvetica Neue" panose="02000503000000020004"/>
              <a:cs typeface="Helvetica Neue" panose="02000503000000020004"/>
            </a:endParaRPr>
          </a:p>
          <a:p>
            <a:r>
              <a:rPr lang="en-US" sz="2800" dirty="0">
                <a:latin typeface="Helvetica Neue" panose="02000503000000020004"/>
                <a:cs typeface="Helvetica Neue" panose="02000503000000020004"/>
              </a:rPr>
              <a:t>Describe contemporary approaches to requirements determination.</a:t>
            </a:r>
            <a:endParaRPr lang="en-US" sz="2800" dirty="0">
              <a:latin typeface="Helvetica Neue" panose="02000503000000020004"/>
              <a:cs typeface="Helvetica Neue" panose="02000503000000020004"/>
            </a:endParaRPr>
          </a:p>
          <a:p>
            <a:r>
              <a:rPr lang="en-US" sz="2800" dirty="0">
                <a:latin typeface="Helvetica Neue" panose="02000503000000020004"/>
                <a:cs typeface="Helvetica Neue" panose="02000503000000020004"/>
              </a:rPr>
              <a:t>Understand how requirements determination techniques apply to the development of electronic commerce applications.</a:t>
            </a:r>
            <a:endParaRPr lang="en-US" sz="2800" dirty="0">
              <a:latin typeface="Helvetica Neue" panose="02000503000000020004"/>
              <a:cs typeface="Helvetica Neue" panose="02000503000000020004"/>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7"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738" y="1153716"/>
            <a:ext cx="6561826" cy="3580858"/>
          </a:xfrm>
          <a:prstGeom prst="rect">
            <a:avLst/>
          </a:prstGeom>
          <a:noFill/>
          <a:ln>
            <a:noFill/>
          </a:ln>
        </p:spPr>
      </p:pic>
      <p:sp>
        <p:nvSpPr>
          <p:cNvPr id="5125" name="Rectangle 2"/>
          <p:cNvSpPr>
            <a:spLocks noGrp="1" noChangeArrowheads="1"/>
          </p:cNvSpPr>
          <p:nvPr>
            <p:ph type="title"/>
          </p:nvPr>
        </p:nvSpPr>
        <p:spPr/>
        <p:txBody>
          <a:bodyPr>
            <a:normAutofit/>
          </a:bodyPr>
          <a:lstStyle/>
          <a:p>
            <a:pPr eaLnBrk="1" hangingPunct="1"/>
            <a:r>
              <a:rPr lang="en-US" sz="3200" dirty="0"/>
              <a:t>Performing Requirements Determination</a:t>
            </a:r>
            <a:endParaRPr lang="en-US" sz="3200" dirty="0"/>
          </a:p>
        </p:txBody>
      </p:sp>
      <p:sp>
        <p:nvSpPr>
          <p:cNvPr id="5126" name="Rectangle 7"/>
          <p:cNvSpPr>
            <a:spLocks noChangeArrowheads="1"/>
          </p:cNvSpPr>
          <p:nvPr/>
        </p:nvSpPr>
        <p:spPr bwMode="auto">
          <a:xfrm>
            <a:off x="4038600" y="3943350"/>
            <a:ext cx="4572000" cy="923330"/>
          </a:xfrm>
          <a:prstGeom prst="rect">
            <a:avLst/>
          </a:prstGeom>
          <a:noFill/>
          <a:ln>
            <a:noFill/>
          </a:ln>
        </p:spPr>
        <p:txBody>
          <a:bodyPr>
            <a:spAutoFit/>
          </a:bodyPr>
          <a:lstStyle/>
          <a:p>
            <a:r>
              <a:rPr lang="en-US" b="1"/>
              <a:t>FIGURE 6-1</a:t>
            </a:r>
            <a:endParaRPr lang="en-US" b="1"/>
          </a:p>
          <a:p>
            <a:r>
              <a:rPr lang="en-US"/>
              <a:t>Systems development life cycle with analysis phase highlighted</a:t>
            </a:r>
            <a:endParaRPr lang="en-US"/>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normAutofit/>
          </a:bodyPr>
          <a:lstStyle/>
          <a:p>
            <a:pPr eaLnBrk="1" hangingPunct="1"/>
            <a:r>
              <a:rPr lang="en-US" sz="3200" dirty="0"/>
              <a:t>The Process of Determining Requirements</a:t>
            </a:r>
            <a:endParaRPr lang="en-US" sz="3200" dirty="0"/>
          </a:p>
        </p:txBody>
      </p:sp>
      <p:sp>
        <p:nvSpPr>
          <p:cNvPr id="6150" name="Rectangle 3"/>
          <p:cNvSpPr>
            <a:spLocks noGrp="1" noChangeArrowheads="1"/>
          </p:cNvSpPr>
          <p:nvPr>
            <p:ph idx="1"/>
          </p:nvPr>
        </p:nvSpPr>
        <p:spPr/>
        <p:txBody>
          <a:bodyPr>
            <a:normAutofit/>
          </a:bodyPr>
          <a:lstStyle/>
          <a:p>
            <a:pPr eaLnBrk="1" hangingPunct="1"/>
            <a:r>
              <a:rPr lang="en-US" dirty="0"/>
              <a:t>Good Systems Analyst Characteristics:</a:t>
            </a:r>
            <a:endParaRPr lang="en-US" dirty="0"/>
          </a:p>
          <a:p>
            <a:pPr lvl="1" eaLnBrk="1" hangingPunct="1"/>
            <a:r>
              <a:rPr lang="en-US" sz="2600" dirty="0"/>
              <a:t>Impertinence</a:t>
            </a:r>
            <a:r>
              <a:rPr lang="en-US" sz="2600" dirty="0">
                <a:latin typeface="Helvetica Neue" panose="02000503000000020004"/>
                <a:cs typeface="Helvetica Neue" panose="02000503000000020004"/>
              </a:rPr>
              <a:t>—question everything </a:t>
            </a:r>
            <a:endParaRPr lang="en-US" sz="2600" dirty="0">
              <a:latin typeface="Helvetica Neue" panose="02000503000000020004"/>
              <a:cs typeface="Helvetica Neue" panose="02000503000000020004"/>
            </a:endParaRPr>
          </a:p>
          <a:p>
            <a:pPr lvl="1"/>
            <a:r>
              <a:rPr lang="en-US" sz="2600" dirty="0"/>
              <a:t>Impartiality</a:t>
            </a:r>
            <a:r>
              <a:rPr lang="en-US" sz="2600" dirty="0">
                <a:latin typeface="Helvetica Neue" panose="02000503000000020004"/>
                <a:cs typeface="Helvetica Neue" panose="02000503000000020004"/>
              </a:rPr>
              <a:t>—consider all issues to find the best organizational solution</a:t>
            </a:r>
            <a:endParaRPr lang="en-US" sz="2600" dirty="0">
              <a:latin typeface="Helvetica Neue" panose="02000503000000020004"/>
              <a:cs typeface="Helvetica Neue" panose="02000503000000020004"/>
            </a:endParaRPr>
          </a:p>
          <a:p>
            <a:pPr lvl="1" eaLnBrk="1" hangingPunct="1"/>
            <a:r>
              <a:rPr lang="en-US" sz="2600" dirty="0"/>
              <a:t>Relax constraints</a:t>
            </a:r>
            <a:r>
              <a:rPr lang="en-US" sz="2600" dirty="0">
                <a:latin typeface="Helvetica Neue" panose="02000503000000020004"/>
                <a:cs typeface="Helvetica Neue" panose="02000503000000020004"/>
              </a:rPr>
              <a:t>—assume anything is possible</a:t>
            </a:r>
            <a:endParaRPr lang="en-US" sz="2600" dirty="0">
              <a:latin typeface="Helvetica Neue" panose="02000503000000020004"/>
              <a:cs typeface="Helvetica Neue" panose="02000503000000020004"/>
            </a:endParaRPr>
          </a:p>
          <a:p>
            <a:pPr lvl="1" eaLnBrk="1" hangingPunct="1"/>
            <a:r>
              <a:rPr lang="en-US" sz="2600" dirty="0"/>
              <a:t>Attention to details</a:t>
            </a:r>
            <a:r>
              <a:rPr lang="en-US" sz="2600" dirty="0">
                <a:latin typeface="Helvetica Neue" panose="02000503000000020004"/>
                <a:cs typeface="Helvetica Neue" panose="02000503000000020004"/>
              </a:rPr>
              <a:t>—every fact must fit</a:t>
            </a:r>
            <a:endParaRPr lang="en-US" sz="2600" dirty="0">
              <a:latin typeface="Helvetica Neue" panose="02000503000000020004"/>
              <a:cs typeface="Helvetica Neue" panose="02000503000000020004"/>
            </a:endParaRPr>
          </a:p>
          <a:p>
            <a:pPr lvl="1"/>
            <a:r>
              <a:rPr lang="en-US" sz="2600" dirty="0"/>
              <a:t>Reframing</a:t>
            </a:r>
            <a:r>
              <a:rPr lang="en-US" sz="2600" dirty="0">
                <a:latin typeface="Helvetica Neue" panose="02000503000000020004"/>
                <a:cs typeface="Helvetica Neue" panose="02000503000000020004"/>
              </a:rPr>
              <a:t>—challenge yourself to new ways</a:t>
            </a:r>
            <a:endParaRPr lang="en-US" sz="2600" dirty="0">
              <a:latin typeface="Helvetica Neue" panose="02000503000000020004"/>
              <a:cs typeface="Helvetica Neue" panose="02000503000000020004"/>
            </a:endParaRPr>
          </a:p>
          <a:p>
            <a:pPr eaLnBrk="1" hangingPunct="1"/>
            <a:endParaRPr lang="en-US" dirty="0">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normAutofit/>
          </a:bodyPr>
          <a:lstStyle/>
          <a:p>
            <a:pPr eaLnBrk="1" hangingPunct="1"/>
            <a:r>
              <a:rPr lang="en-US" sz="4000" dirty="0"/>
              <a:t>Deliverables and Outcomes</a:t>
            </a:r>
            <a:endParaRPr lang="en-US" sz="4000" dirty="0"/>
          </a:p>
        </p:txBody>
      </p:sp>
      <p:sp>
        <p:nvSpPr>
          <p:cNvPr id="7174" name="Rectangle 3"/>
          <p:cNvSpPr>
            <a:spLocks noGrp="1" noChangeArrowheads="1"/>
          </p:cNvSpPr>
          <p:nvPr>
            <p:ph idx="1"/>
          </p:nvPr>
        </p:nvSpPr>
        <p:spPr/>
        <p:txBody>
          <a:bodyPr>
            <a:normAutofit fontScale="92500" lnSpcReduction="20000"/>
          </a:bodyPr>
          <a:lstStyle/>
          <a:p>
            <a:pPr marL="0" indent="0" eaLnBrk="1" hangingPunct="1">
              <a:spcBef>
                <a:spcPts val="600"/>
              </a:spcBef>
              <a:buNone/>
            </a:pPr>
            <a:r>
              <a:rPr lang="en-US" sz="2800" dirty="0"/>
              <a:t>Deliverables for Requirements Determination:</a:t>
            </a:r>
            <a:endParaRPr lang="en-US" sz="2800" dirty="0"/>
          </a:p>
          <a:p>
            <a:pPr lvl="1" eaLnBrk="1" hangingPunct="1">
              <a:spcBef>
                <a:spcPts val="600"/>
              </a:spcBef>
              <a:buFont typeface="Wingdings" panose="05000000000000000000" pitchFamily="2" charset="2"/>
              <a:buChar char="§"/>
            </a:pPr>
            <a:r>
              <a:rPr lang="en-US" sz="2400" dirty="0"/>
              <a:t>From interviews and observations</a:t>
            </a:r>
            <a:r>
              <a:rPr lang="en-US" sz="2400" dirty="0">
                <a:latin typeface="Helvetica Neue" panose="02000503000000020004"/>
                <a:cs typeface="Helvetica Neue" panose="02000503000000020004"/>
              </a:rPr>
              <a:t> </a:t>
            </a:r>
            <a:endParaRPr lang="en-US" sz="2400" dirty="0">
              <a:latin typeface="Helvetica Neue" panose="02000503000000020004"/>
              <a:cs typeface="Helvetica Neue" panose="02000503000000020004"/>
            </a:endParaRPr>
          </a:p>
          <a:p>
            <a:pPr lvl="2" eaLnBrk="1" hangingPunct="1">
              <a:spcBef>
                <a:spcPts val="600"/>
              </a:spcBef>
            </a:pPr>
            <a:r>
              <a:rPr lang="en-US" sz="2200" dirty="0">
                <a:latin typeface="Helvetica Neue" panose="02000503000000020004"/>
                <a:cs typeface="Helvetica Neue" panose="02000503000000020004"/>
              </a:rPr>
              <a:t>interview transcripts, observation notes, meeting minutes</a:t>
            </a:r>
            <a:endParaRPr lang="en-US" sz="2200" dirty="0">
              <a:latin typeface="Helvetica Neue" panose="02000503000000020004"/>
              <a:cs typeface="Helvetica Neue" panose="02000503000000020004"/>
            </a:endParaRPr>
          </a:p>
          <a:p>
            <a:pPr lvl="1" eaLnBrk="1" hangingPunct="1">
              <a:spcBef>
                <a:spcPts val="600"/>
              </a:spcBef>
              <a:buFont typeface="Wingdings" panose="05000000000000000000" pitchFamily="2" charset="2"/>
              <a:buChar char="§"/>
            </a:pPr>
            <a:r>
              <a:rPr lang="en-US" sz="2400" dirty="0"/>
              <a:t>From existing written documents</a:t>
            </a:r>
            <a:endParaRPr lang="en-US" sz="2400" dirty="0"/>
          </a:p>
          <a:p>
            <a:pPr lvl="2" eaLnBrk="1" hangingPunct="1">
              <a:spcBef>
                <a:spcPts val="600"/>
              </a:spcBef>
            </a:pPr>
            <a:r>
              <a:rPr lang="en-US" sz="2200" dirty="0">
                <a:latin typeface="Helvetica Neue" panose="02000503000000020004"/>
                <a:cs typeface="Helvetica Neue" panose="02000503000000020004"/>
              </a:rPr>
              <a:t>mission and strategy statements, business forms, procedure manuals, job descriptions, training manuals, system documentation, flowcharts</a:t>
            </a:r>
            <a:endParaRPr lang="en-US" sz="2200" dirty="0">
              <a:latin typeface="Helvetica Neue" panose="02000503000000020004"/>
              <a:cs typeface="Helvetica Neue" panose="02000503000000020004"/>
            </a:endParaRPr>
          </a:p>
          <a:p>
            <a:pPr lvl="1">
              <a:spcBef>
                <a:spcPts val="600"/>
              </a:spcBef>
              <a:buFont typeface="Wingdings" panose="05000000000000000000" pitchFamily="2" charset="2"/>
              <a:buChar char="§"/>
            </a:pPr>
            <a:r>
              <a:rPr lang="en-US" sz="2400" dirty="0"/>
              <a:t>From computerized sources</a:t>
            </a:r>
            <a:endParaRPr lang="en-US" sz="2400" dirty="0"/>
          </a:p>
          <a:p>
            <a:pPr lvl="2" eaLnBrk="1" hangingPunct="1">
              <a:spcBef>
                <a:spcPts val="600"/>
              </a:spcBef>
            </a:pPr>
            <a:r>
              <a:rPr lang="en-US" sz="2200" dirty="0">
                <a:latin typeface="Helvetica Neue" panose="02000503000000020004"/>
                <a:cs typeface="Helvetica Neue" panose="02000503000000020004"/>
              </a:rPr>
              <a:t>Joint Application Design session results, CASE repositories, reports from existing systems, displays and reports from system prototype</a:t>
            </a:r>
            <a:endParaRPr lang="en-US" dirty="0">
              <a:latin typeface="Helvetica Neue" panose="02000503000000020004"/>
              <a:cs typeface="Helvetica Neue" panose="02000503000000020004"/>
            </a:endParaRPr>
          </a:p>
        </p:txBody>
      </p:sp>
      <p:sp>
        <p:nvSpPr>
          <p:cNvPr id="2" name="Date Placeholder 1"/>
          <p:cNvSpPr>
            <a:spLocks noGrp="1"/>
          </p:cNvSpPr>
          <p:nvPr>
            <p:ph type="dt" sz="half" idx="10"/>
          </p:nvPr>
        </p:nvSpPr>
        <p:spPr/>
        <p:txBody>
          <a:bodyPr/>
          <a:lstStyle/>
          <a:p>
            <a:r>
              <a:rPr lang="en-AU" smtClean="0"/>
              <a:t>Information Systems, Unit 03</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TIMING" val="|1|2.6|36.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14052</Words>
  <Application>WPS Presentation</Application>
  <PresentationFormat>On-screen Show (16:9)</PresentationFormat>
  <Paragraphs>601</Paragraphs>
  <Slides>54</Slides>
  <Notes>53</Notes>
  <HiddenSlides>22</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54</vt:i4>
      </vt:variant>
    </vt:vector>
  </HeadingPairs>
  <TitlesOfParts>
    <vt:vector size="74" baseType="lpstr">
      <vt:lpstr>Arial</vt:lpstr>
      <vt:lpstr>SimSun</vt:lpstr>
      <vt:lpstr>Wingdings</vt:lpstr>
      <vt:lpstr>Helvetica Neue Black Condensed</vt:lpstr>
      <vt:lpstr>Arial</vt:lpstr>
      <vt:lpstr>Helvetica</vt:lpstr>
      <vt:lpstr>Helvetica Neue</vt:lpstr>
      <vt:lpstr>Wingdings</vt:lpstr>
      <vt:lpstr>Wingdings</vt:lpstr>
      <vt:lpstr>MS PGothic</vt:lpstr>
      <vt:lpstr>Tahoma</vt:lpstr>
      <vt:lpstr>Microsoft YaHei</vt:lpstr>
      <vt:lpstr>Arial Unicode MS</vt:lpstr>
      <vt:lpstr>Calibri</vt:lpstr>
      <vt:lpstr>Alegreya Black</vt:lpstr>
      <vt:lpstr>Alegreya Sans Black</vt:lpstr>
      <vt:lpstr>Alegreya Sans</vt:lpstr>
      <vt:lpstr>Alegreya Sans ExtraBold</vt:lpstr>
      <vt:lpstr>Alegreya</vt:lpstr>
      <vt:lpstr>Office Theme</vt:lpstr>
      <vt:lpstr>        INFORMATION SYSTEM</vt:lpstr>
      <vt:lpstr>PowerPoint 演示文稿</vt:lpstr>
      <vt:lpstr>INFORMATION SYSTEMS analysis and design</vt:lpstr>
      <vt:lpstr>PowerPoint 演示文稿</vt:lpstr>
      <vt:lpstr>Learning Objectives</vt:lpstr>
      <vt:lpstr>Learning Objectives (Cont.)</vt:lpstr>
      <vt:lpstr>Performing Requirements Determination</vt:lpstr>
      <vt:lpstr>The Process of Determining Requirements</vt:lpstr>
      <vt:lpstr>Deliverables and Outcomes</vt:lpstr>
      <vt:lpstr>Traditional Methods for Determining Requirements</vt:lpstr>
      <vt:lpstr>Interviewing and Listening</vt:lpstr>
      <vt:lpstr>Guidelines for Effective Interviewing</vt:lpstr>
      <vt:lpstr>Interviewing and Listening (Cont.)</vt:lpstr>
      <vt:lpstr>Interviewing and Listening (Cont.)</vt:lpstr>
      <vt:lpstr>Choosing Interview Questions</vt:lpstr>
      <vt:lpstr>Interviewing Guidelines</vt:lpstr>
      <vt:lpstr>Interviewing Groups</vt:lpstr>
      <vt:lpstr>Interviewing Groups (Cont.)</vt:lpstr>
      <vt:lpstr>Nominal Group Technique (NGT)</vt:lpstr>
      <vt:lpstr>Directly Observing Users</vt:lpstr>
      <vt:lpstr>Analyzing Procedures and Other Documents</vt:lpstr>
      <vt:lpstr>Analyzing Procedures and Other Documents (Cont.)</vt:lpstr>
      <vt:lpstr>Analyzing Procedures and Other Documents (Cont.)</vt:lpstr>
      <vt:lpstr>Analyzing Procedures (Cont.)</vt:lpstr>
      <vt:lpstr>Analyzing Procedures (Cont.)</vt:lpstr>
      <vt:lpstr>Analyzing Procedures and Other Documents (Cont.)</vt:lpstr>
      <vt:lpstr>Analyzing Procedures and Other Documents (Cont.)</vt:lpstr>
      <vt:lpstr>Analyzing Procedures and Other Documents (Cont.)</vt:lpstr>
      <vt:lpstr>Analyzing Procedures and Other Documents (Cont.)</vt:lpstr>
      <vt:lpstr>Analyzing Procedures and Other Documents (Cont.)</vt:lpstr>
      <vt:lpstr>Analyzing Procedures and Other Documents (Cont.)</vt:lpstr>
      <vt:lpstr>Contemporary Methods for Determining System Requirements</vt:lpstr>
      <vt:lpstr>Contemporary Methods for Determining System Requirements (Cont.)</vt:lpstr>
      <vt:lpstr>Joint Application Design (JAD)</vt:lpstr>
      <vt:lpstr>JAD (Cont.)</vt:lpstr>
      <vt:lpstr>JAD (Cont.)</vt:lpstr>
      <vt:lpstr>JAD (Cont.)</vt:lpstr>
      <vt:lpstr>CASE Tools During JAD</vt:lpstr>
      <vt:lpstr>Using Prototyping During Requirements Determination</vt:lpstr>
      <vt:lpstr>Using Prototyping During Requirements Determination (Cont.)</vt:lpstr>
      <vt:lpstr>Using Prototyping During Requirements Determination (Cont.)</vt:lpstr>
      <vt:lpstr>Using Prototyping During Requirements Determination (Cont.)</vt:lpstr>
      <vt:lpstr>Radical Methods for Determining System Requirements</vt:lpstr>
      <vt:lpstr>Radical Methods for Determining System Requirements (Cont.)</vt:lpstr>
      <vt:lpstr>Identifying Processes to  Reengineer</vt:lpstr>
      <vt:lpstr>Disruptive Technologies</vt:lpstr>
      <vt:lpstr>Disruptive Technologies (Cont.)</vt:lpstr>
      <vt:lpstr>Requirements Determination using Agile Methodologies</vt:lpstr>
      <vt:lpstr>Continual User Involvement</vt:lpstr>
      <vt:lpstr>Agile Usage-Centered Design Steps</vt:lpstr>
      <vt:lpstr>The Planning Game from eXtreme Programming</vt:lpstr>
      <vt:lpstr>Electronic Commerce Applications: Determining System Requirements</vt:lpstr>
      <vt:lpstr>Summary</vt:lpstr>
      <vt:lpstr>Summary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dc:title>
  <dc:creator>Pramod Parajuli</dc:creator>
  <cp:lastModifiedBy>Pramo</cp:lastModifiedBy>
  <cp:revision>416</cp:revision>
  <cp:lastPrinted>2018-07-09T14:16:00Z</cp:lastPrinted>
  <dcterms:created xsi:type="dcterms:W3CDTF">2015-01-30T17:07:00Z</dcterms:created>
  <dcterms:modified xsi:type="dcterms:W3CDTF">2019-07-20T03:30:30Z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1033-11.2.0.8684</vt:lpwstr>
  </property>
</Properties>
</file>