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4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50" r:id="rId2"/>
    <p:sldId id="551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89" r:id="rId41"/>
    <p:sldId id="590" r:id="rId42"/>
    <p:sldId id="591" r:id="rId43"/>
    <p:sldId id="592" r:id="rId44"/>
    <p:sldId id="593" r:id="rId45"/>
    <p:sldId id="594" r:id="rId46"/>
    <p:sldId id="595" r:id="rId47"/>
    <p:sldId id="596" r:id="rId48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35" autoAdjust="0"/>
  </p:normalViewPr>
  <p:slideViewPr>
    <p:cSldViewPr snapToGrid="0" snapToObjects="1">
      <p:cViewPr varScale="1">
        <p:scale>
          <a:sx n="186" d="100"/>
          <a:sy n="186" d="100"/>
        </p:scale>
        <p:origin x="-104" y="-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826C9-271B-3F46-B542-2909921E1612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EB7E2-0F64-654F-85D9-C58FE9A7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7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888E0-98FB-F04B-B17F-409CAD36A82D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79EE-CD2F-384E-BFB4-132770AC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4EDC7C-26C5-A34C-ABB2-9C98C18D71ED}" type="slidenum">
              <a:rPr lang="en-US">
                <a:latin typeface="Tahoma" charset="0"/>
              </a:rPr>
              <a:pPr eaLnBrk="1" hangingPunct="1"/>
              <a:t>54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B18FAA-45AC-8C4C-9BC0-2FB5B2C2891F}" type="slidenum">
              <a:rPr lang="en-US">
                <a:latin typeface="Tahoma" charset="0"/>
              </a:rPr>
              <a:pPr eaLnBrk="1" hangingPunct="1"/>
              <a:t>63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1D66CA-FFC4-744F-9F6A-67799C621BDB}" type="slidenum">
              <a:rPr lang="en-US">
                <a:latin typeface="Tahoma" charset="0"/>
              </a:rPr>
              <a:pPr eaLnBrk="1" hangingPunct="1"/>
              <a:t>64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443A80-9F44-D844-9355-CB2A8ADE523B}" type="slidenum">
              <a:rPr lang="en-US">
                <a:latin typeface="Tahoma" charset="0"/>
              </a:rPr>
              <a:pPr eaLnBrk="1" hangingPunct="1"/>
              <a:t>65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AC0C70-2CC2-E64D-B1D3-96352664C0BE}" type="slidenum">
              <a:rPr lang="en-US">
                <a:latin typeface="Tahoma" charset="0"/>
              </a:rPr>
              <a:pPr eaLnBrk="1" hangingPunct="1"/>
              <a:t>66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845AE3-AF6A-F94D-993D-712488DB043E}" type="slidenum">
              <a:rPr lang="en-US">
                <a:latin typeface="Tahoma" charset="0"/>
              </a:rPr>
              <a:pPr eaLnBrk="1" hangingPunct="1"/>
              <a:t>67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3C078E-BF0D-174B-B551-6AB8B3234DA3}" type="slidenum">
              <a:rPr lang="en-US">
                <a:latin typeface="Tahoma" charset="0"/>
              </a:rPr>
              <a:pPr eaLnBrk="1" hangingPunct="1"/>
              <a:t>68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8FBA55-8B84-B24F-8B46-9090CC1DF36A}" type="slidenum">
              <a:rPr lang="en-US">
                <a:latin typeface="Tahoma" charset="0"/>
              </a:rPr>
              <a:pPr eaLnBrk="1" hangingPunct="1"/>
              <a:t>69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6AFCCE-00E1-5A42-BD8E-E4A16162BAB1}" type="slidenum">
              <a:rPr lang="en-US">
                <a:latin typeface="Tahoma" charset="0"/>
              </a:rPr>
              <a:pPr eaLnBrk="1" hangingPunct="1"/>
              <a:t>70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ACF100-CCAA-DC47-BE78-B565C3DB6048}" type="slidenum">
              <a:rPr lang="en-US">
                <a:latin typeface="Tahoma" charset="0"/>
              </a:rPr>
              <a:pPr eaLnBrk="1" hangingPunct="1"/>
              <a:t>71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E10E5E-425F-F848-81DE-E756C0E91C80}" type="slidenum">
              <a:rPr lang="en-US">
                <a:latin typeface="Tahoma" charset="0"/>
              </a:rPr>
              <a:pPr eaLnBrk="1" hangingPunct="1"/>
              <a:t>72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84DCE5-C7E0-3F4D-AC55-F0E6B5869E1C}" type="slidenum">
              <a:rPr lang="en-US">
                <a:latin typeface="Tahoma" charset="0"/>
              </a:rPr>
              <a:pPr eaLnBrk="1" hangingPunct="1"/>
              <a:t>55</a:t>
            </a:fld>
            <a:endParaRPr lang="en-US">
              <a:latin typeface="Tahoma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7D8C76-D51A-2C4F-B5CA-BA0CF252A4BF}" type="slidenum">
              <a:rPr lang="en-US">
                <a:latin typeface="Tahoma" charset="0"/>
              </a:rPr>
              <a:pPr eaLnBrk="1" hangingPunct="1"/>
              <a:t>73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A90B43-879E-4648-9E38-0F5740F5724B}" type="slidenum">
              <a:rPr lang="en-US">
                <a:latin typeface="Tahoma" charset="0"/>
              </a:rPr>
              <a:pPr eaLnBrk="1" hangingPunct="1"/>
              <a:t>74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7E0059-ABB6-E640-BE4A-C70637A33ADE}" type="slidenum">
              <a:rPr lang="en-US">
                <a:latin typeface="Tahoma" charset="0"/>
              </a:rPr>
              <a:pPr eaLnBrk="1" hangingPunct="1"/>
              <a:t>75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AA715F-46B9-6741-958E-BE4FD399B4BC}" type="slidenum">
              <a:rPr lang="en-US">
                <a:latin typeface="Tahoma" charset="0"/>
              </a:rPr>
              <a:pPr eaLnBrk="1" hangingPunct="1"/>
              <a:t>76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C5ECF5-8418-834C-82F2-9208B5791472}" type="slidenum">
              <a:rPr lang="en-US">
                <a:latin typeface="Tahoma" charset="0"/>
              </a:rPr>
              <a:pPr eaLnBrk="1" hangingPunct="1"/>
              <a:t>77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B2165E-D884-5843-B16A-2EE98C606EC8}" type="slidenum">
              <a:rPr lang="en-US">
                <a:latin typeface="Tahoma" charset="0"/>
              </a:rPr>
              <a:pPr eaLnBrk="1" hangingPunct="1"/>
              <a:t>78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0A2FEC-0A6D-514A-9B28-28C5FE25E601}" type="slidenum">
              <a:rPr lang="en-US">
                <a:latin typeface="Tahoma" charset="0"/>
              </a:rPr>
              <a:pPr eaLnBrk="1" hangingPunct="1"/>
              <a:t>79</a:t>
            </a:fld>
            <a:endParaRPr lang="en-US">
              <a:latin typeface="Tahoma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59A6E5-9A4E-394D-B55B-54ADE1ED4C5F}" type="slidenum">
              <a:rPr lang="en-US">
                <a:latin typeface="Tahoma" charset="0"/>
              </a:rPr>
              <a:pPr eaLnBrk="1" hangingPunct="1"/>
              <a:t>80</a:t>
            </a:fld>
            <a:endParaRPr lang="en-US">
              <a:latin typeface="Tahoma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0978B9-1682-F44B-8F56-D6F86A61E7D1}" type="slidenum">
              <a:rPr lang="en-US">
                <a:latin typeface="Tahoma" charset="0"/>
              </a:rPr>
              <a:pPr eaLnBrk="1" hangingPunct="1"/>
              <a:t>81</a:t>
            </a:fld>
            <a:endParaRPr lang="en-US">
              <a:latin typeface="Tahoma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8378FA-14D2-7A41-ACB9-EA9F7C0393AD}" type="slidenum">
              <a:rPr lang="en-US">
                <a:latin typeface="Tahoma" charset="0"/>
              </a:rPr>
              <a:pPr eaLnBrk="1" hangingPunct="1"/>
              <a:t>82</a:t>
            </a:fld>
            <a:endParaRPr lang="en-US">
              <a:latin typeface="Tahom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85333D-1743-1548-969F-2CED67F1C1E2}" type="slidenum">
              <a:rPr lang="en-US">
                <a:latin typeface="Tahoma" charset="0"/>
              </a:rPr>
              <a:pPr eaLnBrk="1" hangingPunct="1"/>
              <a:t>56</a:t>
            </a:fld>
            <a:endParaRPr lang="en-US">
              <a:latin typeface="Tahoma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42B873-ED43-A443-9B16-A167C30784B0}" type="slidenum">
              <a:rPr lang="en-US">
                <a:latin typeface="Tahoma" charset="0"/>
              </a:rPr>
              <a:pPr eaLnBrk="1" hangingPunct="1"/>
              <a:t>83</a:t>
            </a:fld>
            <a:endParaRPr lang="en-US">
              <a:latin typeface="Tahoma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2A740A3-E6F7-8A4B-B2EF-466EE3C1A111}" type="slidenum">
              <a:rPr lang="en-US">
                <a:latin typeface="Tahoma" charset="0"/>
              </a:rPr>
              <a:pPr eaLnBrk="1" hangingPunct="1"/>
              <a:t>84</a:t>
            </a:fld>
            <a:endParaRPr lang="en-US">
              <a:latin typeface="Tahoma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C05EE4-10DF-3D4E-BA72-521D20A0F9E0}" type="slidenum">
              <a:rPr lang="en-US">
                <a:latin typeface="Tahoma" charset="0"/>
              </a:rPr>
              <a:pPr eaLnBrk="1" hangingPunct="1"/>
              <a:t>85</a:t>
            </a:fld>
            <a:endParaRPr lang="en-US">
              <a:latin typeface="Tahoma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C054EE-0336-5741-9546-3CE6DD2B78E6}" type="slidenum">
              <a:rPr lang="en-US">
                <a:latin typeface="Tahoma" charset="0"/>
              </a:rPr>
              <a:pPr eaLnBrk="1" hangingPunct="1"/>
              <a:t>86</a:t>
            </a:fld>
            <a:endParaRPr lang="en-US">
              <a:latin typeface="Tahoma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2A0FD8-F67A-0844-9087-D64A4C3C504E}" type="slidenum">
              <a:rPr lang="en-US">
                <a:latin typeface="Tahoma" charset="0"/>
              </a:rPr>
              <a:pPr eaLnBrk="1" hangingPunct="1"/>
              <a:t>87</a:t>
            </a:fld>
            <a:endParaRPr lang="en-US">
              <a:latin typeface="Tahoma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E19D70-A49D-F948-96D6-0FA987405D55}" type="slidenum">
              <a:rPr lang="en-US">
                <a:latin typeface="Tahoma" charset="0"/>
              </a:rPr>
              <a:pPr eaLnBrk="1" hangingPunct="1"/>
              <a:t>88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AE1689-BAEC-3A44-AA4F-85263634CF25}" type="slidenum">
              <a:rPr lang="en-US">
                <a:latin typeface="Tahoma" charset="0"/>
              </a:rPr>
              <a:pPr eaLnBrk="1" hangingPunct="1"/>
              <a:t>89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C67BB0-1F1B-5743-B734-379D858C75E5}" type="slidenum">
              <a:rPr lang="en-US">
                <a:latin typeface="Tahoma" charset="0"/>
              </a:rPr>
              <a:pPr eaLnBrk="1" hangingPunct="1"/>
              <a:t>90</a:t>
            </a:fld>
            <a:endParaRPr lang="en-US">
              <a:latin typeface="Tahoma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D9D732-7FAD-2E43-B1CA-EE2F7898B863}" type="slidenum">
              <a:rPr lang="en-US">
                <a:latin typeface="Tahoma" charset="0"/>
              </a:rPr>
              <a:pPr eaLnBrk="1" hangingPunct="1"/>
              <a:t>91</a:t>
            </a:fld>
            <a:endParaRPr lang="en-US">
              <a:latin typeface="Tahoma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BF61C1-F90B-E74B-AF70-FCE10FC3E1E2}" type="slidenum">
              <a:rPr lang="en-US">
                <a:latin typeface="Tahoma" charset="0"/>
              </a:rPr>
              <a:pPr eaLnBrk="1" hangingPunct="1"/>
              <a:t>92</a:t>
            </a:fld>
            <a:endParaRPr lang="en-US">
              <a:latin typeface="Tahoma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4521EC-3F30-2244-8732-4FB787951A7D}" type="slidenum">
              <a:rPr lang="en-US">
                <a:latin typeface="Tahoma" charset="0"/>
              </a:rPr>
              <a:pPr eaLnBrk="1" hangingPunct="1"/>
              <a:t>57</a:t>
            </a:fld>
            <a:endParaRPr lang="en-US">
              <a:latin typeface="Tahom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1FA3B5-5769-5545-A80B-4748C3C35513}" type="slidenum">
              <a:rPr lang="en-US">
                <a:latin typeface="Tahoma" charset="0"/>
              </a:rPr>
              <a:pPr eaLnBrk="1" hangingPunct="1"/>
              <a:t>93</a:t>
            </a:fld>
            <a:endParaRPr lang="en-US">
              <a:latin typeface="Tahoma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8B9504-D135-6946-A519-CD22AAFEFFB5}" type="slidenum">
              <a:rPr lang="en-US">
                <a:latin typeface="Tahoma" charset="0"/>
              </a:rPr>
              <a:pPr eaLnBrk="1" hangingPunct="1"/>
              <a:t>94</a:t>
            </a:fld>
            <a:endParaRPr lang="en-US">
              <a:latin typeface="Tahoma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0AA184-BCD5-8E4C-98A9-B24BC2B19D02}" type="slidenum">
              <a:rPr lang="en-US">
                <a:latin typeface="Tahoma" charset="0"/>
              </a:rPr>
              <a:pPr eaLnBrk="1" hangingPunct="1"/>
              <a:t>95</a:t>
            </a:fld>
            <a:endParaRPr lang="en-US">
              <a:latin typeface="Tahoma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ED52DB-699E-D043-B341-BA0A37639687}" type="slidenum">
              <a:rPr lang="en-US">
                <a:latin typeface="Tahoma" charset="0"/>
              </a:rPr>
              <a:pPr eaLnBrk="1" hangingPunct="1"/>
              <a:t>96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0319AC-893D-7441-B8D0-146C68F3019E}" type="slidenum">
              <a:rPr lang="en-US">
                <a:latin typeface="Tahoma" charset="0"/>
              </a:rPr>
              <a:pPr eaLnBrk="1" hangingPunct="1"/>
              <a:t>97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DFF657-BD29-0745-B6D4-2EF7D616707A}" type="slidenum">
              <a:rPr lang="en-US">
                <a:latin typeface="Tahoma" charset="0"/>
              </a:rPr>
              <a:pPr eaLnBrk="1" hangingPunct="1"/>
              <a:t>98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4BFBF8-B216-7145-89DB-F363500C0AD7}" type="slidenum">
              <a:rPr lang="en-US">
                <a:latin typeface="Tahoma" charset="0"/>
              </a:rPr>
              <a:pPr eaLnBrk="1" hangingPunct="1"/>
              <a:t>99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F4D80F-004D-284C-99A6-ABC8CC08F04A}" type="slidenum">
              <a:rPr lang="en-US">
                <a:latin typeface="Tahoma" charset="0"/>
              </a:rPr>
              <a:pPr eaLnBrk="1" hangingPunct="1"/>
              <a:t>100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FF23C1-3825-234D-A010-A03EA51AA5F2}" type="slidenum">
              <a:rPr lang="en-US">
                <a:latin typeface="Tahoma" charset="0"/>
              </a:rPr>
              <a:pPr eaLnBrk="1" hangingPunct="1"/>
              <a:t>58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152903-FA29-4B40-9A30-98766902707E}" type="slidenum">
              <a:rPr lang="en-US">
                <a:latin typeface="Tahoma" charset="0"/>
              </a:rPr>
              <a:pPr eaLnBrk="1" hangingPunct="1"/>
              <a:t>59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29C03F-6952-CE42-8D62-B85D6601A960}" type="slidenum">
              <a:rPr lang="en-US">
                <a:latin typeface="Tahoma" charset="0"/>
              </a:rPr>
              <a:pPr eaLnBrk="1" hangingPunct="1"/>
              <a:t>60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0D190E-6728-A64A-8EA5-E10513B22C89}" type="slidenum">
              <a:rPr lang="en-US">
                <a:latin typeface="Tahoma" charset="0"/>
              </a:rPr>
              <a:pPr eaLnBrk="1" hangingPunct="1"/>
              <a:t>61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C86E6E-DD02-C942-B55B-7C9FC5545A90}" type="slidenum">
              <a:rPr lang="en-US">
                <a:latin typeface="Tahoma" charset="0"/>
              </a:rPr>
              <a:pPr eaLnBrk="1" hangingPunct="1"/>
              <a:t>62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Pearson Education, Inc. Publishing as Prentice Hall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109-DA69-6E47-8559-61ECB78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001"/>
            <a:ext cx="8229600" cy="85725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Pearson Education, Inc. Publishing as Prentice Hall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109-DA69-6E47-8559-61ECB78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Pearson Education, Inc. Publishing as Prentice Hall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109-DA69-6E47-8559-61ECB78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2014 Pearson Education, Inc. Publishing as Prentice Hall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95E3B8D7-6F6A-F649-B6F5-859380AC46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1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855"/>
            <a:ext cx="8229600" cy="85725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Pearson Education, Inc. Publishing as Prentice Hall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109-DA69-6E47-8559-61ECB78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0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Pearson Education, Inc. Publishing as Prentice Hall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109-DA69-6E47-8559-61ECB78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2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001"/>
            <a:ext cx="8229600" cy="85725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7192"/>
            <a:ext cx="4038600" cy="34958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7192"/>
            <a:ext cx="4038600" cy="34958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Pearson Education, Inc. Publishing as Prentice Hall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109-DA69-6E47-8559-61ECB78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001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Pearson Education, Inc. Publishing as Prentice Hall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109-DA69-6E47-8559-61ECB78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001"/>
            <a:ext cx="8229600" cy="85725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Pearson Education, Inc. Publishing as Prentice Hall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109-DA69-6E47-8559-61ECB78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7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Pearson Education, Inc. Publishing as Prentice Hall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109-DA69-6E47-8559-61ECB78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Pearson Education, Inc. Publishing as Prentice Hall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109-DA69-6E47-8559-61ECB78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Pearson Education, Inc. Publishing as Prentice Hall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5109-DA69-6E47-8559-61ECB78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427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667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Information Systems, Unit 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2014 Pearson Education, Inc. Publishing as Prentice Hall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5109-DA69-6E47-8559-61ECB78F5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all">
          <a:solidFill>
            <a:schemeClr val="tx1">
              <a:lumMod val="75000"/>
              <a:lumOff val="25000"/>
            </a:schemeClr>
          </a:solidFill>
          <a:latin typeface="Helvetica Neue Black Condensed"/>
          <a:ea typeface="+mj-ea"/>
          <a:cs typeface="Helvetica Neue Black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>
              <a:lumMod val="85000"/>
              <a:lumOff val="15000"/>
            </a:schemeClr>
          </a:solidFill>
          <a:latin typeface="Helvetica Neue Black Condensed"/>
          <a:ea typeface="+mn-ea"/>
          <a:cs typeface="Helvetica Neue Black Condense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Helvetica Neue Black Condensed"/>
          <a:ea typeface="+mn-ea"/>
          <a:cs typeface="Helvetica Neue Black Condense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Helvetica Neue Black Condensed"/>
          <a:ea typeface="+mn-ea"/>
          <a:cs typeface="Helvetica Neue Black Condense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Helvetica Neue Black Condensed"/>
          <a:ea typeface="+mn-ea"/>
          <a:cs typeface="Helvetica Neue Black Condense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Helvetica Neue Black Condensed"/>
          <a:ea typeface="+mn-ea"/>
          <a:cs typeface="Helvetica Neue Black Condens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microsoft.com/office/2007/relationships/hdphoto" Target="../media/hdphoto8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microsoft.com/office/2007/relationships/hdphoto" Target="../media/hdphoto9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1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93" y="855812"/>
            <a:ext cx="6158100" cy="33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Process Modeling</a:t>
            </a:r>
          </a:p>
        </p:txBody>
      </p:sp>
      <p:sp>
        <p:nvSpPr>
          <p:cNvPr id="12293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 dirty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C541C0-B425-9C4A-94C3-770B9884D9F2}" type="slidenum">
              <a:rPr lang="en-US">
                <a:latin typeface="Arial Black" charset="0"/>
              </a:rPr>
              <a:pPr eaLnBrk="1" hangingPunct="1"/>
              <a:t>54</a:t>
            </a:fld>
            <a:endParaRPr lang="en-US">
              <a:latin typeface="Arial Black" charset="0"/>
            </a:endParaRP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914400" y="4087416"/>
            <a:ext cx="7239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7-1</a:t>
            </a:r>
          </a:p>
          <a:p>
            <a:r>
              <a:rPr lang="en-US"/>
              <a:t>Systems development life cycle with the analysis phase highlighted</a:t>
            </a:r>
          </a:p>
        </p:txBody>
      </p:sp>
      <p:sp>
        <p:nvSpPr>
          <p:cNvPr id="12296" name="Rectangle 1"/>
          <p:cNvSpPr>
            <a:spLocks noChangeArrowheads="1"/>
          </p:cNvSpPr>
          <p:nvPr/>
        </p:nvSpPr>
        <p:spPr bwMode="auto">
          <a:xfrm>
            <a:off x="7315200" y="3371850"/>
            <a:ext cx="1676400" cy="80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Context Diagram</a:t>
            </a:r>
          </a:p>
        </p:txBody>
      </p:sp>
      <p:sp>
        <p:nvSpPr>
          <p:cNvPr id="21509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830026-FFC8-9D41-BB2C-D091EF05E9CD}" type="slidenum">
              <a:rPr lang="en-US">
                <a:latin typeface="Arial Black" charset="0"/>
              </a:rPr>
              <a:pPr eaLnBrk="1" hangingPunct="1"/>
              <a:t>63</a:t>
            </a:fld>
            <a:endParaRPr lang="en-US">
              <a:latin typeface="Arial Black" charset="0"/>
            </a:endParaRPr>
          </a:p>
        </p:txBody>
      </p:sp>
      <p:pic>
        <p:nvPicPr>
          <p:cNvPr id="21510" name="Picture 7" descr="Nonam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69616"/>
            <a:ext cx="7467600" cy="361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1295400" y="4057650"/>
            <a:ext cx="716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7-4</a:t>
            </a:r>
          </a:p>
          <a:p>
            <a:r>
              <a:rPr lang="en-US"/>
              <a:t>Context diagram of Hoosier Burger</a:t>
            </a:r>
            <a:r>
              <a:rPr lang="ja-JP" altLang="en-US"/>
              <a:t>’</a:t>
            </a:r>
            <a:r>
              <a:rPr lang="en-US"/>
              <a:t>s food-ordering system</a:t>
            </a:r>
          </a:p>
        </p:txBody>
      </p:sp>
    </p:spTree>
    <p:extLst>
      <p:ext uri="{BB962C8B-B14F-4D97-AF65-F5344CB8AC3E}">
        <p14:creationId xmlns:p14="http://schemas.microsoft.com/office/powerpoint/2010/main" val="287183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Developing DFDs (Cont.)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Level-0 diagram </a:t>
            </a:r>
            <a:r>
              <a:rPr lang="en-US" dirty="0">
                <a:latin typeface="Helvetica Neue"/>
                <a:cs typeface="Helvetica Neue"/>
              </a:rPr>
              <a:t>is a data flow diagram that represents a system</a:t>
            </a:r>
            <a:r>
              <a:rPr lang="ja-JP" altLang="en-US" dirty="0">
                <a:latin typeface="Helvetica Neue"/>
                <a:cs typeface="Helvetica Neue"/>
              </a:rPr>
              <a:t>’</a:t>
            </a:r>
            <a:r>
              <a:rPr lang="en-US" dirty="0">
                <a:latin typeface="Helvetica Neue"/>
                <a:cs typeface="Helvetica Neue"/>
              </a:rPr>
              <a:t>s major processes, data flows, and data stores at a high level of detail.</a:t>
            </a:r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Processes are labeled 1.0, 2.0, etc. These will be decomposed into more primitive (lower-level) DFDs.</a:t>
            </a:r>
          </a:p>
        </p:txBody>
      </p:sp>
      <p:sp>
        <p:nvSpPr>
          <p:cNvPr id="22534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68B2F3-94FE-5C41-8573-CB037716C01D}" type="slidenum">
              <a:rPr lang="en-US">
                <a:latin typeface="Arial Black" charset="0"/>
              </a:rPr>
              <a:pPr eaLnBrk="1" hangingPunct="1"/>
              <a:t>64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Level-0 Diagram</a:t>
            </a:r>
          </a:p>
        </p:txBody>
      </p:sp>
      <p:sp>
        <p:nvSpPr>
          <p:cNvPr id="23557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5103A2-7841-4040-8A5F-018FD2771500}" type="slidenum">
              <a:rPr lang="en-US">
                <a:latin typeface="Arial Black" charset="0"/>
              </a:rPr>
              <a:pPr eaLnBrk="1" hangingPunct="1"/>
              <a:t>65</a:t>
            </a:fld>
            <a:endParaRPr lang="en-US">
              <a:latin typeface="Arial Black" charset="0"/>
            </a:endParaRPr>
          </a:p>
        </p:txBody>
      </p:sp>
      <p:pic>
        <p:nvPicPr>
          <p:cNvPr id="23558" name="Picture 7" descr="Nonam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60823"/>
            <a:ext cx="6286500" cy="418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152400" y="2343150"/>
            <a:ext cx="3733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7-5</a:t>
            </a:r>
          </a:p>
          <a:p>
            <a:r>
              <a:rPr lang="en-US"/>
              <a:t>Level-0 DFD of Hoosier Burger</a:t>
            </a:r>
            <a:r>
              <a:rPr lang="ja-JP" altLang="en-US"/>
              <a:t>’</a:t>
            </a:r>
            <a:r>
              <a:rPr lang="en-US"/>
              <a:t>s food-ordering system</a:t>
            </a:r>
          </a:p>
        </p:txBody>
      </p:sp>
    </p:spTree>
    <p:extLst>
      <p:ext uri="{BB962C8B-B14F-4D97-AF65-F5344CB8AC3E}">
        <p14:creationId xmlns:p14="http://schemas.microsoft.com/office/powerpoint/2010/main" val="26040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Data Flow Diagramming Rules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 Neue"/>
                <a:cs typeface="Helvetica Neue"/>
              </a:rPr>
              <a:t>There are two DFD guidelines that apply:</a:t>
            </a:r>
          </a:p>
          <a:p>
            <a:pPr lvl="1" eaLnBrk="1" hangingPunct="1"/>
            <a:r>
              <a:rPr lang="en-US" i="1" dirty="0">
                <a:latin typeface="Helvetica Neue"/>
                <a:cs typeface="Helvetica Neue"/>
              </a:rPr>
              <a:t>The inputs to a process are different from the outputs of that process.</a:t>
            </a:r>
          </a:p>
          <a:p>
            <a:pPr lvl="2" eaLnBrk="1" hangingPunct="1"/>
            <a:r>
              <a:rPr lang="en-US" dirty="0">
                <a:latin typeface="Helvetica Neue"/>
                <a:cs typeface="Helvetica Neue"/>
              </a:rPr>
              <a:t>Processes purpose is to transform inputs into outputs.</a:t>
            </a:r>
          </a:p>
          <a:p>
            <a:pPr lvl="1" eaLnBrk="1" hangingPunct="1"/>
            <a:r>
              <a:rPr lang="en-US" i="1" dirty="0">
                <a:latin typeface="Helvetica Neue"/>
                <a:cs typeface="Helvetica Neue"/>
              </a:rPr>
              <a:t>Objects on a DFD have unique names.</a:t>
            </a:r>
            <a:endParaRPr lang="en-US" dirty="0">
              <a:latin typeface="Helvetica Neue"/>
              <a:cs typeface="Helvetica Neue"/>
            </a:endParaRPr>
          </a:p>
          <a:p>
            <a:pPr lvl="2" eaLnBrk="1" hangingPunct="1"/>
            <a:r>
              <a:rPr lang="en-US" dirty="0">
                <a:latin typeface="Helvetica Neue"/>
                <a:cs typeface="Helvetica Neue"/>
              </a:rPr>
              <a:t>Every process has a unique name.</a:t>
            </a: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EEFB38-D4B4-BD45-9E60-C1DCDEA894B9}" type="slidenum">
              <a:rPr lang="en-US">
                <a:latin typeface="Arial Black" charset="0"/>
              </a:rPr>
              <a:pPr eaLnBrk="1" hangingPunct="1"/>
              <a:t>66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2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Data Flow Diagramming Rules (Cont.)</a:t>
            </a:r>
          </a:p>
        </p:txBody>
      </p:sp>
      <p:sp>
        <p:nvSpPr>
          <p:cNvPr id="25605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1C6449-F352-D149-9E91-47DF79A9A0EE}" type="slidenum">
              <a:rPr lang="en-US">
                <a:latin typeface="Arial Black" charset="0"/>
              </a:rPr>
              <a:pPr eaLnBrk="1" hangingPunct="1"/>
              <a:t>67</a:t>
            </a:fld>
            <a:endParaRPr lang="en-US">
              <a:latin typeface="Arial Black" charset="0"/>
            </a:endParaRP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1066800" y="1085850"/>
            <a:ext cx="701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TABLE 7-2 Rules Governing Data Flow Diagramming</a:t>
            </a:r>
            <a:endParaRPr lang="en-US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3"/>
          <a:stretch>
            <a:fillRect/>
          </a:stretch>
        </p:blipFill>
        <p:spPr bwMode="auto">
          <a:xfrm>
            <a:off x="533401" y="1413273"/>
            <a:ext cx="8118475" cy="362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2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Data Flow Diagramming Rules (Cont.)</a:t>
            </a:r>
          </a:p>
        </p:txBody>
      </p:sp>
      <p:sp>
        <p:nvSpPr>
          <p:cNvPr id="26629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074B74-832F-7140-8F2C-5EA2D92A8E74}" type="slidenum">
              <a:rPr lang="en-US">
                <a:latin typeface="Arial Black" charset="0"/>
              </a:rPr>
              <a:pPr eaLnBrk="1" hangingPunct="1"/>
              <a:t>68</a:t>
            </a:fld>
            <a:endParaRPr lang="en-US">
              <a:latin typeface="Arial Black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066800" y="1094185"/>
            <a:ext cx="701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TABLE 7-2 Rules Governing Data Flow Diagramming (cont.)</a:t>
            </a:r>
            <a:endParaRPr lang="en-US"/>
          </a:p>
        </p:txBody>
      </p:sp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478756"/>
            <a:ext cx="8531225" cy="36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Decomposition of DFDs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Functional decomposition </a:t>
            </a:r>
            <a:r>
              <a:rPr lang="en-US" dirty="0">
                <a:latin typeface="Helvetica Neue"/>
                <a:cs typeface="Helvetica Neue"/>
              </a:rPr>
              <a:t>is an iterative process of breaking a system description down into finer and finer detail.</a:t>
            </a:r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Creates a set of charts in which one process on a given chart is explained in greater detail on another chart.</a:t>
            </a:r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Continues until no </a:t>
            </a:r>
            <a:r>
              <a:rPr lang="en-US" dirty="0" smtClean="0">
                <a:latin typeface="Helvetica Neue"/>
                <a:cs typeface="Helvetica Neue"/>
              </a:rPr>
              <a:t>sub-process </a:t>
            </a:r>
            <a:r>
              <a:rPr lang="en-US" dirty="0">
                <a:latin typeface="Helvetica Neue"/>
                <a:cs typeface="Helvetica Neue"/>
              </a:rPr>
              <a:t>can logically be broken down any further.</a:t>
            </a: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7FEC54-43EB-C149-8418-AF9681923AC5}" type="slidenum">
              <a:rPr lang="en-US">
                <a:latin typeface="Arial Black" charset="0"/>
              </a:rPr>
              <a:pPr eaLnBrk="1" hangingPunct="1"/>
              <a:t>69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Decomposition of DFDs (Cont.)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i="1" dirty="0">
                <a:latin typeface="Helvetica Neue"/>
                <a:cs typeface="Helvetica Neue"/>
              </a:rPr>
              <a:t>Primitive DFD </a:t>
            </a:r>
            <a:r>
              <a:rPr lang="en-US" dirty="0">
                <a:latin typeface="Helvetica Neue"/>
                <a:cs typeface="Helvetica Neue"/>
              </a:rPr>
              <a:t>is the lowest level of a DFD.</a:t>
            </a:r>
          </a:p>
          <a:p>
            <a:pPr eaLnBrk="1" hangingPunct="1"/>
            <a:r>
              <a:rPr lang="en-US" b="1" dirty="0"/>
              <a:t>Level-1 diagram</a:t>
            </a:r>
            <a:r>
              <a:rPr lang="en-US" dirty="0">
                <a:latin typeface="Helvetica Neue"/>
                <a:cs typeface="Helvetica Neue"/>
              </a:rPr>
              <a:t> results from decomposition of Level-0 diagram.</a:t>
            </a:r>
          </a:p>
          <a:p>
            <a:pPr eaLnBrk="1" hangingPunct="1"/>
            <a:r>
              <a:rPr lang="en-US" b="1" dirty="0"/>
              <a:t>Level-n diagram</a:t>
            </a:r>
            <a:r>
              <a:rPr lang="en-US" b="1" dirty="0">
                <a:latin typeface="Helvetica Neue"/>
                <a:cs typeface="Helvetica Neue"/>
              </a:rPr>
              <a:t> </a:t>
            </a:r>
            <a:r>
              <a:rPr lang="en-US" dirty="0">
                <a:latin typeface="Helvetica Neue"/>
                <a:cs typeface="Helvetica Neue"/>
              </a:rPr>
              <a:t>is a DFD diagram that is the result of </a:t>
            </a:r>
            <a:r>
              <a:rPr lang="en-US" b="1" i="1" dirty="0">
                <a:latin typeface="Helvetica Neue"/>
                <a:cs typeface="Helvetica Neue"/>
              </a:rPr>
              <a:t>n</a:t>
            </a:r>
            <a:r>
              <a:rPr lang="en-US" dirty="0">
                <a:latin typeface="Helvetica Neue"/>
                <a:cs typeface="Helvetica Neue"/>
              </a:rPr>
              <a:t> nested decompositions from a process on a level-0 diagram.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28676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32E617-A656-1A49-8566-2E76F78FA2A2}" type="slidenum">
              <a:rPr lang="en-US">
                <a:latin typeface="Arial Black" charset="0"/>
              </a:rPr>
              <a:pPr eaLnBrk="1" hangingPunct="1"/>
              <a:t>70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8" descr="Nonam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9635"/>
            <a:ext cx="6343650" cy="313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Level-1 DFD</a:t>
            </a:r>
          </a:p>
        </p:txBody>
      </p:sp>
      <p:sp>
        <p:nvSpPr>
          <p:cNvPr id="29701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FBB534-DD1B-4149-AE56-7713D7654E54}" type="slidenum">
              <a:rPr lang="en-US">
                <a:latin typeface="Arial Black" charset="0"/>
              </a:rPr>
              <a:pPr eaLnBrk="1" hangingPunct="1"/>
              <a:t>71</a:t>
            </a:fld>
            <a:endParaRPr lang="en-US">
              <a:latin typeface="Arial Black" charset="0"/>
            </a:endParaRPr>
          </a:p>
        </p:txBody>
      </p:sp>
      <p:sp>
        <p:nvSpPr>
          <p:cNvPr id="29703" name="Text Box 3"/>
          <p:cNvSpPr txBox="1">
            <a:spLocks noChangeArrowheads="1"/>
          </p:cNvSpPr>
          <p:nvPr/>
        </p:nvSpPr>
        <p:spPr bwMode="auto">
          <a:xfrm>
            <a:off x="6705600" y="2343150"/>
            <a:ext cx="2286000" cy="269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Level-1 DFD shows the sub-processes of one of the processes in the Level-0 DFD.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/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This is a Level-1 DFD for Process 4.0.</a:t>
            </a:r>
          </a:p>
        </p:txBody>
      </p:sp>
      <p:sp>
        <p:nvSpPr>
          <p:cNvPr id="29704" name="Text Box 4"/>
          <p:cNvSpPr txBox="1">
            <a:spLocks noChangeArrowheads="1"/>
          </p:cNvSpPr>
          <p:nvPr/>
        </p:nvSpPr>
        <p:spPr bwMode="auto">
          <a:xfrm>
            <a:off x="304800" y="3371851"/>
            <a:ext cx="4191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/>
              <a:t>Processes are labeled 4.1, 4.2, etc. These can be further decomposed in more primitive (lower-level) DFDs if necessary.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962400" y="871537"/>
            <a:ext cx="4800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7-8</a:t>
            </a:r>
          </a:p>
          <a:p>
            <a:r>
              <a:rPr lang="en-US"/>
              <a:t>Level-1 diagram showing the decomposition of Process 4.0 from the level-0 diagram for Hoosier Burger</a:t>
            </a:r>
            <a:r>
              <a:rPr lang="ja-JP" altLang="en-US"/>
              <a:t>’</a:t>
            </a:r>
            <a:r>
              <a:rPr lang="en-US"/>
              <a:t>s food-ordering system</a:t>
            </a:r>
          </a:p>
        </p:txBody>
      </p:sp>
    </p:spTree>
    <p:extLst>
      <p:ext uri="{BB962C8B-B14F-4D97-AF65-F5344CB8AC3E}">
        <p14:creationId xmlns:p14="http://schemas.microsoft.com/office/powerpoint/2010/main" val="23971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8" name="Picture 8" descr="Nonam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366880"/>
            <a:ext cx="6315075" cy="167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Level-</a:t>
            </a:r>
            <a:r>
              <a:rPr lang="en-US" i="1" dirty="0"/>
              <a:t>n</a:t>
            </a:r>
            <a:r>
              <a:rPr lang="en-US" dirty="0"/>
              <a:t> DFD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5AA8B7-26FA-394F-A515-80BD8B22A84E}" type="slidenum">
              <a:rPr lang="en-US">
                <a:latin typeface="Arial Black" charset="0"/>
              </a:rPr>
              <a:pPr eaLnBrk="1" hangingPunct="1"/>
              <a:t>72</a:t>
            </a:fld>
            <a:endParaRPr lang="en-US">
              <a:latin typeface="Arial Black" charset="0"/>
            </a:endParaRPr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6858000" y="1702594"/>
            <a:ext cx="2209800" cy="269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Level-</a:t>
            </a:r>
            <a:r>
              <a:rPr lang="en-US" i="1" dirty="0"/>
              <a:t>n</a:t>
            </a:r>
            <a:r>
              <a:rPr lang="en-US" dirty="0"/>
              <a:t> DFD shows the sub-processes of one of the processes in the Level </a:t>
            </a:r>
            <a:r>
              <a:rPr lang="en-US" i="1" dirty="0"/>
              <a:t>n-1</a:t>
            </a:r>
            <a:r>
              <a:rPr lang="en-US" dirty="0"/>
              <a:t> DFD.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dirty="0"/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This is a Level-2 DFD for Process 4.3.</a:t>
            </a: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685800" y="3771901"/>
            <a:ext cx="6629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/>
              <a:t>Processes are labeled 4.3.1, 4.3.2, etc. If this is the lowest level of the hierarchy, it is called a </a:t>
            </a:r>
            <a:r>
              <a:rPr lang="en-US" sz="2000" i="1"/>
              <a:t>primitive DFD.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990600" y="1385887"/>
            <a:ext cx="5257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7-9</a:t>
            </a:r>
          </a:p>
          <a:p>
            <a:r>
              <a:rPr lang="en-US"/>
              <a:t>Level-2 diagram showing the decomposition of Process 4.3 from the level-1 diagram for Process 4.0 for Hoosier Burger</a:t>
            </a:r>
            <a:r>
              <a:rPr lang="ja-JP" altLang="en-US"/>
              <a:t>’</a:t>
            </a:r>
            <a:r>
              <a:rPr lang="en-US"/>
              <a:t>s food-ordering system</a:t>
            </a:r>
          </a:p>
        </p:txBody>
      </p:sp>
    </p:spTree>
    <p:extLst>
      <p:ext uri="{BB962C8B-B14F-4D97-AF65-F5344CB8AC3E}">
        <p14:creationId xmlns:p14="http://schemas.microsoft.com/office/powerpoint/2010/main" val="339505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Process Modeling (Cont.)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n"/>
              <a:defRPr/>
            </a:pPr>
            <a:r>
              <a:rPr lang="en-US" altLang="en-US" sz="3600" dirty="0" smtClean="0">
                <a:ea typeface="+mn-ea"/>
              </a:rPr>
              <a:t>Graphically represent the processes that capture, manipulate, store, and distribute data between a system and its environment and among system components.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n"/>
              <a:defRPr/>
            </a:pPr>
            <a:r>
              <a:rPr lang="en-US" altLang="en-US" sz="3600" dirty="0" smtClean="0">
                <a:ea typeface="+mn-ea"/>
              </a:rPr>
              <a:t>Utilize information gathered during requirements determination.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n"/>
              <a:defRPr/>
            </a:pPr>
            <a:r>
              <a:rPr lang="en-US" altLang="en-US" sz="3600" dirty="0" smtClean="0">
                <a:ea typeface="+mn-ea"/>
              </a:rPr>
              <a:t>Model processes and data structures.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altLang="en-US" sz="3600" dirty="0" smtClean="0">
              <a:ea typeface="+mn-ea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4560D3-D7BC-8D4D-99EE-313C2E3222C5}" type="slidenum">
              <a:rPr lang="en-US">
                <a:latin typeface="Arial Black" charset="0"/>
              </a:rPr>
              <a:pPr eaLnBrk="1" hangingPunct="1"/>
              <a:t>55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Balancing DFDs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Conservation Principle</a:t>
            </a:r>
            <a:r>
              <a:rPr lang="en-US" sz="3600" dirty="0">
                <a:latin typeface="Helvetica Neue "/>
                <a:cs typeface="Helvetica Neue "/>
              </a:rPr>
              <a:t>: conserve inputs and outputs to a process at the next level of decomposition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/>
              <a:t>Balancing</a:t>
            </a:r>
            <a:r>
              <a:rPr lang="en-US" sz="3600" b="1" dirty="0">
                <a:latin typeface="Helvetica Neue "/>
                <a:cs typeface="Helvetica Neue "/>
              </a:rPr>
              <a:t>: </a:t>
            </a:r>
            <a:r>
              <a:rPr lang="en-US" sz="3600" dirty="0">
                <a:latin typeface="Helvetica Neue "/>
                <a:cs typeface="Helvetica Neue "/>
              </a:rPr>
              <a:t>conservation of inputs and outputs to a data flow diagram process when that process is decomposed to a lower level</a:t>
            </a:r>
          </a:p>
        </p:txBody>
      </p:sp>
      <p:sp>
        <p:nvSpPr>
          <p:cNvPr id="31748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4B18C9-7664-0449-92C3-8EF06CA4AB76}" type="slidenum">
              <a:rPr lang="en-US">
                <a:latin typeface="Arial Black" charset="0"/>
              </a:rPr>
              <a:pPr eaLnBrk="1" hangingPunct="1"/>
              <a:t>73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7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Balancing DFDs (Cont.)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Balanced means: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Helvetica Neue"/>
                <a:cs typeface="Helvetica Neue"/>
              </a:rPr>
              <a:t>Number of inputs to lower level DFD equals number of inputs to associated process of higher-level DFD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Helvetica Neue"/>
                <a:cs typeface="Helvetica Neue"/>
              </a:rPr>
              <a:t>Number of outputs to lower level DFD equals number of outputs to associated process of higher-level DFD</a:t>
            </a:r>
          </a:p>
        </p:txBody>
      </p:sp>
      <p:sp>
        <p:nvSpPr>
          <p:cNvPr id="32772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73F4BD-4D9E-AF4E-940F-135038DD2274}" type="slidenum">
              <a:rPr lang="en-US">
                <a:latin typeface="Arial Black" charset="0"/>
              </a:rPr>
              <a:pPr eaLnBrk="1" hangingPunct="1"/>
              <a:t>74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0" descr="Nonam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640155"/>
            <a:ext cx="5305425" cy="330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Balancing DFDs (Cont.)</a:t>
            </a:r>
          </a:p>
        </p:txBody>
      </p:sp>
      <p:sp>
        <p:nvSpPr>
          <p:cNvPr id="33797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D76595-4872-0247-8BCD-320DE0D930D5}" type="slidenum">
              <a:rPr lang="en-US">
                <a:latin typeface="Arial Black" charset="0"/>
              </a:rPr>
              <a:pPr eaLnBrk="1" hangingPunct="1"/>
              <a:t>75</a:t>
            </a:fld>
            <a:endParaRPr lang="en-US">
              <a:latin typeface="Arial Black" charset="0"/>
            </a:endParaRPr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7239000" y="1931194"/>
            <a:ext cx="18288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This is unbalanced because the process of the context diagram has only one input but the Level-0 diagram has two inputs.</a:t>
            </a:r>
          </a:p>
        </p:txBody>
      </p:sp>
      <p:sp>
        <p:nvSpPr>
          <p:cNvPr id="33800" name="Text Box 6"/>
          <p:cNvSpPr txBox="1">
            <a:spLocks noChangeArrowheads="1"/>
          </p:cNvSpPr>
          <p:nvPr/>
        </p:nvSpPr>
        <p:spPr bwMode="auto">
          <a:xfrm>
            <a:off x="895350" y="1820466"/>
            <a:ext cx="1018954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1 input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1 output</a:t>
            </a:r>
          </a:p>
        </p:txBody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990600" y="3371850"/>
            <a:ext cx="108585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2 inputs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1 output</a:t>
            </a:r>
          </a:p>
        </p:txBody>
      </p:sp>
      <p:sp>
        <p:nvSpPr>
          <p:cNvPr id="33802" name="Rectangle 11"/>
          <p:cNvSpPr>
            <a:spLocks noChangeArrowheads="1"/>
          </p:cNvSpPr>
          <p:nvPr/>
        </p:nvSpPr>
        <p:spPr bwMode="auto">
          <a:xfrm>
            <a:off x="1295400" y="1200150"/>
            <a:ext cx="6629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7-10  </a:t>
            </a:r>
            <a:r>
              <a:rPr lang="en-US"/>
              <a:t>An unbalanced set of data flow diagrams</a:t>
            </a:r>
          </a:p>
        </p:txBody>
      </p:sp>
      <p:sp>
        <p:nvSpPr>
          <p:cNvPr id="33803" name="Rectangle 12"/>
          <p:cNvSpPr>
            <a:spLocks noChangeArrowheads="1"/>
          </p:cNvSpPr>
          <p:nvPr/>
        </p:nvSpPr>
        <p:spPr bwMode="auto">
          <a:xfrm>
            <a:off x="1890713" y="1551385"/>
            <a:ext cx="1900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i="1"/>
              <a:t>(a) Context diagram</a:t>
            </a:r>
          </a:p>
        </p:txBody>
      </p:sp>
      <p:sp>
        <p:nvSpPr>
          <p:cNvPr id="33804" name="Rectangle 13"/>
          <p:cNvSpPr>
            <a:spLocks noChangeArrowheads="1"/>
          </p:cNvSpPr>
          <p:nvPr/>
        </p:nvSpPr>
        <p:spPr bwMode="auto">
          <a:xfrm>
            <a:off x="1905000" y="2571750"/>
            <a:ext cx="18454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i="1"/>
              <a:t>(b) Level-0 diagram</a:t>
            </a:r>
          </a:p>
        </p:txBody>
      </p:sp>
    </p:spTree>
    <p:extLst>
      <p:ext uri="{BB962C8B-B14F-4D97-AF65-F5344CB8AC3E}">
        <p14:creationId xmlns:p14="http://schemas.microsoft.com/office/powerpoint/2010/main" val="24212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Balancing DFDs (Cont.)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dirty="0"/>
              <a:t>Data flow splitting</a:t>
            </a:r>
            <a:r>
              <a:rPr lang="en-US" sz="3600" b="1" dirty="0">
                <a:latin typeface="Helvetica Neue"/>
                <a:cs typeface="Helvetica Neue"/>
              </a:rPr>
              <a:t> </a:t>
            </a:r>
            <a:r>
              <a:rPr lang="en-US" sz="3600" dirty="0">
                <a:latin typeface="Helvetica Neue"/>
                <a:cs typeface="Helvetica Neue"/>
              </a:rPr>
              <a:t>is when a</a:t>
            </a:r>
            <a:r>
              <a:rPr lang="en-US" dirty="0">
                <a:latin typeface="Helvetica Neue"/>
                <a:cs typeface="Helvetica Neue"/>
              </a:rPr>
              <a:t> composite data flow at a higher level is split and different parts go to different processes in the lower level DFD.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Helvetica Neue"/>
                <a:cs typeface="Helvetica Neue"/>
              </a:rPr>
              <a:t>The DFD remains balanced because the same data is involved, but split into two parts.</a:t>
            </a: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376EEE-1744-A245-AD02-755A1D07AFB5}" type="slidenum">
              <a:rPr lang="en-US">
                <a:latin typeface="Arial Black" charset="0"/>
              </a:rPr>
              <a:pPr eaLnBrk="1" hangingPunct="1"/>
              <a:t>76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2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6" name="Picture 8" descr="Nonam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28701"/>
            <a:ext cx="4114800" cy="387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Balancing DFDs (Cont.)</a:t>
            </a:r>
          </a:p>
        </p:txBody>
      </p:sp>
      <p:sp>
        <p:nvSpPr>
          <p:cNvPr id="35845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B70CFD-5467-B94C-A61A-216E46A82861}" type="slidenum">
              <a:rPr lang="en-US">
                <a:latin typeface="Arial Black" charset="0"/>
              </a:rPr>
              <a:pPr eaLnBrk="1" hangingPunct="1"/>
              <a:t>77</a:t>
            </a:fld>
            <a:endParaRPr lang="en-US">
              <a:latin typeface="Arial Black" charset="0"/>
            </a:endParaRPr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5334000" y="1028700"/>
            <a:ext cx="335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7-11</a:t>
            </a:r>
          </a:p>
          <a:p>
            <a:r>
              <a:rPr lang="en-US"/>
              <a:t>Example of data flow splitting</a:t>
            </a: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4953000" y="1885950"/>
            <a:ext cx="22275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i="1"/>
              <a:t>(a) Composite data flow</a:t>
            </a:r>
          </a:p>
        </p:txBody>
      </p:sp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4953000" y="3143250"/>
            <a:ext cx="26493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i="1"/>
              <a:t>(b) Disaggregated data flows</a:t>
            </a:r>
          </a:p>
        </p:txBody>
      </p:sp>
    </p:spTree>
    <p:extLst>
      <p:ext uri="{BB962C8B-B14F-4D97-AF65-F5344CB8AC3E}">
        <p14:creationId xmlns:p14="http://schemas.microsoft.com/office/powerpoint/2010/main" val="95767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Balancing DFDs: More DFD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8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07BBB2-856A-B548-B883-B41B62009990}" type="slidenum">
              <a:rPr lang="en-US">
                <a:latin typeface="Arial Black" charset="0"/>
              </a:rPr>
              <a:pPr eaLnBrk="1" hangingPunct="1"/>
              <a:t>78</a:t>
            </a:fld>
            <a:endParaRPr lang="en-US">
              <a:latin typeface="Arial Black" charset="0"/>
            </a:endParaRPr>
          </a:p>
        </p:txBody>
      </p: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28205"/>
            <a:ext cx="8839200" cy="393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6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Four Different Types of DFDs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Current Physical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Helvetica Neue "/>
                <a:cs typeface="Helvetica Neue "/>
              </a:rPr>
              <a:t>Process labels identify technology (people or systems) used to process the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Helvetica Neue "/>
                <a:cs typeface="Helvetica Neue "/>
              </a:rPr>
              <a:t>Data flows and data stores identify actual name of the physical media.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Current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Helvetica Neue "/>
                <a:cs typeface="Helvetica Neue "/>
              </a:rPr>
              <a:t>Physical aspects of system are removed as much as possible.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Helvetica Neue "/>
                <a:cs typeface="Helvetica Neue "/>
              </a:rPr>
              <a:t>Current system is reduced to data and processes that transform them.</a:t>
            </a:r>
          </a:p>
        </p:txBody>
      </p:sp>
      <p:sp>
        <p:nvSpPr>
          <p:cNvPr id="37892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5EA531-471D-B043-9ADE-E3AE6EF249C5}" type="slidenum">
              <a:rPr lang="en-US">
                <a:latin typeface="Arial Black" charset="0"/>
              </a:rPr>
              <a:pPr eaLnBrk="1" hangingPunct="1"/>
              <a:t>79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Four Different Types of DFDs (Cont.)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New Logical</a:t>
            </a:r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Includes additional functions</a:t>
            </a:r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Obsolete functions are removed.</a:t>
            </a:r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Inefficient data flows are reorganized.</a:t>
            </a:r>
          </a:p>
          <a:p>
            <a:pPr eaLnBrk="1" hangingPunct="1"/>
            <a:r>
              <a:rPr lang="en-US" dirty="0"/>
              <a:t>New Physical</a:t>
            </a:r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Represents the physical implementation of the new system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8916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C1DCFB-D9ED-4E41-BC91-093CB18279C3}" type="slidenum">
              <a:rPr lang="en-US">
                <a:latin typeface="Arial Black" charset="0"/>
              </a:rPr>
              <a:pPr eaLnBrk="1" hangingPunct="1"/>
              <a:t>80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0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Guidelines for Drawing DFDs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Completeness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 Neue "/>
                <a:cs typeface="Helvetica Neue "/>
              </a:rPr>
              <a:t>DFD must include all components necessary for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 Neue "/>
                <a:cs typeface="Helvetica Neue "/>
              </a:rPr>
              <a:t>Each component must be fully described in the project dictionary or CASE repository.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 Neue "/>
                <a:cs typeface="Helvetica Neue "/>
              </a:rPr>
              <a:t>The extent to which information contained on one level of a set of nested DFDs is also included on other levels</a:t>
            </a:r>
          </a:p>
        </p:txBody>
      </p:sp>
      <p:sp>
        <p:nvSpPr>
          <p:cNvPr id="39940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275C55-10F6-8A48-BB5C-DB24B8073DB3}" type="slidenum">
              <a:rPr lang="en-US">
                <a:latin typeface="Arial Black" charset="0"/>
              </a:rPr>
              <a:pPr eaLnBrk="1" hangingPunct="1"/>
              <a:t>81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1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Guidelines for Drawing DFDs (Cont.)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Timing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 Neue"/>
                <a:cs typeface="Helvetica Neue"/>
              </a:rPr>
              <a:t>Time is not represented well on DFDs.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 Neue"/>
                <a:cs typeface="Helvetica Neue"/>
              </a:rPr>
              <a:t>Best to draw DFDs as if the system has never started and will never stop.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Iterative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 Neue"/>
                <a:cs typeface="Helvetica Neue"/>
              </a:rPr>
              <a:t>Analyst should expect to redraw diagram several times before reaching the closest approximation to the system being modeled.</a:t>
            </a:r>
          </a:p>
        </p:txBody>
      </p:sp>
      <p:sp>
        <p:nvSpPr>
          <p:cNvPr id="40964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2EEA6D-B0C7-5943-8426-47A1836BD070}" type="slidenum">
              <a:rPr lang="en-US">
                <a:latin typeface="Arial Black" charset="0"/>
              </a:rPr>
              <a:pPr eaLnBrk="1" hangingPunct="1"/>
              <a:t>82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74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Deliverables and Outcomes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600" dirty="0"/>
              <a:t>Context data flow diagram (DFD)</a:t>
            </a:r>
          </a:p>
          <a:p>
            <a:pPr lvl="1" eaLnBrk="1" hangingPunct="1"/>
            <a:r>
              <a:rPr lang="en-US" sz="3200" dirty="0">
                <a:latin typeface="Helvetica Neue"/>
                <a:cs typeface="Helvetica Neue"/>
              </a:rPr>
              <a:t>Scope of system</a:t>
            </a:r>
          </a:p>
          <a:p>
            <a:pPr eaLnBrk="1" hangingPunct="1"/>
            <a:r>
              <a:rPr lang="en-US" sz="3600" dirty="0"/>
              <a:t>DFDs of current physical system</a:t>
            </a:r>
          </a:p>
          <a:p>
            <a:pPr lvl="1" eaLnBrk="1" hangingPunct="1"/>
            <a:r>
              <a:rPr lang="en-US" sz="3200" dirty="0">
                <a:latin typeface="Helvetica Neue"/>
                <a:cs typeface="Helvetica Neue"/>
              </a:rPr>
              <a:t>Adequate detail only</a:t>
            </a:r>
          </a:p>
          <a:p>
            <a:r>
              <a:rPr lang="en-US" sz="3600" dirty="0"/>
              <a:t>DFDs of current logical system</a:t>
            </a:r>
          </a:p>
          <a:p>
            <a:pPr lvl="1" eaLnBrk="1" hangingPunct="1"/>
            <a:r>
              <a:rPr lang="en-US" sz="3200" dirty="0">
                <a:latin typeface="Helvetica Neue"/>
                <a:cs typeface="Helvetica Neue"/>
              </a:rPr>
              <a:t>Enables analysts to understand current system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D2DBFC-E940-6C4B-A811-BEC4932A40A9}" type="slidenum">
              <a:rPr lang="en-US">
                <a:latin typeface="Arial Black" charset="0"/>
              </a:rPr>
              <a:pPr eaLnBrk="1" hangingPunct="1"/>
              <a:t>56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2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Guidelines for Drawing DFDs (Cont.)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Primitive DFDs</a:t>
            </a:r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Lowest logical level of decomposition</a:t>
            </a:r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Decision has to be made when to stop decomposition</a:t>
            </a:r>
          </a:p>
        </p:txBody>
      </p:sp>
      <p:sp>
        <p:nvSpPr>
          <p:cNvPr id="41988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257145-67A4-B44E-8F5C-BE3E46668301}" type="slidenum">
              <a:rPr lang="en-US">
                <a:latin typeface="Arial Black" charset="0"/>
              </a:rPr>
              <a:pPr eaLnBrk="1" hangingPunct="1"/>
              <a:t>83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Guidelines for Drawing DFDs (Cont.)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Rules for stopping decomposition</a:t>
            </a:r>
          </a:p>
          <a:p>
            <a:pPr lvl="1" eaLnBrk="1" hangingPunct="1"/>
            <a:r>
              <a:rPr lang="en-US" sz="3200" dirty="0">
                <a:latin typeface="Helvetica Neue"/>
                <a:cs typeface="Helvetica Neue"/>
              </a:rPr>
              <a:t>When each process has been reduced to a single decision, calculation or database operation</a:t>
            </a:r>
          </a:p>
          <a:p>
            <a:pPr lvl="1" eaLnBrk="1" hangingPunct="1"/>
            <a:r>
              <a:rPr lang="en-US" sz="3200" dirty="0">
                <a:latin typeface="Helvetica Neue"/>
                <a:cs typeface="Helvetica Neue"/>
              </a:rPr>
              <a:t>When each data store represents data about a single entity</a:t>
            </a:r>
          </a:p>
        </p:txBody>
      </p:sp>
      <p:sp>
        <p:nvSpPr>
          <p:cNvPr id="43012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537DC30-AFE3-5F4B-BACB-FB7AA42BB104}" type="slidenum">
              <a:rPr lang="en-US">
                <a:latin typeface="Arial Black" charset="0"/>
              </a:rPr>
              <a:pPr eaLnBrk="1" hangingPunct="1"/>
              <a:t>84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8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Guidelines for Drawing DFDs (Cont.)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en-US" sz="3600" spc="-100" dirty="0" smtClean="0"/>
              <a:t>Rules for stopping decomposition, cont.</a:t>
            </a:r>
          </a:p>
          <a:p>
            <a:pPr lvl="1" eaLnBrk="1" hangingPunct="1">
              <a:buFont typeface="Lucida Grande"/>
              <a:buChar char="-"/>
              <a:defRPr/>
            </a:pPr>
            <a:r>
              <a:rPr lang="en-US" altLang="en-US" sz="3200" dirty="0" smtClean="0">
                <a:latin typeface="Helvetica Neue"/>
                <a:cs typeface="Helvetica Neue"/>
              </a:rPr>
              <a:t>When the system user does not care to see any more detail</a:t>
            </a:r>
          </a:p>
          <a:p>
            <a:pPr lvl="1" eaLnBrk="1" hangingPunct="1">
              <a:buFont typeface="Lucida Grande"/>
              <a:buChar char="-"/>
              <a:defRPr/>
            </a:pPr>
            <a:r>
              <a:rPr lang="en-US" altLang="en-US" sz="3200" dirty="0" smtClean="0">
                <a:latin typeface="Helvetica Neue"/>
                <a:cs typeface="Helvetica Neue"/>
              </a:rPr>
              <a:t>When every data flow does not need to be split further to show that data are handled in various ways</a:t>
            </a:r>
          </a:p>
        </p:txBody>
      </p:sp>
      <p:sp>
        <p:nvSpPr>
          <p:cNvPr id="44036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A0217D-EE5C-4C40-AF21-5217B6329DFE}" type="slidenum">
              <a:rPr lang="en-US">
                <a:latin typeface="Arial Black" charset="0"/>
              </a:rPr>
              <a:pPr eaLnBrk="1" hangingPunct="1"/>
              <a:t>85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Guidelines for Drawing DFDs (Cont.)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altLang="en-US" sz="3600" spc="-100" dirty="0" smtClean="0"/>
              <a:t>Rules for stopping decomposition, cont.</a:t>
            </a:r>
          </a:p>
          <a:p>
            <a:pPr lvl="1" eaLnBrk="1" hangingPunct="1">
              <a:buFont typeface="Lucida Grande"/>
              <a:buChar char="-"/>
              <a:defRPr/>
            </a:pPr>
            <a:r>
              <a:rPr lang="en-US" altLang="en-US" sz="3200" dirty="0" smtClean="0">
                <a:latin typeface="Helvetica Neue"/>
                <a:cs typeface="Helvetica Neue"/>
              </a:rPr>
              <a:t>When you believe that you have shown each business form or transaction, online display and report as a single data flow</a:t>
            </a:r>
          </a:p>
          <a:p>
            <a:pPr lvl="1" eaLnBrk="1" hangingPunct="1">
              <a:buFont typeface="Lucida Grande"/>
              <a:buChar char="-"/>
              <a:defRPr/>
            </a:pPr>
            <a:r>
              <a:rPr lang="en-US" altLang="en-US" sz="3200" dirty="0" smtClean="0">
                <a:latin typeface="Helvetica Neue"/>
                <a:cs typeface="Helvetica Neue"/>
              </a:rPr>
              <a:t>When you believe that there is a separate process for each choice on all lowest-level menu options</a:t>
            </a:r>
          </a:p>
        </p:txBody>
      </p:sp>
      <p:sp>
        <p:nvSpPr>
          <p:cNvPr id="45060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0B2E65-2676-C649-BF17-0C9C32B63975}" type="slidenum">
              <a:rPr lang="en-US">
                <a:latin typeface="Arial Black" charset="0"/>
              </a:rPr>
              <a:pPr eaLnBrk="1" hangingPunct="1"/>
              <a:t>86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Using DFDs as Analysis Tools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Gap Analysis </a:t>
            </a:r>
            <a:r>
              <a:rPr lang="en-US" dirty="0">
                <a:latin typeface="Helvetica Neue"/>
                <a:cs typeface="Helvetica Neue"/>
              </a:rPr>
              <a:t>is the process of discovering discrepancies between two or more sets of data flow diagrams or discrepancies within a single DFD.</a:t>
            </a:r>
          </a:p>
          <a:p>
            <a:pPr eaLnBrk="1" hangingPunct="1"/>
            <a:r>
              <a:rPr lang="en-US" dirty="0">
                <a:latin typeface="Helvetica Neue"/>
                <a:cs typeface="Helvetica Neue"/>
              </a:rPr>
              <a:t>Inefficiencies in a system can often be identified through DFDs.</a:t>
            </a:r>
          </a:p>
        </p:txBody>
      </p:sp>
      <p:sp>
        <p:nvSpPr>
          <p:cNvPr id="46084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DFDB1D-AB45-B644-AB91-300DAEE31617}" type="slidenum">
              <a:rPr lang="en-US">
                <a:latin typeface="Arial Black" charset="0"/>
              </a:rPr>
              <a:pPr eaLnBrk="1" hangingPunct="1"/>
              <a:t>87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DFDs in BPR</a:t>
            </a:r>
          </a:p>
        </p:txBody>
      </p:sp>
      <p:sp>
        <p:nvSpPr>
          <p:cNvPr id="47109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2363CB-72D9-874B-AFB9-03720BC6E013}" type="slidenum">
              <a:rPr lang="en-US">
                <a:latin typeface="Arial Black" charset="0"/>
              </a:rPr>
              <a:pPr eaLnBrk="1" hangingPunct="1"/>
              <a:t>88</a:t>
            </a:fld>
            <a:endParaRPr lang="en-US">
              <a:latin typeface="Arial Black" charset="0"/>
            </a:endParaRPr>
          </a:p>
        </p:txBody>
      </p:sp>
      <p:pic>
        <p:nvPicPr>
          <p:cNvPr id="47110" name="Picture 7" descr="Nonam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92" y="786795"/>
            <a:ext cx="6486908" cy="360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914400" y="3943350"/>
            <a:ext cx="7467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7-16</a:t>
            </a:r>
          </a:p>
          <a:p>
            <a:r>
              <a:rPr lang="en-US"/>
              <a:t>IBM Credit Corporation</a:t>
            </a:r>
            <a:r>
              <a:rPr lang="ja-JP" altLang="en-US"/>
              <a:t>’</a:t>
            </a:r>
            <a:r>
              <a:rPr lang="en-US"/>
              <a:t>s primary work process before BPR</a:t>
            </a:r>
          </a:p>
          <a:p>
            <a:r>
              <a:rPr lang="en-US"/>
              <a:t>(</a:t>
            </a:r>
            <a:r>
              <a:rPr lang="en-US" i="1"/>
              <a:t>Source: Based on Hammer and Champy, </a:t>
            </a:r>
            <a:r>
              <a:rPr lang="en-US"/>
              <a:t>1993.)</a:t>
            </a:r>
          </a:p>
        </p:txBody>
      </p:sp>
    </p:spTree>
    <p:extLst>
      <p:ext uri="{BB962C8B-B14F-4D97-AF65-F5344CB8AC3E}">
        <p14:creationId xmlns:p14="http://schemas.microsoft.com/office/powerpoint/2010/main" val="39969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DFDs in BPR (Cont.)</a:t>
            </a:r>
          </a:p>
        </p:txBody>
      </p:sp>
      <p:sp>
        <p:nvSpPr>
          <p:cNvPr id="48133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E37773-ABB9-AF4F-A075-6C2777419FD4}" type="slidenum">
              <a:rPr lang="en-US">
                <a:latin typeface="Arial Black" charset="0"/>
              </a:rPr>
              <a:pPr eaLnBrk="1" hangingPunct="1"/>
              <a:t>89</a:t>
            </a:fld>
            <a:endParaRPr lang="en-US">
              <a:latin typeface="Arial Black" charset="0"/>
            </a:endParaRPr>
          </a:p>
        </p:txBody>
      </p:sp>
      <p:pic>
        <p:nvPicPr>
          <p:cNvPr id="48134" name="Picture 7" descr="Nonam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998105"/>
            <a:ext cx="6225659" cy="306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1143000" y="3936207"/>
            <a:ext cx="6934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7-17</a:t>
            </a:r>
          </a:p>
          <a:p>
            <a:r>
              <a:rPr lang="en-US"/>
              <a:t>IBM Credit Corporation</a:t>
            </a:r>
            <a:r>
              <a:rPr lang="ja-JP" altLang="en-US"/>
              <a:t>’</a:t>
            </a:r>
            <a:r>
              <a:rPr lang="en-US"/>
              <a:t>s primary work process after BPR</a:t>
            </a:r>
          </a:p>
          <a:p>
            <a:r>
              <a:rPr lang="en-US"/>
              <a:t>(</a:t>
            </a:r>
            <a:r>
              <a:rPr lang="en-US" i="1"/>
              <a:t>Source: Based on Hammer and Champy, </a:t>
            </a:r>
            <a:r>
              <a:rPr lang="en-US"/>
              <a:t>1993.)</a:t>
            </a:r>
          </a:p>
        </p:txBody>
      </p:sp>
    </p:spTree>
    <p:extLst>
      <p:ext uri="{BB962C8B-B14F-4D97-AF65-F5344CB8AC3E}">
        <p14:creationId xmlns:p14="http://schemas.microsoft.com/office/powerpoint/2010/main" val="305012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Modeling Logic with Decision Tables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Decision table</a:t>
            </a:r>
            <a:r>
              <a:rPr lang="en-US" dirty="0">
                <a:latin typeface="Helvetica Neue"/>
                <a:cs typeface="Helvetica Neue"/>
              </a:rPr>
              <a:t>: a matrix representation of the logic of a decision which specifies the possible conditions for the decision and the resulting actions</a:t>
            </a:r>
          </a:p>
          <a:p>
            <a:pPr eaLnBrk="1" hangingPunct="1"/>
            <a:r>
              <a:rPr lang="en-US" dirty="0">
                <a:latin typeface="Helvetica Neue"/>
                <a:cs typeface="Helvetica Neue"/>
              </a:rPr>
              <a:t>Best used for complicated decision logic</a:t>
            </a:r>
          </a:p>
        </p:txBody>
      </p:sp>
      <p:sp>
        <p:nvSpPr>
          <p:cNvPr id="49156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E3FFCE-19D1-6E49-9BB6-2448BA995F12}" type="slidenum">
              <a:rPr lang="en-US">
                <a:latin typeface="Arial Black" charset="0"/>
              </a:rPr>
              <a:pPr eaLnBrk="1" hangingPunct="1"/>
              <a:t>90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Modeling Logic with Decision Tables (Cont.)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0180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FBE278-3B6F-894A-A3DA-14922FAD4CBF}" type="slidenum">
              <a:rPr lang="en-US">
                <a:latin typeface="Arial Black" charset="0"/>
              </a:rPr>
              <a:pPr eaLnBrk="1" hangingPunct="1"/>
              <a:t>91</a:t>
            </a:fld>
            <a:endParaRPr lang="en-US">
              <a:latin typeface="Arial Black" charset="0"/>
            </a:endParaRP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1524001" y="4205288"/>
            <a:ext cx="6645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FIGURE 7-18</a:t>
            </a:r>
          </a:p>
          <a:p>
            <a:pPr eaLnBrk="1" hangingPunct="1"/>
            <a:r>
              <a:rPr lang="en-US"/>
              <a:t>Complete decision table for payroll system example</a:t>
            </a:r>
            <a:endParaRPr lang="en-US" i="1"/>
          </a:p>
        </p:txBody>
      </p:sp>
      <p:pic>
        <p:nvPicPr>
          <p:cNvPr id="50183" name="Picture 7" descr="Nonam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84" y="1145684"/>
            <a:ext cx="7744479" cy="305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1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Modeling Logic with Decision Tables (Cont.)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Condition stubs</a:t>
            </a:r>
            <a:r>
              <a:rPr lang="en-US" dirty="0">
                <a:latin typeface="Helvetica Neue"/>
                <a:cs typeface="Helvetica Neue"/>
              </a:rPr>
              <a:t>: that part of a decision table that lists the conditions relevant to the decision</a:t>
            </a:r>
          </a:p>
          <a:p>
            <a:pPr eaLnBrk="1" hangingPunct="1"/>
            <a:r>
              <a:rPr lang="en-US" dirty="0"/>
              <a:t>Action stubs</a:t>
            </a:r>
            <a:r>
              <a:rPr lang="en-US" dirty="0">
                <a:latin typeface="Helvetica Neue"/>
                <a:cs typeface="Helvetica Neue"/>
              </a:rPr>
              <a:t>: that part of a decision table that lists the actions that result for a given set of conditions</a:t>
            </a:r>
          </a:p>
        </p:txBody>
      </p:sp>
      <p:sp>
        <p:nvSpPr>
          <p:cNvPr id="51204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0317C6-5BD8-BC46-8003-13BD2FF79906}" type="slidenum">
              <a:rPr lang="en-US">
                <a:latin typeface="Arial Black" charset="0"/>
              </a:rPr>
              <a:pPr eaLnBrk="1" hangingPunct="1"/>
              <a:t>92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5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Deliverables and Outcomes (Cont.)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3600" dirty="0"/>
              <a:t>DFDs of new logical system</a:t>
            </a:r>
          </a:p>
          <a:p>
            <a:pPr lvl="1" eaLnBrk="1" hangingPunct="1"/>
            <a:r>
              <a:rPr lang="en-US" sz="3200" dirty="0">
                <a:latin typeface="Helvetica Neue "/>
                <a:cs typeface="Helvetica Neue "/>
              </a:rPr>
              <a:t>Technology independent</a:t>
            </a:r>
          </a:p>
          <a:p>
            <a:pPr lvl="1" eaLnBrk="1" hangingPunct="1"/>
            <a:r>
              <a:rPr lang="en-US" sz="3200" dirty="0">
                <a:latin typeface="Helvetica Neue "/>
                <a:cs typeface="Helvetica Neue "/>
              </a:rPr>
              <a:t>Show data flows, structure, and functional requirements of new system</a:t>
            </a:r>
          </a:p>
          <a:p>
            <a:r>
              <a:rPr lang="en-US" sz="3600" dirty="0"/>
              <a:t>Thorough description of each DFD component</a:t>
            </a:r>
          </a:p>
        </p:txBody>
      </p:sp>
      <p:sp>
        <p:nvSpPr>
          <p:cNvPr id="15364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42DA90-9D34-9F47-B496-5545AF7B2B8B}" type="slidenum">
              <a:rPr lang="en-US">
                <a:latin typeface="Arial Black" charset="0"/>
              </a:rPr>
              <a:pPr eaLnBrk="1" hangingPunct="1"/>
              <a:t>57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2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Modeling Logic with Decision Tables (Cont.)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Rules</a:t>
            </a:r>
            <a:r>
              <a:rPr lang="en-US" dirty="0">
                <a:latin typeface="Helvetica Neue"/>
                <a:cs typeface="Helvetica Neue"/>
              </a:rPr>
              <a:t>: that part of a decision table that  specifies which actions are to be followed for a given set of conditions</a:t>
            </a:r>
          </a:p>
          <a:p>
            <a:pPr eaLnBrk="1" hangingPunct="1"/>
            <a:r>
              <a:rPr lang="en-US" dirty="0"/>
              <a:t>Indifferent condition</a:t>
            </a:r>
            <a:r>
              <a:rPr lang="en-US" dirty="0">
                <a:latin typeface="Helvetica Neue"/>
                <a:cs typeface="Helvetica Neue"/>
              </a:rPr>
              <a:t>: in a decision table, a condition whose value does not affect which actions are taken for two or more rules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2228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0AE0D3-EBEE-3545-B044-31E46D537958}" type="slidenum">
              <a:rPr lang="en-US">
                <a:latin typeface="Arial Black" charset="0"/>
              </a:rPr>
              <a:pPr eaLnBrk="1" hangingPunct="1"/>
              <a:t>93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5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Modeling Logic with Decision Tables (Cont.)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Procedure for Creating Decision 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 Neue"/>
                <a:cs typeface="Helvetica Neue"/>
              </a:rPr>
              <a:t>Name the condition and the values that each condition can assume.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 Neue"/>
                <a:cs typeface="Helvetica Neue"/>
              </a:rPr>
              <a:t>Name all possible actions that can occur.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 Neue"/>
                <a:cs typeface="Helvetica Neue"/>
              </a:rPr>
              <a:t>List all possible rules.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 Neue"/>
                <a:cs typeface="Helvetica Neue"/>
              </a:rPr>
              <a:t>Define the actions for each rule.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 Neue"/>
                <a:cs typeface="Helvetica Neue"/>
              </a:rPr>
              <a:t>Simplify the table.</a:t>
            </a:r>
          </a:p>
        </p:txBody>
      </p:sp>
      <p:sp>
        <p:nvSpPr>
          <p:cNvPr id="53252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5D2E6F-BA5A-5442-8F56-E021B3AE3549}" type="slidenum">
              <a:rPr lang="en-US">
                <a:latin typeface="Arial Black" charset="0"/>
              </a:rPr>
              <a:pPr eaLnBrk="1" hangingPunct="1"/>
              <a:t>94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Modeling Logic with Decision Tables (Cont.)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54276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76CB6F-B9BC-204B-B440-0E1B527D5C6A}" type="slidenum">
              <a:rPr lang="en-US">
                <a:latin typeface="Arial Black" charset="0"/>
              </a:rPr>
              <a:pPr eaLnBrk="1" hangingPunct="1"/>
              <a:t>95</a:t>
            </a:fld>
            <a:endParaRPr lang="en-US">
              <a:latin typeface="Arial Black" charset="0"/>
            </a:endParaRPr>
          </a:p>
        </p:txBody>
      </p:sp>
      <p:pic>
        <p:nvPicPr>
          <p:cNvPr id="54278" name="Picture 4" descr="FIG08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3"/>
          <a:stretch>
            <a:fillRect/>
          </a:stretch>
        </p:blipFill>
        <p:spPr bwMode="auto">
          <a:xfrm>
            <a:off x="685800" y="998105"/>
            <a:ext cx="7620000" cy="314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219200" y="3973116"/>
            <a:ext cx="685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7-19</a:t>
            </a:r>
          </a:p>
          <a:p>
            <a:r>
              <a:rPr lang="en-US"/>
              <a:t>Reduced decision table for payroll system example</a:t>
            </a:r>
          </a:p>
        </p:txBody>
      </p:sp>
    </p:spTree>
    <p:extLst>
      <p:ext uri="{BB962C8B-B14F-4D97-AF65-F5344CB8AC3E}">
        <p14:creationId xmlns:p14="http://schemas.microsoft.com/office/powerpoint/2010/main" val="10047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dirty="0"/>
              <a:t>Electronic Commerce Application: Process Modeling using Data Flow Diagrams</a:t>
            </a:r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Process modeling for Pine Valley </a:t>
            </a:r>
            <a:r>
              <a:rPr lang="en-US" dirty="0" smtClean="0"/>
              <a:t>Furniture</a:t>
            </a:r>
            <a:r>
              <a:rPr lang="en-AU" dirty="0" smtClean="0"/>
              <a:t>’</a:t>
            </a:r>
            <a:r>
              <a:rPr lang="en-US" dirty="0" smtClean="0"/>
              <a:t>s </a:t>
            </a:r>
            <a:r>
              <a:rPr lang="en-US" dirty="0" err="1"/>
              <a:t>WebStore</a:t>
            </a:r>
            <a:endParaRPr lang="en-US" dirty="0"/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Completed JAD session</a:t>
            </a:r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Began translating the </a:t>
            </a:r>
            <a:r>
              <a:rPr lang="en-US" dirty="0" err="1">
                <a:latin typeface="Helvetica Neue"/>
                <a:cs typeface="Helvetica Neue"/>
              </a:rPr>
              <a:t>WebStore</a:t>
            </a:r>
            <a:r>
              <a:rPr lang="en-US" dirty="0">
                <a:latin typeface="Helvetica Neue"/>
                <a:cs typeface="Helvetica Neue"/>
              </a:rPr>
              <a:t> system structure into data flow diagrams</a:t>
            </a:r>
          </a:p>
          <a:p>
            <a:pPr lvl="2" eaLnBrk="1" hangingPunct="1"/>
            <a:r>
              <a:rPr lang="en-US" dirty="0">
                <a:latin typeface="Helvetica Neue"/>
                <a:cs typeface="Helvetica Neue"/>
              </a:rPr>
              <a:t>Identified six high-level processes</a:t>
            </a:r>
          </a:p>
        </p:txBody>
      </p:sp>
      <p:sp>
        <p:nvSpPr>
          <p:cNvPr id="55302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F8C956-9015-C14B-884C-D7996B173ABB}" type="slidenum">
              <a:rPr lang="en-US">
                <a:latin typeface="Arial Black" charset="0"/>
              </a:rPr>
              <a:pPr eaLnBrk="1" hangingPunct="1"/>
              <a:t>96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Electronic Commerce Application: Process Modeling using Data Flow Diagrams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325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8AEC37-B9F0-0244-B4EC-F97C60F369C3}" type="slidenum">
              <a:rPr lang="en-US">
                <a:latin typeface="Arial Black" charset="0"/>
              </a:rPr>
              <a:pPr eaLnBrk="1" hangingPunct="1"/>
              <a:t>97</a:t>
            </a:fld>
            <a:endParaRPr lang="en-US">
              <a:latin typeface="Arial Black" charset="0"/>
            </a:endParaRPr>
          </a:p>
        </p:txBody>
      </p:sp>
      <p:pic>
        <p:nvPicPr>
          <p:cNvPr id="5632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998105"/>
            <a:ext cx="7934325" cy="414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2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7" descr="Nonam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46572"/>
            <a:ext cx="6437107" cy="399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dirty="0"/>
              <a:t>Electronic Commerce Application: Process Modeling using Data Flow Diagrams</a:t>
            </a:r>
          </a:p>
        </p:txBody>
      </p:sp>
      <p:sp>
        <p:nvSpPr>
          <p:cNvPr id="57350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299FC1-9FD0-D043-B060-D4612F9EB835}" type="slidenum">
              <a:rPr lang="en-US">
                <a:latin typeface="Arial Black" charset="0"/>
              </a:rPr>
              <a:pPr eaLnBrk="1" hangingPunct="1"/>
              <a:t>98</a:t>
            </a:fld>
            <a:endParaRPr lang="en-US">
              <a:latin typeface="Arial Black" charset="0"/>
            </a:endParaRPr>
          </a:p>
        </p:txBody>
      </p:sp>
      <p:sp>
        <p:nvSpPr>
          <p:cNvPr id="57351" name="Rectangle 8"/>
          <p:cNvSpPr>
            <a:spLocks noChangeArrowheads="1"/>
          </p:cNvSpPr>
          <p:nvPr/>
        </p:nvSpPr>
        <p:spPr bwMode="auto">
          <a:xfrm>
            <a:off x="6400800" y="2185987"/>
            <a:ext cx="274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7-22</a:t>
            </a:r>
          </a:p>
          <a:p>
            <a:r>
              <a:rPr lang="en-US"/>
              <a:t>Level-0 data flow diagram for the</a:t>
            </a:r>
          </a:p>
          <a:p>
            <a:r>
              <a:rPr lang="en-US"/>
              <a:t>WebStore</a:t>
            </a:r>
          </a:p>
        </p:txBody>
      </p:sp>
    </p:spTree>
    <p:extLst>
      <p:ext uri="{BB962C8B-B14F-4D97-AF65-F5344CB8AC3E}">
        <p14:creationId xmlns:p14="http://schemas.microsoft.com/office/powerpoint/2010/main" val="234989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In this chapter you learned how to:</a:t>
            </a:r>
          </a:p>
          <a:p>
            <a:pPr lvl="1" eaLnBrk="1" hangingPunct="1">
              <a:buFont typeface="Lucida Grande"/>
              <a:buChar char="-"/>
            </a:pPr>
            <a:r>
              <a:rPr lang="en-US" dirty="0">
                <a:latin typeface="Helvetica Neue"/>
                <a:cs typeface="Helvetica Neue"/>
              </a:rPr>
              <a:t>Understand logical process modeling via data flow diagrams (DFDs).</a:t>
            </a:r>
          </a:p>
          <a:p>
            <a:pPr lvl="1" eaLnBrk="1" hangingPunct="1">
              <a:buFont typeface="Lucida Grande"/>
              <a:buChar char="-"/>
            </a:pPr>
            <a:r>
              <a:rPr lang="en-US" dirty="0">
                <a:latin typeface="Helvetica Neue"/>
                <a:cs typeface="Helvetica Neue"/>
              </a:rPr>
              <a:t>Draw data flow diagrams of well-structured process models.</a:t>
            </a:r>
          </a:p>
          <a:p>
            <a:pPr lvl="1" eaLnBrk="1" hangingPunct="1">
              <a:buFont typeface="Lucida Grande"/>
              <a:buChar char="-"/>
            </a:pPr>
            <a:r>
              <a:rPr lang="en-US" dirty="0">
                <a:latin typeface="Helvetica Neue"/>
                <a:cs typeface="Helvetica Neue"/>
              </a:rPr>
              <a:t>Decompose data flow diagrams into lower-level diagrams.</a:t>
            </a:r>
          </a:p>
        </p:txBody>
      </p:sp>
      <p:sp>
        <p:nvSpPr>
          <p:cNvPr id="58372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70F7EF-6C0B-9E4C-A5EE-305E071C295E}" type="slidenum">
              <a:rPr lang="en-US">
                <a:latin typeface="Arial Black" charset="0"/>
              </a:rPr>
              <a:pPr eaLnBrk="1" hangingPunct="1"/>
              <a:t>99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9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 (Cont.)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Lucida Grande"/>
              <a:buChar char="-"/>
            </a:pPr>
            <a:r>
              <a:rPr lang="en-US" dirty="0">
                <a:latin typeface="Arial" charset="0"/>
                <a:cs typeface="Arial" charset="0"/>
              </a:rPr>
              <a:t>Balance high-level and low-level data flow diagrams.</a:t>
            </a:r>
          </a:p>
          <a:p>
            <a:pPr lvl="1" eaLnBrk="1" hangingPunct="1">
              <a:buFont typeface="Lucida Grande"/>
              <a:buChar char="-"/>
            </a:pPr>
            <a:r>
              <a:rPr lang="en-US" dirty="0">
                <a:latin typeface="Arial" charset="0"/>
                <a:cs typeface="Arial" charset="0"/>
              </a:rPr>
              <a:t>Use data flow diagrams for analyzing information systems.</a:t>
            </a:r>
          </a:p>
          <a:p>
            <a:pPr lvl="1" eaLnBrk="1" hangingPunct="1">
              <a:buFont typeface="Lucida Grande"/>
              <a:buChar char="-"/>
            </a:pPr>
            <a:r>
              <a:rPr lang="en-US" dirty="0">
                <a:latin typeface="Arial" charset="0"/>
                <a:cs typeface="Arial" charset="0"/>
              </a:rPr>
              <a:t>Use decision tables to represent the logic of choice in conditional statements.</a:t>
            </a:r>
          </a:p>
          <a:p>
            <a:pPr lvl="1" eaLnBrk="1" hangingPunct="1">
              <a:buFont typeface="Lucida Grande"/>
              <a:buChar char="-"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9396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4FDAFB-ED8F-7E43-9107-5C67C70C2EFF}" type="slidenum">
              <a:rPr lang="en-US">
                <a:latin typeface="Arial Black" charset="0"/>
              </a:rPr>
              <a:pPr eaLnBrk="1" hangingPunct="1"/>
              <a:t>100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6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Data Flow Diagramming Mechanics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n"/>
              <a:defRPr/>
            </a:pPr>
            <a:r>
              <a:rPr lang="en-US" altLang="en-US" sz="3600" dirty="0" smtClean="0">
                <a:ea typeface="+mn-ea"/>
              </a:rPr>
              <a:t>Represent both physical and logical information systems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n"/>
              <a:defRPr/>
            </a:pPr>
            <a:r>
              <a:rPr lang="en-US" altLang="en-US" sz="3600" dirty="0" smtClean="0">
                <a:ea typeface="+mn-ea"/>
              </a:rPr>
              <a:t>Only four symbols are used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n"/>
              <a:defRPr/>
            </a:pPr>
            <a:r>
              <a:rPr lang="en-US" altLang="en-US" sz="3600" dirty="0" smtClean="0">
                <a:ea typeface="+mn-ea"/>
              </a:rPr>
              <a:t>Useful for depicting purely logical information flows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n"/>
              <a:defRPr/>
            </a:pPr>
            <a:r>
              <a:rPr lang="en-US" altLang="en-US" sz="3600" dirty="0" smtClean="0">
                <a:ea typeface="+mn-ea"/>
              </a:rPr>
              <a:t>DFDs that detail physical systems differ from system flowcharts which depict details of physical computing equipment.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endParaRPr lang="en-US" altLang="en-US" sz="3600" dirty="0" smtClean="0">
              <a:ea typeface="+mn-ea"/>
            </a:endParaRPr>
          </a:p>
        </p:txBody>
      </p:sp>
      <p:sp>
        <p:nvSpPr>
          <p:cNvPr id="16388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D82FD1-FADB-8647-89DA-DF2A4E7B5C69}" type="slidenum">
              <a:rPr lang="en-US">
                <a:latin typeface="Arial Black" charset="0"/>
              </a:rPr>
              <a:pPr eaLnBrk="1" hangingPunct="1"/>
              <a:t>58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7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Definitions and Symbols</a:t>
            </a:r>
          </a:p>
        </p:txBody>
      </p:sp>
      <p:sp>
        <p:nvSpPr>
          <p:cNvPr id="17412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0C42D9-8DF3-C848-B2B4-B0D3E66702D0}" type="slidenum">
              <a:rPr lang="en-US">
                <a:latin typeface="Arial Black" charset="0"/>
              </a:rPr>
              <a:pPr eaLnBrk="1" hangingPunct="1"/>
              <a:t>59</a:t>
            </a:fld>
            <a:endParaRPr lang="en-US">
              <a:latin typeface="Arial Black" charset="0"/>
            </a:endParaRPr>
          </a:p>
        </p:txBody>
      </p:sp>
      <p:pic>
        <p:nvPicPr>
          <p:cNvPr id="17414" name="Picture 6" descr="Nonam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83419"/>
            <a:ext cx="4800600" cy="388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791200" y="2228851"/>
            <a:ext cx="2819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/>
              <a:t>FIGURE 7-2</a:t>
            </a:r>
          </a:p>
          <a:p>
            <a:r>
              <a:rPr lang="en-US"/>
              <a:t>Comparison of DeMarco and Yourdon</a:t>
            </a:r>
          </a:p>
          <a:p>
            <a:r>
              <a:rPr lang="en-US"/>
              <a:t>and Gane and Sarson DFD symbol sets</a:t>
            </a:r>
          </a:p>
        </p:txBody>
      </p:sp>
    </p:spTree>
    <p:extLst>
      <p:ext uri="{BB962C8B-B14F-4D97-AF65-F5344CB8AC3E}">
        <p14:creationId xmlns:p14="http://schemas.microsoft.com/office/powerpoint/2010/main" val="163950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Definitions and Symbols (Cont.)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Process: </a:t>
            </a:r>
            <a:r>
              <a:rPr lang="en-US" sz="3600" dirty="0">
                <a:latin typeface="Helvetica Neue"/>
                <a:cs typeface="Helvetica Neue"/>
              </a:rPr>
              <a:t>work or actions performed on data (inside the system)</a:t>
            </a:r>
          </a:p>
          <a:p>
            <a:pPr eaLnBrk="1" hangingPunct="1"/>
            <a:r>
              <a:rPr lang="en-US" sz="3600" dirty="0"/>
              <a:t>Data store: </a:t>
            </a:r>
            <a:r>
              <a:rPr lang="en-US" sz="3600" dirty="0">
                <a:latin typeface="Helvetica Neue"/>
                <a:cs typeface="Helvetica Neue"/>
              </a:rPr>
              <a:t>data at rest (inside the system)</a:t>
            </a:r>
          </a:p>
        </p:txBody>
      </p:sp>
      <p:sp>
        <p:nvSpPr>
          <p:cNvPr id="18436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ED2035-B056-DC4A-B8AE-FFD2D6F25C92}" type="slidenum">
              <a:rPr lang="en-US">
                <a:latin typeface="Arial Black" charset="0"/>
              </a:rPr>
              <a:pPr eaLnBrk="1" hangingPunct="1"/>
              <a:t>60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6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Definitions and Symbols (Cont.)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Source/sink: </a:t>
            </a:r>
            <a:r>
              <a:rPr lang="en-US" sz="3600" dirty="0">
                <a:latin typeface="Helvetica Neue"/>
                <a:cs typeface="Helvetica Neue"/>
              </a:rPr>
              <a:t>external entity that is the origin or destination of data (outside the system)</a:t>
            </a:r>
          </a:p>
          <a:p>
            <a:pPr eaLnBrk="1" hangingPunct="1"/>
            <a:r>
              <a:rPr lang="en-US" sz="3600" dirty="0"/>
              <a:t>Data flow: </a:t>
            </a:r>
            <a:r>
              <a:rPr lang="en-US" sz="3600" dirty="0">
                <a:latin typeface="Helvetica Neue"/>
                <a:cs typeface="Helvetica Neue"/>
              </a:rPr>
              <a:t>arrows depicting movement of data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933D69-F631-4E4E-84E1-B1F2259875C2}" type="slidenum">
              <a:rPr lang="en-US">
                <a:latin typeface="Arial Black" charset="0"/>
              </a:rPr>
              <a:pPr eaLnBrk="1" hangingPunct="1"/>
              <a:t>61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2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Developing DFDs</a:t>
            </a: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Context diagram </a:t>
            </a:r>
            <a:r>
              <a:rPr lang="en-US" dirty="0">
                <a:latin typeface="Helvetica Neue"/>
                <a:cs typeface="Helvetica Neue"/>
              </a:rPr>
              <a:t>is an overview of an organizational system that shows: </a:t>
            </a:r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the system boundaries.</a:t>
            </a:r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external entities that interact with the system.</a:t>
            </a:r>
          </a:p>
          <a:p>
            <a:pPr lvl="1" eaLnBrk="1" hangingPunct="1"/>
            <a:r>
              <a:rPr lang="en-US" dirty="0">
                <a:latin typeface="Helvetica Neue"/>
                <a:cs typeface="Helvetica Neue"/>
              </a:rPr>
              <a:t>major information flows between the entities and the system.</a:t>
            </a:r>
          </a:p>
          <a:p>
            <a:pPr eaLnBrk="1" hangingPunct="1"/>
            <a:r>
              <a:rPr lang="en-US" dirty="0">
                <a:latin typeface="Helvetica Neue"/>
                <a:cs typeface="Helvetica Neue"/>
              </a:rPr>
              <a:t>Note: only one process symbol, and no data stores shown</a:t>
            </a:r>
          </a:p>
        </p:txBody>
      </p:sp>
      <p:sp>
        <p:nvSpPr>
          <p:cNvPr id="20486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smtClean="0"/>
              <a:t>Information Systems, Unit 03</a:t>
            </a:r>
            <a:endParaRPr 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6D0C2B-860D-1A4B-99B1-916CDDF02E36}" type="slidenum">
              <a:rPr lang="en-US">
                <a:latin typeface="Arial Black" charset="0"/>
              </a:rPr>
              <a:pPr eaLnBrk="1" hangingPunct="1"/>
              <a:t>62</a:t>
            </a:fld>
            <a:endParaRPr lang="en-US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1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2175</Words>
  <Application>Microsoft Macintosh PowerPoint</Application>
  <PresentationFormat>On-screen Show (16:9)</PresentationFormat>
  <Paragraphs>341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Process Modeling</vt:lpstr>
      <vt:lpstr>Process Modeling (Cont.)</vt:lpstr>
      <vt:lpstr>Deliverables and Outcomes</vt:lpstr>
      <vt:lpstr>Deliverables and Outcomes (Cont.)</vt:lpstr>
      <vt:lpstr>Data Flow Diagramming Mechanics</vt:lpstr>
      <vt:lpstr>Definitions and Symbols</vt:lpstr>
      <vt:lpstr>Definitions and Symbols (Cont.)</vt:lpstr>
      <vt:lpstr>Definitions and Symbols (Cont.)</vt:lpstr>
      <vt:lpstr>Developing DFDs</vt:lpstr>
      <vt:lpstr>Context Diagram</vt:lpstr>
      <vt:lpstr>Developing DFDs (Cont.)</vt:lpstr>
      <vt:lpstr>Level-0 Diagram</vt:lpstr>
      <vt:lpstr>Data Flow Diagramming Rules</vt:lpstr>
      <vt:lpstr>Data Flow Diagramming Rules (Cont.)</vt:lpstr>
      <vt:lpstr>Data Flow Diagramming Rules (Cont.)</vt:lpstr>
      <vt:lpstr>Decomposition of DFDs</vt:lpstr>
      <vt:lpstr>Decomposition of DFDs (Cont.)</vt:lpstr>
      <vt:lpstr>Level-1 DFD</vt:lpstr>
      <vt:lpstr>Level-n DFD</vt:lpstr>
      <vt:lpstr>Balancing DFDs</vt:lpstr>
      <vt:lpstr>Balancing DFDs (Cont.)</vt:lpstr>
      <vt:lpstr>Balancing DFDs (Cont.)</vt:lpstr>
      <vt:lpstr>Balancing DFDs (Cont.)</vt:lpstr>
      <vt:lpstr>Balancing DFDs (Cont.)</vt:lpstr>
      <vt:lpstr>Balancing DFDs: More DFD Rules</vt:lpstr>
      <vt:lpstr>Four Different Types of DFDs</vt:lpstr>
      <vt:lpstr>Four Different Types of DFDs (Cont.)</vt:lpstr>
      <vt:lpstr>Guidelines for Drawing DFDs</vt:lpstr>
      <vt:lpstr>Guidelines for Drawing DFDs (Cont.)</vt:lpstr>
      <vt:lpstr>Guidelines for Drawing DFDs (Cont.)</vt:lpstr>
      <vt:lpstr>Guidelines for Drawing DFDs (Cont.)</vt:lpstr>
      <vt:lpstr>Guidelines for Drawing DFDs (Cont.)</vt:lpstr>
      <vt:lpstr>Guidelines for Drawing DFDs (Cont.)</vt:lpstr>
      <vt:lpstr>Using DFDs as Analysis Tools</vt:lpstr>
      <vt:lpstr>Using DFDs in BPR</vt:lpstr>
      <vt:lpstr>Using DFDs in BPR (Cont.)</vt:lpstr>
      <vt:lpstr>Modeling Logic with Decision Tables</vt:lpstr>
      <vt:lpstr>Modeling Logic with Decision Tables (Cont.)</vt:lpstr>
      <vt:lpstr>Modeling Logic with Decision Tables (Cont.)</vt:lpstr>
      <vt:lpstr>Modeling Logic with Decision Tables (Cont.)</vt:lpstr>
      <vt:lpstr>Modeling Logic with Decision Tables (Cont.)</vt:lpstr>
      <vt:lpstr>Modeling Logic with Decision Tables (Cont.)</vt:lpstr>
      <vt:lpstr>Electronic Commerce Application: Process Modeling using Data Flow Diagrams</vt:lpstr>
      <vt:lpstr>Electronic Commerce Application: Process Modeling using Data Flow Diagrams (Cont.)</vt:lpstr>
      <vt:lpstr>Electronic Commerce Application: Process Modeling using Data Flow Diagrams</vt:lpstr>
      <vt:lpstr>Summary</vt:lpstr>
      <vt:lpstr>Summary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</dc:title>
  <dc:creator>Pramod Parajuli</dc:creator>
  <cp:lastModifiedBy>Pramod Parajuli</cp:lastModifiedBy>
  <cp:revision>450</cp:revision>
  <cp:lastPrinted>2018-07-09T14:17:13Z</cp:lastPrinted>
  <dcterms:created xsi:type="dcterms:W3CDTF">2015-01-30T17:07:17Z</dcterms:created>
  <dcterms:modified xsi:type="dcterms:W3CDTF">2018-07-09T14:19:00Z</dcterms:modified>
</cp:coreProperties>
</file>