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autoCompressPictures="0">
  <p:sldMasterIdLst>
    <p:sldMasterId id="2147483648" r:id="rId1"/>
  </p:sldMasterIdLst>
  <p:notesMasterIdLst>
    <p:notesMasterId r:id="rId4"/>
  </p:notesMasterIdLst>
  <p:handoutMasterIdLst>
    <p:handoutMasterId r:id="rId122"/>
  </p:handoutMasterIdLst>
  <p:sldIdLst>
    <p:sldId id="256" r:id="rId3"/>
    <p:sldId id="304" r:id="rId5"/>
    <p:sldId id="310" r:id="rId6"/>
    <p:sldId id="549" r:id="rId7"/>
    <p:sldId id="550" r:id="rId8"/>
    <p:sldId id="551" r:id="rId9"/>
    <p:sldId id="552" r:id="rId10"/>
    <p:sldId id="553" r:id="rId11"/>
    <p:sldId id="554" r:id="rId12"/>
    <p:sldId id="555" r:id="rId13"/>
    <p:sldId id="556" r:id="rId14"/>
    <p:sldId id="557" r:id="rId15"/>
    <p:sldId id="558" r:id="rId16"/>
    <p:sldId id="559" r:id="rId17"/>
    <p:sldId id="560" r:id="rId18"/>
    <p:sldId id="561" r:id="rId19"/>
    <p:sldId id="562" r:id="rId20"/>
    <p:sldId id="563" r:id="rId21"/>
    <p:sldId id="564" r:id="rId22"/>
    <p:sldId id="565" r:id="rId23"/>
    <p:sldId id="566" r:id="rId24"/>
    <p:sldId id="567" r:id="rId25"/>
    <p:sldId id="568" r:id="rId26"/>
    <p:sldId id="569" r:id="rId27"/>
    <p:sldId id="570" r:id="rId28"/>
    <p:sldId id="571" r:id="rId29"/>
    <p:sldId id="572" r:id="rId30"/>
    <p:sldId id="573" r:id="rId31"/>
    <p:sldId id="574" r:id="rId32"/>
    <p:sldId id="575" r:id="rId33"/>
    <p:sldId id="576" r:id="rId34"/>
    <p:sldId id="577" r:id="rId35"/>
    <p:sldId id="578" r:id="rId36"/>
    <p:sldId id="579" r:id="rId37"/>
    <p:sldId id="580" r:id="rId38"/>
    <p:sldId id="581" r:id="rId39"/>
    <p:sldId id="582" r:id="rId40"/>
    <p:sldId id="583" r:id="rId41"/>
    <p:sldId id="584" r:id="rId42"/>
    <p:sldId id="585" r:id="rId43"/>
    <p:sldId id="586" r:id="rId44"/>
    <p:sldId id="587" r:id="rId45"/>
    <p:sldId id="588" r:id="rId46"/>
    <p:sldId id="589" r:id="rId47"/>
    <p:sldId id="590" r:id="rId48"/>
    <p:sldId id="591" r:id="rId49"/>
    <p:sldId id="592" r:id="rId50"/>
    <p:sldId id="593" r:id="rId51"/>
    <p:sldId id="594" r:id="rId52"/>
    <p:sldId id="595" r:id="rId53"/>
    <p:sldId id="596" r:id="rId54"/>
    <p:sldId id="597" r:id="rId55"/>
    <p:sldId id="598" r:id="rId56"/>
    <p:sldId id="599" r:id="rId57"/>
    <p:sldId id="600" r:id="rId58"/>
    <p:sldId id="601" r:id="rId59"/>
    <p:sldId id="602" r:id="rId60"/>
    <p:sldId id="603" r:id="rId61"/>
    <p:sldId id="604" r:id="rId62"/>
    <p:sldId id="664" r:id="rId63"/>
    <p:sldId id="605" r:id="rId64"/>
    <p:sldId id="606" r:id="rId65"/>
    <p:sldId id="607" r:id="rId66"/>
    <p:sldId id="608" r:id="rId67"/>
    <p:sldId id="609" r:id="rId68"/>
    <p:sldId id="610" r:id="rId69"/>
    <p:sldId id="611" r:id="rId70"/>
    <p:sldId id="612" r:id="rId71"/>
    <p:sldId id="613" r:id="rId72"/>
    <p:sldId id="614" r:id="rId73"/>
    <p:sldId id="615" r:id="rId74"/>
    <p:sldId id="616" r:id="rId75"/>
    <p:sldId id="617" r:id="rId76"/>
    <p:sldId id="618" r:id="rId77"/>
    <p:sldId id="619" r:id="rId78"/>
    <p:sldId id="620" r:id="rId79"/>
    <p:sldId id="621" r:id="rId80"/>
    <p:sldId id="622" r:id="rId81"/>
    <p:sldId id="623" r:id="rId82"/>
    <p:sldId id="624" r:id="rId83"/>
    <p:sldId id="625" r:id="rId84"/>
    <p:sldId id="626" r:id="rId85"/>
    <p:sldId id="627" r:id="rId86"/>
    <p:sldId id="628" r:id="rId87"/>
    <p:sldId id="629" r:id="rId88"/>
    <p:sldId id="630" r:id="rId89"/>
    <p:sldId id="631" r:id="rId90"/>
    <p:sldId id="632" r:id="rId91"/>
    <p:sldId id="633" r:id="rId92"/>
    <p:sldId id="634" r:id="rId93"/>
    <p:sldId id="635" r:id="rId94"/>
    <p:sldId id="636" r:id="rId95"/>
    <p:sldId id="637" r:id="rId96"/>
    <p:sldId id="638" r:id="rId97"/>
    <p:sldId id="639" r:id="rId98"/>
    <p:sldId id="640" r:id="rId99"/>
    <p:sldId id="641" r:id="rId100"/>
    <p:sldId id="642" r:id="rId101"/>
    <p:sldId id="643" r:id="rId102"/>
    <p:sldId id="644" r:id="rId103"/>
    <p:sldId id="645" r:id="rId104"/>
    <p:sldId id="646" r:id="rId105"/>
    <p:sldId id="647" r:id="rId106"/>
    <p:sldId id="648" r:id="rId107"/>
    <p:sldId id="649" r:id="rId108"/>
    <p:sldId id="650" r:id="rId109"/>
    <p:sldId id="651" r:id="rId110"/>
    <p:sldId id="652" r:id="rId111"/>
    <p:sldId id="653" r:id="rId112"/>
    <p:sldId id="654" r:id="rId113"/>
    <p:sldId id="655" r:id="rId114"/>
    <p:sldId id="656" r:id="rId115"/>
    <p:sldId id="657" r:id="rId116"/>
    <p:sldId id="658" r:id="rId117"/>
    <p:sldId id="659" r:id="rId118"/>
    <p:sldId id="660" r:id="rId119"/>
    <p:sldId id="661" r:id="rId120"/>
    <p:sldId id="662" r:id="rId121"/>
  </p:sldIdLst>
  <p:sldSz cx="9144000" cy="5143500" type="screen16x9"/>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scaleToFitPaper="1" frameSlides="1"/>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035" autoAdjust="0"/>
  </p:normalViewPr>
  <p:slideViewPr>
    <p:cSldViewPr snapToGrid="0" snapToObjects="1">
      <p:cViewPr varScale="1">
        <p:scale>
          <a:sx n="183" d="100"/>
          <a:sy n="183" d="100"/>
        </p:scale>
        <p:origin x="-120" y="-38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5" Type="http://schemas.openxmlformats.org/officeDocument/2006/relationships/tableStyles" Target="tableStyles.xml"/><Relationship Id="rId124" Type="http://schemas.openxmlformats.org/officeDocument/2006/relationships/viewProps" Target="viewProps.xml"/><Relationship Id="rId123" Type="http://schemas.openxmlformats.org/officeDocument/2006/relationships/presProps" Target="presProps.xml"/><Relationship Id="rId122" Type="http://schemas.openxmlformats.org/officeDocument/2006/relationships/handoutMaster" Target="handoutMasters/handoutMaster1.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32E826C9-271B-3F46-B542-2909921E1612}" type="datetimeFigureOut">
              <a:rPr lang="en-US" smtClean="0"/>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A61EB7E2-0F64-654F-85D9-C58FE9A7EB0E}" type="slidenum">
              <a:rPr lang="en-US" smtClean="0"/>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23B888E0-98FB-F04B-B17F-409CAD36A82D}" type="datetimeFigureOut">
              <a:rPr lang="en-US" smtClean="0"/>
            </a:fld>
            <a:endParaRPr lang="en-US"/>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AU" smtClean="0"/>
              <a:t>Click to edit Master text styles</a:t>
            </a:r>
            <a:endParaRPr lang="en-AU" smtClean="0"/>
          </a:p>
          <a:p>
            <a:pPr lvl="1"/>
            <a:r>
              <a:rPr lang="en-AU" smtClean="0"/>
              <a:t>Second level</a:t>
            </a:r>
            <a:endParaRPr lang="en-AU" smtClean="0"/>
          </a:p>
          <a:p>
            <a:pPr lvl="2"/>
            <a:r>
              <a:rPr lang="en-AU" smtClean="0"/>
              <a:t>Third level</a:t>
            </a:r>
            <a:endParaRPr lang="en-AU" smtClean="0"/>
          </a:p>
          <a:p>
            <a:pPr lvl="3"/>
            <a:r>
              <a:rPr lang="en-AU" smtClean="0"/>
              <a:t>Fourth level</a:t>
            </a:r>
            <a:endParaRPr lang="en-AU" smtClean="0"/>
          </a:p>
          <a:p>
            <a:pPr lvl="4"/>
            <a:r>
              <a:rPr lang="en-AU" smtClean="0"/>
              <a:t>Fifth level</a:t>
            </a:r>
            <a:endParaRPr lang="en-US"/>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2FBD79EE-CD2F-384E-BFB4-132770ACA039}" type="slidenum">
              <a:rPr lang="en-US" smtClean="0"/>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BD79EE-CD2F-384E-BFB4-132770ACA039}"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p:sp>
      <p:sp>
        <p:nvSpPr>
          <p:cNvPr id="67587" name="Notes Placeholder 2"/>
          <p:cNvSpPr>
            <a:spLocks noGrp="1"/>
          </p:cNvSpPr>
          <p:nvPr>
            <p:ph type="body" idx="1"/>
          </p:nvPr>
        </p:nvSpPr>
        <p:spPr>
          <a:noFill/>
        </p:spPr>
        <p:txBody>
          <a:bodyPr/>
          <a:lstStyle/>
          <a:p>
            <a:endParaRPr lang="en-US"/>
          </a:p>
        </p:txBody>
      </p:sp>
      <p:sp>
        <p:nvSpPr>
          <p:cNvPr id="67588"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9F984DC2-2C94-9A47-9467-22AA9BDCC3F3}" type="slidenum">
              <a:rPr lang="en-US">
                <a:latin typeface="Tahoma" panose="020B0604030504040204" charset="0"/>
              </a:rPr>
            </a:fld>
            <a:endParaRPr lang="en-US">
              <a:latin typeface="Tahoma" panose="020B060403050404020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D4D076DA-4DC0-2F44-91AD-647B9DB2A3C2}" type="slidenum">
              <a:rPr lang="en-US">
                <a:latin typeface="Tahoma" panose="020B0604030504040204" charset="0"/>
              </a:rPr>
            </a:fld>
            <a:endParaRPr lang="en-US">
              <a:latin typeface="Tahoma" panose="020B0604030504040204" charset="0"/>
            </a:endParaRPr>
          </a:p>
        </p:txBody>
      </p:sp>
      <p:sp>
        <p:nvSpPr>
          <p:cNvPr id="68611" name="Rectangle 2"/>
          <p:cNvSpPr>
            <a:spLocks noGrp="1" noRot="1" noChangeAspect="1" noChangeArrowheads="1" noTextEdit="1"/>
          </p:cNvSpPr>
          <p:nvPr>
            <p:ph type="sldImg"/>
          </p:nvPr>
        </p:nvSpPr>
        <p:spPr/>
      </p:sp>
      <p:sp>
        <p:nvSpPr>
          <p:cNvPr id="68612"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p:sp>
      <p:sp>
        <p:nvSpPr>
          <p:cNvPr id="69635" name="Notes Placeholder 2"/>
          <p:cNvSpPr>
            <a:spLocks noGrp="1"/>
          </p:cNvSpPr>
          <p:nvPr>
            <p:ph type="body" idx="1"/>
          </p:nvPr>
        </p:nvSpPr>
        <p:spPr>
          <a:noFill/>
        </p:spPr>
        <p:txBody>
          <a:bodyPr/>
          <a:lstStyle/>
          <a:p>
            <a:endParaRPr lang="en-US"/>
          </a:p>
        </p:txBody>
      </p:sp>
      <p:sp>
        <p:nvSpPr>
          <p:cNvPr id="69636"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842C77A0-71FE-C849-8AF4-C1B255F4B64F}" type="slidenum">
              <a:rPr lang="en-US">
                <a:latin typeface="Tahoma" panose="020B0604030504040204" charset="0"/>
              </a:rPr>
            </a:fld>
            <a:endParaRPr lang="en-US">
              <a:latin typeface="Tahoma" panose="020B060403050404020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3B57911D-AF9E-EF40-B68D-CA708173AAA0}" type="slidenum">
              <a:rPr lang="en-US">
                <a:latin typeface="Tahoma" panose="020B0604030504040204" charset="0"/>
              </a:rPr>
            </a:fld>
            <a:endParaRPr lang="en-US">
              <a:latin typeface="Tahoma" panose="020B0604030504040204" charset="0"/>
            </a:endParaRPr>
          </a:p>
        </p:txBody>
      </p:sp>
      <p:sp>
        <p:nvSpPr>
          <p:cNvPr id="70659" name="Rectangle 2"/>
          <p:cNvSpPr>
            <a:spLocks noGrp="1" noRot="1" noChangeAspect="1" noChangeArrowheads="1" noTextEdit="1"/>
          </p:cNvSpPr>
          <p:nvPr>
            <p:ph type="sldImg"/>
          </p:nvPr>
        </p:nvSpPr>
        <p:spPr/>
      </p:sp>
      <p:sp>
        <p:nvSpPr>
          <p:cNvPr id="70660"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p:sp>
      <p:sp>
        <p:nvSpPr>
          <p:cNvPr id="71683" name="Notes Placeholder 2"/>
          <p:cNvSpPr>
            <a:spLocks noGrp="1"/>
          </p:cNvSpPr>
          <p:nvPr>
            <p:ph type="body" idx="1"/>
          </p:nvPr>
        </p:nvSpPr>
        <p:spPr>
          <a:noFill/>
        </p:spPr>
        <p:txBody>
          <a:bodyPr/>
          <a:lstStyle/>
          <a:p>
            <a:endParaRPr lang="en-US"/>
          </a:p>
        </p:txBody>
      </p:sp>
      <p:sp>
        <p:nvSpPr>
          <p:cNvPr id="71684"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74A5F24A-E97D-764C-8886-2D2144D1B71B}" type="slidenum">
              <a:rPr lang="en-US">
                <a:latin typeface="Tahoma" panose="020B0604030504040204" charset="0"/>
              </a:rPr>
            </a:fld>
            <a:endParaRPr lang="en-US">
              <a:latin typeface="Tahoma" panose="020B060403050404020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p:sp>
      <p:sp>
        <p:nvSpPr>
          <p:cNvPr id="72707" name="Notes Placeholder 2"/>
          <p:cNvSpPr>
            <a:spLocks noGrp="1"/>
          </p:cNvSpPr>
          <p:nvPr>
            <p:ph type="body" idx="1"/>
          </p:nvPr>
        </p:nvSpPr>
        <p:spPr>
          <a:noFill/>
        </p:spPr>
        <p:txBody>
          <a:bodyPr/>
          <a:lstStyle/>
          <a:p>
            <a:endParaRPr lang="en-US"/>
          </a:p>
        </p:txBody>
      </p:sp>
      <p:sp>
        <p:nvSpPr>
          <p:cNvPr id="72708"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0CA78401-4E6B-6C43-B7F8-F2732F0F55E0}" type="slidenum">
              <a:rPr lang="en-US">
                <a:latin typeface="Tahoma" panose="020B0604030504040204" charset="0"/>
              </a:rPr>
            </a:fld>
            <a:endParaRPr lang="en-US">
              <a:latin typeface="Tahoma" panose="020B060403050404020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p:sp>
      <p:sp>
        <p:nvSpPr>
          <p:cNvPr id="73731" name="Notes Placeholder 2"/>
          <p:cNvSpPr>
            <a:spLocks noGrp="1"/>
          </p:cNvSpPr>
          <p:nvPr>
            <p:ph type="body" idx="1"/>
          </p:nvPr>
        </p:nvSpPr>
        <p:spPr>
          <a:noFill/>
        </p:spPr>
        <p:txBody>
          <a:bodyPr/>
          <a:lstStyle/>
          <a:p>
            <a:endParaRPr lang="en-US"/>
          </a:p>
        </p:txBody>
      </p:sp>
      <p:sp>
        <p:nvSpPr>
          <p:cNvPr id="73732"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0BF2AE1D-5333-5144-8020-B71DBA11A4E1}" type="slidenum">
              <a:rPr lang="en-US">
                <a:latin typeface="Tahoma" panose="020B0604030504040204" charset="0"/>
              </a:rPr>
            </a:fld>
            <a:endParaRPr lang="en-US">
              <a:latin typeface="Tahoma" panose="020B060403050404020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0F5DBEB6-823C-9F46-9D28-3C9E2849F8D9}" type="slidenum">
              <a:rPr lang="en-US">
                <a:latin typeface="Tahoma" panose="020B0604030504040204" charset="0"/>
              </a:rPr>
            </a:fld>
            <a:endParaRPr lang="en-US">
              <a:latin typeface="Tahoma" panose="020B0604030504040204" charset="0"/>
            </a:endParaRPr>
          </a:p>
        </p:txBody>
      </p:sp>
      <p:sp>
        <p:nvSpPr>
          <p:cNvPr id="74755" name="Rectangle 2"/>
          <p:cNvSpPr>
            <a:spLocks noGrp="1" noRot="1" noChangeAspect="1" noChangeArrowheads="1" noTextEdit="1"/>
          </p:cNvSpPr>
          <p:nvPr>
            <p:ph type="sldImg"/>
          </p:nvPr>
        </p:nvSpPr>
        <p:spPr/>
      </p:sp>
      <p:sp>
        <p:nvSpPr>
          <p:cNvPr id="74756"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F13A7893-D7BD-6B4C-B970-778DDEA4418C}" type="slidenum">
              <a:rPr lang="en-US">
                <a:latin typeface="Tahoma" panose="020B0604030504040204" charset="0"/>
              </a:rPr>
            </a:fld>
            <a:endParaRPr lang="en-US">
              <a:latin typeface="Tahoma" panose="020B0604030504040204" charset="0"/>
            </a:endParaRPr>
          </a:p>
        </p:txBody>
      </p:sp>
      <p:sp>
        <p:nvSpPr>
          <p:cNvPr id="75779" name="Rectangle 2"/>
          <p:cNvSpPr>
            <a:spLocks noGrp="1" noRot="1" noChangeAspect="1" noChangeArrowheads="1" noTextEdit="1"/>
          </p:cNvSpPr>
          <p:nvPr>
            <p:ph type="sldImg"/>
          </p:nvPr>
        </p:nvSpPr>
        <p:spPr/>
      </p:sp>
      <p:sp>
        <p:nvSpPr>
          <p:cNvPr id="75780"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A8BC1C84-AE4C-9F4E-B0AE-64DF28728644}" type="slidenum">
              <a:rPr lang="en-US">
                <a:latin typeface="Tahoma" panose="020B0604030504040204" charset="0"/>
              </a:rPr>
            </a:fld>
            <a:endParaRPr lang="en-US">
              <a:latin typeface="Tahoma" panose="020B0604030504040204" charset="0"/>
            </a:endParaRPr>
          </a:p>
        </p:txBody>
      </p:sp>
      <p:sp>
        <p:nvSpPr>
          <p:cNvPr id="76803" name="Rectangle 2"/>
          <p:cNvSpPr>
            <a:spLocks noGrp="1" noRot="1" noChangeAspect="1" noChangeArrowheads="1" noTextEdit="1"/>
          </p:cNvSpPr>
          <p:nvPr>
            <p:ph type="sldImg"/>
          </p:nvPr>
        </p:nvSpPr>
        <p:spPr/>
      </p:sp>
      <p:sp>
        <p:nvSpPr>
          <p:cNvPr id="76804"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BD79EE-CD2F-384E-BFB4-132770ACA039}"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p:sp>
      <p:sp>
        <p:nvSpPr>
          <p:cNvPr id="77827" name="Notes Placeholder 2"/>
          <p:cNvSpPr>
            <a:spLocks noGrp="1"/>
          </p:cNvSpPr>
          <p:nvPr>
            <p:ph type="body" idx="1"/>
          </p:nvPr>
        </p:nvSpPr>
        <p:spPr>
          <a:noFill/>
        </p:spPr>
        <p:txBody>
          <a:bodyPr/>
          <a:lstStyle/>
          <a:p>
            <a:endParaRPr lang="en-US"/>
          </a:p>
        </p:txBody>
      </p:sp>
      <p:sp>
        <p:nvSpPr>
          <p:cNvPr id="77828"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11294F83-3AD5-194F-97C9-E8EFD7993A49}" type="slidenum">
              <a:rPr lang="en-US">
                <a:latin typeface="Tahoma" panose="020B0604030504040204" charset="0"/>
              </a:rPr>
            </a:fld>
            <a:endParaRPr lang="en-US">
              <a:latin typeface="Tahoma" panose="020B060403050404020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p:sp>
      <p:sp>
        <p:nvSpPr>
          <p:cNvPr id="78851" name="Notes Placeholder 2"/>
          <p:cNvSpPr>
            <a:spLocks noGrp="1"/>
          </p:cNvSpPr>
          <p:nvPr>
            <p:ph type="body" idx="1"/>
          </p:nvPr>
        </p:nvSpPr>
        <p:spPr>
          <a:noFill/>
        </p:spPr>
        <p:txBody>
          <a:bodyPr/>
          <a:lstStyle/>
          <a:p>
            <a:endParaRPr lang="en-US"/>
          </a:p>
        </p:txBody>
      </p:sp>
      <p:sp>
        <p:nvSpPr>
          <p:cNvPr id="78852"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38AC50C8-A814-394C-96B2-F57CFAFBA035}" type="slidenum">
              <a:rPr lang="en-US">
                <a:latin typeface="Tahoma" panose="020B0604030504040204" charset="0"/>
              </a:rPr>
            </a:fld>
            <a:endParaRPr lang="en-US">
              <a:latin typeface="Tahoma" panose="020B060403050404020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p:sp>
      <p:sp>
        <p:nvSpPr>
          <p:cNvPr id="79875" name="Notes Placeholder 2"/>
          <p:cNvSpPr>
            <a:spLocks noGrp="1"/>
          </p:cNvSpPr>
          <p:nvPr>
            <p:ph type="body" idx="1"/>
          </p:nvPr>
        </p:nvSpPr>
        <p:spPr>
          <a:noFill/>
        </p:spPr>
        <p:txBody>
          <a:bodyPr/>
          <a:lstStyle/>
          <a:p>
            <a:endParaRPr lang="en-US"/>
          </a:p>
        </p:txBody>
      </p:sp>
      <p:sp>
        <p:nvSpPr>
          <p:cNvPr id="79876"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79EBFDEB-F7E5-024F-8856-D083DF007510}" type="slidenum">
              <a:rPr lang="en-US">
                <a:latin typeface="Tahoma" panose="020B0604030504040204" charset="0"/>
              </a:rPr>
            </a:fld>
            <a:endParaRPr lang="en-US">
              <a:latin typeface="Tahoma" panose="020B060403050404020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p:sp>
      <p:sp>
        <p:nvSpPr>
          <p:cNvPr id="80899" name="Notes Placeholder 2"/>
          <p:cNvSpPr>
            <a:spLocks noGrp="1"/>
          </p:cNvSpPr>
          <p:nvPr>
            <p:ph type="body" idx="1"/>
          </p:nvPr>
        </p:nvSpPr>
        <p:spPr>
          <a:noFill/>
        </p:spPr>
        <p:txBody>
          <a:bodyPr/>
          <a:lstStyle/>
          <a:p>
            <a:endParaRPr lang="en-US"/>
          </a:p>
        </p:txBody>
      </p:sp>
      <p:sp>
        <p:nvSpPr>
          <p:cNvPr id="80900"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21FD84FA-57AC-4845-ABBB-11421018DC0E}" type="slidenum">
              <a:rPr lang="en-US">
                <a:latin typeface="Tahoma" panose="020B0604030504040204" charset="0"/>
              </a:rPr>
            </a:fld>
            <a:endParaRPr lang="en-US">
              <a:latin typeface="Tahoma" panose="020B060403050404020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p:sp>
      <p:sp>
        <p:nvSpPr>
          <p:cNvPr id="81923" name="Notes Placeholder 2"/>
          <p:cNvSpPr>
            <a:spLocks noGrp="1"/>
          </p:cNvSpPr>
          <p:nvPr>
            <p:ph type="body" idx="1"/>
          </p:nvPr>
        </p:nvSpPr>
        <p:spPr>
          <a:noFill/>
        </p:spPr>
        <p:txBody>
          <a:bodyPr/>
          <a:lstStyle/>
          <a:p>
            <a:endParaRPr lang="en-US"/>
          </a:p>
        </p:txBody>
      </p:sp>
      <p:sp>
        <p:nvSpPr>
          <p:cNvPr id="81924"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2C27AD60-315A-5E40-BF6C-729072193A3A}" type="slidenum">
              <a:rPr lang="en-US">
                <a:latin typeface="Tahoma" panose="020B0604030504040204" charset="0"/>
              </a:rPr>
            </a:fld>
            <a:endParaRPr lang="en-US">
              <a:latin typeface="Tahoma" panose="020B060403050404020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p:sp>
      <p:sp>
        <p:nvSpPr>
          <p:cNvPr id="82947" name="Notes Placeholder 2"/>
          <p:cNvSpPr>
            <a:spLocks noGrp="1"/>
          </p:cNvSpPr>
          <p:nvPr>
            <p:ph type="body" idx="1"/>
          </p:nvPr>
        </p:nvSpPr>
        <p:spPr>
          <a:noFill/>
        </p:spPr>
        <p:txBody>
          <a:bodyPr/>
          <a:lstStyle/>
          <a:p>
            <a:endParaRPr lang="en-US"/>
          </a:p>
        </p:txBody>
      </p:sp>
      <p:sp>
        <p:nvSpPr>
          <p:cNvPr id="82948"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5605078D-948B-E24D-98A3-BEB1894683C0}" type="slidenum">
              <a:rPr lang="en-US">
                <a:latin typeface="Tahoma" panose="020B0604030504040204" charset="0"/>
              </a:rPr>
            </a:fld>
            <a:endParaRPr lang="en-US">
              <a:latin typeface="Tahoma" panose="020B060403050404020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p:sp>
      <p:sp>
        <p:nvSpPr>
          <p:cNvPr id="83971" name="Notes Placeholder 2"/>
          <p:cNvSpPr>
            <a:spLocks noGrp="1"/>
          </p:cNvSpPr>
          <p:nvPr>
            <p:ph type="body" idx="1"/>
          </p:nvPr>
        </p:nvSpPr>
        <p:spPr>
          <a:noFill/>
        </p:spPr>
        <p:txBody>
          <a:bodyPr/>
          <a:lstStyle/>
          <a:p>
            <a:endParaRPr lang="en-US"/>
          </a:p>
        </p:txBody>
      </p:sp>
      <p:sp>
        <p:nvSpPr>
          <p:cNvPr id="83972"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41077BFE-EB3C-514D-B400-B2259414EE61}" type="slidenum">
              <a:rPr lang="en-US">
                <a:latin typeface="Tahoma" panose="020B0604030504040204" charset="0"/>
              </a:rPr>
            </a:fld>
            <a:endParaRPr lang="en-US">
              <a:latin typeface="Tahoma" panose="020B060403050404020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p:sp>
      <p:sp>
        <p:nvSpPr>
          <p:cNvPr id="84995" name="Notes Placeholder 2"/>
          <p:cNvSpPr>
            <a:spLocks noGrp="1"/>
          </p:cNvSpPr>
          <p:nvPr>
            <p:ph type="body" idx="1"/>
          </p:nvPr>
        </p:nvSpPr>
        <p:spPr>
          <a:noFill/>
        </p:spPr>
        <p:txBody>
          <a:bodyPr/>
          <a:lstStyle/>
          <a:p>
            <a:endParaRPr lang="en-US"/>
          </a:p>
        </p:txBody>
      </p:sp>
      <p:sp>
        <p:nvSpPr>
          <p:cNvPr id="84996"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0BD71C70-E3FF-7340-8BF5-A29F91A6D708}" type="slidenum">
              <a:rPr lang="en-US">
                <a:latin typeface="Tahoma" panose="020B0604030504040204" charset="0"/>
              </a:rPr>
            </a:fld>
            <a:endParaRPr lang="en-US">
              <a:latin typeface="Tahoma" panose="020B060403050404020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p:sp>
      <p:sp>
        <p:nvSpPr>
          <p:cNvPr id="86019" name="Notes Placeholder 2"/>
          <p:cNvSpPr>
            <a:spLocks noGrp="1"/>
          </p:cNvSpPr>
          <p:nvPr>
            <p:ph type="body" idx="1"/>
          </p:nvPr>
        </p:nvSpPr>
        <p:spPr>
          <a:noFill/>
        </p:spPr>
        <p:txBody>
          <a:bodyPr/>
          <a:lstStyle/>
          <a:p>
            <a:endParaRPr lang="en-US"/>
          </a:p>
        </p:txBody>
      </p:sp>
      <p:sp>
        <p:nvSpPr>
          <p:cNvPr id="86020"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EAB3A662-2723-4F46-B744-7D1545389217}" type="slidenum">
              <a:rPr lang="en-US">
                <a:latin typeface="Tahoma" panose="020B0604030504040204" charset="0"/>
              </a:rPr>
            </a:fld>
            <a:endParaRPr lang="en-US">
              <a:latin typeface="Tahoma" panose="020B060403050404020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p:sp>
      <p:sp>
        <p:nvSpPr>
          <p:cNvPr id="87043" name="Notes Placeholder 2"/>
          <p:cNvSpPr>
            <a:spLocks noGrp="1"/>
          </p:cNvSpPr>
          <p:nvPr>
            <p:ph type="body" idx="1"/>
          </p:nvPr>
        </p:nvSpPr>
        <p:spPr>
          <a:noFill/>
        </p:spPr>
        <p:txBody>
          <a:bodyPr/>
          <a:lstStyle/>
          <a:p>
            <a:endParaRPr lang="en-US"/>
          </a:p>
        </p:txBody>
      </p:sp>
      <p:sp>
        <p:nvSpPr>
          <p:cNvPr id="87044"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21269821-62DD-3944-93CF-11BA8A9CBAA7}" type="slidenum">
              <a:rPr lang="en-US">
                <a:latin typeface="Tahoma" panose="020B0604030504040204" charset="0"/>
              </a:rPr>
            </a:fld>
            <a:endParaRPr lang="en-US">
              <a:latin typeface="Tahoma" panose="020B060403050404020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BD79EE-CD2F-384E-BFB4-132770ACA039}" type="slidenum">
              <a:rPr lang="en-US" smtClean="0"/>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p:sp>
      <p:sp>
        <p:nvSpPr>
          <p:cNvPr id="88067" name="Notes Placeholder 2"/>
          <p:cNvSpPr>
            <a:spLocks noGrp="1"/>
          </p:cNvSpPr>
          <p:nvPr>
            <p:ph type="body" idx="1"/>
          </p:nvPr>
        </p:nvSpPr>
        <p:spPr>
          <a:noFill/>
        </p:spPr>
        <p:txBody>
          <a:bodyPr/>
          <a:lstStyle/>
          <a:p>
            <a:endParaRPr lang="en-US"/>
          </a:p>
        </p:txBody>
      </p:sp>
      <p:sp>
        <p:nvSpPr>
          <p:cNvPr id="88068"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002E3843-108F-324A-A5C1-62C6BB8FB840}" type="slidenum">
              <a:rPr lang="en-US">
                <a:latin typeface="Tahoma" panose="020B0604030504040204" charset="0"/>
              </a:rPr>
            </a:fld>
            <a:endParaRPr lang="en-US">
              <a:latin typeface="Tahoma" panose="020B060403050404020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p:sp>
      <p:sp>
        <p:nvSpPr>
          <p:cNvPr id="89091" name="Notes Placeholder 2"/>
          <p:cNvSpPr>
            <a:spLocks noGrp="1"/>
          </p:cNvSpPr>
          <p:nvPr>
            <p:ph type="body" idx="1"/>
          </p:nvPr>
        </p:nvSpPr>
        <p:spPr>
          <a:noFill/>
        </p:spPr>
        <p:txBody>
          <a:bodyPr/>
          <a:lstStyle/>
          <a:p>
            <a:endParaRPr lang="en-US"/>
          </a:p>
        </p:txBody>
      </p:sp>
      <p:sp>
        <p:nvSpPr>
          <p:cNvPr id="89092"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C7209E3F-0BC2-864A-9E90-F3874F0A28E2}" type="slidenum">
              <a:rPr lang="en-US">
                <a:latin typeface="Tahoma" panose="020B0604030504040204" charset="0"/>
              </a:rPr>
            </a:fld>
            <a:endParaRPr lang="en-US">
              <a:latin typeface="Tahoma" panose="020B060403050404020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p:sp>
      <p:sp>
        <p:nvSpPr>
          <p:cNvPr id="90115" name="Notes Placeholder 2"/>
          <p:cNvSpPr>
            <a:spLocks noGrp="1"/>
          </p:cNvSpPr>
          <p:nvPr>
            <p:ph type="body" idx="1"/>
          </p:nvPr>
        </p:nvSpPr>
        <p:spPr>
          <a:noFill/>
        </p:spPr>
        <p:txBody>
          <a:bodyPr/>
          <a:lstStyle/>
          <a:p>
            <a:endParaRPr lang="en-US"/>
          </a:p>
        </p:txBody>
      </p:sp>
      <p:sp>
        <p:nvSpPr>
          <p:cNvPr id="90116"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28BF174A-52A5-4F4C-890A-0A00A2B13C06}" type="slidenum">
              <a:rPr lang="en-US">
                <a:latin typeface="Tahoma" panose="020B0604030504040204" charset="0"/>
              </a:rPr>
            </a:fld>
            <a:endParaRPr lang="en-US">
              <a:latin typeface="Tahoma" panose="020B060403050404020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0775DA78-4C90-0E4D-B32F-DBAF3F9DD2B4}" type="slidenum">
              <a:rPr lang="en-US">
                <a:latin typeface="Tahoma" panose="020B0604030504040204" charset="0"/>
              </a:rPr>
            </a:fld>
            <a:endParaRPr lang="en-US">
              <a:latin typeface="Tahoma" panose="020B0604030504040204" charset="0"/>
            </a:endParaRPr>
          </a:p>
        </p:txBody>
      </p:sp>
      <p:sp>
        <p:nvSpPr>
          <p:cNvPr id="91139" name="Rectangle 2"/>
          <p:cNvSpPr>
            <a:spLocks noGrp="1" noRot="1" noChangeAspect="1" noChangeArrowheads="1" noTextEdit="1"/>
          </p:cNvSpPr>
          <p:nvPr>
            <p:ph type="sldImg"/>
          </p:nvPr>
        </p:nvSpPr>
        <p:spPr/>
      </p:sp>
      <p:sp>
        <p:nvSpPr>
          <p:cNvPr id="91140"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810BC30E-B6DE-494E-BECA-93C48D65BE53}" type="slidenum">
              <a:rPr lang="en-US">
                <a:latin typeface="Tahoma" panose="020B0604030504040204" charset="0"/>
              </a:rPr>
            </a:fld>
            <a:endParaRPr lang="en-US">
              <a:latin typeface="Tahoma" panose="020B0604030504040204" charset="0"/>
            </a:endParaRPr>
          </a:p>
        </p:txBody>
      </p:sp>
      <p:sp>
        <p:nvSpPr>
          <p:cNvPr id="92163" name="Rectangle 2"/>
          <p:cNvSpPr>
            <a:spLocks noGrp="1" noRot="1" noChangeAspect="1" noChangeArrowheads="1" noTextEdit="1"/>
          </p:cNvSpPr>
          <p:nvPr>
            <p:ph type="sldImg"/>
          </p:nvPr>
        </p:nvSpPr>
        <p:spPr/>
      </p:sp>
      <p:sp>
        <p:nvSpPr>
          <p:cNvPr id="92164"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p:sp>
      <p:sp>
        <p:nvSpPr>
          <p:cNvPr id="93187" name="Notes Placeholder 2"/>
          <p:cNvSpPr>
            <a:spLocks noGrp="1"/>
          </p:cNvSpPr>
          <p:nvPr>
            <p:ph type="body" idx="1"/>
          </p:nvPr>
        </p:nvSpPr>
        <p:spPr>
          <a:noFill/>
        </p:spPr>
        <p:txBody>
          <a:bodyPr/>
          <a:lstStyle/>
          <a:p>
            <a:endParaRPr lang="en-US"/>
          </a:p>
        </p:txBody>
      </p:sp>
      <p:sp>
        <p:nvSpPr>
          <p:cNvPr id="93188"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955EB63D-17BB-744A-B5B6-9F5E0C11E45B}" type="slidenum">
              <a:rPr lang="en-US">
                <a:latin typeface="Tahoma" panose="020B0604030504040204" charset="0"/>
              </a:rPr>
            </a:fld>
            <a:endParaRPr lang="en-US">
              <a:latin typeface="Tahoma" panose="020B060403050404020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p:sp>
      <p:sp>
        <p:nvSpPr>
          <p:cNvPr id="94211" name="Notes Placeholder 2"/>
          <p:cNvSpPr>
            <a:spLocks noGrp="1"/>
          </p:cNvSpPr>
          <p:nvPr>
            <p:ph type="body" idx="1"/>
          </p:nvPr>
        </p:nvSpPr>
        <p:spPr>
          <a:noFill/>
        </p:spPr>
        <p:txBody>
          <a:bodyPr/>
          <a:lstStyle/>
          <a:p>
            <a:endParaRPr lang="en-US"/>
          </a:p>
        </p:txBody>
      </p:sp>
      <p:sp>
        <p:nvSpPr>
          <p:cNvPr id="94212"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8D0430CB-F544-9D4D-BFFD-9565331B2CC4}" type="slidenum">
              <a:rPr lang="en-US">
                <a:latin typeface="Tahoma" panose="020B0604030504040204" charset="0"/>
              </a:rPr>
            </a:fld>
            <a:endParaRPr lang="en-US">
              <a:latin typeface="Tahoma" panose="020B060403050404020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p:sp>
      <p:sp>
        <p:nvSpPr>
          <p:cNvPr id="95235" name="Notes Placeholder 2"/>
          <p:cNvSpPr>
            <a:spLocks noGrp="1"/>
          </p:cNvSpPr>
          <p:nvPr>
            <p:ph type="body" idx="1"/>
          </p:nvPr>
        </p:nvSpPr>
        <p:spPr>
          <a:noFill/>
        </p:spPr>
        <p:txBody>
          <a:bodyPr/>
          <a:lstStyle/>
          <a:p>
            <a:endParaRPr lang="en-US"/>
          </a:p>
        </p:txBody>
      </p:sp>
      <p:sp>
        <p:nvSpPr>
          <p:cNvPr id="95236"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E9778583-8F84-C14B-B059-37652BA95119}" type="slidenum">
              <a:rPr lang="en-US">
                <a:latin typeface="Tahoma" panose="020B0604030504040204" charset="0"/>
              </a:rPr>
            </a:fld>
            <a:endParaRPr lang="en-US">
              <a:latin typeface="Tahoma" panose="020B060403050404020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p:sp>
      <p:sp>
        <p:nvSpPr>
          <p:cNvPr id="96259" name="Notes Placeholder 2"/>
          <p:cNvSpPr>
            <a:spLocks noGrp="1"/>
          </p:cNvSpPr>
          <p:nvPr>
            <p:ph type="body" idx="1"/>
          </p:nvPr>
        </p:nvSpPr>
        <p:spPr>
          <a:noFill/>
        </p:spPr>
        <p:txBody>
          <a:bodyPr/>
          <a:lstStyle/>
          <a:p>
            <a:endParaRPr lang="en-US"/>
          </a:p>
        </p:txBody>
      </p:sp>
      <p:sp>
        <p:nvSpPr>
          <p:cNvPr id="96260"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E858E1D5-227B-FA45-9AE5-6CC1AF21AA32}" type="slidenum">
              <a:rPr lang="en-US">
                <a:latin typeface="Tahoma" panose="020B0604030504040204" charset="0"/>
              </a:rPr>
            </a:fld>
            <a:endParaRPr lang="en-US">
              <a:latin typeface="Tahoma" panose="020B060403050404020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p:sp>
      <p:sp>
        <p:nvSpPr>
          <p:cNvPr id="97283" name="Notes Placeholder 2"/>
          <p:cNvSpPr>
            <a:spLocks noGrp="1"/>
          </p:cNvSpPr>
          <p:nvPr>
            <p:ph type="body" idx="1"/>
          </p:nvPr>
        </p:nvSpPr>
        <p:spPr>
          <a:noFill/>
        </p:spPr>
        <p:txBody>
          <a:bodyPr/>
          <a:lstStyle/>
          <a:p>
            <a:endParaRPr lang="en-US"/>
          </a:p>
        </p:txBody>
      </p:sp>
      <p:sp>
        <p:nvSpPr>
          <p:cNvPr id="97284"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CAF081C6-AC2A-7F49-A8A2-FB1841159707}" type="slidenum">
              <a:rPr lang="en-US">
                <a:latin typeface="Tahoma" panose="020B0604030504040204" charset="0"/>
              </a:rPr>
            </a:fld>
            <a:endParaRPr lang="en-US">
              <a:latin typeface="Tahoma" panose="020B060403050404020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BD79EE-CD2F-384E-BFB4-132770ACA039}" type="slidenum">
              <a:rPr lang="en-US" smtClean="0"/>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p:sp>
      <p:sp>
        <p:nvSpPr>
          <p:cNvPr id="98307" name="Notes Placeholder 2"/>
          <p:cNvSpPr>
            <a:spLocks noGrp="1"/>
          </p:cNvSpPr>
          <p:nvPr>
            <p:ph type="body" idx="1"/>
          </p:nvPr>
        </p:nvSpPr>
        <p:spPr>
          <a:noFill/>
        </p:spPr>
        <p:txBody>
          <a:bodyPr/>
          <a:lstStyle/>
          <a:p>
            <a:endParaRPr lang="en-US"/>
          </a:p>
        </p:txBody>
      </p:sp>
      <p:sp>
        <p:nvSpPr>
          <p:cNvPr id="98308"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8D6DE018-9480-E746-84A2-294DE0D5C454}" type="slidenum">
              <a:rPr lang="en-US">
                <a:latin typeface="Tahoma" panose="020B0604030504040204" charset="0"/>
              </a:rPr>
            </a:fld>
            <a:endParaRPr lang="en-US">
              <a:latin typeface="Tahoma" panose="020B060403050404020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p:sp>
      <p:sp>
        <p:nvSpPr>
          <p:cNvPr id="99331" name="Notes Placeholder 2"/>
          <p:cNvSpPr>
            <a:spLocks noGrp="1"/>
          </p:cNvSpPr>
          <p:nvPr>
            <p:ph type="body" idx="1"/>
          </p:nvPr>
        </p:nvSpPr>
        <p:spPr>
          <a:noFill/>
        </p:spPr>
        <p:txBody>
          <a:bodyPr/>
          <a:lstStyle/>
          <a:p>
            <a:endParaRPr lang="en-US"/>
          </a:p>
        </p:txBody>
      </p:sp>
      <p:sp>
        <p:nvSpPr>
          <p:cNvPr id="99332"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CF509890-0DBD-7147-B7B7-7F958BE15D14}" type="slidenum">
              <a:rPr lang="en-US">
                <a:latin typeface="Tahoma" panose="020B0604030504040204" charset="0"/>
              </a:rPr>
            </a:fld>
            <a:endParaRPr lang="en-US">
              <a:latin typeface="Tahoma" panose="020B060403050404020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p:sp>
      <p:sp>
        <p:nvSpPr>
          <p:cNvPr id="100355" name="Notes Placeholder 2"/>
          <p:cNvSpPr>
            <a:spLocks noGrp="1"/>
          </p:cNvSpPr>
          <p:nvPr>
            <p:ph type="body" idx="1"/>
          </p:nvPr>
        </p:nvSpPr>
        <p:spPr>
          <a:noFill/>
        </p:spPr>
        <p:txBody>
          <a:bodyPr/>
          <a:lstStyle/>
          <a:p>
            <a:endParaRPr lang="en-US"/>
          </a:p>
        </p:txBody>
      </p:sp>
      <p:sp>
        <p:nvSpPr>
          <p:cNvPr id="100356"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941D2A56-593C-6C4F-B867-3129C411C24A}" type="slidenum">
              <a:rPr lang="en-US">
                <a:latin typeface="Tahoma" panose="020B0604030504040204" charset="0"/>
              </a:rPr>
            </a:fld>
            <a:endParaRPr lang="en-US">
              <a:latin typeface="Tahoma" panose="020B060403050404020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p:sp>
      <p:sp>
        <p:nvSpPr>
          <p:cNvPr id="101379" name="Notes Placeholder 2"/>
          <p:cNvSpPr>
            <a:spLocks noGrp="1"/>
          </p:cNvSpPr>
          <p:nvPr>
            <p:ph type="body" idx="1"/>
          </p:nvPr>
        </p:nvSpPr>
        <p:spPr>
          <a:noFill/>
        </p:spPr>
        <p:txBody>
          <a:bodyPr/>
          <a:lstStyle/>
          <a:p>
            <a:endParaRPr lang="en-US"/>
          </a:p>
        </p:txBody>
      </p:sp>
      <p:sp>
        <p:nvSpPr>
          <p:cNvPr id="101380"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5FE9E862-1A0F-064E-AE9E-1F4BCE701756}" type="slidenum">
              <a:rPr lang="en-US">
                <a:latin typeface="Tahoma" panose="020B0604030504040204" charset="0"/>
              </a:rPr>
            </a:fld>
            <a:endParaRPr lang="en-US">
              <a:latin typeface="Tahoma" panose="020B060403050404020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835593E7-57D3-B943-B9EC-C351470371AA}" type="slidenum">
              <a:rPr lang="en-US">
                <a:latin typeface="Tahoma" panose="020B0604030504040204" charset="0"/>
              </a:rPr>
            </a:fld>
            <a:endParaRPr lang="en-US">
              <a:latin typeface="Tahoma" panose="020B0604030504040204" charset="0"/>
            </a:endParaRPr>
          </a:p>
        </p:txBody>
      </p:sp>
      <p:sp>
        <p:nvSpPr>
          <p:cNvPr id="102403" name="Rectangle 2"/>
          <p:cNvSpPr>
            <a:spLocks noGrp="1" noRot="1" noChangeAspect="1" noChangeArrowheads="1" noTextEdit="1"/>
          </p:cNvSpPr>
          <p:nvPr>
            <p:ph type="sldImg"/>
          </p:nvPr>
        </p:nvSpPr>
        <p:spPr/>
      </p:sp>
      <p:sp>
        <p:nvSpPr>
          <p:cNvPr id="102404"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85BDF24B-65B0-EF4B-9068-0EEE1022EF25}" type="slidenum">
              <a:rPr lang="en-US">
                <a:latin typeface="Tahoma" panose="020B0604030504040204" charset="0"/>
              </a:rPr>
            </a:fld>
            <a:endParaRPr lang="en-US">
              <a:latin typeface="Tahoma" panose="020B0604030504040204" charset="0"/>
            </a:endParaRPr>
          </a:p>
        </p:txBody>
      </p:sp>
      <p:sp>
        <p:nvSpPr>
          <p:cNvPr id="103427" name="Rectangle 2"/>
          <p:cNvSpPr>
            <a:spLocks noGrp="1" noRot="1" noChangeAspect="1" noChangeArrowheads="1" noTextEdit="1"/>
          </p:cNvSpPr>
          <p:nvPr>
            <p:ph type="sldImg"/>
          </p:nvPr>
        </p:nvSpPr>
        <p:spPr/>
      </p:sp>
      <p:sp>
        <p:nvSpPr>
          <p:cNvPr id="103428"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1AA7C61F-49A4-7143-971A-818BBDEB0269}" type="slidenum">
              <a:rPr lang="en-US">
                <a:latin typeface="Tahoma" panose="020B0604030504040204" charset="0"/>
              </a:rPr>
            </a:fld>
            <a:endParaRPr lang="en-US">
              <a:latin typeface="Tahoma" panose="020B0604030504040204" charset="0"/>
            </a:endParaRPr>
          </a:p>
        </p:txBody>
      </p:sp>
      <p:sp>
        <p:nvSpPr>
          <p:cNvPr id="104451" name="Rectangle 2"/>
          <p:cNvSpPr>
            <a:spLocks noGrp="1" noRot="1" noChangeAspect="1" noChangeArrowheads="1" noTextEdit="1"/>
          </p:cNvSpPr>
          <p:nvPr>
            <p:ph type="sldImg"/>
          </p:nvPr>
        </p:nvSpPr>
        <p:spPr/>
      </p:sp>
      <p:sp>
        <p:nvSpPr>
          <p:cNvPr id="104452"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p:sp>
      <p:sp>
        <p:nvSpPr>
          <p:cNvPr id="105475" name="Notes Placeholder 2"/>
          <p:cNvSpPr>
            <a:spLocks noGrp="1"/>
          </p:cNvSpPr>
          <p:nvPr>
            <p:ph type="body" idx="1"/>
          </p:nvPr>
        </p:nvSpPr>
        <p:spPr>
          <a:noFill/>
        </p:spPr>
        <p:txBody>
          <a:bodyPr/>
          <a:lstStyle/>
          <a:p>
            <a:endParaRPr lang="en-US"/>
          </a:p>
        </p:txBody>
      </p:sp>
      <p:sp>
        <p:nvSpPr>
          <p:cNvPr id="105476"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39B0454D-DACC-544F-A5DB-8A595A97AD98}" type="slidenum">
              <a:rPr lang="en-US">
                <a:latin typeface="Tahoma" panose="020B0604030504040204" charset="0"/>
              </a:rPr>
            </a:fld>
            <a:endParaRPr lang="en-US">
              <a:latin typeface="Tahoma" panose="020B060403050404020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p:sp>
      <p:sp>
        <p:nvSpPr>
          <p:cNvPr id="106499" name="Notes Placeholder 2"/>
          <p:cNvSpPr>
            <a:spLocks noGrp="1"/>
          </p:cNvSpPr>
          <p:nvPr>
            <p:ph type="body" idx="1"/>
          </p:nvPr>
        </p:nvSpPr>
        <p:spPr>
          <a:noFill/>
        </p:spPr>
        <p:txBody>
          <a:bodyPr/>
          <a:lstStyle/>
          <a:p>
            <a:endParaRPr lang="en-US"/>
          </a:p>
        </p:txBody>
      </p:sp>
      <p:sp>
        <p:nvSpPr>
          <p:cNvPr id="106500"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EAE6C997-FAA2-214E-ADCA-1509CCDB0F42}" type="slidenum">
              <a:rPr lang="en-US">
                <a:latin typeface="Tahoma" panose="020B0604030504040204" charset="0"/>
              </a:rPr>
            </a:fld>
            <a:endParaRPr lang="en-US">
              <a:latin typeface="Tahoma" panose="020B060403050404020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p:sp>
      <p:sp>
        <p:nvSpPr>
          <p:cNvPr id="107523" name="Notes Placeholder 2"/>
          <p:cNvSpPr>
            <a:spLocks noGrp="1"/>
          </p:cNvSpPr>
          <p:nvPr>
            <p:ph type="body" idx="1"/>
          </p:nvPr>
        </p:nvSpPr>
        <p:spPr>
          <a:noFill/>
        </p:spPr>
        <p:txBody>
          <a:bodyPr/>
          <a:lstStyle/>
          <a:p>
            <a:endParaRPr lang="en-US"/>
          </a:p>
        </p:txBody>
      </p:sp>
      <p:sp>
        <p:nvSpPr>
          <p:cNvPr id="107524"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2C1C39AC-03CD-4948-B9C1-F5022312F976}" type="slidenum">
              <a:rPr lang="en-US">
                <a:latin typeface="Tahoma" panose="020B0604030504040204" charset="0"/>
              </a:rPr>
            </a:fld>
            <a:endParaRPr lang="en-US">
              <a:latin typeface="Tahoma" panose="020B060403050404020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2B237A6B-36AB-6144-89C1-126D2408B519}" type="slidenum">
              <a:rPr lang="en-US">
                <a:latin typeface="Tahoma" panose="020B0604030504040204" charset="0"/>
              </a:rPr>
            </a:fld>
            <a:endParaRPr lang="en-US">
              <a:latin typeface="Tahoma" panose="020B0604030504040204" charset="0"/>
            </a:endParaRPr>
          </a:p>
        </p:txBody>
      </p:sp>
      <p:sp>
        <p:nvSpPr>
          <p:cNvPr id="62467" name="Rectangle 2"/>
          <p:cNvSpPr>
            <a:spLocks noGrp="1" noRot="1" noChangeAspect="1" noChangeArrowheads="1" noTextEdit="1"/>
          </p:cNvSpPr>
          <p:nvPr>
            <p:ph type="sldImg"/>
          </p:nvPr>
        </p:nvSpPr>
        <p:spPr/>
      </p:sp>
      <p:sp>
        <p:nvSpPr>
          <p:cNvPr id="62468"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p:sp>
      <p:sp>
        <p:nvSpPr>
          <p:cNvPr id="108547" name="Notes Placeholder 2"/>
          <p:cNvSpPr>
            <a:spLocks noGrp="1"/>
          </p:cNvSpPr>
          <p:nvPr>
            <p:ph type="body" idx="1"/>
          </p:nvPr>
        </p:nvSpPr>
        <p:spPr>
          <a:noFill/>
        </p:spPr>
        <p:txBody>
          <a:bodyPr/>
          <a:lstStyle/>
          <a:p>
            <a:endParaRPr lang="en-US"/>
          </a:p>
        </p:txBody>
      </p:sp>
      <p:sp>
        <p:nvSpPr>
          <p:cNvPr id="108548"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718D9FB8-2AC3-8242-B74D-D7152B146190}" type="slidenum">
              <a:rPr lang="en-US">
                <a:latin typeface="Tahoma" panose="020B0604030504040204" charset="0"/>
              </a:rPr>
            </a:fld>
            <a:endParaRPr lang="en-US">
              <a:latin typeface="Tahoma" panose="020B060403050404020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p:sp>
      <p:sp>
        <p:nvSpPr>
          <p:cNvPr id="109571" name="Notes Placeholder 2"/>
          <p:cNvSpPr>
            <a:spLocks noGrp="1"/>
          </p:cNvSpPr>
          <p:nvPr>
            <p:ph type="body" idx="1"/>
          </p:nvPr>
        </p:nvSpPr>
        <p:spPr>
          <a:noFill/>
        </p:spPr>
        <p:txBody>
          <a:bodyPr/>
          <a:lstStyle/>
          <a:p>
            <a:endParaRPr lang="en-US"/>
          </a:p>
        </p:txBody>
      </p:sp>
      <p:sp>
        <p:nvSpPr>
          <p:cNvPr id="109572"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689EB1C7-AB3B-164B-A9DA-DF998F518AC6}" type="slidenum">
              <a:rPr lang="en-US">
                <a:latin typeface="Tahoma" panose="020B0604030504040204" charset="0"/>
              </a:rPr>
            </a:fld>
            <a:endParaRPr lang="en-US">
              <a:latin typeface="Tahoma" panose="020B060403050404020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p:sp>
      <p:sp>
        <p:nvSpPr>
          <p:cNvPr id="110595" name="Notes Placeholder 2"/>
          <p:cNvSpPr>
            <a:spLocks noGrp="1"/>
          </p:cNvSpPr>
          <p:nvPr>
            <p:ph type="body" idx="1"/>
          </p:nvPr>
        </p:nvSpPr>
        <p:spPr>
          <a:noFill/>
        </p:spPr>
        <p:txBody>
          <a:bodyPr/>
          <a:lstStyle/>
          <a:p>
            <a:endParaRPr lang="en-US"/>
          </a:p>
        </p:txBody>
      </p:sp>
      <p:sp>
        <p:nvSpPr>
          <p:cNvPr id="110596"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44C15197-FBE4-B149-BB58-982A91105A9E}" type="slidenum">
              <a:rPr lang="en-US">
                <a:latin typeface="Tahoma" panose="020B0604030504040204" charset="0"/>
              </a:rPr>
            </a:fld>
            <a:endParaRPr lang="en-US">
              <a:latin typeface="Tahoma" panose="020B060403050404020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BD79EE-CD2F-384E-BFB4-132770ACA039}" type="slidenum">
              <a:rPr lang="en-US" smtClean="0"/>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84BFD4B4-D461-634F-B8C8-106015264001}" type="slidenum">
              <a:rPr lang="en-US">
                <a:latin typeface="Tahoma" panose="020B0604030504040204" charset="0"/>
              </a:rPr>
            </a:fld>
            <a:endParaRPr lang="en-US">
              <a:latin typeface="Tahoma" panose="020B0604030504040204" charset="0"/>
            </a:endParaRPr>
          </a:p>
        </p:txBody>
      </p:sp>
      <p:sp>
        <p:nvSpPr>
          <p:cNvPr id="65539" name="Rectangle 2"/>
          <p:cNvSpPr>
            <a:spLocks noGrp="1" noRot="1" noChangeAspect="1" noChangeArrowheads="1" noTextEdit="1"/>
          </p:cNvSpPr>
          <p:nvPr>
            <p:ph type="sldImg"/>
          </p:nvPr>
        </p:nvSpPr>
        <p:spPr/>
      </p:sp>
      <p:sp>
        <p:nvSpPr>
          <p:cNvPr id="65540"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081E5B02-775B-3246-B3EC-013E64C7F675}" type="slidenum">
              <a:rPr lang="en-US">
                <a:latin typeface="Tahoma" panose="020B0604030504040204" charset="0"/>
              </a:rPr>
            </a:fld>
            <a:endParaRPr lang="en-US">
              <a:latin typeface="Tahoma" panose="020B0604030504040204" charset="0"/>
            </a:endParaRPr>
          </a:p>
        </p:txBody>
      </p:sp>
      <p:sp>
        <p:nvSpPr>
          <p:cNvPr id="66563" name="Rectangle 2"/>
          <p:cNvSpPr>
            <a:spLocks noGrp="1" noRot="1" noChangeAspect="1" noChangeArrowheads="1" noTextEdit="1"/>
          </p:cNvSpPr>
          <p:nvPr>
            <p:ph type="sldImg"/>
          </p:nvPr>
        </p:nvSpPr>
        <p:spPr/>
      </p:sp>
      <p:sp>
        <p:nvSpPr>
          <p:cNvPr id="66564"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F5D55FCE-A58F-864C-9884-26950D105489}" type="slidenum">
              <a:rPr lang="en-US">
                <a:latin typeface="Tahoma" panose="020B0604030504040204" charset="0"/>
              </a:rPr>
            </a:fld>
            <a:endParaRPr lang="en-US">
              <a:latin typeface="Tahoma" panose="020B0604030504040204" charset="0"/>
            </a:endParaRPr>
          </a:p>
        </p:txBody>
      </p:sp>
      <p:sp>
        <p:nvSpPr>
          <p:cNvPr id="67587" name="Rectangle 2"/>
          <p:cNvSpPr>
            <a:spLocks noGrp="1" noRot="1" noChangeAspect="1" noChangeArrowheads="1" noTextEdit="1"/>
          </p:cNvSpPr>
          <p:nvPr>
            <p:ph type="sldImg"/>
          </p:nvPr>
        </p:nvSpPr>
        <p:spPr/>
      </p:sp>
      <p:sp>
        <p:nvSpPr>
          <p:cNvPr id="67588"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8E05818C-0DCB-8C4E-9836-9AD64D2CD52E}" type="slidenum">
              <a:rPr lang="en-US">
                <a:latin typeface="Tahoma" panose="020B0604030504040204" charset="0"/>
              </a:rPr>
            </a:fld>
            <a:endParaRPr lang="en-US">
              <a:latin typeface="Tahoma" panose="020B0604030504040204" charset="0"/>
            </a:endParaRPr>
          </a:p>
        </p:txBody>
      </p:sp>
      <p:sp>
        <p:nvSpPr>
          <p:cNvPr id="68611" name="Rectangle 2"/>
          <p:cNvSpPr>
            <a:spLocks noGrp="1" noRot="1" noChangeAspect="1" noChangeArrowheads="1" noTextEdit="1"/>
          </p:cNvSpPr>
          <p:nvPr>
            <p:ph type="sldImg"/>
          </p:nvPr>
        </p:nvSpPr>
        <p:spPr/>
      </p:sp>
      <p:sp>
        <p:nvSpPr>
          <p:cNvPr id="68612"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AA951636-8D75-C340-9955-2B28BC6EC935}" type="slidenum">
              <a:rPr lang="en-US">
                <a:latin typeface="Tahoma" panose="020B0604030504040204" charset="0"/>
              </a:rPr>
            </a:fld>
            <a:endParaRPr lang="en-US">
              <a:latin typeface="Tahoma" panose="020B0604030504040204" charset="0"/>
            </a:endParaRPr>
          </a:p>
        </p:txBody>
      </p:sp>
      <p:sp>
        <p:nvSpPr>
          <p:cNvPr id="69635" name="Rectangle 2"/>
          <p:cNvSpPr>
            <a:spLocks noGrp="1" noRot="1" noChangeAspect="1" noChangeArrowheads="1" noTextEdit="1"/>
          </p:cNvSpPr>
          <p:nvPr>
            <p:ph type="sldImg"/>
          </p:nvPr>
        </p:nvSpPr>
        <p:spPr/>
      </p:sp>
      <p:sp>
        <p:nvSpPr>
          <p:cNvPr id="69636"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A67A5D54-E3E1-3C44-A3B5-BB7D80990921}" type="slidenum">
              <a:rPr lang="en-US">
                <a:latin typeface="Tahoma" panose="020B0604030504040204" charset="0"/>
              </a:rPr>
            </a:fld>
            <a:endParaRPr lang="en-US">
              <a:latin typeface="Tahoma" panose="020B0604030504040204" charset="0"/>
            </a:endParaRPr>
          </a:p>
        </p:txBody>
      </p:sp>
      <p:sp>
        <p:nvSpPr>
          <p:cNvPr id="70659" name="Rectangle 2"/>
          <p:cNvSpPr>
            <a:spLocks noGrp="1" noRot="1" noChangeAspect="1" noChangeArrowheads="1" noTextEdit="1"/>
          </p:cNvSpPr>
          <p:nvPr>
            <p:ph type="sldImg"/>
          </p:nvPr>
        </p:nvSpPr>
        <p:spPr/>
      </p:sp>
      <p:sp>
        <p:nvSpPr>
          <p:cNvPr id="70660"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0DB095A4-ADC0-9F40-AAB2-22381A409ADE}" type="slidenum">
              <a:rPr lang="en-US">
                <a:latin typeface="Tahoma" panose="020B0604030504040204" charset="0"/>
              </a:rPr>
            </a:fld>
            <a:endParaRPr lang="en-US">
              <a:latin typeface="Tahoma" panose="020B0604030504040204" charset="0"/>
            </a:endParaRPr>
          </a:p>
        </p:txBody>
      </p:sp>
      <p:sp>
        <p:nvSpPr>
          <p:cNvPr id="63491" name="Rectangle 2"/>
          <p:cNvSpPr>
            <a:spLocks noGrp="1" noRot="1" noChangeAspect="1" noChangeArrowheads="1" noTextEdit="1"/>
          </p:cNvSpPr>
          <p:nvPr>
            <p:ph type="sldImg"/>
          </p:nvPr>
        </p:nvSpPr>
        <p:spPr/>
      </p:sp>
      <p:sp>
        <p:nvSpPr>
          <p:cNvPr id="63492"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C5C25287-D275-314E-802E-1564A78F4D2D}" type="slidenum">
              <a:rPr lang="en-US">
                <a:latin typeface="Tahoma" panose="020B0604030504040204" charset="0"/>
              </a:rPr>
            </a:fld>
            <a:endParaRPr lang="en-US">
              <a:latin typeface="Tahoma" panose="020B0604030504040204" charset="0"/>
            </a:endParaRPr>
          </a:p>
        </p:txBody>
      </p:sp>
      <p:sp>
        <p:nvSpPr>
          <p:cNvPr id="71683" name="Rectangle 2"/>
          <p:cNvSpPr>
            <a:spLocks noGrp="1" noRot="1" noChangeAspect="1" noChangeArrowheads="1" noTextEdit="1"/>
          </p:cNvSpPr>
          <p:nvPr>
            <p:ph type="sldImg"/>
          </p:nvPr>
        </p:nvSpPr>
        <p:spPr/>
      </p:sp>
      <p:sp>
        <p:nvSpPr>
          <p:cNvPr id="71684"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1BFBE5E1-325C-8045-9702-F990D8F61231}" type="slidenum">
              <a:rPr lang="en-US">
                <a:latin typeface="Tahoma" panose="020B0604030504040204" charset="0"/>
              </a:rPr>
            </a:fld>
            <a:endParaRPr lang="en-US">
              <a:latin typeface="Tahoma" panose="020B0604030504040204" charset="0"/>
            </a:endParaRPr>
          </a:p>
        </p:txBody>
      </p:sp>
      <p:sp>
        <p:nvSpPr>
          <p:cNvPr id="72707" name="Rectangle 2"/>
          <p:cNvSpPr>
            <a:spLocks noGrp="1" noRot="1" noChangeAspect="1" noChangeArrowheads="1" noTextEdit="1"/>
          </p:cNvSpPr>
          <p:nvPr>
            <p:ph type="sldImg"/>
          </p:nvPr>
        </p:nvSpPr>
        <p:spPr/>
      </p:sp>
      <p:sp>
        <p:nvSpPr>
          <p:cNvPr id="72708"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86D9D9AD-C518-5B4F-BA91-78310C55BD89}" type="slidenum">
              <a:rPr lang="en-US">
                <a:latin typeface="Tahoma" panose="020B0604030504040204" charset="0"/>
              </a:rPr>
            </a:fld>
            <a:endParaRPr lang="en-US">
              <a:latin typeface="Tahoma" panose="020B0604030504040204" charset="0"/>
            </a:endParaRPr>
          </a:p>
        </p:txBody>
      </p:sp>
      <p:sp>
        <p:nvSpPr>
          <p:cNvPr id="73731" name="Rectangle 2"/>
          <p:cNvSpPr>
            <a:spLocks noGrp="1" noRot="1" noChangeAspect="1" noChangeArrowheads="1" noTextEdit="1"/>
          </p:cNvSpPr>
          <p:nvPr>
            <p:ph type="sldImg"/>
          </p:nvPr>
        </p:nvSpPr>
        <p:spPr/>
      </p:sp>
      <p:sp>
        <p:nvSpPr>
          <p:cNvPr id="73732"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EA2B6D02-3138-934F-B84E-BC64A1F43E48}" type="slidenum">
              <a:rPr lang="en-US">
                <a:latin typeface="Tahoma" panose="020B0604030504040204" charset="0"/>
              </a:rPr>
            </a:fld>
            <a:endParaRPr lang="en-US">
              <a:latin typeface="Tahoma" panose="020B0604030504040204" charset="0"/>
            </a:endParaRPr>
          </a:p>
        </p:txBody>
      </p:sp>
      <p:sp>
        <p:nvSpPr>
          <p:cNvPr id="74755" name="Rectangle 2"/>
          <p:cNvSpPr>
            <a:spLocks noGrp="1" noRot="1" noChangeAspect="1" noChangeArrowheads="1" noTextEdit="1"/>
          </p:cNvSpPr>
          <p:nvPr>
            <p:ph type="sldImg"/>
          </p:nvPr>
        </p:nvSpPr>
        <p:spPr/>
      </p:sp>
      <p:sp>
        <p:nvSpPr>
          <p:cNvPr id="74756"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8E9B2751-9F2D-3149-ABD3-27F89560328F}" type="slidenum">
              <a:rPr lang="en-US">
                <a:latin typeface="Tahoma" panose="020B0604030504040204" charset="0"/>
              </a:rPr>
            </a:fld>
            <a:endParaRPr lang="en-US">
              <a:latin typeface="Tahoma" panose="020B0604030504040204" charset="0"/>
            </a:endParaRPr>
          </a:p>
        </p:txBody>
      </p:sp>
      <p:sp>
        <p:nvSpPr>
          <p:cNvPr id="75779" name="Rectangle 2"/>
          <p:cNvSpPr>
            <a:spLocks noGrp="1" noRot="1" noChangeAspect="1" noChangeArrowheads="1" noTextEdit="1"/>
          </p:cNvSpPr>
          <p:nvPr>
            <p:ph type="sldImg"/>
          </p:nvPr>
        </p:nvSpPr>
        <p:spPr/>
      </p:sp>
      <p:sp>
        <p:nvSpPr>
          <p:cNvPr id="75780"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488E00F7-0A2B-FF45-AEB3-AF0791518D19}" type="slidenum">
              <a:rPr lang="en-US">
                <a:latin typeface="Tahoma" panose="020B0604030504040204" charset="0"/>
              </a:rPr>
            </a:fld>
            <a:endParaRPr lang="en-US">
              <a:latin typeface="Tahoma" panose="020B0604030504040204" charset="0"/>
            </a:endParaRPr>
          </a:p>
        </p:txBody>
      </p:sp>
      <p:sp>
        <p:nvSpPr>
          <p:cNvPr id="76803" name="Rectangle 2"/>
          <p:cNvSpPr>
            <a:spLocks noGrp="1" noRot="1" noChangeAspect="1" noChangeArrowheads="1" noTextEdit="1"/>
          </p:cNvSpPr>
          <p:nvPr>
            <p:ph type="sldImg"/>
          </p:nvPr>
        </p:nvSpPr>
        <p:spPr/>
      </p:sp>
      <p:sp>
        <p:nvSpPr>
          <p:cNvPr id="76804"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93D2F80C-2315-284B-B038-56C8B4B87D80}" type="slidenum">
              <a:rPr lang="en-US">
                <a:latin typeface="Tahoma" panose="020B0604030504040204" charset="0"/>
              </a:rPr>
            </a:fld>
            <a:endParaRPr lang="en-US">
              <a:latin typeface="Tahoma" panose="020B0604030504040204" charset="0"/>
            </a:endParaRPr>
          </a:p>
        </p:txBody>
      </p:sp>
      <p:sp>
        <p:nvSpPr>
          <p:cNvPr id="77827" name="Rectangle 2"/>
          <p:cNvSpPr>
            <a:spLocks noGrp="1" noRot="1" noChangeAspect="1" noChangeArrowheads="1" noTextEdit="1"/>
          </p:cNvSpPr>
          <p:nvPr>
            <p:ph type="sldImg"/>
          </p:nvPr>
        </p:nvSpPr>
        <p:spPr/>
      </p:sp>
      <p:sp>
        <p:nvSpPr>
          <p:cNvPr id="77828"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74E3C0AA-EEB3-614B-9AE0-821BB56E5CBB}" type="slidenum">
              <a:rPr lang="en-US">
                <a:latin typeface="Tahoma" panose="020B0604030504040204" charset="0"/>
              </a:rPr>
            </a:fld>
            <a:endParaRPr lang="en-US">
              <a:latin typeface="Tahoma" panose="020B0604030504040204" charset="0"/>
            </a:endParaRPr>
          </a:p>
        </p:txBody>
      </p:sp>
      <p:sp>
        <p:nvSpPr>
          <p:cNvPr id="78851" name="Rectangle 2"/>
          <p:cNvSpPr>
            <a:spLocks noGrp="1" noRot="1" noChangeAspect="1" noChangeArrowheads="1" noTextEdit="1"/>
          </p:cNvSpPr>
          <p:nvPr>
            <p:ph type="sldImg"/>
          </p:nvPr>
        </p:nvSpPr>
        <p:spPr/>
      </p:sp>
      <p:sp>
        <p:nvSpPr>
          <p:cNvPr id="78852"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E6A863E2-8B48-8E46-92C6-3B91F3E73F96}" type="slidenum">
              <a:rPr lang="en-US">
                <a:latin typeface="Tahoma" panose="020B0604030504040204" charset="0"/>
              </a:rPr>
            </a:fld>
            <a:endParaRPr lang="en-US">
              <a:latin typeface="Tahoma" panose="020B0604030504040204" charset="0"/>
            </a:endParaRPr>
          </a:p>
        </p:txBody>
      </p:sp>
      <p:sp>
        <p:nvSpPr>
          <p:cNvPr id="79875" name="Rectangle 2"/>
          <p:cNvSpPr>
            <a:spLocks noGrp="1" noRot="1" noChangeAspect="1" noChangeArrowheads="1" noTextEdit="1"/>
          </p:cNvSpPr>
          <p:nvPr>
            <p:ph type="sldImg"/>
          </p:nvPr>
        </p:nvSpPr>
        <p:spPr/>
      </p:sp>
      <p:sp>
        <p:nvSpPr>
          <p:cNvPr id="79876"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BF09360F-357A-D746-99E6-4E4C02577D95}" type="slidenum">
              <a:rPr lang="en-US">
                <a:latin typeface="Tahoma" panose="020B0604030504040204" charset="0"/>
              </a:rPr>
            </a:fld>
            <a:endParaRPr lang="en-US">
              <a:latin typeface="Tahoma" panose="020B0604030504040204" charset="0"/>
            </a:endParaRPr>
          </a:p>
        </p:txBody>
      </p:sp>
      <p:sp>
        <p:nvSpPr>
          <p:cNvPr id="80899" name="Rectangle 2"/>
          <p:cNvSpPr>
            <a:spLocks noGrp="1" noRot="1" noChangeAspect="1" noChangeArrowheads="1" noTextEdit="1"/>
          </p:cNvSpPr>
          <p:nvPr>
            <p:ph type="sldImg"/>
          </p:nvPr>
        </p:nvSpPr>
        <p:spPr/>
      </p:sp>
      <p:sp>
        <p:nvSpPr>
          <p:cNvPr id="80900"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p:sp>
      <p:sp>
        <p:nvSpPr>
          <p:cNvPr id="64515" name="Notes Placeholder 2"/>
          <p:cNvSpPr>
            <a:spLocks noGrp="1"/>
          </p:cNvSpPr>
          <p:nvPr>
            <p:ph type="body" idx="1"/>
          </p:nvPr>
        </p:nvSpPr>
        <p:spPr>
          <a:noFill/>
        </p:spPr>
        <p:txBody>
          <a:bodyPr/>
          <a:lstStyle/>
          <a:p>
            <a:endParaRPr lang="en-US"/>
          </a:p>
        </p:txBody>
      </p:sp>
      <p:sp>
        <p:nvSpPr>
          <p:cNvPr id="64516"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16F1B1A4-8EAB-A84C-9888-0B7D73D7EA8E}" type="slidenum">
              <a:rPr lang="en-US">
                <a:latin typeface="Tahoma" panose="020B0604030504040204" charset="0"/>
              </a:rPr>
            </a:fld>
            <a:endParaRPr lang="en-US">
              <a:latin typeface="Tahoma" panose="020B0604030504040204"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C340D601-6220-DC4B-924F-EA816779D29D}" type="slidenum">
              <a:rPr lang="en-US">
                <a:latin typeface="Tahoma" panose="020B0604030504040204" charset="0"/>
              </a:rPr>
            </a:fld>
            <a:endParaRPr lang="en-US">
              <a:latin typeface="Tahoma" panose="020B0604030504040204" charset="0"/>
            </a:endParaRPr>
          </a:p>
        </p:txBody>
      </p:sp>
      <p:sp>
        <p:nvSpPr>
          <p:cNvPr id="81923" name="Rectangle 2"/>
          <p:cNvSpPr>
            <a:spLocks noGrp="1" noRot="1" noChangeAspect="1" noChangeArrowheads="1" noTextEdit="1"/>
          </p:cNvSpPr>
          <p:nvPr>
            <p:ph type="sldImg"/>
          </p:nvPr>
        </p:nvSpPr>
        <p:spPr/>
      </p:sp>
      <p:sp>
        <p:nvSpPr>
          <p:cNvPr id="81924"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D841A216-EFE9-7A43-B22E-10E5E8EAE178}" type="slidenum">
              <a:rPr lang="en-US">
                <a:latin typeface="Tahoma" panose="020B0604030504040204" charset="0"/>
              </a:rPr>
            </a:fld>
            <a:endParaRPr lang="en-US">
              <a:latin typeface="Tahoma" panose="020B0604030504040204" charset="0"/>
            </a:endParaRPr>
          </a:p>
        </p:txBody>
      </p:sp>
      <p:sp>
        <p:nvSpPr>
          <p:cNvPr id="82947" name="Rectangle 2"/>
          <p:cNvSpPr>
            <a:spLocks noGrp="1" noRot="1" noChangeAspect="1" noChangeArrowheads="1" noTextEdit="1"/>
          </p:cNvSpPr>
          <p:nvPr>
            <p:ph type="sldImg"/>
          </p:nvPr>
        </p:nvSpPr>
        <p:spPr/>
      </p:sp>
      <p:sp>
        <p:nvSpPr>
          <p:cNvPr id="82948"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413CE616-CFD5-4D49-8E8A-A9019E71E59A}" type="slidenum">
              <a:rPr lang="en-US">
                <a:latin typeface="Tahoma" panose="020B0604030504040204" charset="0"/>
              </a:rPr>
            </a:fld>
            <a:endParaRPr lang="en-US">
              <a:latin typeface="Tahoma" panose="020B0604030504040204" charset="0"/>
            </a:endParaRPr>
          </a:p>
        </p:txBody>
      </p:sp>
      <p:sp>
        <p:nvSpPr>
          <p:cNvPr id="83971" name="Rectangle 2"/>
          <p:cNvSpPr>
            <a:spLocks noGrp="1" noRot="1" noChangeAspect="1" noChangeArrowheads="1" noTextEdit="1"/>
          </p:cNvSpPr>
          <p:nvPr>
            <p:ph type="sldImg"/>
          </p:nvPr>
        </p:nvSpPr>
        <p:spPr/>
      </p:sp>
      <p:sp>
        <p:nvSpPr>
          <p:cNvPr id="83972"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EC084BBA-455E-2A46-B560-E685A862635C}" type="slidenum">
              <a:rPr lang="en-US">
                <a:latin typeface="Tahoma" panose="020B0604030504040204" charset="0"/>
              </a:rPr>
            </a:fld>
            <a:endParaRPr lang="en-US">
              <a:latin typeface="Tahoma" panose="020B0604030504040204" charset="0"/>
            </a:endParaRPr>
          </a:p>
        </p:txBody>
      </p:sp>
      <p:sp>
        <p:nvSpPr>
          <p:cNvPr id="84995" name="Rectangle 2"/>
          <p:cNvSpPr>
            <a:spLocks noGrp="1" noRot="1" noChangeAspect="1" noChangeArrowheads="1" noTextEdit="1"/>
          </p:cNvSpPr>
          <p:nvPr>
            <p:ph type="sldImg"/>
          </p:nvPr>
        </p:nvSpPr>
        <p:spPr/>
      </p:sp>
      <p:sp>
        <p:nvSpPr>
          <p:cNvPr id="84996"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07E8092D-E825-CF4E-80D2-14D078FD75C6}" type="slidenum">
              <a:rPr lang="en-US">
                <a:latin typeface="Tahoma" panose="020B0604030504040204" charset="0"/>
              </a:rPr>
            </a:fld>
            <a:endParaRPr lang="en-US">
              <a:latin typeface="Tahoma" panose="020B0604030504040204" charset="0"/>
            </a:endParaRPr>
          </a:p>
        </p:txBody>
      </p:sp>
      <p:sp>
        <p:nvSpPr>
          <p:cNvPr id="86019" name="Rectangle 2"/>
          <p:cNvSpPr>
            <a:spLocks noGrp="1" noRot="1" noChangeAspect="1" noChangeArrowheads="1" noTextEdit="1"/>
          </p:cNvSpPr>
          <p:nvPr>
            <p:ph type="sldImg"/>
          </p:nvPr>
        </p:nvSpPr>
        <p:spPr/>
      </p:sp>
      <p:sp>
        <p:nvSpPr>
          <p:cNvPr id="86020"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A4551E12-9C0F-FE48-923B-70B4C50EEE76}" type="slidenum">
              <a:rPr lang="en-US">
                <a:latin typeface="Tahoma" panose="020B0604030504040204" charset="0"/>
              </a:rPr>
            </a:fld>
            <a:endParaRPr lang="en-US">
              <a:latin typeface="Tahoma" panose="020B0604030504040204" charset="0"/>
            </a:endParaRPr>
          </a:p>
        </p:txBody>
      </p:sp>
      <p:sp>
        <p:nvSpPr>
          <p:cNvPr id="87043" name="Rectangle 2"/>
          <p:cNvSpPr>
            <a:spLocks noGrp="1" noRot="1" noChangeAspect="1" noChangeArrowheads="1" noTextEdit="1"/>
          </p:cNvSpPr>
          <p:nvPr>
            <p:ph type="sldImg"/>
          </p:nvPr>
        </p:nvSpPr>
        <p:spPr/>
      </p:sp>
      <p:sp>
        <p:nvSpPr>
          <p:cNvPr id="87044"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94E65B47-E7DE-694F-ADD7-C53E99A0F900}" type="slidenum">
              <a:rPr lang="en-US">
                <a:latin typeface="Tahoma" panose="020B0604030504040204" charset="0"/>
              </a:rPr>
            </a:fld>
            <a:endParaRPr lang="en-US">
              <a:latin typeface="Tahoma" panose="020B0604030504040204" charset="0"/>
            </a:endParaRPr>
          </a:p>
        </p:txBody>
      </p:sp>
      <p:sp>
        <p:nvSpPr>
          <p:cNvPr id="88067" name="Rectangle 2"/>
          <p:cNvSpPr>
            <a:spLocks noGrp="1" noRot="1" noChangeAspect="1" noChangeArrowheads="1" noTextEdit="1"/>
          </p:cNvSpPr>
          <p:nvPr>
            <p:ph type="sldImg"/>
          </p:nvPr>
        </p:nvSpPr>
        <p:spPr/>
      </p:sp>
      <p:sp>
        <p:nvSpPr>
          <p:cNvPr id="88068"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95FE7629-17C0-C94E-B8FD-F3E7BC7BF43E}" type="slidenum">
              <a:rPr lang="en-US">
                <a:latin typeface="Tahoma" panose="020B0604030504040204" charset="0"/>
              </a:rPr>
            </a:fld>
            <a:endParaRPr lang="en-US">
              <a:latin typeface="Tahoma" panose="020B0604030504040204" charset="0"/>
            </a:endParaRPr>
          </a:p>
        </p:txBody>
      </p:sp>
      <p:sp>
        <p:nvSpPr>
          <p:cNvPr id="89091" name="Rectangle 2"/>
          <p:cNvSpPr>
            <a:spLocks noGrp="1" noRot="1" noChangeAspect="1" noChangeArrowheads="1" noTextEdit="1"/>
          </p:cNvSpPr>
          <p:nvPr>
            <p:ph type="sldImg"/>
          </p:nvPr>
        </p:nvSpPr>
        <p:spPr/>
      </p:sp>
      <p:sp>
        <p:nvSpPr>
          <p:cNvPr id="89092"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A4717A41-477C-3843-9FDC-947F26E61417}" type="slidenum">
              <a:rPr lang="en-US">
                <a:latin typeface="Tahoma" panose="020B0604030504040204" charset="0"/>
              </a:rPr>
            </a:fld>
            <a:endParaRPr lang="en-US">
              <a:latin typeface="Tahoma" panose="020B0604030504040204" charset="0"/>
            </a:endParaRPr>
          </a:p>
        </p:txBody>
      </p:sp>
      <p:sp>
        <p:nvSpPr>
          <p:cNvPr id="90115" name="Rectangle 2"/>
          <p:cNvSpPr>
            <a:spLocks noGrp="1" noRot="1" noChangeAspect="1" noChangeArrowheads="1" noTextEdit="1"/>
          </p:cNvSpPr>
          <p:nvPr>
            <p:ph type="sldImg"/>
          </p:nvPr>
        </p:nvSpPr>
        <p:spPr/>
      </p:sp>
      <p:sp>
        <p:nvSpPr>
          <p:cNvPr id="90116"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5774EF34-CAA6-CA4C-A143-D05413AA3AE5}" type="slidenum">
              <a:rPr lang="en-US">
                <a:latin typeface="Tahoma" panose="020B0604030504040204" charset="0"/>
              </a:rPr>
            </a:fld>
            <a:endParaRPr lang="en-US">
              <a:latin typeface="Tahoma" panose="020B0604030504040204" charset="0"/>
            </a:endParaRPr>
          </a:p>
        </p:txBody>
      </p:sp>
      <p:sp>
        <p:nvSpPr>
          <p:cNvPr id="91139" name="Rectangle 2"/>
          <p:cNvSpPr>
            <a:spLocks noGrp="1" noRot="1" noChangeAspect="1" noChangeArrowheads="1" noTextEdit="1"/>
          </p:cNvSpPr>
          <p:nvPr>
            <p:ph type="sldImg"/>
          </p:nvPr>
        </p:nvSpPr>
        <p:spPr/>
      </p:sp>
      <p:sp>
        <p:nvSpPr>
          <p:cNvPr id="91140"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p:sp>
      <p:sp>
        <p:nvSpPr>
          <p:cNvPr id="65539" name="Notes Placeholder 2"/>
          <p:cNvSpPr>
            <a:spLocks noGrp="1"/>
          </p:cNvSpPr>
          <p:nvPr>
            <p:ph type="body" idx="1"/>
          </p:nvPr>
        </p:nvSpPr>
        <p:spPr>
          <a:noFill/>
        </p:spPr>
        <p:txBody>
          <a:bodyPr/>
          <a:lstStyle/>
          <a:p>
            <a:endParaRPr lang="en-US"/>
          </a:p>
        </p:txBody>
      </p:sp>
      <p:sp>
        <p:nvSpPr>
          <p:cNvPr id="65540"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4A029347-26E6-5E41-96C5-A2FFC78E363F}" type="slidenum">
              <a:rPr lang="en-US">
                <a:latin typeface="Tahoma" panose="020B0604030504040204" charset="0"/>
              </a:rPr>
            </a:fld>
            <a:endParaRPr lang="en-US">
              <a:latin typeface="Tahoma" panose="020B060403050404020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E5C2C84A-9FCD-C447-9C9B-AF97FDE7DF36}" type="slidenum">
              <a:rPr lang="en-US">
                <a:latin typeface="Tahoma" panose="020B0604030504040204" charset="0"/>
              </a:rPr>
            </a:fld>
            <a:endParaRPr lang="en-US">
              <a:latin typeface="Tahoma" panose="020B0604030504040204" charset="0"/>
            </a:endParaRPr>
          </a:p>
        </p:txBody>
      </p:sp>
      <p:sp>
        <p:nvSpPr>
          <p:cNvPr id="66563" name="Rectangle 2"/>
          <p:cNvSpPr>
            <a:spLocks noGrp="1" noRot="1" noChangeAspect="1" noChangeArrowheads="1" noTextEdit="1"/>
          </p:cNvSpPr>
          <p:nvPr>
            <p:ph type="sldImg"/>
          </p:nvPr>
        </p:nvSpPr>
        <p:spPr/>
      </p:sp>
      <p:sp>
        <p:nvSpPr>
          <p:cNvPr id="66564"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AU" smtClean="0"/>
              <a:t>Information Systems, Unit 04 </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15109-DA69-6E47-8559-61ECB78F5B26}"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130001"/>
            <a:ext cx="8229600" cy="857250"/>
          </a:xfrm>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endParaRPr lang="en-AU" smtClean="0"/>
          </a:p>
          <a:p>
            <a:pPr lvl="1"/>
            <a:r>
              <a:rPr lang="en-AU" smtClean="0"/>
              <a:t>Second level</a:t>
            </a:r>
            <a:endParaRPr lang="en-AU" smtClean="0"/>
          </a:p>
          <a:p>
            <a:pPr lvl="2"/>
            <a:r>
              <a:rPr lang="en-AU" smtClean="0"/>
              <a:t>Third level</a:t>
            </a:r>
            <a:endParaRPr lang="en-AU" smtClean="0"/>
          </a:p>
          <a:p>
            <a:pPr lvl="3"/>
            <a:r>
              <a:rPr lang="en-AU" smtClean="0"/>
              <a:t>Fourth level</a:t>
            </a:r>
            <a:endParaRPr lang="en-AU" smtClean="0"/>
          </a:p>
          <a:p>
            <a:pPr lvl="4"/>
            <a:r>
              <a:rPr lang="en-AU" smtClean="0"/>
              <a:t>Fifth level</a:t>
            </a:r>
            <a:endParaRPr lang="en-US"/>
          </a:p>
        </p:txBody>
      </p:sp>
      <p:sp>
        <p:nvSpPr>
          <p:cNvPr id="4" name="Date Placeholder 3"/>
          <p:cNvSpPr>
            <a:spLocks noGrp="1"/>
          </p:cNvSpPr>
          <p:nvPr>
            <p:ph type="dt" sz="half" idx="10"/>
          </p:nvPr>
        </p:nvSpPr>
        <p:spPr/>
        <p:txBody>
          <a:bodyPr/>
          <a:lstStyle/>
          <a:p>
            <a:r>
              <a:rPr lang="en-AU" smtClean="0"/>
              <a:t>Information Systems, Unit 04 </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15109-DA69-6E47-8559-61ECB78F5B26}"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AU" smtClean="0"/>
              <a:t>Click to edit Master text styles</a:t>
            </a:r>
            <a:endParaRPr lang="en-AU" smtClean="0"/>
          </a:p>
          <a:p>
            <a:pPr lvl="1"/>
            <a:r>
              <a:rPr lang="en-AU" smtClean="0"/>
              <a:t>Second level</a:t>
            </a:r>
            <a:endParaRPr lang="en-AU" smtClean="0"/>
          </a:p>
          <a:p>
            <a:pPr lvl="2"/>
            <a:r>
              <a:rPr lang="en-AU" smtClean="0"/>
              <a:t>Third level</a:t>
            </a:r>
            <a:endParaRPr lang="en-AU" smtClean="0"/>
          </a:p>
          <a:p>
            <a:pPr lvl="3"/>
            <a:r>
              <a:rPr lang="en-AU" smtClean="0"/>
              <a:t>Fourth level</a:t>
            </a:r>
            <a:endParaRPr lang="en-AU" smtClean="0"/>
          </a:p>
          <a:p>
            <a:pPr lvl="4"/>
            <a:r>
              <a:rPr lang="en-AU" smtClean="0"/>
              <a:t>Fifth level</a:t>
            </a:r>
            <a:endParaRPr lang="en-US"/>
          </a:p>
        </p:txBody>
      </p:sp>
      <p:sp>
        <p:nvSpPr>
          <p:cNvPr id="4" name="Date Placeholder 3"/>
          <p:cNvSpPr>
            <a:spLocks noGrp="1"/>
          </p:cNvSpPr>
          <p:nvPr>
            <p:ph type="dt" sz="half" idx="10"/>
          </p:nvPr>
        </p:nvSpPr>
        <p:spPr/>
        <p:txBody>
          <a:bodyPr/>
          <a:lstStyle/>
          <a:p>
            <a:r>
              <a:rPr lang="en-AU" smtClean="0"/>
              <a:t>Information Systems, Unit 04 </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15109-DA69-6E47-8559-61ECB78F5B26}"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200151"/>
            <a:ext cx="8229600" cy="3394472"/>
          </a:xfrm>
        </p:spPr>
        <p:txBody>
          <a:bodyPr/>
          <a:lstStyle/>
          <a:p>
            <a:endParaRPr lang="en-US"/>
          </a:p>
        </p:txBody>
      </p:sp>
      <p:sp>
        <p:nvSpPr>
          <p:cNvPr id="4" name="Date Placeholder 3"/>
          <p:cNvSpPr>
            <a:spLocks noGrp="1"/>
          </p:cNvSpPr>
          <p:nvPr>
            <p:ph type="dt" sz="half" idx="10"/>
          </p:nvPr>
        </p:nvSpPr>
        <p:spPr>
          <a:xfrm>
            <a:off x="457200" y="4683919"/>
            <a:ext cx="2133600" cy="357188"/>
          </a:xfrm>
        </p:spPr>
        <p:txBody>
          <a:bodyPr/>
          <a:lstStyle>
            <a:lvl1pPr>
              <a:defRPr/>
            </a:lvl1pPr>
          </a:lstStyle>
          <a:p>
            <a:r>
              <a:rPr lang="en-AU" smtClean="0"/>
              <a:t>Information Systems, Unit 04 </a:t>
            </a:r>
            <a:endParaRPr lang="en-US"/>
          </a:p>
        </p:txBody>
      </p:sp>
      <p:sp>
        <p:nvSpPr>
          <p:cNvPr id="5" name="Footer Placeholder 4"/>
          <p:cNvSpPr>
            <a:spLocks noGrp="1"/>
          </p:cNvSpPr>
          <p:nvPr>
            <p:ph type="ftr" sz="quarter" idx="11"/>
          </p:nvPr>
        </p:nvSpPr>
        <p:spPr>
          <a:xfrm>
            <a:off x="3124200" y="4683919"/>
            <a:ext cx="2895600" cy="357188"/>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4683919"/>
            <a:ext cx="2133600" cy="357188"/>
          </a:xfrm>
        </p:spPr>
        <p:txBody>
          <a:bodyPr/>
          <a:lstStyle>
            <a:lvl1pPr>
              <a:defRPr/>
            </a:lvl1pPr>
          </a:lstStyle>
          <a:p>
            <a:fld id="{95E3B8D7-6F6A-F649-B6F5-859380AC46FB}"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40855"/>
            <a:ext cx="8229600" cy="857250"/>
          </a:xfrm>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endParaRPr lang="en-AU" smtClean="0"/>
          </a:p>
          <a:p>
            <a:pPr lvl="1"/>
            <a:r>
              <a:rPr lang="en-AU" smtClean="0"/>
              <a:t>Second level</a:t>
            </a:r>
            <a:endParaRPr lang="en-AU" smtClean="0"/>
          </a:p>
          <a:p>
            <a:pPr lvl="2"/>
            <a:r>
              <a:rPr lang="en-AU" smtClean="0"/>
              <a:t>Third level</a:t>
            </a:r>
            <a:endParaRPr lang="en-AU" smtClean="0"/>
          </a:p>
          <a:p>
            <a:pPr lvl="3"/>
            <a:r>
              <a:rPr lang="en-AU" smtClean="0"/>
              <a:t>Fourth level</a:t>
            </a:r>
            <a:endParaRPr lang="en-AU" smtClean="0"/>
          </a:p>
          <a:p>
            <a:pPr lvl="4"/>
            <a:r>
              <a:rPr lang="en-AU" smtClean="0"/>
              <a:t>Fifth level</a:t>
            </a:r>
            <a:endParaRPr lang="en-US"/>
          </a:p>
        </p:txBody>
      </p:sp>
      <p:sp>
        <p:nvSpPr>
          <p:cNvPr id="4" name="Date Placeholder 3"/>
          <p:cNvSpPr>
            <a:spLocks noGrp="1"/>
          </p:cNvSpPr>
          <p:nvPr>
            <p:ph type="dt" sz="half" idx="10"/>
          </p:nvPr>
        </p:nvSpPr>
        <p:spPr/>
        <p:txBody>
          <a:bodyPr/>
          <a:lstStyle/>
          <a:p>
            <a:r>
              <a:rPr lang="en-AU" smtClean="0"/>
              <a:t>Information Systems, Unit 04 </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15109-DA69-6E47-8559-61ECB78F5B26}"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smtClean="0"/>
              <a:t>Click to edit Master text styles</a:t>
            </a:r>
            <a:endParaRPr lang="en-AU" smtClean="0"/>
          </a:p>
        </p:txBody>
      </p:sp>
      <p:sp>
        <p:nvSpPr>
          <p:cNvPr id="4" name="Date Placeholder 3"/>
          <p:cNvSpPr>
            <a:spLocks noGrp="1"/>
          </p:cNvSpPr>
          <p:nvPr>
            <p:ph type="dt" sz="half" idx="10"/>
          </p:nvPr>
        </p:nvSpPr>
        <p:spPr/>
        <p:txBody>
          <a:bodyPr/>
          <a:lstStyle/>
          <a:p>
            <a:r>
              <a:rPr lang="en-AU" smtClean="0"/>
              <a:t>Information Systems, Unit 04 </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915109-DA69-6E47-8559-61ECB78F5B26}"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30001"/>
            <a:ext cx="8229600" cy="857250"/>
          </a:xfrm>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117192"/>
            <a:ext cx="4038600" cy="349581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dirty="0" smtClean="0"/>
              <a:t>Click to edit Master text styles</a:t>
            </a:r>
            <a:endParaRPr lang="en-AU" dirty="0" smtClean="0"/>
          </a:p>
          <a:p>
            <a:pPr lvl="1"/>
            <a:r>
              <a:rPr lang="en-AU" dirty="0" smtClean="0"/>
              <a:t>Second level</a:t>
            </a:r>
            <a:endParaRPr lang="en-AU" dirty="0" smtClean="0"/>
          </a:p>
          <a:p>
            <a:pPr lvl="2"/>
            <a:r>
              <a:rPr lang="en-AU" dirty="0" smtClean="0"/>
              <a:t>Third level</a:t>
            </a:r>
            <a:endParaRPr lang="en-AU" dirty="0" smtClean="0"/>
          </a:p>
          <a:p>
            <a:pPr lvl="3"/>
            <a:r>
              <a:rPr lang="en-AU" dirty="0" smtClean="0"/>
              <a:t>Fourth level</a:t>
            </a:r>
            <a:endParaRPr lang="en-AU" dirty="0" smtClean="0"/>
          </a:p>
          <a:p>
            <a:pPr lvl="4"/>
            <a:r>
              <a:rPr lang="en-AU" dirty="0" smtClean="0"/>
              <a:t>Fifth level</a:t>
            </a:r>
            <a:endParaRPr lang="en-US" dirty="0"/>
          </a:p>
        </p:txBody>
      </p:sp>
      <p:sp>
        <p:nvSpPr>
          <p:cNvPr id="4" name="Content Placeholder 3"/>
          <p:cNvSpPr>
            <a:spLocks noGrp="1"/>
          </p:cNvSpPr>
          <p:nvPr>
            <p:ph sz="half" idx="2"/>
          </p:nvPr>
        </p:nvSpPr>
        <p:spPr>
          <a:xfrm>
            <a:off x="4648200" y="1117192"/>
            <a:ext cx="4038600" cy="349581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endParaRPr lang="en-AU" smtClean="0"/>
          </a:p>
          <a:p>
            <a:pPr lvl="1"/>
            <a:r>
              <a:rPr lang="en-AU" smtClean="0"/>
              <a:t>Second level</a:t>
            </a:r>
            <a:endParaRPr lang="en-AU" smtClean="0"/>
          </a:p>
          <a:p>
            <a:pPr lvl="2"/>
            <a:r>
              <a:rPr lang="en-AU" smtClean="0"/>
              <a:t>Third level</a:t>
            </a:r>
            <a:endParaRPr lang="en-AU" smtClean="0"/>
          </a:p>
          <a:p>
            <a:pPr lvl="3"/>
            <a:r>
              <a:rPr lang="en-AU" smtClean="0"/>
              <a:t>Fourth level</a:t>
            </a:r>
            <a:endParaRPr lang="en-AU" smtClean="0"/>
          </a:p>
          <a:p>
            <a:pPr lvl="4"/>
            <a:r>
              <a:rPr lang="en-AU" smtClean="0"/>
              <a:t>Fifth level</a:t>
            </a:r>
            <a:endParaRPr lang="en-US"/>
          </a:p>
        </p:txBody>
      </p:sp>
      <p:sp>
        <p:nvSpPr>
          <p:cNvPr id="5" name="Date Placeholder 4"/>
          <p:cNvSpPr>
            <a:spLocks noGrp="1"/>
          </p:cNvSpPr>
          <p:nvPr>
            <p:ph type="dt" sz="half" idx="10"/>
          </p:nvPr>
        </p:nvSpPr>
        <p:spPr/>
        <p:txBody>
          <a:bodyPr/>
          <a:lstStyle/>
          <a:p>
            <a:r>
              <a:rPr lang="en-AU" smtClean="0"/>
              <a:t>Information Systems, Unit 04 </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915109-DA69-6E47-8559-61ECB78F5B26}"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30001"/>
            <a:ext cx="8229600" cy="857250"/>
          </a:xfrm>
        </p:spPr>
        <p:txBody>
          <a:bodyPr/>
          <a:lstStyle>
            <a:lvl1pPr>
              <a:defRPr/>
            </a:lvl1pPr>
          </a:lstStyle>
          <a:p>
            <a:r>
              <a:rPr lang="en-AU" dirty="0" smtClean="0"/>
              <a:t>Click to edit Master title style</a:t>
            </a:r>
            <a:endParaRPr lang="en-US" dirty="0"/>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dirty="0" smtClean="0"/>
              <a:t>Click to edit Master text styles</a:t>
            </a:r>
            <a:endParaRPr lang="en-AU" dirty="0" smtClean="0"/>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dirty="0" smtClean="0"/>
              <a:t>Click to edit Master text styles</a:t>
            </a:r>
            <a:endParaRPr lang="en-AU" dirty="0" smtClean="0"/>
          </a:p>
          <a:p>
            <a:pPr lvl="1"/>
            <a:r>
              <a:rPr lang="en-AU" dirty="0" smtClean="0"/>
              <a:t>Second level</a:t>
            </a:r>
            <a:endParaRPr lang="en-AU" dirty="0" smtClean="0"/>
          </a:p>
          <a:p>
            <a:pPr lvl="2"/>
            <a:r>
              <a:rPr lang="en-AU" dirty="0" smtClean="0"/>
              <a:t>Third level</a:t>
            </a:r>
            <a:endParaRPr lang="en-AU" dirty="0" smtClean="0"/>
          </a:p>
          <a:p>
            <a:pPr lvl="3"/>
            <a:r>
              <a:rPr lang="en-AU" dirty="0" smtClean="0"/>
              <a:t>Fourth level</a:t>
            </a:r>
            <a:endParaRPr lang="en-AU" dirty="0" smtClean="0"/>
          </a:p>
          <a:p>
            <a:pPr lvl="4"/>
            <a:r>
              <a:rPr lang="en-AU" dirty="0" smtClean="0"/>
              <a:t>Fifth level</a:t>
            </a:r>
            <a:endParaRPr lang="en-US" dirty="0"/>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dirty="0" smtClean="0"/>
              <a:t>Click to edit Master text styles</a:t>
            </a:r>
            <a:endParaRPr lang="en-AU" dirty="0" smtClean="0"/>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endParaRPr lang="en-AU" smtClean="0"/>
          </a:p>
          <a:p>
            <a:pPr lvl="1"/>
            <a:r>
              <a:rPr lang="en-AU" smtClean="0"/>
              <a:t>Second level</a:t>
            </a:r>
            <a:endParaRPr lang="en-AU" smtClean="0"/>
          </a:p>
          <a:p>
            <a:pPr lvl="2"/>
            <a:r>
              <a:rPr lang="en-AU" smtClean="0"/>
              <a:t>Third level</a:t>
            </a:r>
            <a:endParaRPr lang="en-AU" smtClean="0"/>
          </a:p>
          <a:p>
            <a:pPr lvl="3"/>
            <a:r>
              <a:rPr lang="en-AU" smtClean="0"/>
              <a:t>Fourth level</a:t>
            </a:r>
            <a:endParaRPr lang="en-AU" smtClean="0"/>
          </a:p>
          <a:p>
            <a:pPr lvl="4"/>
            <a:r>
              <a:rPr lang="en-AU" smtClean="0"/>
              <a:t>Fifth level</a:t>
            </a:r>
            <a:endParaRPr lang="en-US"/>
          </a:p>
        </p:txBody>
      </p:sp>
      <p:sp>
        <p:nvSpPr>
          <p:cNvPr id="7" name="Date Placeholder 6"/>
          <p:cNvSpPr>
            <a:spLocks noGrp="1"/>
          </p:cNvSpPr>
          <p:nvPr>
            <p:ph type="dt" sz="half" idx="10"/>
          </p:nvPr>
        </p:nvSpPr>
        <p:spPr/>
        <p:txBody>
          <a:bodyPr/>
          <a:lstStyle/>
          <a:p>
            <a:r>
              <a:rPr lang="en-AU" smtClean="0"/>
              <a:t>Information Systems, Unit 04 </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915109-DA69-6E47-8559-61ECB78F5B26}"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30001"/>
            <a:ext cx="8229600" cy="857250"/>
          </a:xfrm>
        </p:spPr>
        <p:txBody>
          <a:bodyPr/>
          <a:lstStyle/>
          <a:p>
            <a:r>
              <a:rPr lang="en-AU" smtClean="0"/>
              <a:t>Click to edit Master title style</a:t>
            </a:r>
            <a:endParaRPr lang="en-US"/>
          </a:p>
        </p:txBody>
      </p:sp>
      <p:sp>
        <p:nvSpPr>
          <p:cNvPr id="3" name="Date Placeholder 2"/>
          <p:cNvSpPr>
            <a:spLocks noGrp="1"/>
          </p:cNvSpPr>
          <p:nvPr>
            <p:ph type="dt" sz="half" idx="10"/>
          </p:nvPr>
        </p:nvSpPr>
        <p:spPr/>
        <p:txBody>
          <a:bodyPr/>
          <a:lstStyle/>
          <a:p>
            <a:r>
              <a:rPr lang="en-AU" smtClean="0"/>
              <a:t>Information Systems, Unit 04 </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915109-DA69-6E47-8559-61ECB78F5B26}"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AU" smtClean="0"/>
              <a:t>Information Systems, Unit 04 </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915109-DA69-6E47-8559-61ECB78F5B26}"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endParaRPr lang="en-AU" smtClean="0"/>
          </a:p>
          <a:p>
            <a:pPr lvl="1"/>
            <a:r>
              <a:rPr lang="en-AU" smtClean="0"/>
              <a:t>Second level</a:t>
            </a:r>
            <a:endParaRPr lang="en-AU" smtClean="0"/>
          </a:p>
          <a:p>
            <a:pPr lvl="2"/>
            <a:r>
              <a:rPr lang="en-AU" smtClean="0"/>
              <a:t>Third level</a:t>
            </a:r>
            <a:endParaRPr lang="en-AU" smtClean="0"/>
          </a:p>
          <a:p>
            <a:pPr lvl="3"/>
            <a:r>
              <a:rPr lang="en-AU" smtClean="0"/>
              <a:t>Fourth level</a:t>
            </a:r>
            <a:endParaRPr lang="en-AU" smtClean="0"/>
          </a:p>
          <a:p>
            <a:pPr lvl="4"/>
            <a:r>
              <a:rPr lang="en-AU"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endParaRPr lang="en-AU" smtClean="0"/>
          </a:p>
        </p:txBody>
      </p:sp>
      <p:sp>
        <p:nvSpPr>
          <p:cNvPr id="5" name="Date Placeholder 4"/>
          <p:cNvSpPr>
            <a:spLocks noGrp="1"/>
          </p:cNvSpPr>
          <p:nvPr>
            <p:ph type="dt" sz="half" idx="10"/>
          </p:nvPr>
        </p:nvSpPr>
        <p:spPr/>
        <p:txBody>
          <a:bodyPr/>
          <a:lstStyle/>
          <a:p>
            <a:r>
              <a:rPr lang="en-AU" smtClean="0"/>
              <a:t>Information Systems, Unit 04 </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915109-DA69-6E47-8559-61ECB78F5B26}"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endParaRPr lang="en-AU" smtClean="0"/>
          </a:p>
        </p:txBody>
      </p:sp>
      <p:sp>
        <p:nvSpPr>
          <p:cNvPr id="5" name="Date Placeholder 4"/>
          <p:cNvSpPr>
            <a:spLocks noGrp="1"/>
          </p:cNvSpPr>
          <p:nvPr>
            <p:ph type="dt" sz="half" idx="10"/>
          </p:nvPr>
        </p:nvSpPr>
        <p:spPr/>
        <p:txBody>
          <a:bodyPr/>
          <a:lstStyle/>
          <a:p>
            <a:r>
              <a:rPr lang="en-AU" smtClean="0"/>
              <a:t>Information Systems, Unit 04 </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915109-DA69-6E47-8559-61ECB78F5B26}"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84271"/>
            <a:ext cx="8229600" cy="85725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Date Placeholder 3"/>
          <p:cNvSpPr>
            <a:spLocks noGrp="1"/>
          </p:cNvSpPr>
          <p:nvPr>
            <p:ph type="dt" sz="half" idx="2"/>
          </p:nvPr>
        </p:nvSpPr>
        <p:spPr>
          <a:xfrm>
            <a:off x="457200" y="4767263"/>
            <a:ext cx="26670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AU" smtClean="0"/>
              <a:t>Information Systems, Unit 04 </a:t>
            </a:r>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70915109-DA69-6E47-8559-61ECB78F5B26}"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p:txStyles>
    <p:titleStyle>
      <a:lvl1pPr algn="ctr" defTabSz="457200" rtl="0" eaLnBrk="1" latinLnBrk="0" hangingPunct="1">
        <a:spcBef>
          <a:spcPct val="0"/>
        </a:spcBef>
        <a:buNone/>
        <a:defRPr sz="4000" kern="1200" cap="all">
          <a:solidFill>
            <a:schemeClr val="tx1">
              <a:lumMod val="75000"/>
              <a:lumOff val="25000"/>
            </a:schemeClr>
          </a:solidFill>
          <a:latin typeface="Alegreya Sans Black" panose="00000A00000000000000" charset="0"/>
          <a:ea typeface="+mj-ea"/>
          <a:cs typeface="Alegreya Sans Black" panose="00000A00000000000000" charset="0"/>
        </a:defRPr>
      </a:lvl1pPr>
    </p:titleStyle>
    <p:bodyStyle>
      <a:lvl1pPr marL="342900" indent="-342900" algn="l" defTabSz="457200" rtl="0" eaLnBrk="1" latinLnBrk="0" hangingPunct="1">
        <a:spcBef>
          <a:spcPct val="20000"/>
        </a:spcBef>
        <a:buFont typeface="Wingdings" panose="05000000000000000000" pitchFamily="2" charset="2"/>
        <a:buChar char="§"/>
        <a:defRPr sz="3200" kern="1200">
          <a:solidFill>
            <a:schemeClr val="tx1">
              <a:lumMod val="85000"/>
              <a:lumOff val="15000"/>
            </a:schemeClr>
          </a:solidFill>
          <a:latin typeface="Alegreya" panose="00000500000000000000" charset="0"/>
          <a:ea typeface="+mn-ea"/>
          <a:cs typeface="Alegreya" panose="00000500000000000000" charset="0"/>
        </a:defRPr>
      </a:lvl1pPr>
      <a:lvl2pPr marL="742950" indent="-285750" algn="l" defTabSz="457200" rtl="0" eaLnBrk="1" latinLnBrk="0" hangingPunct="1">
        <a:spcBef>
          <a:spcPct val="20000"/>
        </a:spcBef>
        <a:buFont typeface="Arial" panose="020B0604020202020204"/>
        <a:buChar char="–"/>
        <a:defRPr sz="2800" kern="1200">
          <a:solidFill>
            <a:schemeClr val="tx1">
              <a:lumMod val="85000"/>
              <a:lumOff val="15000"/>
            </a:schemeClr>
          </a:solidFill>
          <a:latin typeface="Alegreya" panose="00000500000000000000" charset="0"/>
          <a:ea typeface="+mn-ea"/>
          <a:cs typeface="Alegreya" panose="00000500000000000000" charset="0"/>
        </a:defRPr>
      </a:lvl2pPr>
      <a:lvl3pPr marL="1143000" indent="-228600" algn="l" defTabSz="457200" rtl="0" eaLnBrk="1" latinLnBrk="0" hangingPunct="1">
        <a:spcBef>
          <a:spcPct val="20000"/>
        </a:spcBef>
        <a:buFont typeface="Arial" panose="020B0604020202020204"/>
        <a:buChar char="•"/>
        <a:defRPr sz="2400" kern="1200">
          <a:solidFill>
            <a:schemeClr val="tx1">
              <a:lumMod val="85000"/>
              <a:lumOff val="15000"/>
            </a:schemeClr>
          </a:solidFill>
          <a:latin typeface="Alegreya" panose="00000500000000000000" charset="0"/>
          <a:ea typeface="+mn-ea"/>
          <a:cs typeface="Alegreya" panose="00000500000000000000" charset="0"/>
        </a:defRPr>
      </a:lvl3pPr>
      <a:lvl4pPr marL="1600200" indent="-228600" algn="l" defTabSz="457200" rtl="0" eaLnBrk="1" latinLnBrk="0" hangingPunct="1">
        <a:spcBef>
          <a:spcPct val="20000"/>
        </a:spcBef>
        <a:buFont typeface="Arial" panose="020B0604020202020204"/>
        <a:buChar char="–"/>
        <a:defRPr sz="2000" kern="1200">
          <a:solidFill>
            <a:schemeClr val="tx1">
              <a:lumMod val="85000"/>
              <a:lumOff val="15000"/>
            </a:schemeClr>
          </a:solidFill>
          <a:latin typeface="Alegreya" panose="00000500000000000000" charset="0"/>
          <a:ea typeface="+mn-ea"/>
          <a:cs typeface="Alegreya" panose="00000500000000000000" charset="0"/>
        </a:defRPr>
      </a:lvl4pPr>
      <a:lvl5pPr marL="2057400" indent="-228600" algn="l" defTabSz="457200" rtl="0" eaLnBrk="1" latinLnBrk="0" hangingPunct="1">
        <a:spcBef>
          <a:spcPct val="20000"/>
        </a:spcBef>
        <a:buFont typeface="Arial" panose="020B0604020202020204"/>
        <a:buChar char="»"/>
        <a:defRPr sz="2000" kern="1200">
          <a:solidFill>
            <a:schemeClr val="tx1">
              <a:lumMod val="85000"/>
              <a:lumOff val="15000"/>
            </a:schemeClr>
          </a:solidFill>
          <a:latin typeface="Alegreya" panose="00000500000000000000" charset="0"/>
          <a:ea typeface="+mn-ea"/>
          <a:cs typeface="Alegreya" panose="00000500000000000000" charset="0"/>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9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3.png"/><Relationship Id="rId1" Type="http://schemas.openxmlformats.org/officeDocument/2006/relationships/image" Target="../media/image22.png"/></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4149" y="1858630"/>
            <a:ext cx="8584443" cy="1125870"/>
          </a:xfrm>
        </p:spPr>
        <p:txBody>
          <a:bodyPr>
            <a:noAutofit/>
          </a:bodyPr>
          <a:lstStyle/>
          <a:p>
            <a:r>
              <a:rPr lang="en-US" dirty="0" smtClean="0">
                <a:solidFill>
                  <a:schemeClr val="tx1">
                    <a:lumMod val="75000"/>
                    <a:lumOff val="25000"/>
                  </a:schemeClr>
                </a:solidFill>
              </a:rPr>
              <a:t>        INFORMATION SYSTEM</a:t>
            </a:r>
            <a:endParaRPr lang="en-US" dirty="0" smtClean="0">
              <a:solidFill>
                <a:schemeClr val="tx1">
                  <a:lumMod val="75000"/>
                  <a:lumOff val="25000"/>
                </a:schemeClr>
              </a:solidFill>
            </a:endParaRPr>
          </a:p>
        </p:txBody>
      </p:sp>
      <p:sp>
        <p:nvSpPr>
          <p:cNvPr id="3" name="Subtitle 2"/>
          <p:cNvSpPr>
            <a:spLocks noGrp="1"/>
          </p:cNvSpPr>
          <p:nvPr>
            <p:ph type="subTitle" idx="1"/>
          </p:nvPr>
        </p:nvSpPr>
        <p:spPr>
          <a:xfrm>
            <a:off x="1371600" y="3154230"/>
            <a:ext cx="6400800" cy="1074869"/>
          </a:xfrm>
        </p:spPr>
        <p:txBody>
          <a:bodyPr>
            <a:normAutofit/>
          </a:bodyPr>
          <a:lstStyle/>
          <a:p>
            <a:r>
              <a:rPr lang="en-US" sz="2000" dirty="0" smtClean="0">
                <a:solidFill>
                  <a:schemeClr val="tx1">
                    <a:lumMod val="75000"/>
                    <a:lumOff val="25000"/>
                  </a:schemeClr>
                </a:solidFill>
              </a:rPr>
              <a:t>UNIT  04: ORGANIZATION OF INFORMATION WITH DATABASE</a:t>
            </a:r>
            <a:endParaRPr lang="en-US" sz="2000" dirty="0">
              <a:solidFill>
                <a:schemeClr val="tx1">
                  <a:lumMod val="75000"/>
                  <a:lumOff val="25000"/>
                </a:schemeClr>
              </a:solidFill>
            </a:endParaRPr>
          </a:p>
        </p:txBody>
      </p:sp>
      <p:sp>
        <p:nvSpPr>
          <p:cNvPr id="7" name="TextBox 6"/>
          <p:cNvSpPr txBox="1"/>
          <p:nvPr/>
        </p:nvSpPr>
        <p:spPr>
          <a:xfrm>
            <a:off x="458885" y="4491866"/>
            <a:ext cx="8219634" cy="275590"/>
          </a:xfrm>
          <a:prstGeom prst="rect">
            <a:avLst/>
          </a:prstGeom>
          <a:noFill/>
        </p:spPr>
        <p:txBody>
          <a:bodyPr wrap="square" rtlCol="0">
            <a:spAutoFit/>
          </a:bodyPr>
          <a:lstStyle/>
          <a:p>
            <a:pPr algn="ctr"/>
            <a:r>
              <a:rPr lang="en-US" sz="1200" dirty="0" smtClean="0">
                <a:solidFill>
                  <a:schemeClr val="tx1">
                    <a:lumMod val="50000"/>
                    <a:lumOff val="50000"/>
                  </a:schemeClr>
                </a:solidFill>
                <a:latin typeface="Alegreya" panose="00000500000000000000" charset="0"/>
                <a:cs typeface="Alegreya" panose="00000500000000000000" charset="0"/>
              </a:rPr>
              <a:t>© 2019, PRAMOD PARAJULI</a:t>
            </a:r>
            <a:endParaRPr lang="en-US" sz="1200" dirty="0">
              <a:solidFill>
                <a:schemeClr val="tx1">
                  <a:lumMod val="50000"/>
                  <a:lumOff val="50000"/>
                </a:schemeClr>
              </a:solidFill>
              <a:latin typeface="Alegreya" panose="00000500000000000000" charset="0"/>
              <a:cs typeface="Alegreya" panose="00000500000000000000" charset="0"/>
            </a:endParaRPr>
          </a:p>
        </p:txBody>
      </p:sp>
      <p:pic>
        <p:nvPicPr>
          <p:cNvPr id="6" name="Picture 5" descr="MIS-logo.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65385" y="2001323"/>
            <a:ext cx="1542213" cy="834389"/>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itle 1"/>
          <p:cNvSpPr>
            <a:spLocks noGrp="1"/>
          </p:cNvSpPr>
          <p:nvPr>
            <p:ph type="title"/>
          </p:nvPr>
        </p:nvSpPr>
        <p:spPr/>
        <p:txBody>
          <a:bodyPr>
            <a:normAutofit/>
          </a:bodyPr>
          <a:lstStyle/>
          <a:p>
            <a:pPr eaLnBrk="1" hangingPunct="1"/>
            <a:r>
              <a:rPr lang="en-US" dirty="0"/>
              <a:t>Conceptual Data Modeling (Cont.)</a:t>
            </a:r>
            <a:endParaRPr lang="en-US" dirty="0"/>
          </a:p>
        </p:txBody>
      </p:sp>
      <p:sp>
        <p:nvSpPr>
          <p:cNvPr id="8198"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8197"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68EBD61F-FF5C-2241-9C94-FC57F5DD13F5}" type="slidenum">
              <a:rPr lang="en-US">
                <a:latin typeface="Arial Black" panose="020B0A04020102020204" charset="0"/>
              </a:rPr>
            </a:fld>
            <a:endParaRPr lang="en-US">
              <a:latin typeface="Arial Black" panose="020B0A04020102020204" charset="0"/>
            </a:endParaRPr>
          </a:p>
        </p:txBody>
      </p:sp>
      <p:pic>
        <p:nvPicPr>
          <p:cNvPr id="8195" name="Picture 9" descr="Noname.jp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066800" y="837104"/>
            <a:ext cx="7086600" cy="3930159"/>
          </a:xfrm>
          <a:prstGeom prst="rect">
            <a:avLst/>
          </a:prstGeom>
          <a:noFill/>
          <a:ln>
            <a:noFill/>
          </a:ln>
        </p:spPr>
      </p:pic>
      <p:sp>
        <p:nvSpPr>
          <p:cNvPr id="8199" name="Rectangle 10"/>
          <p:cNvSpPr>
            <a:spLocks noChangeArrowheads="1"/>
          </p:cNvSpPr>
          <p:nvPr/>
        </p:nvSpPr>
        <p:spPr bwMode="auto">
          <a:xfrm>
            <a:off x="609600" y="4229100"/>
            <a:ext cx="8305800" cy="646331"/>
          </a:xfrm>
          <a:prstGeom prst="rect">
            <a:avLst/>
          </a:prstGeom>
          <a:noFill/>
          <a:ln>
            <a:noFill/>
          </a:ln>
        </p:spPr>
        <p:txBody>
          <a:bodyPr>
            <a:spAutoFit/>
          </a:bodyPr>
          <a:lstStyle/>
          <a:p>
            <a:r>
              <a:rPr lang="en-US" b="1"/>
              <a:t>FIGURE 8-2</a:t>
            </a:r>
            <a:endParaRPr lang="en-US" b="1"/>
          </a:p>
          <a:p>
            <a:r>
              <a:rPr lang="en-US"/>
              <a:t>Relationship between data modeling and the SDLC</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Rectangle 2"/>
          <p:cNvSpPr>
            <a:spLocks noGrp="1" noChangeArrowheads="1"/>
          </p:cNvSpPr>
          <p:nvPr>
            <p:ph type="title"/>
          </p:nvPr>
        </p:nvSpPr>
        <p:spPr/>
        <p:txBody>
          <a:bodyPr/>
          <a:lstStyle/>
          <a:p>
            <a:pPr eaLnBrk="1" hangingPunct="1"/>
            <a:r>
              <a:rPr lang="en-US" dirty="0"/>
              <a:t>Choosing Data Types</a:t>
            </a:r>
            <a:endParaRPr lang="en-US" dirty="0"/>
          </a:p>
        </p:txBody>
      </p:sp>
      <p:sp>
        <p:nvSpPr>
          <p:cNvPr id="43014" name="Rectangle 3"/>
          <p:cNvSpPr>
            <a:spLocks noGrp="1" noChangeArrowheads="1"/>
          </p:cNvSpPr>
          <p:nvPr>
            <p:ph idx="1"/>
          </p:nvPr>
        </p:nvSpPr>
        <p:spPr/>
        <p:txBody>
          <a:bodyPr>
            <a:normAutofit lnSpcReduction="10000"/>
          </a:bodyPr>
          <a:lstStyle/>
          <a:p>
            <a:pPr eaLnBrk="1" hangingPunct="1"/>
            <a:r>
              <a:rPr lang="en-US" dirty="0">
                <a:latin typeface="Helvetica Neue" panose="02000503000000020004"/>
                <a:cs typeface="Helvetica Neue" panose="02000503000000020004"/>
              </a:rPr>
              <a:t>Selecting a data type balances four objectives:</a:t>
            </a:r>
            <a:endParaRPr lang="en-US" dirty="0">
              <a:latin typeface="Helvetica Neue" panose="02000503000000020004"/>
              <a:cs typeface="Helvetica Neue" panose="02000503000000020004"/>
            </a:endParaRPr>
          </a:p>
          <a:p>
            <a:pPr lvl="1" eaLnBrk="1" hangingPunct="1"/>
            <a:r>
              <a:rPr lang="en-US" dirty="0">
                <a:latin typeface="Helvetica Neue" panose="02000503000000020004"/>
                <a:cs typeface="Helvetica Neue" panose="02000503000000020004"/>
              </a:rPr>
              <a:t>Minimize storage space.</a:t>
            </a:r>
            <a:endParaRPr lang="en-US" dirty="0">
              <a:latin typeface="Helvetica Neue" panose="02000503000000020004"/>
              <a:cs typeface="Helvetica Neue" panose="02000503000000020004"/>
            </a:endParaRPr>
          </a:p>
          <a:p>
            <a:pPr lvl="1" eaLnBrk="1" hangingPunct="1"/>
            <a:r>
              <a:rPr lang="en-US" dirty="0">
                <a:latin typeface="Helvetica Neue" panose="02000503000000020004"/>
                <a:cs typeface="Helvetica Neue" panose="02000503000000020004"/>
              </a:rPr>
              <a:t>Represent all possible values of the field.</a:t>
            </a:r>
            <a:endParaRPr lang="en-US" dirty="0">
              <a:latin typeface="Helvetica Neue" panose="02000503000000020004"/>
              <a:cs typeface="Helvetica Neue" panose="02000503000000020004"/>
            </a:endParaRPr>
          </a:p>
          <a:p>
            <a:pPr lvl="1" eaLnBrk="1" hangingPunct="1"/>
            <a:r>
              <a:rPr lang="en-US" dirty="0">
                <a:latin typeface="Helvetica Neue" panose="02000503000000020004"/>
                <a:cs typeface="Helvetica Neue" panose="02000503000000020004"/>
              </a:rPr>
              <a:t>Improve data integrity of the field.</a:t>
            </a:r>
            <a:endParaRPr lang="en-US" dirty="0">
              <a:latin typeface="Helvetica Neue" panose="02000503000000020004"/>
              <a:cs typeface="Helvetica Neue" panose="02000503000000020004"/>
            </a:endParaRPr>
          </a:p>
          <a:p>
            <a:pPr lvl="1" eaLnBrk="1" hangingPunct="1"/>
            <a:r>
              <a:rPr lang="en-US" dirty="0">
                <a:latin typeface="Helvetica Neue" panose="02000503000000020004"/>
                <a:cs typeface="Helvetica Neue" panose="02000503000000020004"/>
              </a:rPr>
              <a:t>Support all data manipulations desired on the field.</a:t>
            </a:r>
            <a:endParaRPr lang="en-US" dirty="0">
              <a:latin typeface="Helvetica Neue" panose="02000503000000020004"/>
              <a:cs typeface="Helvetica Neue" panose="02000503000000020004"/>
            </a:endParaRPr>
          </a:p>
        </p:txBody>
      </p:sp>
      <p:sp>
        <p:nvSpPr>
          <p:cNvPr id="43012"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43011"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A058ED23-6DA0-BB40-A625-EB4FBD2B8313}" type="slidenum">
              <a:rPr lang="en-US">
                <a:latin typeface="Arial Black" panose="020B0A04020102020204" charset="0"/>
              </a:rPr>
            </a:fld>
            <a:endParaRPr lang="en-US">
              <a:latin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44035"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14DFD5B4-EB6D-C04F-B1C4-FDAFC336BA8C}" type="slidenum">
              <a:rPr lang="en-US">
                <a:latin typeface="Arial Black" panose="020B0A04020102020204" charset="0"/>
              </a:rPr>
            </a:fld>
            <a:endParaRPr lang="en-US">
              <a:latin typeface="Arial Black" panose="020B0A04020102020204" charset="0"/>
            </a:endParaRPr>
          </a:p>
        </p:txBody>
      </p:sp>
      <p:pic>
        <p:nvPicPr>
          <p:cNvPr id="44037"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8600" y="114161"/>
            <a:ext cx="8623300" cy="502933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Title 1"/>
          <p:cNvSpPr>
            <a:spLocks noGrp="1"/>
          </p:cNvSpPr>
          <p:nvPr>
            <p:ph type="title"/>
          </p:nvPr>
        </p:nvSpPr>
        <p:spPr/>
        <p:txBody>
          <a:bodyPr/>
          <a:lstStyle/>
          <a:p>
            <a:pPr eaLnBrk="1" hangingPunct="1"/>
            <a:r>
              <a:rPr lang="en-US" dirty="0"/>
              <a:t>Calculated Fields</a:t>
            </a:r>
            <a:endParaRPr lang="en-US" dirty="0"/>
          </a:p>
        </p:txBody>
      </p:sp>
      <p:sp>
        <p:nvSpPr>
          <p:cNvPr id="45060" name="Content Placeholder 2"/>
          <p:cNvSpPr>
            <a:spLocks noGrp="1"/>
          </p:cNvSpPr>
          <p:nvPr>
            <p:ph idx="1"/>
          </p:nvPr>
        </p:nvSpPr>
        <p:spPr/>
        <p:txBody>
          <a:bodyPr>
            <a:normAutofit lnSpcReduction="10000"/>
          </a:bodyPr>
          <a:lstStyle/>
          <a:p>
            <a:pPr eaLnBrk="1" hangingPunct="1"/>
            <a:r>
              <a:rPr lang="en-US" dirty="0"/>
              <a:t>Calculated (or computed or derived) field: </a:t>
            </a:r>
            <a:r>
              <a:rPr lang="en-US" dirty="0">
                <a:latin typeface="Helvetica Neue" panose="02000503000000020004"/>
                <a:cs typeface="Helvetica Neue" panose="02000503000000020004"/>
              </a:rPr>
              <a:t>a field that can be derived from other database fields</a:t>
            </a:r>
            <a:endParaRPr lang="en-US" dirty="0">
              <a:latin typeface="Helvetica Neue" panose="02000503000000020004"/>
              <a:cs typeface="Helvetica Neue" panose="02000503000000020004"/>
            </a:endParaRPr>
          </a:p>
          <a:p>
            <a:pPr eaLnBrk="1" hangingPunct="1"/>
            <a:r>
              <a:rPr lang="en-US" dirty="0">
                <a:latin typeface="Helvetica Neue" panose="02000503000000020004"/>
                <a:cs typeface="Helvetica Neue" panose="02000503000000020004"/>
              </a:rPr>
              <a:t>It is common for an attribute to be mathematically related to other data.</a:t>
            </a:r>
            <a:endParaRPr lang="en-US" dirty="0">
              <a:latin typeface="Helvetica Neue" panose="02000503000000020004"/>
              <a:cs typeface="Helvetica Neue" panose="02000503000000020004"/>
            </a:endParaRPr>
          </a:p>
          <a:p>
            <a:pPr eaLnBrk="1" hangingPunct="1"/>
            <a:r>
              <a:rPr lang="en-US" dirty="0">
                <a:latin typeface="Helvetica Neue" panose="02000503000000020004"/>
                <a:cs typeface="Helvetica Neue" panose="02000503000000020004"/>
              </a:rPr>
              <a:t>The calculate value is either stored or  computed when it is requested</a:t>
            </a:r>
            <a:r>
              <a:rPr lang="en-US" dirty="0" smtClean="0">
                <a:latin typeface="Helvetica Neue" panose="02000503000000020004"/>
                <a:cs typeface="Helvetica Neue" panose="02000503000000020004"/>
              </a:rPr>
              <a:t>.</a:t>
            </a:r>
            <a:endParaRPr lang="en-US" dirty="0">
              <a:latin typeface="Helvetica Neue" panose="02000503000000020004"/>
              <a:cs typeface="Helvetica Neue" panose="02000503000000020004"/>
            </a:endParaRPr>
          </a:p>
        </p:txBody>
      </p:sp>
      <p:sp>
        <p:nvSpPr>
          <p:cNvPr id="45062"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45061"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2F7ADD84-00AD-9A4D-92B8-C40B1776D172}" type="slidenum">
              <a:rPr lang="en-US">
                <a:latin typeface="Arial Black" panose="020B0A04020102020204" charset="0"/>
              </a:rPr>
            </a:fld>
            <a:endParaRPr lang="en-US">
              <a:latin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5" name="Rectangle 2"/>
          <p:cNvSpPr>
            <a:spLocks noGrp="1" noChangeArrowheads="1"/>
          </p:cNvSpPr>
          <p:nvPr>
            <p:ph type="title"/>
          </p:nvPr>
        </p:nvSpPr>
        <p:spPr/>
        <p:txBody>
          <a:bodyPr/>
          <a:lstStyle/>
          <a:p>
            <a:pPr eaLnBrk="1" hangingPunct="1"/>
            <a:r>
              <a:rPr lang="en-US" sz="4000" dirty="0"/>
              <a:t>Controlling Data Integrity</a:t>
            </a:r>
            <a:endParaRPr lang="en-US" sz="2800" dirty="0"/>
          </a:p>
        </p:txBody>
      </p:sp>
      <p:sp>
        <p:nvSpPr>
          <p:cNvPr id="46086" name="Rectangle 3"/>
          <p:cNvSpPr>
            <a:spLocks noGrp="1" noChangeArrowheads="1"/>
          </p:cNvSpPr>
          <p:nvPr>
            <p:ph idx="1"/>
          </p:nvPr>
        </p:nvSpPr>
        <p:spPr/>
        <p:txBody>
          <a:bodyPr>
            <a:normAutofit fontScale="85000" lnSpcReduction="10000"/>
          </a:bodyPr>
          <a:lstStyle/>
          <a:p>
            <a:pPr eaLnBrk="1" hangingPunct="1"/>
            <a:r>
              <a:rPr lang="en-US" sz="2400" b="1" dirty="0"/>
              <a:t>Default Value</a:t>
            </a:r>
            <a:r>
              <a:rPr lang="en-US" sz="2400" dirty="0"/>
              <a:t>: </a:t>
            </a:r>
            <a:r>
              <a:rPr lang="en-US" sz="2400" dirty="0">
                <a:latin typeface="Helvetica Neue" panose="02000503000000020004"/>
                <a:cs typeface="Helvetica Neue" panose="02000503000000020004"/>
              </a:rPr>
              <a:t>a value a field will assume unless an explicit value is entered for that field</a:t>
            </a:r>
            <a:endParaRPr lang="en-US" sz="2400" dirty="0">
              <a:latin typeface="Helvetica Neue" panose="02000503000000020004"/>
              <a:cs typeface="Helvetica Neue" panose="02000503000000020004"/>
            </a:endParaRPr>
          </a:p>
          <a:p>
            <a:pPr eaLnBrk="1" hangingPunct="1"/>
            <a:r>
              <a:rPr lang="en-US" sz="2400" b="1" dirty="0"/>
              <a:t>Range Control: </a:t>
            </a:r>
            <a:r>
              <a:rPr lang="en-US" sz="2400" dirty="0">
                <a:latin typeface="Helvetica Neue" panose="02000503000000020004"/>
                <a:cs typeface="Helvetica Neue" panose="02000503000000020004"/>
              </a:rPr>
              <a:t>limits range of values that can be entered into field</a:t>
            </a:r>
            <a:endParaRPr lang="en-US" sz="2400" dirty="0">
              <a:latin typeface="Helvetica Neue" panose="02000503000000020004"/>
              <a:cs typeface="Helvetica Neue" panose="02000503000000020004"/>
            </a:endParaRPr>
          </a:p>
          <a:p>
            <a:pPr lvl="1" eaLnBrk="1" hangingPunct="1"/>
            <a:r>
              <a:rPr lang="en-US" sz="2000" dirty="0">
                <a:latin typeface="Helvetica Neue" panose="02000503000000020004"/>
                <a:cs typeface="Helvetica Neue" panose="02000503000000020004"/>
              </a:rPr>
              <a:t>Both numeric and alphanumeric data</a:t>
            </a:r>
            <a:endParaRPr lang="en-US" sz="2000" dirty="0">
              <a:latin typeface="Helvetica Neue" panose="02000503000000020004"/>
              <a:cs typeface="Helvetica Neue" panose="02000503000000020004"/>
            </a:endParaRPr>
          </a:p>
          <a:p>
            <a:pPr eaLnBrk="1" hangingPunct="1"/>
            <a:r>
              <a:rPr lang="en-US" sz="2400" b="1" dirty="0"/>
              <a:t>Referential Integrity: </a:t>
            </a:r>
            <a:r>
              <a:rPr lang="en-US" sz="2400" dirty="0">
                <a:latin typeface="Helvetica Neue" panose="02000503000000020004"/>
                <a:cs typeface="Helvetica Neue" panose="02000503000000020004"/>
              </a:rPr>
              <a:t>an integrity constraint specifying that the value (or existence) of an attribute in one relation depends on the value (or existence) of the same attribute in another relation</a:t>
            </a:r>
            <a:endParaRPr lang="en-US" sz="2400" dirty="0">
              <a:latin typeface="Helvetica Neue" panose="02000503000000020004"/>
              <a:cs typeface="Helvetica Neue" panose="02000503000000020004"/>
            </a:endParaRPr>
          </a:p>
          <a:p>
            <a:pPr eaLnBrk="1" hangingPunct="1"/>
            <a:r>
              <a:rPr lang="en-US" sz="2400" b="1" dirty="0"/>
              <a:t>Null Value: </a:t>
            </a:r>
            <a:r>
              <a:rPr lang="en-US" sz="2400" dirty="0">
                <a:latin typeface="Helvetica Neue" panose="02000503000000020004"/>
                <a:cs typeface="Helvetica Neue" panose="02000503000000020004"/>
              </a:rPr>
              <a:t>a special field value, distinct from zero, blank, or any other value, that indicates that the value for the field is missing or otherwise unknown</a:t>
            </a:r>
            <a:endParaRPr lang="en-US" sz="2400" dirty="0">
              <a:latin typeface="Helvetica Neue" panose="02000503000000020004"/>
              <a:cs typeface="Helvetica Neue" panose="02000503000000020004"/>
            </a:endParaRPr>
          </a:p>
        </p:txBody>
      </p:sp>
      <p:sp>
        <p:nvSpPr>
          <p:cNvPr id="46084"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46083"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335592A1-E175-7B4B-A8DA-ECEEC21CC7FE}" type="slidenum">
              <a:rPr lang="en-US">
                <a:latin typeface="Arial Black" panose="020B0A04020102020204" charset="0"/>
              </a:rPr>
            </a:fld>
            <a:endParaRPr lang="en-US">
              <a:latin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9" name="Rectangle 2"/>
          <p:cNvSpPr>
            <a:spLocks noGrp="1" noChangeArrowheads="1"/>
          </p:cNvSpPr>
          <p:nvPr>
            <p:ph type="title"/>
          </p:nvPr>
        </p:nvSpPr>
        <p:spPr/>
        <p:txBody>
          <a:bodyPr/>
          <a:lstStyle/>
          <a:p>
            <a:pPr eaLnBrk="1" hangingPunct="1"/>
            <a:r>
              <a:rPr lang="en-US" sz="4000" dirty="0"/>
              <a:t>Designing Physical Tables</a:t>
            </a:r>
            <a:endParaRPr lang="en-US" sz="4000" dirty="0"/>
          </a:p>
        </p:txBody>
      </p:sp>
      <p:sp>
        <p:nvSpPr>
          <p:cNvPr id="47110" name="Rectangle 3"/>
          <p:cNvSpPr>
            <a:spLocks noGrp="1" noChangeArrowheads="1"/>
          </p:cNvSpPr>
          <p:nvPr>
            <p:ph idx="1"/>
          </p:nvPr>
        </p:nvSpPr>
        <p:spPr/>
        <p:txBody>
          <a:bodyPr/>
          <a:lstStyle/>
          <a:p>
            <a:pPr eaLnBrk="1" hangingPunct="1"/>
            <a:r>
              <a:rPr lang="en-US" sz="2400" dirty="0">
                <a:latin typeface="Helvetica Neue" panose="02000503000000020004"/>
                <a:cs typeface="Helvetica Neue" panose="02000503000000020004"/>
              </a:rPr>
              <a:t>Relational database is a set of related tables.</a:t>
            </a:r>
            <a:endParaRPr lang="en-US" sz="2400" dirty="0">
              <a:latin typeface="Helvetica Neue" panose="02000503000000020004"/>
              <a:cs typeface="Helvetica Neue" panose="02000503000000020004"/>
            </a:endParaRPr>
          </a:p>
          <a:p>
            <a:pPr eaLnBrk="1" hangingPunct="1"/>
            <a:r>
              <a:rPr lang="en-US" sz="2400" dirty="0"/>
              <a:t>Physical Table: </a:t>
            </a:r>
            <a:r>
              <a:rPr lang="en-US" sz="2400" dirty="0">
                <a:latin typeface="Helvetica Neue" panose="02000503000000020004"/>
                <a:cs typeface="Helvetica Neue" panose="02000503000000020004"/>
              </a:rPr>
              <a:t>a named set of rows and columns that specifies the fields in each row of the table</a:t>
            </a:r>
            <a:endParaRPr lang="en-US" sz="2400" dirty="0">
              <a:latin typeface="Helvetica Neue" panose="02000503000000020004"/>
              <a:cs typeface="Helvetica Neue" panose="02000503000000020004"/>
            </a:endParaRPr>
          </a:p>
          <a:p>
            <a:pPr eaLnBrk="1" hangingPunct="1"/>
            <a:r>
              <a:rPr lang="en-US" sz="2400" dirty="0" smtClean="0"/>
              <a:t>De-normalization</a:t>
            </a:r>
            <a:r>
              <a:rPr lang="en-US" sz="2400" dirty="0"/>
              <a:t>: </a:t>
            </a:r>
            <a:r>
              <a:rPr lang="en-US" sz="2400" dirty="0">
                <a:latin typeface="Helvetica Neue" panose="02000503000000020004"/>
                <a:cs typeface="Helvetica Neue" panose="02000503000000020004"/>
              </a:rPr>
              <a:t>the process of splitting or combining normalized relations into physical tables based on affinity of use of rows and fields</a:t>
            </a:r>
            <a:endParaRPr lang="en-US" sz="2400" dirty="0">
              <a:latin typeface="Helvetica Neue" panose="02000503000000020004"/>
              <a:cs typeface="Helvetica Neue" panose="02000503000000020004"/>
            </a:endParaRPr>
          </a:p>
          <a:p>
            <a:pPr eaLnBrk="1" hangingPunct="1"/>
            <a:r>
              <a:rPr lang="en-US" sz="2400" dirty="0" smtClean="0">
                <a:latin typeface="Helvetica Neue" panose="02000503000000020004"/>
                <a:cs typeface="Helvetica Neue" panose="02000503000000020004"/>
              </a:rPr>
              <a:t>De-normalization </a:t>
            </a:r>
            <a:r>
              <a:rPr lang="en-US" sz="2400" dirty="0">
                <a:latin typeface="Helvetica Neue" panose="02000503000000020004"/>
                <a:cs typeface="Helvetica Neue" panose="02000503000000020004"/>
              </a:rPr>
              <a:t>optimizes certain data processing activities at the expense of others.</a:t>
            </a:r>
            <a:endParaRPr lang="en-US" sz="2400" dirty="0">
              <a:latin typeface="Helvetica Neue" panose="02000503000000020004"/>
              <a:cs typeface="Helvetica Neue" panose="02000503000000020004"/>
            </a:endParaRPr>
          </a:p>
        </p:txBody>
      </p:sp>
      <p:sp>
        <p:nvSpPr>
          <p:cNvPr id="47108"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47107"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C03A4C5D-E886-624B-9B4D-7A269056AA11}" type="slidenum">
              <a:rPr lang="en-US">
                <a:latin typeface="Arial Black" panose="020B0A04020102020204" charset="0"/>
              </a:rPr>
            </a:fld>
            <a:endParaRPr lang="en-US">
              <a:latin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Title 1"/>
          <p:cNvSpPr>
            <a:spLocks noGrp="1"/>
          </p:cNvSpPr>
          <p:nvPr>
            <p:ph type="title"/>
          </p:nvPr>
        </p:nvSpPr>
        <p:spPr/>
        <p:txBody>
          <a:bodyPr>
            <a:normAutofit/>
          </a:bodyPr>
          <a:lstStyle/>
          <a:p>
            <a:pPr eaLnBrk="1" hangingPunct="1"/>
            <a:r>
              <a:rPr lang="en-US" sz="4000" dirty="0"/>
              <a:t>Designing Physical Tables (Cont.)</a:t>
            </a:r>
            <a:endParaRPr lang="en-US" sz="4000" dirty="0"/>
          </a:p>
        </p:txBody>
      </p:sp>
      <p:sp>
        <p:nvSpPr>
          <p:cNvPr id="48132" name="Content Placeholder 2"/>
          <p:cNvSpPr>
            <a:spLocks noGrp="1"/>
          </p:cNvSpPr>
          <p:nvPr>
            <p:ph idx="1"/>
          </p:nvPr>
        </p:nvSpPr>
        <p:spPr/>
        <p:txBody>
          <a:bodyPr>
            <a:normAutofit lnSpcReduction="10000"/>
          </a:bodyPr>
          <a:lstStyle/>
          <a:p>
            <a:pPr eaLnBrk="1" hangingPunct="1"/>
            <a:r>
              <a:rPr lang="en-US" sz="2800" dirty="0">
                <a:latin typeface="Helvetica Neue" panose="02000503000000020004"/>
                <a:cs typeface="Helvetica Neue" panose="02000503000000020004"/>
              </a:rPr>
              <a:t>Three types of table partitioning:</a:t>
            </a:r>
            <a:endParaRPr lang="en-US" sz="2800" dirty="0">
              <a:latin typeface="Helvetica Neue" panose="02000503000000020004"/>
              <a:cs typeface="Helvetica Neue" panose="02000503000000020004"/>
            </a:endParaRPr>
          </a:p>
          <a:p>
            <a:pPr lvl="1" eaLnBrk="1" hangingPunct="1"/>
            <a:r>
              <a:rPr lang="en-US" sz="2200" i="1" dirty="0">
                <a:latin typeface="Helvetica Neue" panose="02000503000000020004"/>
                <a:cs typeface="Helvetica Neue" panose="02000503000000020004"/>
              </a:rPr>
              <a:t>Range partitioning</a:t>
            </a:r>
            <a:r>
              <a:rPr lang="en-US" sz="2200" dirty="0">
                <a:latin typeface="Helvetica Neue" panose="02000503000000020004"/>
                <a:cs typeface="Helvetica Neue" panose="02000503000000020004"/>
              </a:rPr>
              <a:t>: partitions are defined by </a:t>
            </a:r>
            <a:r>
              <a:rPr lang="en-US" sz="2200" dirty="0" err="1">
                <a:latin typeface="Helvetica Neue" panose="02000503000000020004"/>
                <a:cs typeface="Helvetica Neue" panose="02000503000000020004"/>
              </a:rPr>
              <a:t>nonoverlapping</a:t>
            </a:r>
            <a:r>
              <a:rPr lang="en-US" sz="2200" dirty="0">
                <a:latin typeface="Helvetica Neue" panose="02000503000000020004"/>
                <a:cs typeface="Helvetica Neue" panose="02000503000000020004"/>
              </a:rPr>
              <a:t> ranges of values for a specified attribute</a:t>
            </a:r>
            <a:endParaRPr lang="en-US" sz="2200" dirty="0">
              <a:latin typeface="Helvetica Neue" panose="02000503000000020004"/>
              <a:cs typeface="Helvetica Neue" panose="02000503000000020004"/>
            </a:endParaRPr>
          </a:p>
          <a:p>
            <a:pPr lvl="1" eaLnBrk="1" hangingPunct="1"/>
            <a:r>
              <a:rPr lang="en-US" sz="2200" i="1" dirty="0">
                <a:latin typeface="Helvetica Neue" panose="02000503000000020004"/>
                <a:cs typeface="Helvetica Neue" panose="02000503000000020004"/>
              </a:rPr>
              <a:t>Hash partitioning</a:t>
            </a:r>
            <a:r>
              <a:rPr lang="en-US" sz="2200" dirty="0">
                <a:latin typeface="Helvetica Neue" panose="02000503000000020004"/>
                <a:cs typeface="Helvetica Neue" panose="02000503000000020004"/>
              </a:rPr>
              <a:t>: a table row is assigned to a partition by an algorithm and then maps the specified attribute value to a partition</a:t>
            </a:r>
            <a:endParaRPr lang="en-US" sz="2200" dirty="0">
              <a:latin typeface="Helvetica Neue" panose="02000503000000020004"/>
              <a:cs typeface="Helvetica Neue" panose="02000503000000020004"/>
            </a:endParaRPr>
          </a:p>
          <a:p>
            <a:pPr lvl="1" eaLnBrk="1" hangingPunct="1"/>
            <a:r>
              <a:rPr lang="en-US" sz="2200" i="1" dirty="0">
                <a:latin typeface="Helvetica Neue" panose="02000503000000020004"/>
                <a:cs typeface="Helvetica Neue" panose="02000503000000020004"/>
              </a:rPr>
              <a:t>Composite partitioning</a:t>
            </a:r>
            <a:r>
              <a:rPr lang="en-US" sz="2200" dirty="0">
                <a:latin typeface="Helvetica Neue" panose="02000503000000020004"/>
                <a:cs typeface="Helvetica Neue" panose="02000503000000020004"/>
              </a:rPr>
              <a:t>: combines range and hash partitioning by first segregating data by ranges on the designated attribute, and then within each of these partitions</a:t>
            </a:r>
            <a:endParaRPr lang="en-US" sz="2200" dirty="0">
              <a:latin typeface="Helvetica Neue" panose="02000503000000020004"/>
              <a:cs typeface="Helvetica Neue" panose="02000503000000020004"/>
            </a:endParaRPr>
          </a:p>
        </p:txBody>
      </p:sp>
      <p:sp>
        <p:nvSpPr>
          <p:cNvPr id="48134"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48133"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BBBB9DE0-4D12-2542-B8CB-1BF7FEEFF61F}" type="slidenum">
              <a:rPr lang="en-US">
                <a:latin typeface="Arial Black" panose="020B0A04020102020204" charset="0"/>
              </a:rPr>
            </a:fld>
            <a:endParaRPr lang="en-US">
              <a:latin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Title 1"/>
          <p:cNvSpPr>
            <a:spLocks noGrp="1"/>
          </p:cNvSpPr>
          <p:nvPr>
            <p:ph type="title"/>
          </p:nvPr>
        </p:nvSpPr>
        <p:spPr/>
        <p:txBody>
          <a:bodyPr>
            <a:normAutofit/>
          </a:bodyPr>
          <a:lstStyle/>
          <a:p>
            <a:pPr eaLnBrk="1" hangingPunct="1"/>
            <a:r>
              <a:rPr lang="en-US" sz="4000" dirty="0"/>
              <a:t>Designing Physical Tables (Cont.)</a:t>
            </a:r>
            <a:endParaRPr lang="en-US" sz="4000" dirty="0"/>
          </a:p>
        </p:txBody>
      </p:sp>
      <p:sp>
        <p:nvSpPr>
          <p:cNvPr id="49156" name="Content Placeholder 2"/>
          <p:cNvSpPr>
            <a:spLocks noGrp="1"/>
          </p:cNvSpPr>
          <p:nvPr>
            <p:ph idx="1"/>
          </p:nvPr>
        </p:nvSpPr>
        <p:spPr/>
        <p:txBody>
          <a:bodyPr>
            <a:normAutofit fontScale="92500"/>
          </a:bodyPr>
          <a:lstStyle/>
          <a:p>
            <a:pPr eaLnBrk="1" hangingPunct="1"/>
            <a:r>
              <a:rPr lang="en-US" sz="2400" dirty="0">
                <a:latin typeface="Helvetica Neue" panose="02000503000000020004"/>
                <a:cs typeface="Helvetica Neue" panose="02000503000000020004"/>
              </a:rPr>
              <a:t>Various forms of </a:t>
            </a:r>
            <a:r>
              <a:rPr lang="en-US" sz="2400" dirty="0" smtClean="0">
                <a:latin typeface="Helvetica Neue" panose="02000503000000020004"/>
                <a:cs typeface="Helvetica Neue" panose="02000503000000020004"/>
              </a:rPr>
              <a:t>de-normalization</a:t>
            </a:r>
            <a:r>
              <a:rPr lang="en-US" sz="2400" dirty="0">
                <a:latin typeface="Helvetica Neue" panose="02000503000000020004"/>
                <a:cs typeface="Helvetica Neue" panose="02000503000000020004"/>
              </a:rPr>
              <a:t>, which involves combining data from several normalized tables, can be done.</a:t>
            </a:r>
            <a:endParaRPr lang="en-US" sz="2400" dirty="0">
              <a:latin typeface="Helvetica Neue" panose="02000503000000020004"/>
              <a:cs typeface="Helvetica Neue" panose="02000503000000020004"/>
            </a:endParaRPr>
          </a:p>
          <a:p>
            <a:pPr lvl="1" eaLnBrk="1" hangingPunct="1"/>
            <a:r>
              <a:rPr lang="en-US" sz="2000" dirty="0">
                <a:latin typeface="Helvetica Neue" panose="02000503000000020004"/>
                <a:cs typeface="Helvetica Neue" panose="02000503000000020004"/>
              </a:rPr>
              <a:t>No hard-and-fast rules for deciding  </a:t>
            </a:r>
            <a:endParaRPr lang="en-US" sz="2000" dirty="0">
              <a:latin typeface="Helvetica Neue" panose="02000503000000020004"/>
              <a:cs typeface="Helvetica Neue" panose="02000503000000020004"/>
            </a:endParaRPr>
          </a:p>
          <a:p>
            <a:pPr eaLnBrk="1" hangingPunct="1"/>
            <a:r>
              <a:rPr lang="en-US" sz="2400" dirty="0">
                <a:latin typeface="Helvetica Neue" panose="02000503000000020004"/>
                <a:cs typeface="Helvetica Neue" panose="02000503000000020004"/>
              </a:rPr>
              <a:t>Three common situations where </a:t>
            </a:r>
            <a:r>
              <a:rPr lang="en-US" sz="2400" dirty="0" smtClean="0">
                <a:latin typeface="Helvetica Neue" panose="02000503000000020004"/>
                <a:cs typeface="Helvetica Neue" panose="02000503000000020004"/>
              </a:rPr>
              <a:t>de-normalization </a:t>
            </a:r>
            <a:r>
              <a:rPr lang="en-US" sz="2400" dirty="0">
                <a:latin typeface="Helvetica Neue" panose="02000503000000020004"/>
                <a:cs typeface="Helvetica Neue" panose="02000503000000020004"/>
              </a:rPr>
              <a:t>may be used:</a:t>
            </a:r>
            <a:endParaRPr lang="en-US" sz="2400" dirty="0">
              <a:latin typeface="Helvetica Neue" panose="02000503000000020004"/>
              <a:cs typeface="Helvetica Neue" panose="02000503000000020004"/>
            </a:endParaRPr>
          </a:p>
          <a:p>
            <a:pPr lvl="1" eaLnBrk="1" hangingPunct="1"/>
            <a:r>
              <a:rPr lang="en-US" sz="2000" i="1" dirty="0">
                <a:latin typeface="Helvetica Neue" panose="02000503000000020004"/>
                <a:cs typeface="Helvetica Neue" panose="02000503000000020004"/>
              </a:rPr>
              <a:t>Two entities with a one-to-one relationship</a:t>
            </a:r>
            <a:endParaRPr lang="en-US" sz="2000" i="1" dirty="0">
              <a:latin typeface="Helvetica Neue" panose="02000503000000020004"/>
              <a:cs typeface="Helvetica Neue" panose="02000503000000020004"/>
            </a:endParaRPr>
          </a:p>
          <a:p>
            <a:pPr lvl="1" eaLnBrk="1" hangingPunct="1"/>
            <a:r>
              <a:rPr lang="en-US" sz="2000" i="1" dirty="0">
                <a:latin typeface="Helvetica Neue" panose="02000503000000020004"/>
                <a:cs typeface="Helvetica Neue" panose="02000503000000020004"/>
              </a:rPr>
              <a:t>A many-to-many relationship (associative entity) with </a:t>
            </a:r>
            <a:r>
              <a:rPr lang="en-US" sz="2000" i="1" dirty="0" smtClean="0">
                <a:latin typeface="Helvetica Neue" panose="02000503000000020004"/>
                <a:cs typeface="Helvetica Neue" panose="02000503000000020004"/>
              </a:rPr>
              <a:t>non-key </a:t>
            </a:r>
            <a:r>
              <a:rPr lang="en-US" sz="2000" i="1" dirty="0">
                <a:latin typeface="Helvetica Neue" panose="02000503000000020004"/>
                <a:cs typeface="Helvetica Neue" panose="02000503000000020004"/>
              </a:rPr>
              <a:t>attributes</a:t>
            </a:r>
            <a:endParaRPr lang="en-US" sz="2000" i="1" dirty="0">
              <a:latin typeface="Helvetica Neue" panose="02000503000000020004"/>
              <a:cs typeface="Helvetica Neue" panose="02000503000000020004"/>
            </a:endParaRPr>
          </a:p>
          <a:p>
            <a:pPr lvl="1" eaLnBrk="1" hangingPunct="1"/>
            <a:r>
              <a:rPr lang="en-US" sz="2000" i="1" dirty="0">
                <a:latin typeface="Helvetica Neue" panose="02000503000000020004"/>
                <a:cs typeface="Helvetica Neue" panose="02000503000000020004"/>
              </a:rPr>
              <a:t>Reference data</a:t>
            </a:r>
            <a:endParaRPr lang="en-US" sz="2000" i="1" dirty="0">
              <a:latin typeface="Helvetica Neue" panose="02000503000000020004"/>
              <a:cs typeface="Helvetica Neue" panose="02000503000000020004"/>
            </a:endParaRPr>
          </a:p>
        </p:txBody>
      </p:sp>
      <p:sp>
        <p:nvSpPr>
          <p:cNvPr id="49158"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49157"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486FC8F1-B4DA-3E4B-B688-A3B180FF27C8}" type="slidenum">
              <a:rPr lang="en-US">
                <a:latin typeface="Arial Black" panose="020B0A04020102020204" charset="0"/>
              </a:rPr>
            </a:fld>
            <a:endParaRPr lang="en-US">
              <a:latin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itle 1"/>
          <p:cNvSpPr>
            <a:spLocks noGrp="1"/>
          </p:cNvSpPr>
          <p:nvPr>
            <p:ph type="title"/>
          </p:nvPr>
        </p:nvSpPr>
        <p:spPr/>
        <p:txBody>
          <a:bodyPr/>
          <a:lstStyle/>
          <a:p>
            <a:pPr eaLnBrk="1" hangingPunct="1"/>
            <a:r>
              <a:rPr lang="en-US" dirty="0"/>
              <a:t>File Organizations</a:t>
            </a:r>
            <a:endParaRPr lang="en-US" dirty="0"/>
          </a:p>
        </p:txBody>
      </p:sp>
      <p:sp>
        <p:nvSpPr>
          <p:cNvPr id="50180" name="Content Placeholder 2"/>
          <p:cNvSpPr>
            <a:spLocks noGrp="1"/>
          </p:cNvSpPr>
          <p:nvPr>
            <p:ph idx="1"/>
          </p:nvPr>
        </p:nvSpPr>
        <p:spPr/>
        <p:txBody>
          <a:bodyPr/>
          <a:lstStyle/>
          <a:p>
            <a:pPr eaLnBrk="1" hangingPunct="1"/>
            <a:r>
              <a:rPr lang="en-US" dirty="0"/>
              <a:t>File organization:</a:t>
            </a:r>
            <a:r>
              <a:rPr lang="en-US" dirty="0">
                <a:latin typeface="Helvetica Neue" panose="02000503000000020004"/>
                <a:cs typeface="Helvetica Neue" panose="02000503000000020004"/>
              </a:rPr>
              <a:t> a technique for physically arranging the records of a file</a:t>
            </a:r>
            <a:endParaRPr lang="en-US" dirty="0">
              <a:latin typeface="Helvetica Neue" panose="02000503000000020004"/>
              <a:cs typeface="Helvetica Neue" panose="02000503000000020004"/>
            </a:endParaRPr>
          </a:p>
          <a:p>
            <a:pPr eaLnBrk="1" hangingPunct="1"/>
            <a:r>
              <a:rPr lang="en-US" dirty="0"/>
              <a:t>Physical file: </a:t>
            </a:r>
            <a:r>
              <a:rPr lang="en-US" dirty="0">
                <a:latin typeface="Helvetica Neue" panose="02000503000000020004"/>
                <a:cs typeface="Helvetica Neue" panose="02000503000000020004"/>
              </a:rPr>
              <a:t>a named set of table rows stored in a contiguous section of secondary memory</a:t>
            </a:r>
            <a:endParaRPr lang="en-US" dirty="0">
              <a:latin typeface="Helvetica Neue" panose="02000503000000020004"/>
              <a:cs typeface="Helvetica Neue" panose="02000503000000020004"/>
            </a:endParaRPr>
          </a:p>
        </p:txBody>
      </p:sp>
      <p:sp>
        <p:nvSpPr>
          <p:cNvPr id="50182"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50181"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EFA12A94-05DE-B44A-ADFC-219AA1626041}" type="slidenum">
              <a:rPr lang="en-US">
                <a:latin typeface="Arial Black" panose="020B0A04020102020204" charset="0"/>
              </a:rPr>
            </a:fld>
            <a:endParaRPr lang="en-US">
              <a:latin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FILE ORGANIZATIONS (CONTD.)</a:t>
            </a:r>
            <a:endParaRPr lang="en-US" dirty="0"/>
          </a:p>
        </p:txBody>
      </p:sp>
      <p:sp>
        <p:nvSpPr>
          <p:cNvPr id="5" name="Content Placeholder 4"/>
          <p:cNvSpPr>
            <a:spLocks noGrp="1"/>
          </p:cNvSpPr>
          <p:nvPr>
            <p:ph idx="1"/>
          </p:nvPr>
        </p:nvSpPr>
        <p:spPr/>
        <p:txBody>
          <a:bodyPr/>
          <a:lstStyle/>
          <a:p>
            <a:endParaRPr lang="en-US"/>
          </a:p>
        </p:txBody>
      </p:sp>
      <p:sp>
        <p:nvSpPr>
          <p:cNvPr id="51204"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51203"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3E462801-3269-5947-8A6D-D4EE770DE137}" type="slidenum">
              <a:rPr lang="en-US">
                <a:latin typeface="Arial Black" panose="020B0A04020102020204" charset="0"/>
              </a:rPr>
            </a:fld>
            <a:endParaRPr lang="en-US">
              <a:latin typeface="Arial Black" panose="020B0A04020102020204" charset="0"/>
            </a:endParaRPr>
          </a:p>
        </p:txBody>
      </p:sp>
      <p:pic>
        <p:nvPicPr>
          <p:cNvPr id="51206"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8600" y="849074"/>
            <a:ext cx="8839200" cy="3981374"/>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Title 1"/>
          <p:cNvSpPr>
            <a:spLocks noGrp="1"/>
          </p:cNvSpPr>
          <p:nvPr>
            <p:ph type="title"/>
          </p:nvPr>
        </p:nvSpPr>
        <p:spPr/>
        <p:txBody>
          <a:bodyPr/>
          <a:lstStyle/>
          <a:p>
            <a:pPr eaLnBrk="1" hangingPunct="1"/>
            <a:r>
              <a:rPr lang="en-US" dirty="0"/>
              <a:t>File Organizations (Cont.)</a:t>
            </a:r>
            <a:endParaRPr lang="en-US" dirty="0"/>
          </a:p>
        </p:txBody>
      </p:sp>
      <p:sp>
        <p:nvSpPr>
          <p:cNvPr id="52228" name="Content Placeholder 2"/>
          <p:cNvSpPr>
            <a:spLocks noGrp="1"/>
          </p:cNvSpPr>
          <p:nvPr>
            <p:ph idx="1"/>
          </p:nvPr>
        </p:nvSpPr>
        <p:spPr/>
        <p:txBody>
          <a:bodyPr>
            <a:normAutofit lnSpcReduction="10000"/>
          </a:bodyPr>
          <a:lstStyle/>
          <a:p>
            <a:pPr eaLnBrk="1" hangingPunct="1"/>
            <a:r>
              <a:rPr lang="en-US" sz="2800" dirty="0"/>
              <a:t>Sequential file organization:</a:t>
            </a:r>
            <a:r>
              <a:rPr lang="en-US" sz="2800" dirty="0">
                <a:latin typeface="Helvetica Neue" panose="02000503000000020004"/>
                <a:cs typeface="Helvetica Neue" panose="02000503000000020004"/>
              </a:rPr>
              <a:t> a file organization in which rows in a file are stored in sequence according to a primary key value</a:t>
            </a:r>
            <a:endParaRPr lang="en-US" sz="2800" dirty="0">
              <a:latin typeface="Helvetica Neue" panose="02000503000000020004"/>
              <a:cs typeface="Helvetica Neue" panose="02000503000000020004"/>
            </a:endParaRPr>
          </a:p>
          <a:p>
            <a:pPr eaLnBrk="1" hangingPunct="1"/>
            <a:r>
              <a:rPr lang="en-US" sz="2800" dirty="0"/>
              <a:t>Hashed file organization: </a:t>
            </a:r>
            <a:r>
              <a:rPr lang="en-US" sz="2800" dirty="0">
                <a:latin typeface="Helvetica Neue" panose="02000503000000020004"/>
                <a:cs typeface="Helvetica Neue" panose="02000503000000020004"/>
              </a:rPr>
              <a:t>a file organization in which the address for each row is determined using an algorithm</a:t>
            </a:r>
            <a:endParaRPr lang="en-US" sz="2800" dirty="0">
              <a:latin typeface="Helvetica Neue" panose="02000503000000020004"/>
              <a:cs typeface="Helvetica Neue" panose="02000503000000020004"/>
            </a:endParaRPr>
          </a:p>
          <a:p>
            <a:pPr eaLnBrk="1" hangingPunct="1"/>
            <a:r>
              <a:rPr lang="en-US" sz="2800" dirty="0"/>
              <a:t>Pointer: </a:t>
            </a:r>
            <a:r>
              <a:rPr lang="en-US" sz="2800" dirty="0">
                <a:latin typeface="Helvetica Neue" panose="02000503000000020004"/>
                <a:cs typeface="Helvetica Neue" panose="02000503000000020004"/>
              </a:rPr>
              <a:t>a field of data that can be used to locate a related field or row of data</a:t>
            </a:r>
            <a:endParaRPr lang="en-US" sz="2800" b="1" dirty="0">
              <a:latin typeface="Helvetica Neue" panose="02000503000000020004"/>
              <a:cs typeface="Helvetica Neue" panose="02000503000000020004"/>
            </a:endParaRPr>
          </a:p>
        </p:txBody>
      </p:sp>
      <p:sp>
        <p:nvSpPr>
          <p:cNvPr id="52230"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52229"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E8653A9F-6F83-FC4E-9008-BCA86010B5BB}" type="slidenum">
              <a:rPr lang="en-US">
                <a:latin typeface="Arial Black" panose="020B0A04020102020204" charset="0"/>
              </a:rPr>
            </a:fld>
            <a:endParaRPr lang="en-US">
              <a:latin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p:cNvSpPr>
            <a:spLocks noGrp="1" noChangeArrowheads="1"/>
          </p:cNvSpPr>
          <p:nvPr>
            <p:ph type="title"/>
          </p:nvPr>
        </p:nvSpPr>
        <p:spPr/>
        <p:txBody>
          <a:bodyPr/>
          <a:lstStyle/>
          <a:p>
            <a:pPr eaLnBrk="1" hangingPunct="1"/>
            <a:r>
              <a:rPr lang="en-US" dirty="0"/>
              <a:t>Deliverables and Outcome</a:t>
            </a:r>
            <a:endParaRPr lang="en-US" dirty="0"/>
          </a:p>
        </p:txBody>
      </p:sp>
      <p:sp>
        <p:nvSpPr>
          <p:cNvPr id="19462" name="Rectangle 3"/>
          <p:cNvSpPr>
            <a:spLocks noGrp="1" noChangeArrowheads="1"/>
          </p:cNvSpPr>
          <p:nvPr>
            <p:ph idx="1"/>
          </p:nvPr>
        </p:nvSpPr>
        <p:spPr/>
        <p:txBody>
          <a:bodyPr>
            <a:normAutofit fontScale="92500"/>
          </a:bodyPr>
          <a:lstStyle/>
          <a:p>
            <a:pPr eaLnBrk="1" hangingPunct="1"/>
            <a:r>
              <a:rPr lang="en-US" sz="2400" dirty="0"/>
              <a:t>Entity-relationship (E-R) diagram or UML class diagram</a:t>
            </a:r>
            <a:endParaRPr lang="en-US" sz="2400" dirty="0"/>
          </a:p>
          <a:p>
            <a:pPr lvl="1" eaLnBrk="1" hangingPunct="1"/>
            <a:r>
              <a:rPr lang="en-US" sz="2000" dirty="0"/>
              <a:t>Entities (or classes) – categories of data, represented as rectangles</a:t>
            </a:r>
            <a:endParaRPr lang="en-US" sz="2000" dirty="0"/>
          </a:p>
          <a:p>
            <a:pPr lvl="1" eaLnBrk="1" hangingPunct="1"/>
            <a:r>
              <a:rPr lang="en-US" sz="2000" dirty="0"/>
              <a:t>Relationships (or associations) – lines between the entities</a:t>
            </a:r>
            <a:endParaRPr lang="en-US" sz="2000" dirty="0"/>
          </a:p>
          <a:p>
            <a:r>
              <a:rPr lang="en-US" sz="2400" dirty="0"/>
              <a:t>Set of entries about data objects to be stored in repository project dictionary, or data modeling software</a:t>
            </a:r>
            <a:endParaRPr lang="en-US" sz="2400" dirty="0"/>
          </a:p>
          <a:p>
            <a:pPr lvl="1" eaLnBrk="1" hangingPunct="1"/>
            <a:r>
              <a:rPr lang="en-US" sz="1800" dirty="0"/>
              <a:t>Repository links data, process, and logic models of an information system.</a:t>
            </a:r>
            <a:endParaRPr lang="en-US" sz="1800" dirty="0"/>
          </a:p>
          <a:p>
            <a:pPr lvl="1" eaLnBrk="1" hangingPunct="1"/>
            <a:r>
              <a:rPr lang="en-US" sz="1800" dirty="0"/>
              <a:t>Data elements included in the data flow diagram (DFD) must appear in the data model and vice versa.</a:t>
            </a:r>
            <a:endParaRPr lang="en-US" sz="1800" dirty="0"/>
          </a:p>
          <a:p>
            <a:pPr lvl="1" eaLnBrk="1" hangingPunct="1"/>
            <a:r>
              <a:rPr lang="en-US" sz="1800" dirty="0"/>
              <a:t>Each data store in a process model must relate to business objects represented in the data model</a:t>
            </a:r>
            <a:r>
              <a:rPr lang="en-US" sz="1800" dirty="0" smtClean="0"/>
              <a:t>.</a:t>
            </a:r>
            <a:endParaRPr lang="en-US" sz="2800" dirty="0"/>
          </a:p>
        </p:txBody>
      </p:sp>
      <p:sp>
        <p:nvSpPr>
          <p:cNvPr id="9220"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9219"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3C11EAEA-B63A-484E-9C45-359E5F93E712}" type="slidenum">
              <a:rPr lang="en-US">
                <a:latin typeface="Arial Black" panose="020B0A04020102020204" charset="0"/>
              </a:rPr>
            </a:fld>
            <a:endParaRPr lang="en-US">
              <a:latin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Rectangle 2"/>
          <p:cNvSpPr>
            <a:spLocks noGrp="1" noChangeArrowheads="1"/>
          </p:cNvSpPr>
          <p:nvPr>
            <p:ph type="title"/>
          </p:nvPr>
        </p:nvSpPr>
        <p:spPr/>
        <p:txBody>
          <a:bodyPr/>
          <a:lstStyle/>
          <a:p>
            <a:pPr eaLnBrk="1" hangingPunct="1"/>
            <a:r>
              <a:rPr lang="en-US" dirty="0"/>
              <a:t>Arranging Table Rows</a:t>
            </a:r>
            <a:endParaRPr lang="en-US" dirty="0"/>
          </a:p>
        </p:txBody>
      </p:sp>
      <p:sp>
        <p:nvSpPr>
          <p:cNvPr id="53254" name="Rectangle 3"/>
          <p:cNvSpPr>
            <a:spLocks noGrp="1" noChangeArrowheads="1"/>
          </p:cNvSpPr>
          <p:nvPr>
            <p:ph idx="1"/>
          </p:nvPr>
        </p:nvSpPr>
        <p:spPr/>
        <p:txBody>
          <a:bodyPr>
            <a:normAutofit fontScale="92500" lnSpcReduction="20000"/>
          </a:bodyPr>
          <a:lstStyle/>
          <a:p>
            <a:pPr marL="590550" indent="-533400" eaLnBrk="1" hangingPunct="1"/>
            <a:r>
              <a:rPr lang="en-US" dirty="0">
                <a:latin typeface="Helvetica Neue" panose="02000503000000020004"/>
                <a:cs typeface="Helvetica Neue" panose="02000503000000020004"/>
              </a:rPr>
              <a:t>Objectives for choosing file organization</a:t>
            </a:r>
            <a:endParaRPr lang="en-US" dirty="0">
              <a:latin typeface="Helvetica Neue" panose="02000503000000020004"/>
              <a:cs typeface="Helvetica Neue" panose="02000503000000020004"/>
            </a:endParaRPr>
          </a:p>
          <a:p>
            <a:pPr marL="990600" lvl="1" indent="-533400" eaLnBrk="1" hangingPunct="1"/>
            <a:r>
              <a:rPr lang="en-US" dirty="0">
                <a:latin typeface="Helvetica Neue" panose="02000503000000020004"/>
                <a:cs typeface="Helvetica Neue" panose="02000503000000020004"/>
              </a:rPr>
              <a:t>Fast data retrieval</a:t>
            </a:r>
            <a:endParaRPr lang="en-US" dirty="0">
              <a:latin typeface="Helvetica Neue" panose="02000503000000020004"/>
              <a:cs typeface="Helvetica Neue" panose="02000503000000020004"/>
            </a:endParaRPr>
          </a:p>
          <a:p>
            <a:pPr marL="990600" lvl="1" indent="-533400" eaLnBrk="1" hangingPunct="1"/>
            <a:r>
              <a:rPr lang="en-US" dirty="0">
                <a:latin typeface="Helvetica Neue" panose="02000503000000020004"/>
                <a:cs typeface="Helvetica Neue" panose="02000503000000020004"/>
              </a:rPr>
              <a:t>High throughput for processing transactions</a:t>
            </a:r>
            <a:endParaRPr lang="en-US" dirty="0">
              <a:latin typeface="Helvetica Neue" panose="02000503000000020004"/>
              <a:cs typeface="Helvetica Neue" panose="02000503000000020004"/>
            </a:endParaRPr>
          </a:p>
          <a:p>
            <a:pPr marL="990600" lvl="1" indent="-533400" eaLnBrk="1" hangingPunct="1"/>
            <a:r>
              <a:rPr lang="en-US" dirty="0">
                <a:latin typeface="Helvetica Neue" panose="02000503000000020004"/>
                <a:cs typeface="Helvetica Neue" panose="02000503000000020004"/>
              </a:rPr>
              <a:t>Efficient use of storage space</a:t>
            </a:r>
            <a:endParaRPr lang="en-US" dirty="0">
              <a:latin typeface="Helvetica Neue" panose="02000503000000020004"/>
              <a:cs typeface="Helvetica Neue" panose="02000503000000020004"/>
            </a:endParaRPr>
          </a:p>
          <a:p>
            <a:pPr marL="990600" lvl="1" indent="-533400" eaLnBrk="1" hangingPunct="1"/>
            <a:r>
              <a:rPr lang="en-US" dirty="0">
                <a:latin typeface="Helvetica Neue" panose="02000503000000020004"/>
                <a:cs typeface="Helvetica Neue" panose="02000503000000020004"/>
              </a:rPr>
              <a:t>Protection from failures or data loss</a:t>
            </a:r>
            <a:endParaRPr lang="en-US" dirty="0">
              <a:latin typeface="Helvetica Neue" panose="02000503000000020004"/>
              <a:cs typeface="Helvetica Neue" panose="02000503000000020004"/>
            </a:endParaRPr>
          </a:p>
          <a:p>
            <a:pPr marL="990600" lvl="1" indent="-533400" eaLnBrk="1" hangingPunct="1"/>
            <a:r>
              <a:rPr lang="en-US" dirty="0">
                <a:latin typeface="Helvetica Neue" panose="02000503000000020004"/>
                <a:cs typeface="Helvetica Neue" panose="02000503000000020004"/>
              </a:rPr>
              <a:t>Minimizing need for reorganization</a:t>
            </a:r>
            <a:endParaRPr lang="en-US" dirty="0">
              <a:latin typeface="Helvetica Neue" panose="02000503000000020004"/>
              <a:cs typeface="Helvetica Neue" panose="02000503000000020004"/>
            </a:endParaRPr>
          </a:p>
          <a:p>
            <a:pPr marL="990600" lvl="1" indent="-533400" eaLnBrk="1" hangingPunct="1"/>
            <a:r>
              <a:rPr lang="en-US" dirty="0">
                <a:latin typeface="Helvetica Neue" panose="02000503000000020004"/>
                <a:cs typeface="Helvetica Neue" panose="02000503000000020004"/>
              </a:rPr>
              <a:t>Accommodating growth</a:t>
            </a:r>
            <a:endParaRPr lang="en-US" dirty="0">
              <a:latin typeface="Helvetica Neue" panose="02000503000000020004"/>
              <a:cs typeface="Helvetica Neue" panose="02000503000000020004"/>
            </a:endParaRPr>
          </a:p>
          <a:p>
            <a:pPr marL="990600" lvl="1" indent="-533400" eaLnBrk="1" hangingPunct="1"/>
            <a:r>
              <a:rPr lang="en-US" dirty="0">
                <a:latin typeface="Helvetica Neue" panose="02000503000000020004"/>
                <a:cs typeface="Helvetica Neue" panose="02000503000000020004"/>
              </a:rPr>
              <a:t>Security from unauthorized use</a:t>
            </a:r>
            <a:endParaRPr lang="en-US" dirty="0">
              <a:latin typeface="Helvetica Neue" panose="02000503000000020004"/>
              <a:cs typeface="Helvetica Neue" panose="02000503000000020004"/>
            </a:endParaRPr>
          </a:p>
        </p:txBody>
      </p:sp>
      <p:sp>
        <p:nvSpPr>
          <p:cNvPr id="53252"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53251"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9033EF9C-D40C-D74E-BE95-E8269C322DDC}" type="slidenum">
              <a:rPr lang="en-US">
                <a:latin typeface="Arial Black" panose="020B0A04020102020204" charset="0"/>
              </a:rPr>
            </a:fld>
            <a:endParaRPr lang="en-US">
              <a:latin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Title 1"/>
          <p:cNvSpPr>
            <a:spLocks noGrp="1"/>
          </p:cNvSpPr>
          <p:nvPr>
            <p:ph type="title"/>
          </p:nvPr>
        </p:nvSpPr>
        <p:spPr/>
        <p:txBody>
          <a:bodyPr/>
          <a:lstStyle/>
          <a:p>
            <a:pPr eaLnBrk="1" hangingPunct="1"/>
            <a:r>
              <a:rPr lang="en-US" dirty="0"/>
              <a:t>Indexed File Organization</a:t>
            </a:r>
            <a:endParaRPr lang="en-US" dirty="0"/>
          </a:p>
        </p:txBody>
      </p:sp>
      <p:sp>
        <p:nvSpPr>
          <p:cNvPr id="54276" name="Content Placeholder 2"/>
          <p:cNvSpPr>
            <a:spLocks noGrp="1"/>
          </p:cNvSpPr>
          <p:nvPr>
            <p:ph idx="1"/>
          </p:nvPr>
        </p:nvSpPr>
        <p:spPr/>
        <p:txBody>
          <a:bodyPr>
            <a:normAutofit fontScale="92500" lnSpcReduction="20000"/>
          </a:bodyPr>
          <a:lstStyle/>
          <a:p>
            <a:pPr eaLnBrk="1" hangingPunct="1"/>
            <a:r>
              <a:rPr lang="en-US" sz="2800" dirty="0"/>
              <a:t>Indexed file organization:</a:t>
            </a:r>
            <a:r>
              <a:rPr lang="en-US" sz="2800" dirty="0">
                <a:latin typeface="Helvetica Neue" panose="02000503000000020004"/>
                <a:cs typeface="Helvetica Neue" panose="02000503000000020004"/>
              </a:rPr>
              <a:t> a file organization in which rows are stored either sequentially or </a:t>
            </a:r>
            <a:r>
              <a:rPr lang="en-US" sz="2800" dirty="0" smtClean="0">
                <a:latin typeface="Helvetica Neue" panose="02000503000000020004"/>
                <a:cs typeface="Helvetica Neue" panose="02000503000000020004"/>
              </a:rPr>
              <a:t>non-sequentially</a:t>
            </a:r>
            <a:r>
              <a:rPr lang="en-US" sz="2800" dirty="0">
                <a:latin typeface="Helvetica Neue" panose="02000503000000020004"/>
                <a:cs typeface="Helvetica Neue" panose="02000503000000020004"/>
              </a:rPr>
              <a:t>, and an index is created that allows software to locate individual rows</a:t>
            </a:r>
            <a:endParaRPr lang="en-US" sz="2800" dirty="0">
              <a:latin typeface="Helvetica Neue" panose="02000503000000020004"/>
              <a:cs typeface="Helvetica Neue" panose="02000503000000020004"/>
            </a:endParaRPr>
          </a:p>
          <a:p>
            <a:pPr eaLnBrk="1" hangingPunct="1"/>
            <a:r>
              <a:rPr lang="en-US" sz="2800" dirty="0"/>
              <a:t>Index</a:t>
            </a:r>
            <a:r>
              <a:rPr lang="en-US" sz="2800" dirty="0">
                <a:latin typeface="Helvetica Neue" panose="02000503000000020004"/>
                <a:cs typeface="Helvetica Neue" panose="02000503000000020004"/>
              </a:rPr>
              <a:t>: a table used to determine the location of rows in a file that satisfy some condition</a:t>
            </a:r>
            <a:endParaRPr lang="en-US" sz="2800" dirty="0">
              <a:latin typeface="Helvetica Neue" panose="02000503000000020004"/>
              <a:cs typeface="Helvetica Neue" panose="02000503000000020004"/>
            </a:endParaRPr>
          </a:p>
          <a:p>
            <a:pPr eaLnBrk="1" hangingPunct="1"/>
            <a:r>
              <a:rPr lang="en-US" sz="2800" dirty="0"/>
              <a:t>Secondary keys: </a:t>
            </a:r>
            <a:r>
              <a:rPr lang="en-US" sz="2800" dirty="0">
                <a:latin typeface="Helvetica Neue" panose="02000503000000020004"/>
                <a:cs typeface="Helvetica Neue" panose="02000503000000020004"/>
              </a:rPr>
              <a:t>one or a combination of fields for which more than one row may have the same combination of values</a:t>
            </a:r>
            <a:endParaRPr lang="en-US" sz="2800" dirty="0">
              <a:latin typeface="Helvetica Neue" panose="02000503000000020004"/>
              <a:cs typeface="Helvetica Neue" panose="02000503000000020004"/>
            </a:endParaRPr>
          </a:p>
        </p:txBody>
      </p:sp>
      <p:sp>
        <p:nvSpPr>
          <p:cNvPr id="54278"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54277"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C4BA55D5-C0DC-924B-A51E-3F18BDE927B7}" type="slidenum">
              <a:rPr lang="en-US">
                <a:latin typeface="Arial Black" panose="020B0A04020102020204" charset="0"/>
              </a:rPr>
            </a:fld>
            <a:endParaRPr lang="en-US">
              <a:latin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Title 1"/>
          <p:cNvSpPr>
            <a:spLocks noGrp="1"/>
          </p:cNvSpPr>
          <p:nvPr>
            <p:ph type="title"/>
          </p:nvPr>
        </p:nvSpPr>
        <p:spPr/>
        <p:txBody>
          <a:bodyPr>
            <a:normAutofit/>
          </a:bodyPr>
          <a:lstStyle/>
          <a:p>
            <a:pPr eaLnBrk="1" hangingPunct="1"/>
            <a:r>
              <a:rPr lang="en-US" dirty="0"/>
              <a:t>Indexed File Organization (Cont.)</a:t>
            </a:r>
            <a:endParaRPr lang="en-US" dirty="0"/>
          </a:p>
        </p:txBody>
      </p:sp>
      <p:sp>
        <p:nvSpPr>
          <p:cNvPr id="55300" name="Content Placeholder 2"/>
          <p:cNvSpPr>
            <a:spLocks noGrp="1"/>
          </p:cNvSpPr>
          <p:nvPr>
            <p:ph idx="1"/>
          </p:nvPr>
        </p:nvSpPr>
        <p:spPr/>
        <p:txBody>
          <a:bodyPr>
            <a:normAutofit fontScale="85000" lnSpcReduction="10000"/>
          </a:bodyPr>
          <a:lstStyle/>
          <a:p>
            <a:pPr eaLnBrk="1" hangingPunct="1"/>
            <a:r>
              <a:rPr lang="en-US" sz="2800" dirty="0"/>
              <a:t>Main disadvantages:</a:t>
            </a:r>
            <a:endParaRPr lang="en-US" sz="2800" dirty="0"/>
          </a:p>
          <a:p>
            <a:pPr lvl="1" eaLnBrk="1" hangingPunct="1"/>
            <a:r>
              <a:rPr lang="en-US" sz="2000" dirty="0">
                <a:latin typeface="Helvetica Neue" panose="02000503000000020004"/>
                <a:cs typeface="Helvetica Neue" panose="02000503000000020004"/>
              </a:rPr>
              <a:t>Extra space required to store the indexes</a:t>
            </a:r>
            <a:endParaRPr lang="en-US" sz="2000" dirty="0">
              <a:latin typeface="Helvetica Neue" panose="02000503000000020004"/>
              <a:cs typeface="Helvetica Neue" panose="02000503000000020004"/>
            </a:endParaRPr>
          </a:p>
          <a:p>
            <a:pPr lvl="1" eaLnBrk="1" hangingPunct="1"/>
            <a:r>
              <a:rPr lang="en-US" sz="2000" dirty="0">
                <a:latin typeface="Helvetica Neue" panose="02000503000000020004"/>
                <a:cs typeface="Helvetica Neue" panose="02000503000000020004"/>
              </a:rPr>
              <a:t>Extra time necessary to access and maintain indexes</a:t>
            </a:r>
            <a:endParaRPr lang="en-US" sz="2000" dirty="0">
              <a:latin typeface="Helvetica Neue" panose="02000503000000020004"/>
              <a:cs typeface="Helvetica Neue" panose="02000503000000020004"/>
            </a:endParaRPr>
          </a:p>
          <a:p>
            <a:pPr eaLnBrk="1" hangingPunct="1"/>
            <a:r>
              <a:rPr lang="en-US" sz="2800" dirty="0"/>
              <a:t>Main advantage:</a:t>
            </a:r>
            <a:endParaRPr lang="en-US" sz="2800" dirty="0"/>
          </a:p>
          <a:p>
            <a:pPr lvl="1" eaLnBrk="1" hangingPunct="1"/>
            <a:r>
              <a:rPr lang="en-US" sz="2000" dirty="0">
                <a:latin typeface="Helvetica Neue" panose="02000503000000020004"/>
                <a:cs typeface="Helvetica Neue" panose="02000503000000020004"/>
              </a:rPr>
              <a:t>Allows for both random and sequential processing</a:t>
            </a:r>
            <a:endParaRPr lang="en-US" sz="2000" dirty="0">
              <a:latin typeface="Helvetica Neue" panose="02000503000000020004"/>
              <a:cs typeface="Helvetica Neue" panose="02000503000000020004"/>
            </a:endParaRPr>
          </a:p>
          <a:p>
            <a:pPr eaLnBrk="1" hangingPunct="1"/>
            <a:r>
              <a:rPr lang="en-US" sz="2800" dirty="0"/>
              <a:t>Guidelines for choosing indexes</a:t>
            </a:r>
            <a:endParaRPr lang="en-US" sz="2800" dirty="0"/>
          </a:p>
          <a:p>
            <a:pPr lvl="1" eaLnBrk="1" hangingPunct="1"/>
            <a:r>
              <a:rPr lang="en-US" sz="2000" dirty="0">
                <a:latin typeface="Helvetica Neue" panose="02000503000000020004"/>
                <a:cs typeface="Helvetica Neue" panose="02000503000000020004"/>
              </a:rPr>
              <a:t>Specify a unique index for the primary key of each table.</a:t>
            </a:r>
            <a:endParaRPr lang="en-US" sz="2000" dirty="0">
              <a:latin typeface="Helvetica Neue" panose="02000503000000020004"/>
              <a:cs typeface="Helvetica Neue" panose="02000503000000020004"/>
            </a:endParaRPr>
          </a:p>
          <a:p>
            <a:pPr lvl="1" eaLnBrk="1" hangingPunct="1"/>
            <a:r>
              <a:rPr lang="en-US" sz="2000" dirty="0">
                <a:latin typeface="Helvetica Neue" panose="02000503000000020004"/>
                <a:cs typeface="Helvetica Neue" panose="02000503000000020004"/>
              </a:rPr>
              <a:t>Specify an index for foreign keys.</a:t>
            </a:r>
            <a:endParaRPr lang="en-US" sz="2000" dirty="0">
              <a:latin typeface="Helvetica Neue" panose="02000503000000020004"/>
              <a:cs typeface="Helvetica Neue" panose="02000503000000020004"/>
            </a:endParaRPr>
          </a:p>
          <a:p>
            <a:pPr lvl="1" eaLnBrk="1" hangingPunct="1"/>
            <a:r>
              <a:rPr lang="en-US" sz="2000" dirty="0">
                <a:latin typeface="Helvetica Neue" panose="02000503000000020004"/>
                <a:cs typeface="Helvetica Neue" panose="02000503000000020004"/>
              </a:rPr>
              <a:t>Specify an index for </a:t>
            </a:r>
            <a:r>
              <a:rPr lang="en-US" sz="2000" dirty="0" smtClean="0">
                <a:latin typeface="Helvetica Neue" panose="02000503000000020004"/>
                <a:cs typeface="Helvetica Neue" panose="02000503000000020004"/>
              </a:rPr>
              <a:t>non-key </a:t>
            </a:r>
            <a:r>
              <a:rPr lang="en-US" sz="2000" dirty="0">
                <a:latin typeface="Helvetica Neue" panose="02000503000000020004"/>
                <a:cs typeface="Helvetica Neue" panose="02000503000000020004"/>
              </a:rPr>
              <a:t>fields that are referenced in qualification, sorting and grouping commands for the purpose of retrieving data.</a:t>
            </a:r>
            <a:endParaRPr lang="en-US" sz="2000" dirty="0">
              <a:latin typeface="Helvetica Neue" panose="02000503000000020004"/>
              <a:cs typeface="Helvetica Neue" panose="02000503000000020004"/>
            </a:endParaRPr>
          </a:p>
        </p:txBody>
      </p:sp>
      <p:sp>
        <p:nvSpPr>
          <p:cNvPr id="55302"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55301"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99407D91-9592-ED41-8A12-25D2825311C7}" type="slidenum">
              <a:rPr lang="en-US">
                <a:latin typeface="Arial Black" panose="020B0A04020102020204" charset="0"/>
              </a:rPr>
            </a:fld>
            <a:endParaRPr lang="en-US">
              <a:latin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Title 1"/>
          <p:cNvSpPr>
            <a:spLocks noGrp="1"/>
          </p:cNvSpPr>
          <p:nvPr>
            <p:ph type="title"/>
          </p:nvPr>
        </p:nvSpPr>
        <p:spPr/>
        <p:txBody>
          <a:bodyPr>
            <a:normAutofit/>
          </a:bodyPr>
          <a:lstStyle/>
          <a:p>
            <a:pPr eaLnBrk="1" hangingPunct="1"/>
            <a:r>
              <a:rPr lang="en-US" dirty="0"/>
              <a:t>Designing Controls for Files</a:t>
            </a:r>
            <a:endParaRPr lang="en-US" dirty="0"/>
          </a:p>
        </p:txBody>
      </p:sp>
      <p:sp>
        <p:nvSpPr>
          <p:cNvPr id="56324" name="Content Placeholder 2"/>
          <p:cNvSpPr>
            <a:spLocks noGrp="1"/>
          </p:cNvSpPr>
          <p:nvPr>
            <p:ph idx="1"/>
          </p:nvPr>
        </p:nvSpPr>
        <p:spPr/>
        <p:txBody>
          <a:bodyPr>
            <a:normAutofit lnSpcReduction="10000"/>
          </a:bodyPr>
          <a:lstStyle/>
          <a:p>
            <a:pPr eaLnBrk="1" hangingPunct="1"/>
            <a:r>
              <a:rPr lang="en-US" sz="3000" dirty="0">
                <a:latin typeface="Helvetica Neue" panose="02000503000000020004"/>
                <a:cs typeface="Helvetica Neue" panose="02000503000000020004"/>
              </a:rPr>
              <a:t>Two of the goals of physical table design are </a:t>
            </a:r>
            <a:r>
              <a:rPr lang="en-US" sz="3000" i="1" dirty="0">
                <a:latin typeface="Helvetica Neue" panose="02000503000000020004"/>
                <a:cs typeface="Helvetica Neue" panose="02000503000000020004"/>
              </a:rPr>
              <a:t>protection from failure or data loss </a:t>
            </a:r>
            <a:r>
              <a:rPr lang="en-US" sz="3000" dirty="0">
                <a:latin typeface="Helvetica Neue" panose="02000503000000020004"/>
                <a:cs typeface="Helvetica Neue" panose="02000503000000020004"/>
              </a:rPr>
              <a:t>and </a:t>
            </a:r>
            <a:r>
              <a:rPr lang="en-US" sz="3000" i="1" dirty="0">
                <a:latin typeface="Helvetica Neue" panose="02000503000000020004"/>
                <a:cs typeface="Helvetica Neue" panose="02000503000000020004"/>
              </a:rPr>
              <a:t>security from unauthorized use</a:t>
            </a:r>
            <a:r>
              <a:rPr lang="en-US" sz="3000" dirty="0">
                <a:latin typeface="Helvetica Neue" panose="02000503000000020004"/>
                <a:cs typeface="Helvetica Neue" panose="02000503000000020004"/>
              </a:rPr>
              <a:t>.</a:t>
            </a:r>
            <a:endParaRPr lang="en-US" sz="3000" dirty="0">
              <a:latin typeface="Helvetica Neue" panose="02000503000000020004"/>
              <a:cs typeface="Helvetica Neue" panose="02000503000000020004"/>
            </a:endParaRPr>
          </a:p>
          <a:p>
            <a:pPr eaLnBrk="1" hangingPunct="1"/>
            <a:r>
              <a:rPr lang="en-US" sz="3000" dirty="0">
                <a:latin typeface="Helvetica Neue" panose="02000503000000020004"/>
                <a:cs typeface="Helvetica Neue" panose="02000503000000020004"/>
              </a:rPr>
              <a:t>These goals are achieved primarily by implementing controls on each file.</a:t>
            </a:r>
            <a:endParaRPr lang="en-US" sz="3000" dirty="0">
              <a:latin typeface="Helvetica Neue" panose="02000503000000020004"/>
              <a:cs typeface="Helvetica Neue" panose="02000503000000020004"/>
            </a:endParaRPr>
          </a:p>
          <a:p>
            <a:pPr eaLnBrk="1" hangingPunct="1"/>
            <a:r>
              <a:rPr lang="en-US" sz="3000" dirty="0">
                <a:latin typeface="Helvetica Neue" panose="02000503000000020004"/>
                <a:cs typeface="Helvetica Neue" panose="02000503000000020004"/>
              </a:rPr>
              <a:t>Two other important types of controls </a:t>
            </a:r>
            <a:r>
              <a:rPr lang="en-US" sz="3000" i="1" dirty="0">
                <a:latin typeface="Helvetica Neue" panose="02000503000000020004"/>
                <a:cs typeface="Helvetica Neue" panose="02000503000000020004"/>
              </a:rPr>
              <a:t>address file backup </a:t>
            </a:r>
            <a:r>
              <a:rPr lang="en-US" sz="3000" dirty="0">
                <a:latin typeface="Helvetica Neue" panose="02000503000000020004"/>
                <a:cs typeface="Helvetica Neue" panose="02000503000000020004"/>
              </a:rPr>
              <a:t>and </a:t>
            </a:r>
            <a:r>
              <a:rPr lang="en-US" sz="3000" i="1" dirty="0">
                <a:latin typeface="Helvetica Neue" panose="02000503000000020004"/>
                <a:cs typeface="Helvetica Neue" panose="02000503000000020004"/>
              </a:rPr>
              <a:t>security</a:t>
            </a:r>
            <a:r>
              <a:rPr lang="en-US" sz="3000" dirty="0" smtClean="0">
                <a:latin typeface="Helvetica Neue" panose="02000503000000020004"/>
                <a:cs typeface="Helvetica Neue" panose="02000503000000020004"/>
              </a:rPr>
              <a:t>.</a:t>
            </a:r>
            <a:endParaRPr lang="en-US" dirty="0">
              <a:latin typeface="Helvetica Neue" panose="02000503000000020004"/>
              <a:cs typeface="Helvetica Neue" panose="02000503000000020004"/>
            </a:endParaRPr>
          </a:p>
        </p:txBody>
      </p:sp>
      <p:sp>
        <p:nvSpPr>
          <p:cNvPr id="56326"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56325"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6A850449-31B3-824B-A076-A9A9871E8FA7}" type="slidenum">
              <a:rPr lang="en-US">
                <a:latin typeface="Arial Black" panose="020B0A04020102020204" charset="0"/>
              </a:rPr>
            </a:fld>
            <a:endParaRPr lang="en-US">
              <a:latin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Title 1"/>
          <p:cNvSpPr>
            <a:spLocks noGrp="1"/>
          </p:cNvSpPr>
          <p:nvPr>
            <p:ph type="title"/>
          </p:nvPr>
        </p:nvSpPr>
        <p:spPr/>
        <p:txBody>
          <a:bodyPr>
            <a:normAutofit fontScale="90000"/>
          </a:bodyPr>
          <a:lstStyle/>
          <a:p>
            <a:pPr eaLnBrk="1" hangingPunct="1"/>
            <a:r>
              <a:rPr lang="en-US" sz="4000" dirty="0"/>
              <a:t>Designing Controls for Files (Cont.)</a:t>
            </a:r>
            <a:endParaRPr lang="en-US" sz="4000" dirty="0"/>
          </a:p>
        </p:txBody>
      </p:sp>
      <p:sp>
        <p:nvSpPr>
          <p:cNvPr id="57348" name="Content Placeholder 2"/>
          <p:cNvSpPr>
            <a:spLocks noGrp="1"/>
          </p:cNvSpPr>
          <p:nvPr>
            <p:ph idx="1"/>
          </p:nvPr>
        </p:nvSpPr>
        <p:spPr/>
        <p:txBody>
          <a:bodyPr>
            <a:normAutofit fontScale="92500" lnSpcReduction="20000"/>
          </a:bodyPr>
          <a:lstStyle/>
          <a:p>
            <a:pPr eaLnBrk="1" hangingPunct="1"/>
            <a:r>
              <a:rPr lang="en-US" sz="2700" dirty="0"/>
              <a:t>Techniques for file restoration include:</a:t>
            </a:r>
            <a:endParaRPr lang="en-US" sz="2700" dirty="0"/>
          </a:p>
          <a:p>
            <a:pPr lvl="1" eaLnBrk="1" hangingPunct="1"/>
            <a:r>
              <a:rPr lang="en-US" sz="2000" dirty="0">
                <a:latin typeface="Helvetica Neue" panose="02000503000000020004"/>
                <a:cs typeface="Helvetica Neue" panose="02000503000000020004"/>
              </a:rPr>
              <a:t>Periodically making a backup copy of a file.</a:t>
            </a:r>
            <a:endParaRPr lang="en-US" sz="2000" dirty="0">
              <a:latin typeface="Helvetica Neue" panose="02000503000000020004"/>
              <a:cs typeface="Helvetica Neue" panose="02000503000000020004"/>
            </a:endParaRPr>
          </a:p>
          <a:p>
            <a:pPr lvl="1" eaLnBrk="1" hangingPunct="1"/>
            <a:r>
              <a:rPr lang="en-US" sz="2000" dirty="0">
                <a:latin typeface="Helvetica Neue" panose="02000503000000020004"/>
                <a:cs typeface="Helvetica Neue" panose="02000503000000020004"/>
              </a:rPr>
              <a:t>Storing a copy of each change to a file in a transaction log or audit trail.</a:t>
            </a:r>
            <a:endParaRPr lang="en-US" sz="2000" dirty="0">
              <a:latin typeface="Helvetica Neue" panose="02000503000000020004"/>
              <a:cs typeface="Helvetica Neue" panose="02000503000000020004"/>
            </a:endParaRPr>
          </a:p>
          <a:p>
            <a:pPr lvl="1" eaLnBrk="1" hangingPunct="1"/>
            <a:r>
              <a:rPr lang="en-US" sz="2000" dirty="0">
                <a:latin typeface="Helvetica Neue" panose="02000503000000020004"/>
                <a:cs typeface="Helvetica Neue" panose="02000503000000020004"/>
              </a:rPr>
              <a:t>Storing a copy of each row before or after it is changed.</a:t>
            </a:r>
            <a:endParaRPr lang="en-US" sz="2000" dirty="0">
              <a:latin typeface="Helvetica Neue" panose="02000503000000020004"/>
              <a:cs typeface="Helvetica Neue" panose="02000503000000020004"/>
            </a:endParaRPr>
          </a:p>
          <a:p>
            <a:pPr eaLnBrk="1" hangingPunct="1"/>
            <a:r>
              <a:rPr lang="en-US" sz="2700" dirty="0"/>
              <a:t>Means of building data security into a file include:</a:t>
            </a:r>
            <a:endParaRPr lang="en-US" sz="2700" dirty="0"/>
          </a:p>
          <a:p>
            <a:pPr lvl="1" eaLnBrk="1" hangingPunct="1"/>
            <a:r>
              <a:rPr lang="en-US" sz="2000" dirty="0">
                <a:latin typeface="Helvetica Neue" panose="02000503000000020004"/>
                <a:cs typeface="Helvetica Neue" panose="02000503000000020004"/>
              </a:rPr>
              <a:t>Coding, or encrypting, the data in the file.</a:t>
            </a:r>
            <a:endParaRPr lang="en-US" sz="2000" dirty="0">
              <a:latin typeface="Helvetica Neue" panose="02000503000000020004"/>
              <a:cs typeface="Helvetica Neue" panose="02000503000000020004"/>
            </a:endParaRPr>
          </a:p>
          <a:p>
            <a:pPr lvl="1" eaLnBrk="1" hangingPunct="1"/>
            <a:r>
              <a:rPr lang="en-US" sz="2000" dirty="0">
                <a:latin typeface="Helvetica Neue" panose="02000503000000020004"/>
                <a:cs typeface="Helvetica Neue" panose="02000503000000020004"/>
              </a:rPr>
              <a:t>Requiring data file users to identify themselves by entering user names and passwords.</a:t>
            </a:r>
            <a:endParaRPr lang="en-US" sz="2000" dirty="0">
              <a:latin typeface="Helvetica Neue" panose="02000503000000020004"/>
              <a:cs typeface="Helvetica Neue" panose="02000503000000020004"/>
            </a:endParaRPr>
          </a:p>
          <a:p>
            <a:pPr lvl="1" eaLnBrk="1" hangingPunct="1"/>
            <a:r>
              <a:rPr lang="en-US" sz="2000" dirty="0">
                <a:latin typeface="Helvetica Neue" panose="02000503000000020004"/>
                <a:cs typeface="Helvetica Neue" panose="02000503000000020004"/>
              </a:rPr>
              <a:t>Prohibiting users from directly manipulating any data in the file by forcing users to work with a copy (real or virtual).</a:t>
            </a:r>
            <a:endParaRPr lang="en-US" sz="2000" dirty="0">
              <a:latin typeface="Helvetica Neue" panose="02000503000000020004"/>
              <a:cs typeface="Helvetica Neue" panose="02000503000000020004"/>
            </a:endParaRPr>
          </a:p>
        </p:txBody>
      </p:sp>
      <p:sp>
        <p:nvSpPr>
          <p:cNvPr id="57350"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57349"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BE6B617F-99CB-2E4E-9337-B7BD8A7EB66D}" type="slidenum">
              <a:rPr lang="en-US">
                <a:latin typeface="Arial Black" panose="020B0A04020102020204" charset="0"/>
              </a:rPr>
            </a:fld>
            <a:endParaRPr lang="en-US">
              <a:latin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Title 1"/>
          <p:cNvSpPr>
            <a:spLocks noGrp="1"/>
          </p:cNvSpPr>
          <p:nvPr>
            <p:ph type="title"/>
          </p:nvPr>
        </p:nvSpPr>
        <p:spPr/>
        <p:txBody>
          <a:bodyPr>
            <a:normAutofit fontScale="90000"/>
          </a:bodyPr>
          <a:lstStyle/>
          <a:p>
            <a:pPr eaLnBrk="1" hangingPunct="1"/>
            <a:r>
              <a:rPr lang="en-US" dirty="0"/>
              <a:t>Physical Database Design for Hoosier Burger</a:t>
            </a:r>
            <a:endParaRPr lang="en-US" dirty="0"/>
          </a:p>
        </p:txBody>
      </p:sp>
      <p:sp>
        <p:nvSpPr>
          <p:cNvPr id="58372" name="Content Placeholder 2"/>
          <p:cNvSpPr>
            <a:spLocks noGrp="1"/>
          </p:cNvSpPr>
          <p:nvPr>
            <p:ph idx="1"/>
          </p:nvPr>
        </p:nvSpPr>
        <p:spPr/>
        <p:txBody>
          <a:bodyPr>
            <a:normAutofit lnSpcReduction="10000"/>
          </a:bodyPr>
          <a:lstStyle/>
          <a:p>
            <a:pPr eaLnBrk="1" hangingPunct="1"/>
            <a:r>
              <a:rPr lang="en-US" sz="2800" dirty="0">
                <a:latin typeface="Helvetica Neue" panose="02000503000000020004"/>
                <a:cs typeface="Helvetica Neue" panose="02000503000000020004"/>
              </a:rPr>
              <a:t>The following decisions need to be made:</a:t>
            </a:r>
            <a:endParaRPr lang="en-US" sz="2800" dirty="0">
              <a:latin typeface="Helvetica Neue" panose="02000503000000020004"/>
              <a:cs typeface="Helvetica Neue" panose="02000503000000020004"/>
            </a:endParaRPr>
          </a:p>
          <a:p>
            <a:pPr lvl="1" eaLnBrk="1" hangingPunct="1"/>
            <a:r>
              <a:rPr lang="en-US" sz="2000" dirty="0">
                <a:latin typeface="Helvetica Neue" panose="02000503000000020004"/>
                <a:cs typeface="Helvetica Neue" panose="02000503000000020004"/>
              </a:rPr>
              <a:t>Decide to create one or more fields for each attribute and determine a data type for each field.</a:t>
            </a:r>
            <a:endParaRPr lang="en-US" sz="2000" dirty="0">
              <a:latin typeface="Helvetica Neue" panose="02000503000000020004"/>
              <a:cs typeface="Helvetica Neue" panose="02000503000000020004"/>
            </a:endParaRPr>
          </a:p>
          <a:p>
            <a:pPr lvl="1" eaLnBrk="1" hangingPunct="1"/>
            <a:r>
              <a:rPr lang="en-US" sz="2000" dirty="0">
                <a:latin typeface="Helvetica Neue" panose="02000503000000020004"/>
                <a:cs typeface="Helvetica Neue" panose="02000503000000020004"/>
              </a:rPr>
              <a:t>For each field, decide if it is calculated; needs to be coded or compressed; must have a default value or picture; or must have range, referential integrity, or null value controls.</a:t>
            </a:r>
            <a:endParaRPr lang="en-US" sz="2000" dirty="0">
              <a:latin typeface="Helvetica Neue" panose="02000503000000020004"/>
              <a:cs typeface="Helvetica Neue" panose="02000503000000020004"/>
            </a:endParaRPr>
          </a:p>
          <a:p>
            <a:pPr lvl="1" eaLnBrk="1" hangingPunct="1"/>
            <a:r>
              <a:rPr lang="en-US" sz="2000" dirty="0">
                <a:latin typeface="Helvetica Neue" panose="02000503000000020004"/>
                <a:cs typeface="Helvetica Neue" panose="02000503000000020004"/>
              </a:rPr>
              <a:t>For each relation, decide if it should be </a:t>
            </a:r>
            <a:r>
              <a:rPr lang="en-US" sz="2000" dirty="0" err="1">
                <a:latin typeface="Helvetica Neue" panose="02000503000000020004"/>
                <a:cs typeface="Helvetica Neue" panose="02000503000000020004"/>
              </a:rPr>
              <a:t>denormalized</a:t>
            </a:r>
            <a:r>
              <a:rPr lang="en-US" sz="2000" dirty="0">
                <a:latin typeface="Helvetica Neue" panose="02000503000000020004"/>
                <a:cs typeface="Helvetica Neue" panose="02000503000000020004"/>
              </a:rPr>
              <a:t> to achieve desired processing efficiencies.</a:t>
            </a:r>
            <a:endParaRPr lang="en-US" sz="2000" dirty="0">
              <a:latin typeface="Helvetica Neue" panose="02000503000000020004"/>
              <a:cs typeface="Helvetica Neue" panose="02000503000000020004"/>
            </a:endParaRPr>
          </a:p>
          <a:p>
            <a:pPr lvl="1" eaLnBrk="1" hangingPunct="1"/>
            <a:r>
              <a:rPr lang="en-US" sz="2000" dirty="0">
                <a:latin typeface="Helvetica Neue" panose="02000503000000020004"/>
                <a:cs typeface="Helvetica Neue" panose="02000503000000020004"/>
              </a:rPr>
              <a:t>Choose a file organization for each physical file.</a:t>
            </a:r>
            <a:endParaRPr lang="en-US" sz="2000" dirty="0">
              <a:latin typeface="Helvetica Neue" panose="02000503000000020004"/>
              <a:cs typeface="Helvetica Neue" panose="02000503000000020004"/>
            </a:endParaRPr>
          </a:p>
          <a:p>
            <a:pPr lvl="1" eaLnBrk="1" hangingPunct="1"/>
            <a:r>
              <a:rPr lang="en-US" sz="2000" dirty="0">
                <a:latin typeface="Helvetica Neue" panose="02000503000000020004"/>
                <a:cs typeface="Helvetica Neue" panose="02000503000000020004"/>
              </a:rPr>
              <a:t>Select suitable controls for each file and the database.</a:t>
            </a:r>
            <a:endParaRPr lang="en-US" sz="2000" dirty="0">
              <a:latin typeface="Helvetica Neue" panose="02000503000000020004"/>
              <a:cs typeface="Helvetica Neue" panose="02000503000000020004"/>
            </a:endParaRPr>
          </a:p>
        </p:txBody>
      </p:sp>
      <p:sp>
        <p:nvSpPr>
          <p:cNvPr id="58374"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58373"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F3DF6F4F-727F-6044-9B1A-8A43103B20D6}" type="slidenum">
              <a:rPr lang="en-US">
                <a:latin typeface="Arial Black" panose="020B0A04020102020204" charset="0"/>
              </a:rPr>
            </a:fld>
            <a:endParaRPr lang="en-US">
              <a:latin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Title 1"/>
          <p:cNvSpPr>
            <a:spLocks noGrp="1"/>
          </p:cNvSpPr>
          <p:nvPr>
            <p:ph type="title"/>
          </p:nvPr>
        </p:nvSpPr>
        <p:spPr/>
        <p:txBody>
          <a:bodyPr>
            <a:normAutofit fontScale="90000"/>
          </a:bodyPr>
          <a:lstStyle/>
          <a:p>
            <a:pPr eaLnBrk="1" hangingPunct="1"/>
            <a:r>
              <a:rPr lang="en-US" sz="4000" dirty="0"/>
              <a:t>Electronic Commerce Application: Designing Databases</a:t>
            </a:r>
            <a:endParaRPr lang="en-US" sz="4000" dirty="0"/>
          </a:p>
        </p:txBody>
      </p:sp>
      <p:sp>
        <p:nvSpPr>
          <p:cNvPr id="59396" name="Content Placeholder 2"/>
          <p:cNvSpPr>
            <a:spLocks noGrp="1"/>
          </p:cNvSpPr>
          <p:nvPr>
            <p:ph idx="1"/>
          </p:nvPr>
        </p:nvSpPr>
        <p:spPr/>
        <p:txBody>
          <a:bodyPr>
            <a:normAutofit fontScale="92500" lnSpcReduction="10000"/>
          </a:bodyPr>
          <a:lstStyle/>
          <a:p>
            <a:pPr eaLnBrk="1" hangingPunct="1"/>
            <a:r>
              <a:rPr lang="en-US" sz="3000" dirty="0">
                <a:latin typeface="Helvetica Neue" panose="02000503000000020004"/>
                <a:cs typeface="Helvetica Neue" panose="02000503000000020004"/>
              </a:rPr>
              <a:t>Designing databases for Pine Valley Furniture</a:t>
            </a:r>
            <a:r>
              <a:rPr lang="ja-JP" altLang="en-US" sz="3000" dirty="0">
                <a:latin typeface="Helvetica Neue" panose="02000503000000020004"/>
                <a:cs typeface="Helvetica Neue" panose="02000503000000020004"/>
              </a:rPr>
              <a:t>’</a:t>
            </a:r>
            <a:r>
              <a:rPr lang="en-US" sz="3000" dirty="0">
                <a:latin typeface="Helvetica Neue" panose="02000503000000020004"/>
                <a:cs typeface="Helvetica Neue" panose="02000503000000020004"/>
              </a:rPr>
              <a:t>s </a:t>
            </a:r>
            <a:r>
              <a:rPr lang="en-US" sz="3000" dirty="0" err="1">
                <a:latin typeface="Helvetica Neue" panose="02000503000000020004"/>
                <a:cs typeface="Helvetica Neue" panose="02000503000000020004"/>
              </a:rPr>
              <a:t>WebStore</a:t>
            </a:r>
            <a:endParaRPr lang="en-US" sz="3000" dirty="0">
              <a:latin typeface="Helvetica Neue" panose="02000503000000020004"/>
              <a:cs typeface="Helvetica Neue" panose="02000503000000020004"/>
            </a:endParaRPr>
          </a:p>
          <a:p>
            <a:pPr lvl="1" eaLnBrk="1" hangingPunct="1"/>
            <a:r>
              <a:rPr lang="en-US" sz="2600" dirty="0">
                <a:latin typeface="Helvetica Neue" panose="02000503000000020004"/>
                <a:cs typeface="Helvetica Neue" panose="02000503000000020004"/>
              </a:rPr>
              <a:t>Review the conceptual model (E-R diagram).</a:t>
            </a:r>
            <a:endParaRPr lang="en-US" sz="2600" dirty="0">
              <a:latin typeface="Helvetica Neue" panose="02000503000000020004"/>
              <a:cs typeface="Helvetica Neue" panose="02000503000000020004"/>
            </a:endParaRPr>
          </a:p>
          <a:p>
            <a:pPr lvl="1" eaLnBrk="1" hangingPunct="1"/>
            <a:r>
              <a:rPr lang="en-US" sz="2600" dirty="0">
                <a:latin typeface="Helvetica Neue" panose="02000503000000020004"/>
                <a:cs typeface="Helvetica Neue" panose="02000503000000020004"/>
              </a:rPr>
              <a:t>Examine the lists of attributes for each entity.</a:t>
            </a:r>
            <a:endParaRPr lang="en-US" sz="2600" dirty="0">
              <a:latin typeface="Helvetica Neue" panose="02000503000000020004"/>
              <a:cs typeface="Helvetica Neue" panose="02000503000000020004"/>
            </a:endParaRPr>
          </a:p>
          <a:p>
            <a:pPr lvl="1" eaLnBrk="1" hangingPunct="1"/>
            <a:r>
              <a:rPr lang="en-US" sz="2600" dirty="0">
                <a:latin typeface="Helvetica Neue" panose="02000503000000020004"/>
                <a:cs typeface="Helvetica Neue" panose="02000503000000020004"/>
              </a:rPr>
              <a:t>Complete the database design.</a:t>
            </a:r>
            <a:endParaRPr lang="en-US" sz="2600" dirty="0">
              <a:latin typeface="Helvetica Neue" panose="02000503000000020004"/>
              <a:cs typeface="Helvetica Neue" panose="02000503000000020004"/>
            </a:endParaRPr>
          </a:p>
          <a:p>
            <a:pPr lvl="1" eaLnBrk="1" hangingPunct="1"/>
            <a:r>
              <a:rPr lang="en-US" sz="2600" dirty="0">
                <a:latin typeface="Helvetica Neue" panose="02000503000000020004"/>
                <a:cs typeface="Helvetica Neue" panose="02000503000000020004"/>
              </a:rPr>
              <a:t>Share all design information with project team to be turned into a working database during implementation</a:t>
            </a:r>
            <a:r>
              <a:rPr lang="en-US" sz="2600" dirty="0" smtClean="0">
                <a:latin typeface="Helvetica Neue" panose="02000503000000020004"/>
                <a:cs typeface="Helvetica Neue" panose="02000503000000020004"/>
              </a:rPr>
              <a:t>.</a:t>
            </a:r>
            <a:endParaRPr lang="en-US" dirty="0">
              <a:latin typeface="Helvetica Neue" panose="02000503000000020004"/>
              <a:cs typeface="Helvetica Neue" panose="02000503000000020004"/>
            </a:endParaRPr>
          </a:p>
        </p:txBody>
      </p:sp>
      <p:sp>
        <p:nvSpPr>
          <p:cNvPr id="59398"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59397"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E10BE21E-8B07-BF47-99EA-FF8C639014C4}" type="slidenum">
              <a:rPr lang="en-US">
                <a:latin typeface="Arial Black" panose="020B0A04020102020204" charset="0"/>
              </a:rPr>
            </a:fld>
            <a:endParaRPr lang="en-US">
              <a:latin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1" name="Rectangle 2"/>
          <p:cNvSpPr>
            <a:spLocks noGrp="1" noChangeArrowheads="1"/>
          </p:cNvSpPr>
          <p:nvPr>
            <p:ph type="title"/>
          </p:nvPr>
        </p:nvSpPr>
        <p:spPr/>
        <p:txBody>
          <a:bodyPr/>
          <a:lstStyle/>
          <a:p>
            <a:pPr eaLnBrk="1" hangingPunct="1"/>
            <a:r>
              <a:rPr lang="en-US" dirty="0"/>
              <a:t>Summary</a:t>
            </a:r>
            <a:endParaRPr lang="en-US" dirty="0"/>
          </a:p>
        </p:txBody>
      </p:sp>
      <p:sp>
        <p:nvSpPr>
          <p:cNvPr id="60422" name="Rectangle 3"/>
          <p:cNvSpPr>
            <a:spLocks noGrp="1" noChangeArrowheads="1"/>
          </p:cNvSpPr>
          <p:nvPr>
            <p:ph idx="1"/>
          </p:nvPr>
        </p:nvSpPr>
        <p:spPr/>
        <p:txBody>
          <a:bodyPr>
            <a:normAutofit lnSpcReduction="10000"/>
          </a:bodyPr>
          <a:lstStyle/>
          <a:p>
            <a:pPr eaLnBrk="1" hangingPunct="1">
              <a:lnSpc>
                <a:spcPct val="80000"/>
              </a:lnSpc>
            </a:pPr>
            <a:r>
              <a:rPr lang="en-US" dirty="0">
                <a:latin typeface="Helvetica Neue" panose="02000503000000020004"/>
                <a:cs typeface="Helvetica Neue" panose="02000503000000020004"/>
              </a:rPr>
              <a:t>In this chapter you learned how to:</a:t>
            </a:r>
            <a:endParaRPr lang="en-US" dirty="0">
              <a:latin typeface="Helvetica Neue" panose="02000503000000020004"/>
              <a:cs typeface="Helvetica Neue" panose="02000503000000020004"/>
            </a:endParaRPr>
          </a:p>
          <a:p>
            <a:pPr lvl="1">
              <a:buFont typeface="Lucida Grande"/>
              <a:buChar char="-"/>
            </a:pPr>
            <a:r>
              <a:rPr lang="en-US" sz="2000" dirty="0">
                <a:latin typeface="Helvetica Neue" panose="02000503000000020004"/>
                <a:cs typeface="Helvetica Neue" panose="02000503000000020004"/>
              </a:rPr>
              <a:t>Concisely define each of the following key database design terms: relation, primary key, normalization, functional dependency, foreign key, referential integrity, field, data type, null value, </a:t>
            </a:r>
            <a:r>
              <a:rPr lang="en-US" sz="2000" dirty="0" smtClean="0">
                <a:latin typeface="Helvetica Neue" panose="02000503000000020004"/>
                <a:cs typeface="Helvetica Neue" panose="02000503000000020004"/>
              </a:rPr>
              <a:t>de-normalization</a:t>
            </a:r>
            <a:r>
              <a:rPr lang="en-US" sz="2000" dirty="0">
                <a:latin typeface="Helvetica Neue" panose="02000503000000020004"/>
                <a:cs typeface="Helvetica Neue" panose="02000503000000020004"/>
              </a:rPr>
              <a:t>, file organization, index, and secondary key.</a:t>
            </a:r>
            <a:endParaRPr lang="en-US" sz="2000" dirty="0">
              <a:latin typeface="Helvetica Neue" panose="02000503000000020004"/>
              <a:cs typeface="Helvetica Neue" panose="02000503000000020004"/>
            </a:endParaRPr>
          </a:p>
          <a:p>
            <a:pPr lvl="1">
              <a:buFont typeface="Lucida Grande"/>
              <a:buChar char="-"/>
            </a:pPr>
            <a:r>
              <a:rPr lang="en-US" sz="2000" dirty="0">
                <a:latin typeface="Helvetica Neue" panose="02000503000000020004"/>
                <a:cs typeface="Helvetica Neue" panose="02000503000000020004"/>
              </a:rPr>
              <a:t>Explain the role of designing databases in the analysis and design of an information system.</a:t>
            </a:r>
            <a:endParaRPr lang="en-US" sz="2000" dirty="0">
              <a:latin typeface="Helvetica Neue" panose="02000503000000020004"/>
              <a:cs typeface="Helvetica Neue" panose="02000503000000020004"/>
            </a:endParaRPr>
          </a:p>
          <a:p>
            <a:pPr lvl="1">
              <a:buFont typeface="Lucida Grande"/>
              <a:buChar char="-"/>
            </a:pPr>
            <a:r>
              <a:rPr lang="en-US" sz="2000" dirty="0">
                <a:latin typeface="Helvetica Neue" panose="02000503000000020004"/>
                <a:cs typeface="Helvetica Neue" panose="02000503000000020004"/>
              </a:rPr>
              <a:t>Transform an entity-relationship (E-R) diagram into an equivalent set of well-structured (normalized) relations.</a:t>
            </a:r>
            <a:endParaRPr lang="en-US" sz="2000" dirty="0">
              <a:latin typeface="Helvetica Neue" panose="02000503000000020004"/>
              <a:cs typeface="Helvetica Neue" panose="02000503000000020004"/>
            </a:endParaRPr>
          </a:p>
        </p:txBody>
      </p:sp>
      <p:sp>
        <p:nvSpPr>
          <p:cNvPr id="60420"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60419"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D48816B5-C356-2B41-A80B-E07B46C87D87}" type="slidenum">
              <a:rPr lang="en-US">
                <a:latin typeface="Arial Black" panose="020B0A04020102020204" charset="0"/>
              </a:rPr>
            </a:fld>
            <a:endParaRPr lang="en-US">
              <a:latin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5" name="Rectangle 2"/>
          <p:cNvSpPr>
            <a:spLocks noGrp="1" noChangeArrowheads="1"/>
          </p:cNvSpPr>
          <p:nvPr>
            <p:ph type="title"/>
          </p:nvPr>
        </p:nvSpPr>
        <p:spPr/>
        <p:txBody>
          <a:bodyPr/>
          <a:lstStyle/>
          <a:p>
            <a:pPr eaLnBrk="1" hangingPunct="1"/>
            <a:r>
              <a:rPr lang="en-US" dirty="0"/>
              <a:t>Summary (Cont.)</a:t>
            </a:r>
            <a:endParaRPr lang="en-US" dirty="0"/>
          </a:p>
        </p:txBody>
      </p:sp>
      <p:sp>
        <p:nvSpPr>
          <p:cNvPr id="61446" name="Rectangle 3"/>
          <p:cNvSpPr>
            <a:spLocks noGrp="1" noChangeArrowheads="1"/>
          </p:cNvSpPr>
          <p:nvPr>
            <p:ph idx="1"/>
          </p:nvPr>
        </p:nvSpPr>
        <p:spPr/>
        <p:txBody>
          <a:bodyPr>
            <a:normAutofit/>
          </a:bodyPr>
          <a:lstStyle/>
          <a:p>
            <a:pPr lvl="1">
              <a:buFont typeface="Lucida Grande"/>
              <a:buChar char="-"/>
            </a:pPr>
            <a:r>
              <a:rPr lang="en-US" sz="2000" dirty="0">
                <a:latin typeface="Helvetica Neue" panose="02000503000000020004"/>
                <a:cs typeface="Helvetica Neue" panose="02000503000000020004"/>
              </a:rPr>
              <a:t>Merge normalized relations from separate user views into a consolidated set of well-structured relations.</a:t>
            </a:r>
            <a:endParaRPr lang="en-US" sz="2000" dirty="0">
              <a:latin typeface="Helvetica Neue" panose="02000503000000020004"/>
              <a:cs typeface="Helvetica Neue" panose="02000503000000020004"/>
            </a:endParaRPr>
          </a:p>
          <a:p>
            <a:pPr lvl="1">
              <a:buFont typeface="Lucida Grande"/>
              <a:buChar char="-"/>
            </a:pPr>
            <a:r>
              <a:rPr lang="en-US" sz="2000" dirty="0">
                <a:latin typeface="Helvetica Neue" panose="02000503000000020004"/>
                <a:cs typeface="Helvetica Neue" panose="02000503000000020004"/>
              </a:rPr>
              <a:t>Choose storage formats for fields in database tables.</a:t>
            </a:r>
            <a:endParaRPr lang="en-US" sz="2000" dirty="0">
              <a:latin typeface="Helvetica Neue" panose="02000503000000020004"/>
              <a:cs typeface="Helvetica Neue" panose="02000503000000020004"/>
            </a:endParaRPr>
          </a:p>
          <a:p>
            <a:pPr lvl="1">
              <a:buFont typeface="Lucida Grande"/>
              <a:buChar char="-"/>
            </a:pPr>
            <a:r>
              <a:rPr lang="en-US" sz="2000" dirty="0">
                <a:latin typeface="Helvetica Neue" panose="02000503000000020004"/>
                <a:cs typeface="Helvetica Neue" panose="02000503000000020004"/>
              </a:rPr>
              <a:t>Translate well-structured relations into efficient database tables.</a:t>
            </a:r>
            <a:endParaRPr lang="en-US" sz="2000" dirty="0">
              <a:latin typeface="Helvetica Neue" panose="02000503000000020004"/>
              <a:cs typeface="Helvetica Neue" panose="02000503000000020004"/>
            </a:endParaRPr>
          </a:p>
          <a:p>
            <a:pPr lvl="1">
              <a:buFont typeface="Lucida Grande"/>
              <a:buChar char="-"/>
            </a:pPr>
            <a:r>
              <a:rPr lang="en-US" sz="2000" dirty="0">
                <a:latin typeface="Helvetica Neue" panose="02000503000000020004"/>
                <a:cs typeface="Helvetica Neue" panose="02000503000000020004"/>
              </a:rPr>
              <a:t>Explain when to use different types of file organizations to store computer files.</a:t>
            </a:r>
            <a:endParaRPr lang="en-US" sz="2000" dirty="0">
              <a:latin typeface="Helvetica Neue" panose="02000503000000020004"/>
              <a:cs typeface="Helvetica Neue" panose="02000503000000020004"/>
            </a:endParaRPr>
          </a:p>
          <a:p>
            <a:pPr lvl="1">
              <a:buFont typeface="Lucida Grande"/>
              <a:buChar char="-"/>
            </a:pPr>
            <a:r>
              <a:rPr lang="en-US" sz="2000" dirty="0">
                <a:latin typeface="Helvetica Neue" panose="02000503000000020004"/>
                <a:cs typeface="Helvetica Neue" panose="02000503000000020004"/>
              </a:rPr>
              <a:t>Describe the purpose of indexes and the important considerations in selecting attributes to be indexed.</a:t>
            </a:r>
            <a:endParaRPr lang="en-US" sz="2000" dirty="0">
              <a:latin typeface="Helvetica Neue" panose="02000503000000020004"/>
              <a:cs typeface="Helvetica Neue" panose="02000503000000020004"/>
            </a:endParaRPr>
          </a:p>
        </p:txBody>
      </p:sp>
      <p:sp>
        <p:nvSpPr>
          <p:cNvPr id="61444"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61443"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173D4C44-4568-3744-90F0-73E4A6B2886B}" type="slidenum">
              <a:rPr lang="en-US">
                <a:latin typeface="Arial Black" panose="020B0A04020102020204" charset="0"/>
              </a:rPr>
            </a:fld>
            <a:endParaRPr lang="en-US">
              <a:latin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10244"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10243"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EF079445-6C21-C048-957A-7BC26DAFB7EB}" type="slidenum">
              <a:rPr lang="en-US">
                <a:latin typeface="Arial Black" panose="020B0A04020102020204" charset="0"/>
              </a:rPr>
            </a:fld>
            <a:endParaRPr lang="en-US">
              <a:latin typeface="Arial Black" panose="020B0A04020102020204" charset="0"/>
            </a:endParaRPr>
          </a:p>
        </p:txBody>
      </p:sp>
      <p:pic>
        <p:nvPicPr>
          <p:cNvPr id="10245" name="Picture 6" descr="Noname.jp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52401" y="1"/>
            <a:ext cx="8658225" cy="4767262"/>
          </a:xfrm>
          <a:prstGeom prst="rect">
            <a:avLst/>
          </a:prstGeom>
          <a:noFill/>
          <a:ln>
            <a:noFill/>
          </a:ln>
        </p:spPr>
      </p:pic>
      <p:sp>
        <p:nvSpPr>
          <p:cNvPr id="10246" name="Rectangle 7"/>
          <p:cNvSpPr>
            <a:spLocks noChangeArrowheads="1"/>
          </p:cNvSpPr>
          <p:nvPr/>
        </p:nvSpPr>
        <p:spPr bwMode="auto">
          <a:xfrm>
            <a:off x="381000" y="4229100"/>
            <a:ext cx="4572000" cy="646331"/>
          </a:xfrm>
          <a:prstGeom prst="rect">
            <a:avLst/>
          </a:prstGeom>
          <a:noFill/>
          <a:ln>
            <a:noFill/>
          </a:ln>
        </p:spPr>
        <p:txBody>
          <a:bodyPr>
            <a:spAutoFit/>
          </a:bodyPr>
          <a:lstStyle/>
          <a:p>
            <a:r>
              <a:rPr lang="en-US" b="1"/>
              <a:t>FIGURE 8-3</a:t>
            </a:r>
            <a:endParaRPr lang="en-US" b="1"/>
          </a:p>
          <a:p>
            <a:r>
              <a:rPr lang="en-US"/>
              <a:t>Sample conceptual data model</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2"/>
          <p:cNvSpPr>
            <a:spLocks noGrp="1" noChangeArrowheads="1"/>
          </p:cNvSpPr>
          <p:nvPr>
            <p:ph type="title"/>
          </p:nvPr>
        </p:nvSpPr>
        <p:spPr/>
        <p:txBody>
          <a:bodyPr>
            <a:normAutofit fontScale="90000"/>
          </a:bodyPr>
          <a:lstStyle/>
          <a:p>
            <a:pPr eaLnBrk="1" hangingPunct="1"/>
            <a:r>
              <a:rPr lang="en-US" dirty="0"/>
              <a:t>Gathering Information for Conceptual Data Modeling</a:t>
            </a:r>
            <a:endParaRPr lang="en-US" dirty="0"/>
          </a:p>
        </p:txBody>
      </p:sp>
      <p:sp>
        <p:nvSpPr>
          <p:cNvPr id="11270" name="Rectangle 3"/>
          <p:cNvSpPr>
            <a:spLocks noGrp="1" noChangeArrowheads="1"/>
          </p:cNvSpPr>
          <p:nvPr>
            <p:ph idx="1"/>
          </p:nvPr>
        </p:nvSpPr>
        <p:spPr/>
        <p:txBody>
          <a:bodyPr/>
          <a:lstStyle/>
          <a:p>
            <a:pPr eaLnBrk="1" hangingPunct="1"/>
            <a:r>
              <a:rPr lang="en-US" dirty="0"/>
              <a:t>Two perspectives on data modeling:</a:t>
            </a:r>
            <a:endParaRPr lang="en-US" dirty="0"/>
          </a:p>
          <a:p>
            <a:pPr lvl="1" eaLnBrk="1" hangingPunct="1"/>
            <a:r>
              <a:rPr lang="en-US" i="1" dirty="0"/>
              <a:t>Top-down approach </a:t>
            </a:r>
            <a:r>
              <a:rPr lang="en-US" dirty="0"/>
              <a:t>for a data model is derived from an intimate understanding of the business.</a:t>
            </a:r>
            <a:endParaRPr lang="en-US" dirty="0"/>
          </a:p>
          <a:p>
            <a:pPr lvl="1" eaLnBrk="1" hangingPunct="1"/>
            <a:r>
              <a:rPr lang="en-US" i="1" dirty="0"/>
              <a:t>Bottom-up approach</a:t>
            </a:r>
            <a:r>
              <a:rPr lang="en-US" dirty="0"/>
              <a:t> for a data model is derived by reviewing specifications and business documents.</a:t>
            </a:r>
            <a:endParaRPr lang="en-US" dirty="0"/>
          </a:p>
        </p:txBody>
      </p:sp>
      <p:sp>
        <p:nvSpPr>
          <p:cNvPr id="11268"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11267"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D7664755-B652-9146-B05B-EB45CC73AF6A}" type="slidenum">
              <a:rPr lang="en-US">
                <a:latin typeface="Arial Black" panose="020B0A04020102020204" charset="0"/>
              </a:rPr>
            </a:fld>
            <a:endParaRPr lang="en-US">
              <a:latin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2"/>
          <p:cNvSpPr>
            <a:spLocks noGrp="1" noChangeArrowheads="1"/>
          </p:cNvSpPr>
          <p:nvPr>
            <p:ph type="title"/>
          </p:nvPr>
        </p:nvSpPr>
        <p:spPr/>
        <p:txBody>
          <a:bodyPr>
            <a:normAutofit fontScale="90000"/>
          </a:bodyPr>
          <a:lstStyle/>
          <a:p>
            <a:pPr eaLnBrk="1" hangingPunct="1"/>
            <a:r>
              <a:rPr lang="en-US" sz="4000" dirty="0"/>
              <a:t>Gathering Information for Conceptual Data Modeling (Cont.)</a:t>
            </a:r>
            <a:endParaRPr lang="en-US" sz="4000" dirty="0"/>
          </a:p>
        </p:txBody>
      </p:sp>
      <p:sp>
        <p:nvSpPr>
          <p:cNvPr id="12294" name="Rectangle 3"/>
          <p:cNvSpPr>
            <a:spLocks noGrp="1" noChangeArrowheads="1"/>
          </p:cNvSpPr>
          <p:nvPr>
            <p:ph idx="1"/>
          </p:nvPr>
        </p:nvSpPr>
        <p:spPr/>
        <p:txBody>
          <a:bodyPr>
            <a:normAutofit lnSpcReduction="10000"/>
          </a:bodyPr>
          <a:lstStyle/>
          <a:p>
            <a:pPr eaLnBrk="1" hangingPunct="1"/>
            <a:r>
              <a:rPr lang="en-US" dirty="0"/>
              <a:t>Requirements Determination Questions for Data Modeling:</a:t>
            </a:r>
            <a:endParaRPr lang="en-US" dirty="0"/>
          </a:p>
          <a:p>
            <a:pPr lvl="1" eaLnBrk="1" hangingPunct="1"/>
            <a:r>
              <a:rPr lang="en-US" dirty="0"/>
              <a:t>What are subjects/objects of the business?</a:t>
            </a:r>
            <a:endParaRPr lang="en-US" dirty="0"/>
          </a:p>
          <a:p>
            <a:pPr lvl="2" eaLnBrk="1" hangingPunct="1"/>
            <a:r>
              <a:rPr lang="en-US" sz="2800" dirty="0">
                <a:sym typeface="Wingdings" panose="05000000000000000000" charset="0"/>
              </a:rPr>
              <a:t>Data entities and descriptions</a:t>
            </a:r>
            <a:endParaRPr lang="en-US" sz="2800" dirty="0">
              <a:sym typeface="Wingdings" panose="05000000000000000000" charset="0"/>
            </a:endParaRPr>
          </a:p>
          <a:p>
            <a:pPr lvl="1" eaLnBrk="1" hangingPunct="1"/>
            <a:r>
              <a:rPr lang="en-US" dirty="0"/>
              <a:t>What unique characteristics distinguish between subjects/objects of the same type?</a:t>
            </a:r>
            <a:endParaRPr lang="en-US" dirty="0"/>
          </a:p>
          <a:p>
            <a:pPr lvl="2" eaLnBrk="1" hangingPunct="1"/>
            <a:r>
              <a:rPr lang="en-US" sz="2800" dirty="0">
                <a:sym typeface="Wingdings" panose="05000000000000000000" charset="0"/>
              </a:rPr>
              <a:t>Primary keys</a:t>
            </a:r>
            <a:endParaRPr lang="en-US" sz="2800" dirty="0"/>
          </a:p>
        </p:txBody>
      </p:sp>
      <p:sp>
        <p:nvSpPr>
          <p:cNvPr id="12292"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12291"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C1CF40E5-7B15-C54F-93E5-AB76B0F4E301}" type="slidenum">
              <a:rPr lang="en-US">
                <a:latin typeface="Arial Black" panose="020B0A04020102020204" charset="0"/>
              </a:rPr>
            </a:fld>
            <a:endParaRPr lang="en-US">
              <a:latin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2"/>
          <p:cNvSpPr>
            <a:spLocks noGrp="1" noChangeArrowheads="1"/>
          </p:cNvSpPr>
          <p:nvPr>
            <p:ph type="title"/>
          </p:nvPr>
        </p:nvSpPr>
        <p:spPr/>
        <p:txBody>
          <a:bodyPr>
            <a:normAutofit fontScale="90000"/>
          </a:bodyPr>
          <a:lstStyle/>
          <a:p>
            <a:pPr eaLnBrk="1" hangingPunct="1"/>
            <a:r>
              <a:rPr lang="en-US" sz="4000" dirty="0"/>
              <a:t>Gathering Information for Conceptual Data Modeling (Cont.)</a:t>
            </a:r>
            <a:endParaRPr lang="en-US" sz="4000" dirty="0"/>
          </a:p>
        </p:txBody>
      </p:sp>
      <p:sp>
        <p:nvSpPr>
          <p:cNvPr id="13318" name="Rectangle 3"/>
          <p:cNvSpPr>
            <a:spLocks noGrp="1" noChangeArrowheads="1"/>
          </p:cNvSpPr>
          <p:nvPr>
            <p:ph idx="1"/>
          </p:nvPr>
        </p:nvSpPr>
        <p:spPr/>
        <p:txBody>
          <a:bodyPr>
            <a:normAutofit fontScale="92500"/>
          </a:bodyPr>
          <a:lstStyle/>
          <a:p>
            <a:pPr lvl="1" eaLnBrk="1" hangingPunct="1"/>
            <a:r>
              <a:rPr lang="en-US" dirty="0"/>
              <a:t>What characteristics describe each subject/object?</a:t>
            </a:r>
            <a:endParaRPr lang="en-US" dirty="0"/>
          </a:p>
          <a:p>
            <a:pPr lvl="2" eaLnBrk="1" hangingPunct="1"/>
            <a:r>
              <a:rPr lang="en-US" sz="2800" dirty="0">
                <a:sym typeface="Wingdings" panose="05000000000000000000" charset="0"/>
              </a:rPr>
              <a:t>Attributes and secondary keys</a:t>
            </a:r>
            <a:endParaRPr lang="en-US" sz="2800" dirty="0">
              <a:sym typeface="Wingdings" panose="05000000000000000000" charset="0"/>
            </a:endParaRPr>
          </a:p>
          <a:p>
            <a:pPr lvl="1"/>
            <a:r>
              <a:rPr lang="en-US" dirty="0"/>
              <a:t>How do you use the data?</a:t>
            </a:r>
            <a:endParaRPr lang="en-US" dirty="0"/>
          </a:p>
          <a:p>
            <a:pPr lvl="2" eaLnBrk="1" hangingPunct="1"/>
            <a:r>
              <a:rPr lang="en-US" sz="2800" dirty="0">
                <a:sym typeface="Wingdings" panose="05000000000000000000" charset="0"/>
              </a:rPr>
              <a:t>Security controls and user access privileges</a:t>
            </a:r>
            <a:endParaRPr lang="en-US" sz="2800" dirty="0"/>
          </a:p>
          <a:p>
            <a:pPr lvl="1"/>
            <a:r>
              <a:rPr lang="en-US" dirty="0"/>
              <a:t>Over what period of time are you interested in the data?</a:t>
            </a:r>
            <a:endParaRPr lang="en-US" dirty="0"/>
          </a:p>
          <a:p>
            <a:pPr lvl="1"/>
            <a:r>
              <a:rPr lang="en-US" dirty="0">
                <a:sym typeface="Wingdings" panose="05000000000000000000" charset="0"/>
              </a:rPr>
              <a:t>Cardinality </a:t>
            </a:r>
            <a:r>
              <a:rPr lang="en-US" sz="2800" dirty="0">
                <a:sym typeface="Wingdings" panose="05000000000000000000" charset="0"/>
              </a:rPr>
              <a:t>and time dimensions</a:t>
            </a:r>
            <a:endParaRPr lang="en-US" sz="2800" dirty="0">
              <a:sym typeface="Wingdings" panose="05000000000000000000" charset="0"/>
            </a:endParaRPr>
          </a:p>
        </p:txBody>
      </p:sp>
      <p:sp>
        <p:nvSpPr>
          <p:cNvPr id="13316"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13315"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57AECC11-F43F-1840-98F8-B6B4982BCDA1}" type="slidenum">
              <a:rPr lang="en-US">
                <a:latin typeface="Arial Black" panose="020B0A04020102020204" charset="0"/>
              </a:rPr>
            </a:fld>
            <a:endParaRPr lang="en-US">
              <a:latin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2"/>
          <p:cNvSpPr>
            <a:spLocks noGrp="1" noChangeArrowheads="1"/>
          </p:cNvSpPr>
          <p:nvPr>
            <p:ph type="title"/>
          </p:nvPr>
        </p:nvSpPr>
        <p:spPr/>
        <p:txBody>
          <a:bodyPr>
            <a:normAutofit fontScale="90000"/>
          </a:bodyPr>
          <a:lstStyle/>
          <a:p>
            <a:pPr eaLnBrk="1" hangingPunct="1"/>
            <a:r>
              <a:rPr lang="en-US" sz="4000" dirty="0"/>
              <a:t>Gathering Information for Conceptual Data Modeling (Cont.)</a:t>
            </a:r>
            <a:endParaRPr lang="en-US" sz="4000" dirty="0"/>
          </a:p>
        </p:txBody>
      </p:sp>
      <p:sp>
        <p:nvSpPr>
          <p:cNvPr id="14342" name="Rectangle 3"/>
          <p:cNvSpPr>
            <a:spLocks noGrp="1" noChangeArrowheads="1"/>
          </p:cNvSpPr>
          <p:nvPr>
            <p:ph idx="1"/>
          </p:nvPr>
        </p:nvSpPr>
        <p:spPr/>
        <p:txBody>
          <a:bodyPr>
            <a:normAutofit fontScale="92500" lnSpcReduction="10000"/>
          </a:bodyPr>
          <a:lstStyle/>
          <a:p>
            <a:pPr lvl="1" eaLnBrk="1" hangingPunct="1"/>
            <a:r>
              <a:rPr lang="en-US" dirty="0"/>
              <a:t>Are all instances of each object the same?</a:t>
            </a:r>
            <a:endParaRPr lang="en-US" dirty="0"/>
          </a:p>
          <a:p>
            <a:pPr lvl="2" eaLnBrk="1" hangingPunct="1"/>
            <a:r>
              <a:rPr lang="en-US" sz="2800" dirty="0" err="1">
                <a:sym typeface="Wingdings" panose="05000000000000000000" charset="0"/>
              </a:rPr>
              <a:t>Supertypes</a:t>
            </a:r>
            <a:r>
              <a:rPr lang="en-US" sz="2800" dirty="0">
                <a:sym typeface="Wingdings" panose="05000000000000000000" charset="0"/>
              </a:rPr>
              <a:t>, subtypes, and aggregations</a:t>
            </a:r>
            <a:endParaRPr lang="en-US" sz="2800" dirty="0"/>
          </a:p>
          <a:p>
            <a:pPr lvl="1" eaLnBrk="1" hangingPunct="1"/>
            <a:r>
              <a:rPr lang="en-US" dirty="0"/>
              <a:t>What events occur that imply associations between objects?</a:t>
            </a:r>
            <a:endParaRPr lang="en-US" dirty="0"/>
          </a:p>
          <a:p>
            <a:pPr lvl="2" eaLnBrk="1" hangingPunct="1"/>
            <a:r>
              <a:rPr lang="en-US" sz="2800" dirty="0">
                <a:sym typeface="Wingdings" panose="05000000000000000000" charset="0"/>
              </a:rPr>
              <a:t>Relationships and cardinalities</a:t>
            </a:r>
            <a:endParaRPr lang="en-US" sz="2800" dirty="0">
              <a:sym typeface="Wingdings" panose="05000000000000000000" charset="0"/>
            </a:endParaRPr>
          </a:p>
          <a:p>
            <a:pPr lvl="1" eaLnBrk="1" hangingPunct="1"/>
            <a:r>
              <a:rPr lang="en-US" dirty="0"/>
              <a:t>Are there special circumstances that affect the way events are handled?</a:t>
            </a:r>
            <a:endParaRPr lang="en-US" dirty="0"/>
          </a:p>
          <a:p>
            <a:pPr lvl="2" eaLnBrk="1" hangingPunct="1"/>
            <a:r>
              <a:rPr lang="en-US" sz="2800" dirty="0">
                <a:sym typeface="Wingdings" panose="05000000000000000000" charset="0"/>
              </a:rPr>
              <a:t>Integrity rules, cardinalities, time dimensions</a:t>
            </a:r>
            <a:endParaRPr lang="en-US" sz="2800" dirty="0"/>
          </a:p>
        </p:txBody>
      </p:sp>
      <p:sp>
        <p:nvSpPr>
          <p:cNvPr id="14340"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14339"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D2E6BC21-4523-8A42-9DFE-677A2558F4C7}" type="slidenum">
              <a:rPr lang="en-US">
                <a:latin typeface="Arial Black" panose="020B0A04020102020204" charset="0"/>
              </a:rPr>
            </a:fld>
            <a:endParaRPr lang="en-US">
              <a:latin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2"/>
          <p:cNvSpPr>
            <a:spLocks noGrp="1" noChangeArrowheads="1"/>
          </p:cNvSpPr>
          <p:nvPr>
            <p:ph type="title"/>
          </p:nvPr>
        </p:nvSpPr>
        <p:spPr/>
        <p:txBody>
          <a:bodyPr>
            <a:normAutofit fontScale="90000"/>
          </a:bodyPr>
          <a:lstStyle/>
          <a:p>
            <a:pPr eaLnBrk="1" hangingPunct="1"/>
            <a:r>
              <a:rPr lang="en-US" dirty="0"/>
              <a:t>Introduction to Entity-Relationship (E-R) Modeling</a:t>
            </a:r>
            <a:endParaRPr lang="en-US" dirty="0"/>
          </a:p>
        </p:txBody>
      </p:sp>
      <p:sp>
        <p:nvSpPr>
          <p:cNvPr id="15366" name="Rectangle 3"/>
          <p:cNvSpPr>
            <a:spLocks noGrp="1" noChangeArrowheads="1"/>
          </p:cNvSpPr>
          <p:nvPr>
            <p:ph idx="1"/>
          </p:nvPr>
        </p:nvSpPr>
        <p:spPr/>
        <p:txBody>
          <a:bodyPr>
            <a:normAutofit/>
          </a:bodyPr>
          <a:lstStyle/>
          <a:p>
            <a:pPr eaLnBrk="1" hangingPunct="1"/>
            <a:r>
              <a:rPr lang="en-US" dirty="0"/>
              <a:t>Entity-Relationship data model (E-R model): a detailed, logical representation of the entities, associations and data elements for an organization or business area</a:t>
            </a:r>
            <a:endParaRPr lang="en-US" dirty="0"/>
          </a:p>
          <a:p>
            <a:pPr eaLnBrk="1" hangingPunct="1"/>
            <a:r>
              <a:rPr lang="en-US" dirty="0"/>
              <a:t>Entity-relationship diagram (E-R diagram): a graphical representation of an E-R model</a:t>
            </a:r>
            <a:endParaRPr lang="en-US" dirty="0"/>
          </a:p>
        </p:txBody>
      </p:sp>
      <p:sp>
        <p:nvSpPr>
          <p:cNvPr id="15364"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15363"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8BE75B23-B147-314A-A056-1DB07FD4103B}" type="slidenum">
              <a:rPr lang="en-US">
                <a:latin typeface="Arial Black" panose="020B0A04020102020204" charset="0"/>
              </a:rPr>
            </a:fld>
            <a:endParaRPr lang="en-US">
              <a:latin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2"/>
          <p:cNvSpPr>
            <a:spLocks noGrp="1" noChangeArrowheads="1"/>
          </p:cNvSpPr>
          <p:nvPr>
            <p:ph type="title"/>
          </p:nvPr>
        </p:nvSpPr>
        <p:spPr/>
        <p:txBody>
          <a:bodyPr>
            <a:normAutofit fontScale="90000"/>
          </a:bodyPr>
          <a:lstStyle/>
          <a:p>
            <a:pPr eaLnBrk="1" hangingPunct="1"/>
            <a:r>
              <a:rPr lang="en-US" dirty="0"/>
              <a:t>Introduction to Entity-Relationship (E-R) Modeling</a:t>
            </a:r>
            <a:endParaRPr lang="en-US" dirty="0"/>
          </a:p>
        </p:txBody>
      </p:sp>
      <p:sp>
        <p:nvSpPr>
          <p:cNvPr id="16390" name="Rectangle 3"/>
          <p:cNvSpPr>
            <a:spLocks noGrp="1" noChangeArrowheads="1"/>
          </p:cNvSpPr>
          <p:nvPr>
            <p:ph idx="1"/>
          </p:nvPr>
        </p:nvSpPr>
        <p:spPr/>
        <p:txBody>
          <a:bodyPr/>
          <a:lstStyle/>
          <a:p>
            <a:pPr eaLnBrk="1" hangingPunct="1"/>
            <a:r>
              <a:rPr lang="en-US" dirty="0"/>
              <a:t>The E-R model is expressed in terms of:</a:t>
            </a:r>
            <a:endParaRPr lang="en-US" dirty="0"/>
          </a:p>
          <a:p>
            <a:pPr lvl="1" eaLnBrk="1" hangingPunct="1"/>
            <a:r>
              <a:rPr lang="en-US" dirty="0"/>
              <a:t>Data entities in the business environment.</a:t>
            </a:r>
            <a:endParaRPr lang="en-US" dirty="0"/>
          </a:p>
          <a:p>
            <a:pPr lvl="1" eaLnBrk="1" hangingPunct="1"/>
            <a:r>
              <a:rPr lang="en-US" dirty="0"/>
              <a:t>Relationships or associations among those entities.</a:t>
            </a:r>
            <a:endParaRPr lang="en-US" dirty="0"/>
          </a:p>
          <a:p>
            <a:pPr lvl="1" eaLnBrk="1" hangingPunct="1"/>
            <a:r>
              <a:rPr lang="en-US" dirty="0"/>
              <a:t>Attributes or properties of both the entities and their relationships.</a:t>
            </a:r>
            <a:endParaRPr lang="en-US" dirty="0"/>
          </a:p>
        </p:txBody>
      </p:sp>
      <p:sp>
        <p:nvSpPr>
          <p:cNvPr id="16388"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16387"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E4C0A5AE-624E-F14F-9A75-DD5FB9246855}" type="slidenum">
              <a:rPr lang="en-US">
                <a:latin typeface="Arial Black" panose="020B0A04020102020204" charset="0"/>
              </a:rPr>
            </a:fld>
            <a:endParaRPr lang="en-US">
              <a:latin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2"/>
          <p:cNvSpPr>
            <a:spLocks noGrp="1" noChangeArrowheads="1"/>
          </p:cNvSpPr>
          <p:nvPr>
            <p:ph type="title"/>
          </p:nvPr>
        </p:nvSpPr>
        <p:spPr/>
        <p:txBody>
          <a:bodyPr>
            <a:normAutofit fontScale="90000"/>
          </a:bodyPr>
          <a:lstStyle/>
          <a:p>
            <a:pPr eaLnBrk="1" hangingPunct="1"/>
            <a:r>
              <a:rPr lang="en-US" dirty="0"/>
              <a:t>Introduction to E-R Modeling (Cont.)</a:t>
            </a:r>
            <a:endParaRPr lang="en-US" dirty="0"/>
          </a:p>
        </p:txBody>
      </p:sp>
      <p:sp>
        <p:nvSpPr>
          <p:cNvPr id="17414" name="Rectangle 3"/>
          <p:cNvSpPr>
            <a:spLocks noGrp="1" noChangeArrowheads="1"/>
          </p:cNvSpPr>
          <p:nvPr>
            <p:ph idx="1"/>
          </p:nvPr>
        </p:nvSpPr>
        <p:spPr/>
        <p:txBody>
          <a:bodyPr>
            <a:normAutofit fontScale="92500" lnSpcReduction="10000"/>
          </a:bodyPr>
          <a:lstStyle/>
          <a:p>
            <a:pPr eaLnBrk="1" hangingPunct="1">
              <a:buClr>
                <a:schemeClr val="hlink"/>
              </a:buClr>
              <a:buSzPct val="110000"/>
            </a:pPr>
            <a:r>
              <a:rPr lang="en-US" dirty="0"/>
              <a:t>Entity: a person, place, object, event or concept in the user environment about which data is to be maintained</a:t>
            </a:r>
            <a:endParaRPr lang="en-US" dirty="0"/>
          </a:p>
          <a:p>
            <a:pPr eaLnBrk="1" hangingPunct="1">
              <a:buClr>
                <a:schemeClr val="hlink"/>
              </a:buClr>
              <a:buSzPct val="110000"/>
            </a:pPr>
            <a:r>
              <a:rPr lang="en-US" dirty="0"/>
              <a:t>Entity type:</a:t>
            </a:r>
            <a:r>
              <a:rPr lang="en-US" b="1" dirty="0"/>
              <a:t> </a:t>
            </a:r>
            <a:r>
              <a:rPr lang="en-US" dirty="0"/>
              <a:t>collection of entities that share  common properties or characteristics</a:t>
            </a:r>
            <a:endParaRPr lang="en-US" dirty="0"/>
          </a:p>
          <a:p>
            <a:pPr eaLnBrk="1" hangingPunct="1">
              <a:buClr>
                <a:schemeClr val="hlink"/>
              </a:buClr>
              <a:buSzPct val="110000"/>
            </a:pPr>
            <a:r>
              <a:rPr lang="en-US" dirty="0"/>
              <a:t>Entity instance: single occurrence of an entity type</a:t>
            </a:r>
            <a:endParaRPr lang="en-US" dirty="0"/>
          </a:p>
        </p:txBody>
      </p:sp>
      <p:sp>
        <p:nvSpPr>
          <p:cNvPr id="17412"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17411"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C624DDD5-CB26-B84E-B1F5-248500AA994D}" type="slidenum">
              <a:rPr lang="en-US">
                <a:latin typeface="Arial Black" panose="020B0A04020102020204" charset="0"/>
              </a:rPr>
            </a:fld>
            <a:endParaRPr lang="en-US">
              <a:latin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457200" y="311546"/>
            <a:ext cx="8229600" cy="4541378"/>
          </a:xfrm>
        </p:spPr>
        <p:txBody>
          <a:bodyPr anchor="ctr" anchorCtr="0">
            <a:noAutofit/>
          </a:bodyPr>
          <a:lstStyle/>
          <a:p>
            <a:pPr marL="0" indent="0" algn="ctr">
              <a:buNone/>
            </a:pPr>
            <a:r>
              <a:rPr lang="en-US" sz="2600" u="sng" dirty="0" smtClean="0"/>
              <a:t>Disclaimer</a:t>
            </a:r>
            <a:endParaRPr lang="en-US" sz="2600" u="sng" dirty="0" smtClean="0"/>
          </a:p>
          <a:p>
            <a:pPr marL="0" indent="0">
              <a:buNone/>
            </a:pPr>
            <a:r>
              <a:rPr lang="en-US" sz="2600" dirty="0" smtClean="0"/>
              <a:t>These slides are part of teaching materials for Information System (IS). These slides do not cover all aspect of learning IS, nor are these to be taken as primary source of information. As the core textbooks and reference books for learning the subject has already been specified and provided to the students, students are encouraged to learn from the original sources.</a:t>
            </a:r>
            <a:endParaRPr lang="en-US" sz="2600" dirty="0" smtClean="0"/>
          </a:p>
          <a:p>
            <a:pPr marL="0" indent="0">
              <a:buNone/>
            </a:pPr>
            <a:endParaRPr lang="en-US" sz="2600" dirty="0"/>
          </a:p>
          <a:p>
            <a:pPr marL="0" indent="0">
              <a:buNone/>
            </a:pPr>
            <a:r>
              <a:rPr lang="en-US" sz="2600" dirty="0" smtClean="0"/>
              <a:t>Contents in these slides are copyrighted to the instructor and authors of original texts where applicable.</a:t>
            </a:r>
            <a:endParaRPr lang="en-US" sz="2600" dirty="0" smtClean="0"/>
          </a:p>
        </p:txBody>
      </p:sp>
      <p:sp>
        <p:nvSpPr>
          <p:cNvPr id="2" name="Date Placeholder 1"/>
          <p:cNvSpPr>
            <a:spLocks noGrp="1"/>
          </p:cNvSpPr>
          <p:nvPr>
            <p:ph type="dt" sz="half" idx="10"/>
          </p:nvPr>
        </p:nvSpPr>
        <p:spPr/>
        <p:txBody>
          <a:bodyPr/>
          <a:lstStyle/>
          <a:p>
            <a:r>
              <a:rPr lang="en-AU" smtClean="0"/>
              <a:t>Information Systems, Unit 04 </a:t>
            </a:r>
            <a:endParaRPr lang="en-US"/>
          </a:p>
        </p:txBody>
      </p:sp>
      <p:sp>
        <p:nvSpPr>
          <p:cNvPr id="3" name="Slide Number Placeholder 2"/>
          <p:cNvSpPr>
            <a:spLocks noGrp="1"/>
          </p:cNvSpPr>
          <p:nvPr>
            <p:ph type="sldNum" sz="quarter" idx="12"/>
          </p:nvPr>
        </p:nvSpPr>
        <p:spPr/>
        <p:txBody>
          <a:bodyPr/>
          <a:lstStyle/>
          <a:p>
            <a:fld id="{70915109-DA69-6E47-8559-61ECB78F5B26}" type="slidenum">
              <a:rPr lang="en-US" smtClean="0"/>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18435"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11C1AF9C-0ED9-2A48-84B6-CADA68B0E9E9}" type="slidenum">
              <a:rPr lang="en-US">
                <a:latin typeface="Arial Black" panose="020B0A04020102020204" charset="0"/>
              </a:rPr>
            </a:fld>
            <a:endParaRPr lang="en-US">
              <a:latin typeface="Arial Black" panose="020B0A04020102020204" charset="0"/>
            </a:endParaRPr>
          </a:p>
        </p:txBody>
      </p:sp>
      <p:pic>
        <p:nvPicPr>
          <p:cNvPr id="18437" name="Picture 6" descr="Noname.gif"/>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088726" y="0"/>
            <a:ext cx="7253803" cy="4249341"/>
          </a:xfrm>
          <a:prstGeom prst="rect">
            <a:avLst/>
          </a:prstGeom>
          <a:noFill/>
          <a:ln>
            <a:noFill/>
          </a:ln>
        </p:spPr>
      </p:pic>
      <p:sp>
        <p:nvSpPr>
          <p:cNvPr id="18438" name="Rectangle 7"/>
          <p:cNvSpPr>
            <a:spLocks noChangeArrowheads="1"/>
          </p:cNvSpPr>
          <p:nvPr/>
        </p:nvSpPr>
        <p:spPr bwMode="auto">
          <a:xfrm>
            <a:off x="2667000" y="4351735"/>
            <a:ext cx="4572000" cy="369332"/>
          </a:xfrm>
          <a:prstGeom prst="rect">
            <a:avLst/>
          </a:prstGeom>
          <a:noFill/>
          <a:ln>
            <a:noFill/>
          </a:ln>
        </p:spPr>
        <p:txBody>
          <a:bodyPr>
            <a:spAutoFit/>
          </a:bodyPr>
          <a:lstStyle/>
          <a:p>
            <a:r>
              <a:rPr lang="en-US" b="1"/>
              <a:t>FIGURE 8-5   </a:t>
            </a:r>
            <a:r>
              <a:rPr lang="en-US"/>
              <a:t>Basic E-R notation</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itle 1"/>
          <p:cNvSpPr>
            <a:spLocks noGrp="1"/>
          </p:cNvSpPr>
          <p:nvPr>
            <p:ph type="title"/>
          </p:nvPr>
        </p:nvSpPr>
        <p:spPr/>
        <p:txBody>
          <a:bodyPr>
            <a:normAutofit/>
          </a:bodyPr>
          <a:lstStyle/>
          <a:p>
            <a:pPr eaLnBrk="1" hangingPunct="1"/>
            <a:r>
              <a:rPr lang="en-US" dirty="0"/>
              <a:t>Naming and Defining Entity Types</a:t>
            </a:r>
            <a:endParaRPr lang="en-US" dirty="0"/>
          </a:p>
        </p:txBody>
      </p:sp>
      <p:sp>
        <p:nvSpPr>
          <p:cNvPr id="19460" name="Content Placeholder 2"/>
          <p:cNvSpPr>
            <a:spLocks noGrp="1"/>
          </p:cNvSpPr>
          <p:nvPr>
            <p:ph idx="1"/>
          </p:nvPr>
        </p:nvSpPr>
        <p:spPr/>
        <p:txBody>
          <a:bodyPr>
            <a:normAutofit lnSpcReduction="20000"/>
          </a:bodyPr>
          <a:lstStyle/>
          <a:p>
            <a:pPr eaLnBrk="1" hangingPunct="1"/>
            <a:r>
              <a:rPr lang="en-US" dirty="0"/>
              <a:t>An entity type name should be:</a:t>
            </a:r>
            <a:endParaRPr lang="en-US" dirty="0"/>
          </a:p>
          <a:p>
            <a:pPr lvl="1" eaLnBrk="1" hangingPunct="1"/>
            <a:r>
              <a:rPr lang="en-US" i="1" dirty="0"/>
              <a:t>A singular noun.</a:t>
            </a:r>
            <a:endParaRPr lang="en-US" i="1" dirty="0"/>
          </a:p>
          <a:p>
            <a:pPr lvl="1" eaLnBrk="1" hangingPunct="1"/>
            <a:r>
              <a:rPr lang="en-US" i="1" dirty="0"/>
              <a:t>Descriptive and specific to the organization.</a:t>
            </a:r>
            <a:endParaRPr lang="en-US" i="1" dirty="0"/>
          </a:p>
          <a:p>
            <a:pPr lvl="1" eaLnBrk="1" hangingPunct="1"/>
            <a:r>
              <a:rPr lang="en-US" i="1" dirty="0"/>
              <a:t>Concise.</a:t>
            </a:r>
            <a:endParaRPr lang="en-US" i="1" dirty="0">
              <a:latin typeface="Helvetica Neue" panose="02000503000000020004"/>
              <a:cs typeface="Helvetica Neue" panose="02000503000000020004"/>
            </a:endParaRPr>
          </a:p>
          <a:p>
            <a:pPr eaLnBrk="1" hangingPunct="1"/>
            <a:r>
              <a:rPr lang="en-US" i="1" dirty="0"/>
              <a:t>Event entity type </a:t>
            </a:r>
            <a:r>
              <a:rPr lang="en-US" dirty="0"/>
              <a:t>should be named for the </a:t>
            </a:r>
            <a:r>
              <a:rPr lang="en-US" i="1" dirty="0"/>
              <a:t>result of the event</a:t>
            </a:r>
            <a:r>
              <a:rPr lang="en-US" dirty="0"/>
              <a:t>, not the activity or process of the event.</a:t>
            </a:r>
            <a:endParaRPr lang="en-US" dirty="0"/>
          </a:p>
        </p:txBody>
      </p:sp>
      <p:sp>
        <p:nvSpPr>
          <p:cNvPr id="19462"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19461"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B6998694-B54C-E74D-90FF-82AE892500AD}" type="slidenum">
              <a:rPr lang="en-US">
                <a:latin typeface="Arial Black" panose="020B0A04020102020204" charset="0"/>
              </a:rPr>
            </a:fld>
            <a:endParaRPr lang="en-US">
              <a:latin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itle 1"/>
          <p:cNvSpPr>
            <a:spLocks noGrp="1"/>
          </p:cNvSpPr>
          <p:nvPr>
            <p:ph type="title"/>
          </p:nvPr>
        </p:nvSpPr>
        <p:spPr/>
        <p:txBody>
          <a:bodyPr>
            <a:normAutofit fontScale="90000"/>
          </a:bodyPr>
          <a:lstStyle/>
          <a:p>
            <a:pPr eaLnBrk="1" hangingPunct="1"/>
            <a:r>
              <a:rPr lang="en-US" dirty="0"/>
              <a:t>Naming and Defining Entity Types (Cont.)</a:t>
            </a:r>
            <a:endParaRPr lang="en-US" dirty="0"/>
          </a:p>
        </p:txBody>
      </p:sp>
      <p:sp>
        <p:nvSpPr>
          <p:cNvPr id="20484" name="Content Placeholder 2"/>
          <p:cNvSpPr>
            <a:spLocks noGrp="1"/>
          </p:cNvSpPr>
          <p:nvPr>
            <p:ph idx="1"/>
          </p:nvPr>
        </p:nvSpPr>
        <p:spPr/>
        <p:txBody>
          <a:bodyPr>
            <a:normAutofit fontScale="92500"/>
          </a:bodyPr>
          <a:lstStyle/>
          <a:p>
            <a:pPr eaLnBrk="1" hangingPunct="1"/>
            <a:r>
              <a:rPr lang="en-US" dirty="0"/>
              <a:t>An entity type definition:</a:t>
            </a:r>
            <a:endParaRPr lang="en-US" dirty="0"/>
          </a:p>
          <a:p>
            <a:pPr lvl="1" eaLnBrk="1" hangingPunct="1"/>
            <a:r>
              <a:rPr lang="en-US" dirty="0"/>
              <a:t>Includes a statement of </a:t>
            </a:r>
            <a:r>
              <a:rPr lang="en-US" i="1" dirty="0"/>
              <a:t>what the unique characteristic(s) is (are) for each instance</a:t>
            </a:r>
            <a:r>
              <a:rPr lang="en-US" dirty="0"/>
              <a:t>.</a:t>
            </a:r>
            <a:endParaRPr lang="en-US" dirty="0"/>
          </a:p>
          <a:p>
            <a:pPr lvl="1" eaLnBrk="1" hangingPunct="1"/>
            <a:r>
              <a:rPr lang="en-US" dirty="0"/>
              <a:t>Makes clear </a:t>
            </a:r>
            <a:r>
              <a:rPr lang="en-US" i="1" dirty="0"/>
              <a:t>what entity instances are included and not included</a:t>
            </a:r>
            <a:r>
              <a:rPr lang="en-US" dirty="0"/>
              <a:t> in the entity type.</a:t>
            </a:r>
            <a:endParaRPr lang="en-US" dirty="0"/>
          </a:p>
          <a:p>
            <a:pPr lvl="1" eaLnBrk="1" hangingPunct="1"/>
            <a:r>
              <a:rPr lang="en-US" dirty="0"/>
              <a:t>Often includes a description of </a:t>
            </a:r>
            <a:r>
              <a:rPr lang="en-US" i="1" dirty="0"/>
              <a:t>when an instance of the entity type is created or deleted</a:t>
            </a:r>
            <a:r>
              <a:rPr lang="en-US" dirty="0"/>
              <a:t>.</a:t>
            </a:r>
            <a:endParaRPr lang="en-US" dirty="0"/>
          </a:p>
        </p:txBody>
      </p:sp>
      <p:sp>
        <p:nvSpPr>
          <p:cNvPr id="20486"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20485"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E8074D3E-A43E-1944-A5D1-4B4B17904DBB}" type="slidenum">
              <a:rPr lang="en-US">
                <a:latin typeface="Arial Black" panose="020B0A04020102020204" charset="0"/>
              </a:rPr>
            </a:fld>
            <a:endParaRPr lang="en-US">
              <a:latin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1"/>
          <p:cNvSpPr>
            <a:spLocks noGrp="1"/>
          </p:cNvSpPr>
          <p:nvPr>
            <p:ph type="title"/>
          </p:nvPr>
        </p:nvSpPr>
        <p:spPr/>
        <p:txBody>
          <a:bodyPr>
            <a:normAutofit fontScale="90000"/>
          </a:bodyPr>
          <a:lstStyle/>
          <a:p>
            <a:pPr eaLnBrk="1" hangingPunct="1"/>
            <a:r>
              <a:rPr lang="en-US" dirty="0"/>
              <a:t>Naming and Defining Entity Types (Cont.)</a:t>
            </a:r>
            <a:endParaRPr lang="en-US" dirty="0"/>
          </a:p>
        </p:txBody>
      </p:sp>
      <p:sp>
        <p:nvSpPr>
          <p:cNvPr id="21508" name="Content Placeholder 2"/>
          <p:cNvSpPr>
            <a:spLocks noGrp="1"/>
          </p:cNvSpPr>
          <p:nvPr>
            <p:ph idx="1"/>
          </p:nvPr>
        </p:nvSpPr>
        <p:spPr/>
        <p:txBody>
          <a:bodyPr/>
          <a:lstStyle/>
          <a:p>
            <a:pPr eaLnBrk="1" hangingPunct="1"/>
            <a:r>
              <a:rPr lang="en-US" dirty="0"/>
              <a:t>For some entity types the definition must specify:</a:t>
            </a:r>
            <a:endParaRPr lang="en-US" dirty="0"/>
          </a:p>
          <a:p>
            <a:pPr lvl="1" eaLnBrk="1" hangingPunct="1"/>
            <a:r>
              <a:rPr lang="en-US" i="1" dirty="0"/>
              <a:t>When an instance might change into an instance of another entity type</a:t>
            </a:r>
            <a:r>
              <a:rPr lang="en-US" dirty="0"/>
              <a:t>.</a:t>
            </a:r>
            <a:endParaRPr lang="en-US" dirty="0"/>
          </a:p>
          <a:p>
            <a:pPr lvl="1" eaLnBrk="1" hangingPunct="1"/>
            <a:r>
              <a:rPr lang="en-US" i="1" dirty="0"/>
              <a:t>What history is to be kept about entity instances</a:t>
            </a:r>
            <a:r>
              <a:rPr lang="en-US" dirty="0"/>
              <a:t>.</a:t>
            </a:r>
            <a:endParaRPr lang="en-US" dirty="0"/>
          </a:p>
        </p:txBody>
      </p:sp>
      <p:sp>
        <p:nvSpPr>
          <p:cNvPr id="21510"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21509"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C1495369-C8A3-B44D-BE34-BFD2346473F6}" type="slidenum">
              <a:rPr lang="en-US">
                <a:latin typeface="Arial Black" panose="020B0A04020102020204" charset="0"/>
              </a:rPr>
            </a:fld>
            <a:endParaRPr lang="en-US">
              <a:latin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p:txBody>
          <a:bodyPr/>
          <a:lstStyle/>
          <a:p>
            <a:pPr eaLnBrk="1" hangingPunct="1"/>
            <a:r>
              <a:rPr lang="en-US" dirty="0"/>
              <a:t>Attributes</a:t>
            </a:r>
            <a:endParaRPr lang="en-US" dirty="0"/>
          </a:p>
        </p:txBody>
      </p:sp>
      <p:sp>
        <p:nvSpPr>
          <p:cNvPr id="22532" name="Content Placeholder 2"/>
          <p:cNvSpPr>
            <a:spLocks noGrp="1"/>
          </p:cNvSpPr>
          <p:nvPr>
            <p:ph idx="1"/>
          </p:nvPr>
        </p:nvSpPr>
        <p:spPr/>
        <p:txBody>
          <a:bodyPr/>
          <a:lstStyle/>
          <a:p>
            <a:pPr eaLnBrk="1" hangingPunct="1"/>
            <a:r>
              <a:rPr lang="en-US" dirty="0"/>
              <a:t>Attribute: a named property or characteristic of an entity that is of interest to the organization</a:t>
            </a:r>
            <a:endParaRPr lang="en-US" dirty="0"/>
          </a:p>
          <a:p>
            <a:pPr lvl="1" eaLnBrk="1" hangingPunct="1"/>
            <a:r>
              <a:rPr lang="en-US" dirty="0"/>
              <a:t>Naming an attribute: i.e. </a:t>
            </a:r>
            <a:r>
              <a:rPr lang="en-US" dirty="0" err="1"/>
              <a:t>Vehicle_ID</a:t>
            </a:r>
            <a:endParaRPr lang="en-US" dirty="0"/>
          </a:p>
          <a:p>
            <a:pPr lvl="1" eaLnBrk="1" hangingPunct="1"/>
            <a:r>
              <a:rPr lang="en-US" dirty="0"/>
              <a:t>Place its name inside the rectangle  for the associated entity in the E-R diagram.</a:t>
            </a:r>
            <a:endParaRPr lang="en-US" dirty="0"/>
          </a:p>
        </p:txBody>
      </p:sp>
      <p:sp>
        <p:nvSpPr>
          <p:cNvPr id="22534"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22533"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B952317A-8D0E-6746-8C53-BD6FC0B3E9C4}" type="slidenum">
              <a:rPr lang="en-US">
                <a:latin typeface="Arial Black" panose="020B0A04020102020204" charset="0"/>
              </a:rPr>
            </a:fld>
            <a:endParaRPr lang="en-US">
              <a:latin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itle 1"/>
          <p:cNvSpPr>
            <a:spLocks noGrp="1"/>
          </p:cNvSpPr>
          <p:nvPr>
            <p:ph type="title"/>
          </p:nvPr>
        </p:nvSpPr>
        <p:spPr/>
        <p:txBody>
          <a:bodyPr>
            <a:normAutofit/>
          </a:bodyPr>
          <a:lstStyle/>
          <a:p>
            <a:pPr eaLnBrk="1" hangingPunct="1"/>
            <a:r>
              <a:rPr lang="en-US" dirty="0"/>
              <a:t>Naming and Defining Attributes</a:t>
            </a:r>
            <a:endParaRPr lang="en-US" dirty="0"/>
          </a:p>
        </p:txBody>
      </p:sp>
      <p:sp>
        <p:nvSpPr>
          <p:cNvPr id="23556" name="Content Placeholder 2"/>
          <p:cNvSpPr>
            <a:spLocks noGrp="1"/>
          </p:cNvSpPr>
          <p:nvPr>
            <p:ph idx="1"/>
          </p:nvPr>
        </p:nvSpPr>
        <p:spPr/>
        <p:txBody>
          <a:bodyPr>
            <a:normAutofit fontScale="92500"/>
          </a:bodyPr>
          <a:lstStyle/>
          <a:p>
            <a:pPr eaLnBrk="1" hangingPunct="1"/>
            <a:r>
              <a:rPr lang="en-US" dirty="0"/>
              <a:t>An attribute name is a </a:t>
            </a:r>
            <a:r>
              <a:rPr lang="en-US" i="1" dirty="0"/>
              <a:t>noun</a:t>
            </a:r>
            <a:r>
              <a:rPr lang="en-US" dirty="0"/>
              <a:t> and should be </a:t>
            </a:r>
            <a:r>
              <a:rPr lang="en-US" i="1" dirty="0"/>
              <a:t>unique</a:t>
            </a:r>
            <a:r>
              <a:rPr lang="en-US" dirty="0"/>
              <a:t>.</a:t>
            </a:r>
            <a:endParaRPr lang="en-US" dirty="0"/>
          </a:p>
          <a:p>
            <a:pPr eaLnBrk="1" hangingPunct="1"/>
            <a:r>
              <a:rPr lang="en-US" dirty="0"/>
              <a:t>To make an attribute name unique and for clarity, </a:t>
            </a:r>
            <a:r>
              <a:rPr lang="en-US" i="1" dirty="0"/>
              <a:t>each attribute name should follow a standard format</a:t>
            </a:r>
            <a:r>
              <a:rPr lang="en-US" dirty="0"/>
              <a:t>.</a:t>
            </a:r>
            <a:endParaRPr lang="en-US" dirty="0"/>
          </a:p>
          <a:p>
            <a:pPr eaLnBrk="1" hangingPunct="1"/>
            <a:r>
              <a:rPr lang="en-US" i="1" dirty="0"/>
              <a:t>Similar attributes of different entity types should use similar but distinguishing names</a:t>
            </a:r>
            <a:r>
              <a:rPr lang="en-US" dirty="0" smtClean="0"/>
              <a:t>.</a:t>
            </a:r>
            <a:endParaRPr lang="en-US" dirty="0"/>
          </a:p>
        </p:txBody>
      </p:sp>
      <p:sp>
        <p:nvSpPr>
          <p:cNvPr id="23558"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23557"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EF534907-A414-474C-B774-62FC39715D71}" type="slidenum">
              <a:rPr lang="en-US">
                <a:latin typeface="Arial Black" panose="020B0A04020102020204" charset="0"/>
              </a:rPr>
            </a:fld>
            <a:endParaRPr lang="en-US">
              <a:latin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itle 1"/>
          <p:cNvSpPr>
            <a:spLocks noGrp="1"/>
          </p:cNvSpPr>
          <p:nvPr>
            <p:ph type="title"/>
          </p:nvPr>
        </p:nvSpPr>
        <p:spPr/>
        <p:txBody>
          <a:bodyPr>
            <a:normAutofit fontScale="90000"/>
          </a:bodyPr>
          <a:lstStyle/>
          <a:p>
            <a:pPr eaLnBrk="1" hangingPunct="1"/>
            <a:r>
              <a:rPr lang="en-US" dirty="0"/>
              <a:t>Naming and Defining Attributes (Cont.)</a:t>
            </a:r>
            <a:endParaRPr lang="en-US" dirty="0"/>
          </a:p>
        </p:txBody>
      </p:sp>
      <p:sp>
        <p:nvSpPr>
          <p:cNvPr id="24580" name="Content Placeholder 2"/>
          <p:cNvSpPr>
            <a:spLocks noGrp="1"/>
          </p:cNvSpPr>
          <p:nvPr>
            <p:ph idx="1"/>
          </p:nvPr>
        </p:nvSpPr>
        <p:spPr/>
        <p:txBody>
          <a:bodyPr>
            <a:normAutofit lnSpcReduction="10000"/>
          </a:bodyPr>
          <a:lstStyle/>
          <a:p>
            <a:pPr eaLnBrk="1" hangingPunct="1"/>
            <a:r>
              <a:rPr lang="en-US" dirty="0"/>
              <a:t>An attribute definition:</a:t>
            </a:r>
            <a:endParaRPr lang="en-US" dirty="0"/>
          </a:p>
          <a:p>
            <a:pPr lvl="1" eaLnBrk="1" hangingPunct="1"/>
            <a:r>
              <a:rPr lang="en-US" i="1" dirty="0"/>
              <a:t>States what the attribute is and possibly why it is important</a:t>
            </a:r>
            <a:r>
              <a:rPr lang="en-US" dirty="0"/>
              <a:t>.</a:t>
            </a:r>
            <a:endParaRPr lang="en-US" dirty="0"/>
          </a:p>
          <a:p>
            <a:pPr lvl="1" eaLnBrk="1" hangingPunct="1"/>
            <a:r>
              <a:rPr lang="en-US" dirty="0"/>
              <a:t>Should make it clear </a:t>
            </a:r>
            <a:r>
              <a:rPr lang="en-US" i="1" dirty="0"/>
              <a:t>what is included and what is not included</a:t>
            </a:r>
            <a:r>
              <a:rPr lang="en-US" dirty="0"/>
              <a:t>.</a:t>
            </a:r>
            <a:endParaRPr lang="en-US" dirty="0"/>
          </a:p>
          <a:p>
            <a:pPr lvl="1" eaLnBrk="1" hangingPunct="1"/>
            <a:r>
              <a:rPr lang="en-US" dirty="0"/>
              <a:t>Contains any </a:t>
            </a:r>
            <a:r>
              <a:rPr lang="en-US" i="1" dirty="0"/>
              <a:t>aliases</a:t>
            </a:r>
            <a:r>
              <a:rPr lang="en-US" dirty="0"/>
              <a:t> or alternative names.</a:t>
            </a:r>
            <a:endParaRPr lang="en-US" dirty="0"/>
          </a:p>
          <a:p>
            <a:pPr lvl="1" eaLnBrk="1" hangingPunct="1"/>
            <a:r>
              <a:rPr lang="en-US" dirty="0"/>
              <a:t>States </a:t>
            </a:r>
            <a:r>
              <a:rPr lang="en-US" i="1" dirty="0"/>
              <a:t>the source of values for the attribute</a:t>
            </a:r>
            <a:r>
              <a:rPr lang="en-US" dirty="0"/>
              <a:t>.</a:t>
            </a:r>
            <a:endParaRPr lang="en-US" dirty="0"/>
          </a:p>
        </p:txBody>
      </p:sp>
      <p:sp>
        <p:nvSpPr>
          <p:cNvPr id="24582"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24581"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C4856EFB-8B8C-0947-BAFC-0F64FD84B5CF}" type="slidenum">
              <a:rPr lang="en-US">
                <a:latin typeface="Arial Black" panose="020B0A04020102020204" charset="0"/>
              </a:rPr>
            </a:fld>
            <a:endParaRPr lang="en-US">
              <a:latin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itle 1"/>
          <p:cNvSpPr>
            <a:spLocks noGrp="1"/>
          </p:cNvSpPr>
          <p:nvPr>
            <p:ph type="title"/>
          </p:nvPr>
        </p:nvSpPr>
        <p:spPr/>
        <p:txBody>
          <a:bodyPr>
            <a:normAutofit fontScale="90000"/>
          </a:bodyPr>
          <a:lstStyle/>
          <a:p>
            <a:pPr eaLnBrk="1" hangingPunct="1"/>
            <a:r>
              <a:rPr lang="en-US" dirty="0"/>
              <a:t>Naming and Defining Attributes (Cont.)</a:t>
            </a:r>
            <a:endParaRPr lang="en-US" dirty="0"/>
          </a:p>
        </p:txBody>
      </p:sp>
      <p:sp>
        <p:nvSpPr>
          <p:cNvPr id="25604" name="Content Placeholder 2"/>
          <p:cNvSpPr>
            <a:spLocks noGrp="1"/>
          </p:cNvSpPr>
          <p:nvPr>
            <p:ph idx="1"/>
          </p:nvPr>
        </p:nvSpPr>
        <p:spPr/>
        <p:txBody>
          <a:bodyPr/>
          <a:lstStyle/>
          <a:p>
            <a:pPr eaLnBrk="1" hangingPunct="1"/>
            <a:r>
              <a:rPr lang="en-US" dirty="0"/>
              <a:t>An attribute definition should indicate:</a:t>
            </a:r>
            <a:endParaRPr lang="en-US" dirty="0"/>
          </a:p>
          <a:p>
            <a:pPr lvl="1" eaLnBrk="1" hangingPunct="1"/>
            <a:r>
              <a:rPr lang="en-US" i="1" dirty="0"/>
              <a:t>If a value for the attribute is required or optional</a:t>
            </a:r>
            <a:r>
              <a:rPr lang="en-US" dirty="0"/>
              <a:t>.</a:t>
            </a:r>
            <a:endParaRPr lang="en-US" dirty="0"/>
          </a:p>
          <a:p>
            <a:pPr lvl="1" eaLnBrk="1" hangingPunct="1"/>
            <a:r>
              <a:rPr lang="en-US" i="1" dirty="0"/>
              <a:t>If a value for the attribute may change.</a:t>
            </a:r>
            <a:endParaRPr lang="en-US" i="1" dirty="0"/>
          </a:p>
          <a:p>
            <a:pPr lvl="1" eaLnBrk="1" hangingPunct="1"/>
            <a:r>
              <a:rPr lang="en-US" dirty="0"/>
              <a:t>Any </a:t>
            </a:r>
            <a:r>
              <a:rPr lang="en-US" i="1" dirty="0"/>
              <a:t>relationships that attribute has with other attributes.</a:t>
            </a:r>
            <a:endParaRPr lang="en-US" dirty="0"/>
          </a:p>
        </p:txBody>
      </p:sp>
      <p:sp>
        <p:nvSpPr>
          <p:cNvPr id="25606"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25605"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B5E3A5F2-3E73-B947-B8BA-DA23C079468F}" type="slidenum">
              <a:rPr lang="en-US">
                <a:latin typeface="Arial Black" panose="020B0A04020102020204" charset="0"/>
              </a:rPr>
            </a:fld>
            <a:endParaRPr lang="en-US">
              <a:latin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p:cNvSpPr>
            <a:spLocks noGrp="1"/>
          </p:cNvSpPr>
          <p:nvPr>
            <p:ph type="title"/>
          </p:nvPr>
        </p:nvSpPr>
        <p:spPr/>
        <p:txBody>
          <a:bodyPr>
            <a:normAutofit/>
          </a:bodyPr>
          <a:lstStyle/>
          <a:p>
            <a:pPr eaLnBrk="1" hangingPunct="1"/>
            <a:r>
              <a:rPr lang="en-US" dirty="0"/>
              <a:t>Candidate Keys and Identifiers.</a:t>
            </a:r>
            <a:endParaRPr lang="en-US" dirty="0"/>
          </a:p>
        </p:txBody>
      </p:sp>
      <p:sp>
        <p:nvSpPr>
          <p:cNvPr id="26628" name="Content Placeholder 2"/>
          <p:cNvSpPr>
            <a:spLocks noGrp="1"/>
          </p:cNvSpPr>
          <p:nvPr>
            <p:ph idx="1"/>
          </p:nvPr>
        </p:nvSpPr>
        <p:spPr/>
        <p:txBody>
          <a:bodyPr/>
          <a:lstStyle/>
          <a:p>
            <a:pPr eaLnBrk="1" hangingPunct="1"/>
            <a:r>
              <a:rPr lang="en-US" dirty="0"/>
              <a:t>Candidate key: an attribute (or combination of attributes) that uniquely identifies each instance of an entity type</a:t>
            </a:r>
            <a:endParaRPr lang="en-US" dirty="0"/>
          </a:p>
          <a:p>
            <a:pPr eaLnBrk="1" hangingPunct="1"/>
            <a:r>
              <a:rPr lang="en-US" dirty="0"/>
              <a:t>Identifier: a candidate key that has been selected as the unique, identifying characteristic for an entity type</a:t>
            </a:r>
            <a:endParaRPr lang="en-US" dirty="0"/>
          </a:p>
        </p:txBody>
      </p:sp>
      <p:sp>
        <p:nvSpPr>
          <p:cNvPr id="26630"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26629"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388E06A5-4BC6-1141-B938-7DB45EF52A43}" type="slidenum">
              <a:rPr lang="en-US">
                <a:latin typeface="Arial Black" panose="020B0A04020102020204" charset="0"/>
              </a:rPr>
            </a:fld>
            <a:endParaRPr lang="en-US">
              <a:latin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normAutofit fontScale="90000"/>
          </a:bodyPr>
          <a:lstStyle/>
          <a:p>
            <a:pPr eaLnBrk="1" hangingPunct="1"/>
            <a:r>
              <a:rPr lang="en-US" dirty="0"/>
              <a:t>Candidate Keys and Identifiers (Cont.)</a:t>
            </a:r>
            <a:endParaRPr lang="en-US" dirty="0"/>
          </a:p>
        </p:txBody>
      </p:sp>
      <p:sp>
        <p:nvSpPr>
          <p:cNvPr id="27652" name="Content Placeholder 2"/>
          <p:cNvSpPr>
            <a:spLocks noGrp="1"/>
          </p:cNvSpPr>
          <p:nvPr>
            <p:ph idx="1"/>
          </p:nvPr>
        </p:nvSpPr>
        <p:spPr/>
        <p:txBody>
          <a:bodyPr>
            <a:normAutofit fontScale="92500"/>
          </a:bodyPr>
          <a:lstStyle/>
          <a:p>
            <a:pPr marL="609600" indent="-609600" eaLnBrk="1" hangingPunct="1"/>
            <a:r>
              <a:rPr lang="en-US" dirty="0"/>
              <a:t>Selection rules for an identifier</a:t>
            </a:r>
            <a:endParaRPr lang="en-US" dirty="0"/>
          </a:p>
          <a:p>
            <a:pPr marL="1009650" lvl="1" indent="-609600" eaLnBrk="1" hangingPunct="1"/>
            <a:r>
              <a:rPr lang="en-US" dirty="0"/>
              <a:t>Choose a candidate key that will not change its value.</a:t>
            </a:r>
            <a:endParaRPr lang="en-US" dirty="0"/>
          </a:p>
          <a:p>
            <a:pPr marL="1009650" lvl="1" indent="-609600" eaLnBrk="1" hangingPunct="1"/>
            <a:r>
              <a:rPr lang="en-US" dirty="0"/>
              <a:t>Choose a candidate key that will never be null.</a:t>
            </a:r>
            <a:endParaRPr lang="en-US" dirty="0"/>
          </a:p>
          <a:p>
            <a:pPr marL="1009650" lvl="1" indent="-609600" eaLnBrk="1" hangingPunct="1"/>
            <a:r>
              <a:rPr lang="en-US" dirty="0"/>
              <a:t>Avoid using intelligent keys.</a:t>
            </a:r>
            <a:endParaRPr lang="en-US" dirty="0"/>
          </a:p>
          <a:p>
            <a:pPr marL="1009650" lvl="1" indent="-609600" eaLnBrk="1" hangingPunct="1"/>
            <a:r>
              <a:rPr lang="en-US" dirty="0"/>
              <a:t>Consider substituting single value surrogate keys for large composite keys.</a:t>
            </a:r>
            <a:endParaRPr lang="en-US" dirty="0"/>
          </a:p>
        </p:txBody>
      </p:sp>
      <p:sp>
        <p:nvSpPr>
          <p:cNvPr id="27654"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27653"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9C8628A3-4303-BF4B-BACD-778879445F24}" type="slidenum">
              <a:rPr lang="en-US">
                <a:latin typeface="Arial Black" panose="020B0A04020102020204" charset="0"/>
              </a:rPr>
            </a:fld>
            <a:endParaRPr lang="en-US">
              <a:latin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3430" y="168088"/>
            <a:ext cx="8881890" cy="1025711"/>
          </a:xfrm>
        </p:spPr>
        <p:txBody>
          <a:bodyPr>
            <a:normAutofit fontScale="90000"/>
          </a:bodyPr>
          <a:lstStyle/>
          <a:p>
            <a:r>
              <a:rPr lang="en-US" dirty="0" smtClean="0"/>
              <a:t>Organization of information with database</a:t>
            </a:r>
            <a:endParaRPr lang="en-US" dirty="0"/>
          </a:p>
        </p:txBody>
      </p:sp>
      <p:sp>
        <p:nvSpPr>
          <p:cNvPr id="20484" name="Text Box 3"/>
          <p:cNvSpPr txBox="1">
            <a:spLocks noChangeArrowheads="1"/>
          </p:cNvSpPr>
          <p:nvPr/>
        </p:nvSpPr>
        <p:spPr bwMode="auto">
          <a:xfrm>
            <a:off x="609600" y="1193800"/>
            <a:ext cx="7924800" cy="1888490"/>
          </a:xfrm>
          <a:prstGeom prst="rect">
            <a:avLst/>
          </a:prstGeom>
          <a:noFill/>
          <a:ln w="9525">
            <a:noFill/>
            <a:miter lim="800000"/>
          </a:ln>
        </p:spPr>
        <p:txBody>
          <a:bodyPr wrap="square" lIns="91430" tIns="45715" rIns="91430" bIns="45715">
            <a:spAutoFit/>
          </a:bodyPr>
          <a:lstStyle/>
          <a:p>
            <a:pPr>
              <a:lnSpc>
                <a:spcPct val="130000"/>
              </a:lnSpc>
            </a:pPr>
            <a:r>
              <a:rPr lang="en-US" b="1" dirty="0" smtClean="0">
                <a:latin typeface="Alegreya Sans Black" panose="00000A00000000000000" charset="0"/>
                <a:ea typeface="Arial" panose="020B0604020202020204" pitchFamily="34" charset="0"/>
                <a:cs typeface="Alegreya Sans Black" panose="00000A00000000000000" charset="0"/>
              </a:rPr>
              <a:t>4.1	Database design process and the relational database model</a:t>
            </a:r>
            <a:endParaRPr lang="en-US" b="1" dirty="0" smtClean="0">
              <a:latin typeface="Alegreya Sans Black" panose="00000A00000000000000" charset="0"/>
              <a:ea typeface="Arial" panose="020B0604020202020204" pitchFamily="34" charset="0"/>
              <a:cs typeface="Alegreya Sans Black" panose="00000A00000000000000" charset="0"/>
            </a:endParaRPr>
          </a:p>
          <a:p>
            <a:pPr>
              <a:lnSpc>
                <a:spcPct val="130000"/>
              </a:lnSpc>
            </a:pPr>
            <a:r>
              <a:rPr lang="en-US" b="1" dirty="0" smtClean="0">
                <a:latin typeface="Alegreya Sans Black" panose="00000A00000000000000" charset="0"/>
                <a:ea typeface="Arial" panose="020B0604020202020204" pitchFamily="34" charset="0"/>
                <a:cs typeface="Alegreya Sans Black" panose="00000A00000000000000" charset="0"/>
              </a:rPr>
              <a:t>4.2 	DDL, DML, normalization, rules for 2NF &amp; 3NF</a:t>
            </a:r>
            <a:endParaRPr lang="en-US" b="1" dirty="0" smtClean="0">
              <a:latin typeface="Alegreya Sans Black" panose="00000A00000000000000" charset="0"/>
              <a:ea typeface="Arial" panose="020B0604020202020204" pitchFamily="34" charset="0"/>
              <a:cs typeface="Alegreya Sans Black" panose="00000A00000000000000" charset="0"/>
            </a:endParaRPr>
          </a:p>
          <a:p>
            <a:pPr>
              <a:lnSpc>
                <a:spcPct val="130000"/>
              </a:lnSpc>
            </a:pPr>
            <a:r>
              <a:rPr lang="en-US" b="1" dirty="0" smtClean="0">
                <a:latin typeface="Alegreya Sans Black" panose="00000A00000000000000" charset="0"/>
                <a:ea typeface="Arial" panose="020B0604020202020204" pitchFamily="34" charset="0"/>
                <a:cs typeface="Alegreya Sans Black" panose="00000A00000000000000" charset="0"/>
              </a:rPr>
              <a:t>4.3	E-R Models</a:t>
            </a:r>
            <a:endParaRPr lang="en-US" b="1" dirty="0" smtClean="0">
              <a:latin typeface="Alegreya Sans Black" panose="00000A00000000000000" charset="0"/>
              <a:ea typeface="Arial" panose="020B0604020202020204" pitchFamily="34" charset="0"/>
              <a:cs typeface="Alegreya Sans Black" panose="00000A00000000000000" charset="0"/>
            </a:endParaRPr>
          </a:p>
          <a:p>
            <a:pPr>
              <a:lnSpc>
                <a:spcPct val="130000"/>
              </a:lnSpc>
            </a:pPr>
            <a:r>
              <a:rPr lang="en-US" b="1" dirty="0" smtClean="0">
                <a:latin typeface="Alegreya Sans Black" panose="00000A00000000000000" charset="0"/>
                <a:ea typeface="Arial" panose="020B0604020202020204" pitchFamily="34" charset="0"/>
                <a:cs typeface="Alegreya Sans Black" panose="00000A00000000000000" charset="0"/>
              </a:rPr>
              <a:t>4.4	Physical database design concepts, de-normalization, file 	organization, indexing</a:t>
            </a:r>
            <a:endParaRPr lang="en-US" b="1" dirty="0">
              <a:latin typeface="Alegreya Sans Black" panose="00000A00000000000000" charset="0"/>
              <a:ea typeface="Arial" panose="020B0604020202020204" pitchFamily="34" charset="0"/>
              <a:cs typeface="Alegreya Sans Black" panose="00000A00000000000000" charset="0"/>
            </a:endParaRPr>
          </a:p>
        </p:txBody>
      </p:sp>
      <p:sp>
        <p:nvSpPr>
          <p:cNvPr id="2" name="Date Placeholder 1"/>
          <p:cNvSpPr>
            <a:spLocks noGrp="1"/>
          </p:cNvSpPr>
          <p:nvPr>
            <p:ph type="dt" sz="half" idx="10"/>
          </p:nvPr>
        </p:nvSpPr>
        <p:spPr/>
        <p:txBody>
          <a:bodyPr/>
          <a:lstStyle/>
          <a:p>
            <a:r>
              <a:rPr lang="en-AU" smtClean="0"/>
              <a:t>Information Systems, Unit 04 </a:t>
            </a:r>
            <a:endParaRPr lang="en-US"/>
          </a:p>
        </p:txBody>
      </p:sp>
      <p:sp>
        <p:nvSpPr>
          <p:cNvPr id="3" name="Slide Number Placeholder 2"/>
          <p:cNvSpPr>
            <a:spLocks noGrp="1"/>
          </p:cNvSpPr>
          <p:nvPr>
            <p:ph type="sldNum" sz="quarter" idx="12"/>
          </p:nvPr>
        </p:nvSpPr>
        <p:spPr/>
        <p:txBody>
          <a:bodyPr/>
          <a:lstStyle/>
          <a:p>
            <a:fld id="{70915109-DA69-6E47-8559-61ECB78F5B26}" type="slidenum">
              <a:rPr lang="en-US" smtClean="0"/>
            </a:fld>
            <a:endParaRPr 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itle 1"/>
          <p:cNvSpPr>
            <a:spLocks noGrp="1"/>
          </p:cNvSpPr>
          <p:nvPr>
            <p:ph type="title"/>
          </p:nvPr>
        </p:nvSpPr>
        <p:spPr/>
        <p:txBody>
          <a:bodyPr/>
          <a:lstStyle/>
          <a:p>
            <a:pPr eaLnBrk="1" hangingPunct="1"/>
            <a:r>
              <a:rPr lang="en-US" dirty="0"/>
              <a:t>Other Attribute Types</a:t>
            </a:r>
            <a:endParaRPr lang="en-US" dirty="0"/>
          </a:p>
        </p:txBody>
      </p:sp>
      <p:sp>
        <p:nvSpPr>
          <p:cNvPr id="28676" name="Content Placeholder 2"/>
          <p:cNvSpPr>
            <a:spLocks noGrp="1"/>
          </p:cNvSpPr>
          <p:nvPr>
            <p:ph idx="1"/>
          </p:nvPr>
        </p:nvSpPr>
        <p:spPr/>
        <p:txBody>
          <a:bodyPr/>
          <a:lstStyle/>
          <a:p>
            <a:pPr eaLnBrk="1" hangingPunct="1"/>
            <a:r>
              <a:rPr lang="en-US" dirty="0"/>
              <a:t>Multivalued attribute: an attribute that may take on more than one value for each entity instance</a:t>
            </a:r>
            <a:endParaRPr lang="en-US" dirty="0"/>
          </a:p>
          <a:p>
            <a:pPr eaLnBrk="1" hangingPunct="1"/>
            <a:r>
              <a:rPr lang="en-US" dirty="0"/>
              <a:t>Repeating group: a set of two or more multivalued attributes that are logically related</a:t>
            </a:r>
            <a:endParaRPr lang="en-US" dirty="0"/>
          </a:p>
        </p:txBody>
      </p:sp>
      <p:sp>
        <p:nvSpPr>
          <p:cNvPr id="28678"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28677"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EA85852F-B296-0D41-B350-2DD2926BD950}" type="slidenum">
              <a:rPr lang="en-US">
                <a:latin typeface="Arial Black" panose="020B0A04020102020204" charset="0"/>
              </a:rPr>
            </a:fld>
            <a:endParaRPr lang="en-US">
              <a:latin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29699"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15373C08-0E6D-6E4A-B82B-FA542208CAE9}" type="slidenum">
              <a:rPr lang="en-US">
                <a:latin typeface="Arial Black" panose="020B0A04020102020204" charset="0"/>
              </a:rPr>
            </a:fld>
            <a:endParaRPr lang="en-US">
              <a:latin typeface="Arial Black" panose="020B0A04020102020204" charset="0"/>
            </a:endParaRPr>
          </a:p>
        </p:txBody>
      </p:sp>
      <p:pic>
        <p:nvPicPr>
          <p:cNvPr id="29701" name="Picture 6" descr="Noname.gif"/>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143000" y="136051"/>
            <a:ext cx="6781800" cy="4631212"/>
          </a:xfrm>
          <a:prstGeom prst="rect">
            <a:avLst/>
          </a:prstGeom>
          <a:noFill/>
          <a:ln>
            <a:noFill/>
          </a:ln>
        </p:spPr>
      </p:pic>
      <p:sp>
        <p:nvSpPr>
          <p:cNvPr id="29702" name="Rectangle 7"/>
          <p:cNvSpPr>
            <a:spLocks noChangeArrowheads="1"/>
          </p:cNvSpPr>
          <p:nvPr/>
        </p:nvSpPr>
        <p:spPr bwMode="auto">
          <a:xfrm>
            <a:off x="5257800" y="1771650"/>
            <a:ext cx="2438400" cy="923330"/>
          </a:xfrm>
          <a:prstGeom prst="rect">
            <a:avLst/>
          </a:prstGeom>
          <a:noFill/>
          <a:ln>
            <a:noFill/>
          </a:ln>
        </p:spPr>
        <p:txBody>
          <a:bodyPr>
            <a:spAutoFit/>
          </a:bodyPr>
          <a:lstStyle/>
          <a:p>
            <a:r>
              <a:rPr lang="en-US" b="1"/>
              <a:t>FIGURE 8-8</a:t>
            </a:r>
            <a:endParaRPr lang="en-US" b="1"/>
          </a:p>
          <a:p>
            <a:r>
              <a:rPr lang="en-US"/>
              <a:t>Multivalued attributes</a:t>
            </a:r>
            <a:endParaRPr lang="en-US"/>
          </a:p>
          <a:p>
            <a:r>
              <a:rPr lang="en-US"/>
              <a:t> and repeating groups</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itle 1"/>
          <p:cNvSpPr>
            <a:spLocks noGrp="1"/>
          </p:cNvSpPr>
          <p:nvPr>
            <p:ph type="title"/>
          </p:nvPr>
        </p:nvSpPr>
        <p:spPr/>
        <p:txBody>
          <a:bodyPr/>
          <a:lstStyle/>
          <a:p>
            <a:pPr eaLnBrk="1" hangingPunct="1"/>
            <a:r>
              <a:rPr lang="en-US" dirty="0"/>
              <a:t>Other Attribute Types</a:t>
            </a:r>
            <a:endParaRPr lang="en-US" dirty="0"/>
          </a:p>
        </p:txBody>
      </p:sp>
      <p:sp>
        <p:nvSpPr>
          <p:cNvPr id="30724" name="Content Placeholder 2"/>
          <p:cNvSpPr>
            <a:spLocks noGrp="1"/>
          </p:cNvSpPr>
          <p:nvPr>
            <p:ph idx="1"/>
          </p:nvPr>
        </p:nvSpPr>
        <p:spPr/>
        <p:txBody>
          <a:bodyPr>
            <a:normAutofit fontScale="92500" lnSpcReduction="10000"/>
          </a:bodyPr>
          <a:lstStyle/>
          <a:p>
            <a:pPr eaLnBrk="1" hangingPunct="1"/>
            <a:r>
              <a:rPr lang="en-US" sz="2800" dirty="0"/>
              <a:t>Required attribute: an attribute that must have a value for every entity instance</a:t>
            </a:r>
            <a:endParaRPr lang="en-US" sz="2800" dirty="0"/>
          </a:p>
          <a:p>
            <a:pPr eaLnBrk="1" hangingPunct="1"/>
            <a:r>
              <a:rPr lang="en-US" sz="2800" dirty="0"/>
              <a:t>Optional attribute: an attribute that may not  have a value for every entity instance</a:t>
            </a:r>
            <a:endParaRPr lang="en-US" sz="2800" dirty="0"/>
          </a:p>
          <a:p>
            <a:pPr eaLnBrk="1" hangingPunct="1"/>
            <a:r>
              <a:rPr lang="en-US" sz="2800" dirty="0"/>
              <a:t>Composite attribute: an attribute that has meaningful component parts</a:t>
            </a:r>
            <a:endParaRPr lang="en-US" sz="2800" dirty="0"/>
          </a:p>
          <a:p>
            <a:pPr eaLnBrk="1" hangingPunct="1"/>
            <a:r>
              <a:rPr lang="en-US" sz="2800" dirty="0"/>
              <a:t>Derived attribute: an attribute whose value can be computed from related attribute </a:t>
            </a:r>
            <a:r>
              <a:rPr lang="en-US" sz="2800" dirty="0" smtClean="0"/>
              <a:t>values</a:t>
            </a:r>
            <a:endParaRPr lang="en-US" dirty="0"/>
          </a:p>
        </p:txBody>
      </p:sp>
      <p:sp>
        <p:nvSpPr>
          <p:cNvPr id="30726"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30725"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11CF47CD-E880-6F46-95BB-7189DB032B10}" type="slidenum">
              <a:rPr lang="en-US">
                <a:latin typeface="Arial Black" panose="020B0A04020102020204" charset="0"/>
              </a:rPr>
            </a:fld>
            <a:endParaRPr lang="en-US">
              <a:latin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itle 1"/>
          <p:cNvSpPr>
            <a:spLocks noGrp="1"/>
          </p:cNvSpPr>
          <p:nvPr>
            <p:ph type="title"/>
          </p:nvPr>
        </p:nvSpPr>
        <p:spPr/>
        <p:txBody>
          <a:bodyPr/>
          <a:lstStyle/>
          <a:p>
            <a:pPr eaLnBrk="1" hangingPunct="1"/>
            <a:r>
              <a:rPr lang="en-US" dirty="0"/>
              <a:t>Relationships</a:t>
            </a:r>
            <a:endParaRPr lang="en-US" dirty="0"/>
          </a:p>
        </p:txBody>
      </p:sp>
      <p:sp>
        <p:nvSpPr>
          <p:cNvPr id="31748" name="Content Placeholder 2"/>
          <p:cNvSpPr>
            <a:spLocks noGrp="1"/>
          </p:cNvSpPr>
          <p:nvPr>
            <p:ph idx="1"/>
          </p:nvPr>
        </p:nvSpPr>
        <p:spPr/>
        <p:txBody>
          <a:bodyPr/>
          <a:lstStyle/>
          <a:p>
            <a:pPr eaLnBrk="1" hangingPunct="1"/>
            <a:r>
              <a:rPr lang="en-US" dirty="0"/>
              <a:t>Relationship: an association between the instances of one or more entity types that is of interest to the organization</a:t>
            </a:r>
            <a:endParaRPr lang="en-US" dirty="0"/>
          </a:p>
          <a:p>
            <a:pPr eaLnBrk="1" hangingPunct="1"/>
            <a:r>
              <a:rPr lang="en-US" dirty="0"/>
              <a:t>Degree: the number of entity types that participate in a relationship</a:t>
            </a:r>
            <a:endParaRPr lang="en-US" dirty="0"/>
          </a:p>
        </p:txBody>
      </p:sp>
      <p:sp>
        <p:nvSpPr>
          <p:cNvPr id="31750"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31749"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7D9BF452-E2CE-E643-8FA6-7C8697FD55BD}" type="slidenum">
              <a:rPr lang="en-US">
                <a:latin typeface="Arial Black" panose="020B0A04020102020204" charset="0"/>
              </a:rPr>
            </a:fld>
            <a:endParaRPr lang="en-US">
              <a:latin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32771"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64355E27-4206-F443-992F-CFC8B05DC41A}" type="slidenum">
              <a:rPr lang="en-US">
                <a:latin typeface="Arial Black" panose="020B0A04020102020204" charset="0"/>
              </a:rPr>
            </a:fld>
            <a:endParaRPr lang="en-US">
              <a:latin typeface="Arial Black" panose="020B0A04020102020204" charset="0"/>
            </a:endParaRPr>
          </a:p>
        </p:txBody>
      </p:sp>
      <p:pic>
        <p:nvPicPr>
          <p:cNvPr id="32773" name="Picture 1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6200" y="105818"/>
            <a:ext cx="6407150" cy="4466182"/>
          </a:xfrm>
          <a:prstGeom prst="rect">
            <a:avLst/>
          </a:prstGeom>
          <a:noFill/>
          <a:ln>
            <a:noFill/>
          </a:ln>
        </p:spPr>
      </p:pic>
      <p:sp>
        <p:nvSpPr>
          <p:cNvPr id="32774" name="Rectangle 1"/>
          <p:cNvSpPr>
            <a:spLocks noChangeArrowheads="1"/>
          </p:cNvSpPr>
          <p:nvPr/>
        </p:nvSpPr>
        <p:spPr bwMode="auto">
          <a:xfrm>
            <a:off x="6246573" y="3143250"/>
            <a:ext cx="2722804" cy="1754327"/>
          </a:xfrm>
          <a:prstGeom prst="rect">
            <a:avLst/>
          </a:prstGeom>
          <a:noFill/>
          <a:ln>
            <a:noFill/>
          </a:ln>
        </p:spPr>
        <p:txBody>
          <a:bodyPr wrap="square">
            <a:spAutoFit/>
          </a:bodyPr>
          <a:lstStyle/>
          <a:p>
            <a:r>
              <a:rPr lang="en-US" b="1" dirty="0"/>
              <a:t>Figure 8-10</a:t>
            </a:r>
            <a:endParaRPr lang="en-US" b="1" dirty="0"/>
          </a:p>
          <a:p>
            <a:r>
              <a:rPr lang="en-US" dirty="0"/>
              <a:t>Relationship type and instances</a:t>
            </a:r>
            <a:endParaRPr lang="en-US" dirty="0"/>
          </a:p>
          <a:p>
            <a:r>
              <a:rPr lang="en-US" dirty="0"/>
              <a:t>(a) Relationship type (Completes)</a:t>
            </a:r>
            <a:endParaRPr lang="en-US" dirty="0"/>
          </a:p>
          <a:p>
            <a:r>
              <a:rPr lang="en-US" dirty="0"/>
              <a:t>(b) Relationship instances</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Title 1"/>
          <p:cNvSpPr>
            <a:spLocks noGrp="1"/>
          </p:cNvSpPr>
          <p:nvPr>
            <p:ph type="title"/>
          </p:nvPr>
        </p:nvSpPr>
        <p:spPr/>
        <p:txBody>
          <a:bodyPr>
            <a:normAutofit fontScale="90000"/>
          </a:bodyPr>
          <a:lstStyle/>
          <a:p>
            <a:pPr eaLnBrk="1" hangingPunct="1"/>
            <a:r>
              <a:rPr lang="en-US" dirty="0"/>
              <a:t>Conceptual Data Modeling and the E-R Model</a:t>
            </a:r>
            <a:endParaRPr lang="en-US" dirty="0"/>
          </a:p>
        </p:txBody>
      </p:sp>
      <p:sp>
        <p:nvSpPr>
          <p:cNvPr id="33796" name="Content Placeholder 2"/>
          <p:cNvSpPr>
            <a:spLocks noGrp="1"/>
          </p:cNvSpPr>
          <p:nvPr>
            <p:ph idx="1"/>
          </p:nvPr>
        </p:nvSpPr>
        <p:spPr/>
        <p:txBody>
          <a:bodyPr>
            <a:normAutofit fontScale="92500" lnSpcReduction="10000"/>
          </a:bodyPr>
          <a:lstStyle/>
          <a:p>
            <a:pPr eaLnBrk="1" hangingPunct="1"/>
            <a:r>
              <a:rPr lang="en-US" sz="2600" dirty="0"/>
              <a:t>Unary relationship: a relationship between the instances of one entity type</a:t>
            </a:r>
            <a:endParaRPr lang="en-US" sz="2600" dirty="0"/>
          </a:p>
          <a:p>
            <a:pPr lvl="1" eaLnBrk="1" hangingPunct="1"/>
            <a:r>
              <a:rPr lang="en-US" sz="2400" dirty="0"/>
              <a:t>Also called a </a:t>
            </a:r>
            <a:r>
              <a:rPr lang="en-US" sz="2400" i="1" dirty="0"/>
              <a:t>recursive relationship</a:t>
            </a:r>
            <a:r>
              <a:rPr lang="en-US" sz="2400" dirty="0"/>
              <a:t> </a:t>
            </a:r>
            <a:endParaRPr lang="en-US" sz="2400" dirty="0"/>
          </a:p>
          <a:p>
            <a:pPr eaLnBrk="1" hangingPunct="1"/>
            <a:r>
              <a:rPr lang="en-US" sz="2600" dirty="0"/>
              <a:t>Binary relationship: a relationship between instances of two entity types</a:t>
            </a:r>
            <a:endParaRPr lang="en-US" sz="2600" dirty="0"/>
          </a:p>
          <a:p>
            <a:pPr lvl="1" eaLnBrk="1" hangingPunct="1"/>
            <a:r>
              <a:rPr lang="en-US" sz="2400" dirty="0"/>
              <a:t>Most common type of relationship encountered in data modeling</a:t>
            </a:r>
            <a:endParaRPr lang="en-US" sz="2400" dirty="0"/>
          </a:p>
          <a:p>
            <a:pPr eaLnBrk="1" hangingPunct="1"/>
            <a:r>
              <a:rPr lang="en-US" sz="2600" dirty="0"/>
              <a:t>Ternary relationship: a simultaneous relationship among instances of three entity </a:t>
            </a:r>
            <a:r>
              <a:rPr lang="en-US" sz="2600" dirty="0" smtClean="0"/>
              <a:t>types</a:t>
            </a:r>
            <a:endParaRPr lang="en-US" dirty="0"/>
          </a:p>
        </p:txBody>
      </p:sp>
      <p:sp>
        <p:nvSpPr>
          <p:cNvPr id="33798"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33797"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1F6215B2-FBBA-8E4F-B8DE-0F4B6F68631E}" type="slidenum">
              <a:rPr lang="en-US">
                <a:latin typeface="Arial Black" panose="020B0A04020102020204" charset="0"/>
              </a:rPr>
            </a:fld>
            <a:endParaRPr lang="en-US">
              <a:latin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34819"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211ECEBB-9495-BB4C-B663-CC2CC0423D0C}" type="slidenum">
              <a:rPr lang="en-US">
                <a:latin typeface="Arial Black" panose="020B0A04020102020204" charset="0"/>
              </a:rPr>
            </a:fld>
            <a:endParaRPr lang="en-US">
              <a:latin typeface="Arial Black" panose="020B0A04020102020204" charset="0"/>
            </a:endParaRPr>
          </a:p>
        </p:txBody>
      </p:sp>
      <p:pic>
        <p:nvPicPr>
          <p:cNvPr id="34821" name="Picture 6" descr="Noname.gif"/>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57201" y="136051"/>
            <a:ext cx="6988176" cy="4905055"/>
          </a:xfrm>
          <a:prstGeom prst="rect">
            <a:avLst/>
          </a:prstGeom>
          <a:noFill/>
          <a:ln>
            <a:noFill/>
          </a:ln>
        </p:spPr>
      </p:pic>
      <p:sp>
        <p:nvSpPr>
          <p:cNvPr id="34822" name="Rectangle 7"/>
          <p:cNvSpPr>
            <a:spLocks noChangeArrowheads="1"/>
          </p:cNvSpPr>
          <p:nvPr/>
        </p:nvSpPr>
        <p:spPr bwMode="auto">
          <a:xfrm>
            <a:off x="5638800" y="2400300"/>
            <a:ext cx="3200400" cy="923330"/>
          </a:xfrm>
          <a:prstGeom prst="rect">
            <a:avLst/>
          </a:prstGeom>
          <a:noFill/>
          <a:ln>
            <a:noFill/>
          </a:ln>
        </p:spPr>
        <p:txBody>
          <a:bodyPr>
            <a:spAutoFit/>
          </a:bodyPr>
          <a:lstStyle/>
          <a:p>
            <a:r>
              <a:rPr lang="en-US" b="1"/>
              <a:t>FIGURE 8-11</a:t>
            </a:r>
            <a:endParaRPr lang="en-US" b="1"/>
          </a:p>
          <a:p>
            <a:r>
              <a:rPr lang="en-US"/>
              <a:t>Examples of relationships</a:t>
            </a:r>
            <a:endParaRPr lang="en-US"/>
          </a:p>
          <a:p>
            <a:r>
              <a:rPr lang="en-US"/>
              <a:t> of different degrees</a:t>
            </a:r>
            <a:endParaRPr lang="en-US"/>
          </a:p>
        </p:txBody>
      </p:sp>
      <p:sp>
        <p:nvSpPr>
          <p:cNvPr id="34823" name="Rectangle 8"/>
          <p:cNvSpPr>
            <a:spLocks noChangeArrowheads="1"/>
          </p:cNvSpPr>
          <p:nvPr/>
        </p:nvSpPr>
        <p:spPr bwMode="auto">
          <a:xfrm>
            <a:off x="668128" y="1038367"/>
            <a:ext cx="1299129" cy="261610"/>
          </a:xfrm>
          <a:prstGeom prst="rect">
            <a:avLst/>
          </a:prstGeom>
          <a:noFill/>
          <a:ln>
            <a:noFill/>
          </a:ln>
        </p:spPr>
        <p:txBody>
          <a:bodyPr wrap="none">
            <a:spAutoFit/>
          </a:bodyPr>
          <a:lstStyle/>
          <a:p>
            <a:r>
              <a:rPr lang="en-US" sz="1100" dirty="0"/>
              <a:t>Unary relationships</a:t>
            </a:r>
            <a:endParaRPr lang="en-US" sz="1100" dirty="0"/>
          </a:p>
        </p:txBody>
      </p:sp>
      <p:sp>
        <p:nvSpPr>
          <p:cNvPr id="34824" name="Rectangle 9"/>
          <p:cNvSpPr>
            <a:spLocks noChangeArrowheads="1"/>
          </p:cNvSpPr>
          <p:nvPr/>
        </p:nvSpPr>
        <p:spPr bwMode="auto">
          <a:xfrm>
            <a:off x="660200" y="2623380"/>
            <a:ext cx="1317726" cy="261610"/>
          </a:xfrm>
          <a:prstGeom prst="rect">
            <a:avLst/>
          </a:prstGeom>
          <a:noFill/>
          <a:ln>
            <a:noFill/>
          </a:ln>
        </p:spPr>
        <p:txBody>
          <a:bodyPr wrap="none">
            <a:spAutoFit/>
          </a:bodyPr>
          <a:lstStyle/>
          <a:p>
            <a:r>
              <a:rPr lang="en-US" sz="1100" dirty="0"/>
              <a:t>Binary relationships</a:t>
            </a:r>
            <a:endParaRPr lang="en-US" sz="1100" dirty="0"/>
          </a:p>
        </p:txBody>
      </p:sp>
      <p:sp>
        <p:nvSpPr>
          <p:cNvPr id="34825" name="Rectangle 10"/>
          <p:cNvSpPr>
            <a:spLocks noChangeArrowheads="1"/>
          </p:cNvSpPr>
          <p:nvPr/>
        </p:nvSpPr>
        <p:spPr bwMode="auto">
          <a:xfrm>
            <a:off x="660203" y="4758844"/>
            <a:ext cx="1396730" cy="261610"/>
          </a:xfrm>
          <a:prstGeom prst="rect">
            <a:avLst/>
          </a:prstGeom>
          <a:noFill/>
          <a:ln>
            <a:noFill/>
          </a:ln>
        </p:spPr>
        <p:txBody>
          <a:bodyPr wrap="none">
            <a:spAutoFit/>
          </a:bodyPr>
          <a:lstStyle/>
          <a:p>
            <a:r>
              <a:rPr lang="en-US" sz="1100" dirty="0"/>
              <a:t>Ternary relationships</a:t>
            </a:r>
            <a:endParaRPr lang="en-US" sz="11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2"/>
          <p:cNvSpPr>
            <a:spLocks noGrp="1" noChangeArrowheads="1"/>
          </p:cNvSpPr>
          <p:nvPr>
            <p:ph type="title"/>
          </p:nvPr>
        </p:nvSpPr>
        <p:spPr/>
        <p:txBody>
          <a:bodyPr>
            <a:normAutofit/>
          </a:bodyPr>
          <a:lstStyle/>
          <a:p>
            <a:pPr eaLnBrk="1" hangingPunct="1"/>
            <a:r>
              <a:rPr lang="en-US" dirty="0"/>
              <a:t>Cardinalities in Relationships</a:t>
            </a:r>
            <a:endParaRPr lang="en-US" dirty="0"/>
          </a:p>
        </p:txBody>
      </p:sp>
      <p:sp>
        <p:nvSpPr>
          <p:cNvPr id="35846" name="Rectangle 3"/>
          <p:cNvSpPr>
            <a:spLocks noGrp="1" noChangeArrowheads="1"/>
          </p:cNvSpPr>
          <p:nvPr>
            <p:ph idx="1"/>
          </p:nvPr>
        </p:nvSpPr>
        <p:spPr/>
        <p:txBody>
          <a:bodyPr>
            <a:normAutofit fontScale="92500"/>
          </a:bodyPr>
          <a:lstStyle/>
          <a:p>
            <a:pPr eaLnBrk="1" hangingPunct="1"/>
            <a:r>
              <a:rPr lang="en-US" sz="2800" b="1" dirty="0"/>
              <a:t>Cardinality</a:t>
            </a:r>
            <a:r>
              <a:rPr lang="en-US" sz="2800" dirty="0"/>
              <a:t>: the number of instances of entity B that can (or must) be associated with each instance of entity A</a:t>
            </a:r>
            <a:endParaRPr lang="en-US" sz="2800" dirty="0"/>
          </a:p>
          <a:p>
            <a:pPr eaLnBrk="1" hangingPunct="1"/>
            <a:r>
              <a:rPr lang="en-US" sz="2800" dirty="0"/>
              <a:t>Minimum Cardinality</a:t>
            </a:r>
            <a:endParaRPr lang="en-US" sz="2800" dirty="0"/>
          </a:p>
          <a:p>
            <a:pPr lvl="1" eaLnBrk="1" hangingPunct="1"/>
            <a:r>
              <a:rPr lang="en-US" sz="2400" dirty="0"/>
              <a:t>The minimum number of instances of entity B that may be associated with each instance of entity A</a:t>
            </a:r>
            <a:endParaRPr lang="en-US" sz="2400" dirty="0"/>
          </a:p>
          <a:p>
            <a:pPr eaLnBrk="1" hangingPunct="1"/>
            <a:r>
              <a:rPr lang="en-US" sz="2800" dirty="0"/>
              <a:t>Maximum Cardinality</a:t>
            </a:r>
            <a:endParaRPr lang="en-US" sz="2800" dirty="0"/>
          </a:p>
          <a:p>
            <a:pPr lvl="1" eaLnBrk="1" hangingPunct="1"/>
            <a:r>
              <a:rPr lang="en-US" sz="2400" dirty="0"/>
              <a:t>The maximum number of instances of entity B that may be associated with each instance of entity </a:t>
            </a:r>
            <a:r>
              <a:rPr lang="en-US" sz="2400" dirty="0" smtClean="0"/>
              <a:t>A</a:t>
            </a:r>
            <a:endParaRPr lang="en-US" dirty="0"/>
          </a:p>
        </p:txBody>
      </p:sp>
      <p:sp>
        <p:nvSpPr>
          <p:cNvPr id="35844"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35843"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91508B7F-330C-9C4B-83FB-68ADDC4E450D}" type="slidenum">
              <a:rPr lang="en-US">
                <a:latin typeface="Arial Black" panose="020B0A04020102020204" charset="0"/>
              </a:rPr>
            </a:fld>
            <a:endParaRPr lang="en-US">
              <a:latin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2"/>
          <p:cNvSpPr>
            <a:spLocks noGrp="1" noChangeArrowheads="1"/>
          </p:cNvSpPr>
          <p:nvPr>
            <p:ph type="title"/>
          </p:nvPr>
        </p:nvSpPr>
        <p:spPr/>
        <p:txBody>
          <a:bodyPr>
            <a:normAutofit fontScale="90000"/>
          </a:bodyPr>
          <a:lstStyle/>
          <a:p>
            <a:pPr eaLnBrk="1" hangingPunct="1"/>
            <a:r>
              <a:rPr lang="en-US" dirty="0"/>
              <a:t>Cardinalities in Relationships (Cont.)</a:t>
            </a:r>
            <a:endParaRPr lang="en-US" dirty="0"/>
          </a:p>
        </p:txBody>
      </p:sp>
      <p:sp>
        <p:nvSpPr>
          <p:cNvPr id="36870" name="Rectangle 3"/>
          <p:cNvSpPr>
            <a:spLocks noGrp="1" noChangeArrowheads="1"/>
          </p:cNvSpPr>
          <p:nvPr>
            <p:ph idx="1"/>
          </p:nvPr>
        </p:nvSpPr>
        <p:spPr/>
        <p:txBody>
          <a:bodyPr/>
          <a:lstStyle/>
          <a:p>
            <a:pPr eaLnBrk="1" hangingPunct="1">
              <a:lnSpc>
                <a:spcPct val="90000"/>
              </a:lnSpc>
            </a:pPr>
            <a:r>
              <a:rPr lang="en-US" dirty="0"/>
              <a:t>Mandatory vs. Optional Cardinalities</a:t>
            </a:r>
            <a:endParaRPr lang="en-US" dirty="0"/>
          </a:p>
          <a:p>
            <a:pPr lvl="1" eaLnBrk="1" hangingPunct="1">
              <a:lnSpc>
                <a:spcPct val="90000"/>
              </a:lnSpc>
            </a:pPr>
            <a:r>
              <a:rPr lang="en-US" dirty="0"/>
              <a:t>Specifies whether an instance must exist or can be absent in the relationship</a:t>
            </a:r>
            <a:endParaRPr lang="en-US" dirty="0"/>
          </a:p>
        </p:txBody>
      </p:sp>
      <p:sp>
        <p:nvSpPr>
          <p:cNvPr id="36868"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36867"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98F3B5DD-389A-3D4B-9310-5FAA9EB2DA48}" type="slidenum">
              <a:rPr lang="en-US">
                <a:latin typeface="Arial Black" panose="020B0A04020102020204" charset="0"/>
              </a:rPr>
            </a:fld>
            <a:endParaRPr lang="en-US">
              <a:latin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37891"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4581B0B3-C7EA-234B-81DE-5573C806EDC8}" type="slidenum">
              <a:rPr lang="en-US">
                <a:latin typeface="Arial Black" panose="020B0A04020102020204" charset="0"/>
              </a:rPr>
            </a:fld>
            <a:endParaRPr lang="en-US">
              <a:latin typeface="Arial Black" panose="020B0A04020102020204" charset="0"/>
            </a:endParaRPr>
          </a:p>
        </p:txBody>
      </p:sp>
      <p:pic>
        <p:nvPicPr>
          <p:cNvPr id="37893" name="Picture 6" descr="Noname.gif"/>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257426" y="596503"/>
            <a:ext cx="6124575" cy="4170759"/>
          </a:xfrm>
          <a:prstGeom prst="rect">
            <a:avLst/>
          </a:prstGeom>
          <a:noFill/>
          <a:ln>
            <a:noFill/>
          </a:ln>
        </p:spPr>
      </p:pic>
      <p:sp>
        <p:nvSpPr>
          <p:cNvPr id="37894" name="Rectangle 7"/>
          <p:cNvSpPr>
            <a:spLocks noChangeArrowheads="1"/>
          </p:cNvSpPr>
          <p:nvPr/>
        </p:nvSpPr>
        <p:spPr bwMode="auto">
          <a:xfrm>
            <a:off x="762000" y="342900"/>
            <a:ext cx="5943600" cy="369332"/>
          </a:xfrm>
          <a:prstGeom prst="rect">
            <a:avLst/>
          </a:prstGeom>
          <a:noFill/>
          <a:ln>
            <a:noFill/>
          </a:ln>
        </p:spPr>
        <p:txBody>
          <a:bodyPr>
            <a:spAutoFit/>
          </a:bodyPr>
          <a:lstStyle/>
          <a:p>
            <a:r>
              <a:rPr lang="en-US" b="1"/>
              <a:t>FIGURE 8-14 </a:t>
            </a:r>
            <a:r>
              <a:rPr lang="en-US"/>
              <a:t>Examples of cardinality constraints</a:t>
            </a:r>
            <a:endParaRPr lang="en-US"/>
          </a:p>
        </p:txBody>
      </p:sp>
      <p:sp>
        <p:nvSpPr>
          <p:cNvPr id="37895" name="Rectangle 8"/>
          <p:cNvSpPr>
            <a:spLocks noChangeArrowheads="1"/>
          </p:cNvSpPr>
          <p:nvPr/>
        </p:nvSpPr>
        <p:spPr bwMode="auto">
          <a:xfrm>
            <a:off x="304800" y="1257300"/>
            <a:ext cx="2723823" cy="369332"/>
          </a:xfrm>
          <a:prstGeom prst="rect">
            <a:avLst/>
          </a:prstGeom>
          <a:noFill/>
          <a:ln>
            <a:noFill/>
          </a:ln>
        </p:spPr>
        <p:txBody>
          <a:bodyPr wrap="none">
            <a:spAutoFit/>
          </a:bodyPr>
          <a:lstStyle/>
          <a:p>
            <a:r>
              <a:rPr lang="en-US"/>
              <a:t>(a) Mandatory cardinalities</a:t>
            </a:r>
            <a:endParaRPr lang="en-US"/>
          </a:p>
        </p:txBody>
      </p:sp>
      <p:sp>
        <p:nvSpPr>
          <p:cNvPr id="37896" name="Rectangle 9"/>
          <p:cNvSpPr>
            <a:spLocks noChangeArrowheads="1"/>
          </p:cNvSpPr>
          <p:nvPr/>
        </p:nvSpPr>
        <p:spPr bwMode="auto">
          <a:xfrm>
            <a:off x="228600" y="2228850"/>
            <a:ext cx="5486400" cy="369332"/>
          </a:xfrm>
          <a:prstGeom prst="rect">
            <a:avLst/>
          </a:prstGeom>
          <a:noFill/>
          <a:ln>
            <a:noFill/>
          </a:ln>
        </p:spPr>
        <p:txBody>
          <a:bodyPr>
            <a:spAutoFit/>
          </a:bodyPr>
          <a:lstStyle/>
          <a:p>
            <a:r>
              <a:rPr lang="en-US"/>
              <a:t>(b) One optional, one mandatory cardinality</a:t>
            </a:r>
            <a:endParaRPr lang="en-US"/>
          </a:p>
        </p:txBody>
      </p:sp>
      <p:sp>
        <p:nvSpPr>
          <p:cNvPr id="37897" name="Rectangle 10"/>
          <p:cNvSpPr>
            <a:spLocks noChangeArrowheads="1"/>
          </p:cNvSpPr>
          <p:nvPr/>
        </p:nvSpPr>
        <p:spPr bwMode="auto">
          <a:xfrm>
            <a:off x="228601" y="4114800"/>
            <a:ext cx="2470335" cy="369332"/>
          </a:xfrm>
          <a:prstGeom prst="rect">
            <a:avLst/>
          </a:prstGeom>
          <a:noFill/>
          <a:ln>
            <a:noFill/>
          </a:ln>
        </p:spPr>
        <p:txBody>
          <a:bodyPr wrap="none">
            <a:spAutoFit/>
          </a:bodyPr>
          <a:lstStyle/>
          <a:p>
            <a:r>
              <a:rPr lang="en-US"/>
              <a:t>(c) Optional cardinalities</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457200" y="547263"/>
            <a:ext cx="8229600" cy="4047360"/>
          </a:xfrm>
        </p:spPr>
        <p:txBody>
          <a:bodyPr anchor="ctr" anchorCtr="0"/>
          <a:lstStyle/>
          <a:p>
            <a:pPr marL="0" indent="0" algn="ctr">
              <a:lnSpc>
                <a:spcPct val="90000"/>
              </a:lnSpc>
              <a:buNone/>
            </a:pPr>
            <a:r>
              <a:rPr lang="en-US" b="1" dirty="0"/>
              <a:t>Structuring System Data Requirements</a:t>
            </a:r>
            <a:endParaRPr lang="en-US" b="1" dirty="0"/>
          </a:p>
        </p:txBody>
      </p:sp>
      <p:sp>
        <p:nvSpPr>
          <p:cNvPr id="3" name="TextBox 2"/>
          <p:cNvSpPr txBox="1"/>
          <p:nvPr/>
        </p:nvSpPr>
        <p:spPr>
          <a:xfrm>
            <a:off x="467166" y="2984311"/>
            <a:ext cx="8219634" cy="1014730"/>
          </a:xfrm>
          <a:prstGeom prst="rect">
            <a:avLst/>
          </a:prstGeom>
          <a:noFill/>
        </p:spPr>
        <p:txBody>
          <a:bodyPr wrap="square" rtlCol="0">
            <a:spAutoFit/>
          </a:bodyPr>
          <a:lstStyle/>
          <a:p>
            <a:pPr algn="ctr"/>
            <a:r>
              <a:rPr lang="en-US" sz="1200" dirty="0" smtClean="0">
                <a:latin typeface="Alegreya" panose="00000500000000000000" charset="0"/>
                <a:cs typeface="Alegreya" panose="00000500000000000000" charset="0"/>
              </a:rPr>
              <a:t>References</a:t>
            </a:r>
            <a:br>
              <a:rPr lang="en-US" sz="1200" dirty="0">
                <a:latin typeface="Alegreya" panose="00000500000000000000" charset="0"/>
                <a:cs typeface="Alegreya" panose="00000500000000000000" charset="0"/>
              </a:rPr>
            </a:br>
            <a:r>
              <a:rPr lang="en-US" sz="1200" dirty="0">
                <a:latin typeface="Alegreya" panose="00000500000000000000" charset="0"/>
                <a:cs typeface="Alegreya" panose="00000500000000000000" charset="0"/>
              </a:rPr>
              <a:t>- - - - </a:t>
            </a:r>
            <a:r>
              <a:rPr lang="en-US" sz="1200" dirty="0" smtClean="0">
                <a:latin typeface="Alegreya" panose="00000500000000000000" charset="0"/>
                <a:cs typeface="Alegreya" panose="00000500000000000000" charset="0"/>
              </a:rPr>
              <a:t>- </a:t>
            </a:r>
            <a:r>
              <a:rPr lang="en-US" sz="1200" dirty="0">
                <a:latin typeface="Alegreya" panose="00000500000000000000" charset="0"/>
                <a:cs typeface="Alegreya" panose="00000500000000000000" charset="0"/>
              </a:rPr>
              <a:t>- - - </a:t>
            </a:r>
            <a:br>
              <a:rPr lang="en-US" sz="1200" u="sng" dirty="0">
                <a:latin typeface="Alegreya" panose="00000500000000000000" charset="0"/>
                <a:cs typeface="Alegreya" panose="00000500000000000000" charset="0"/>
              </a:rPr>
            </a:br>
            <a:r>
              <a:rPr lang="en-US" dirty="0" err="1" smtClean="0">
                <a:latin typeface="Alegreya" panose="00000500000000000000" charset="0"/>
                <a:cs typeface="Alegreya" panose="00000500000000000000" charset="0"/>
              </a:rPr>
              <a:t>Valacich</a:t>
            </a:r>
            <a:r>
              <a:rPr lang="en-US" dirty="0" smtClean="0">
                <a:latin typeface="Alegreya" panose="00000500000000000000" charset="0"/>
                <a:cs typeface="Alegreya" panose="00000500000000000000" charset="0"/>
              </a:rPr>
              <a:t> and George, </a:t>
            </a:r>
            <a:r>
              <a:rPr lang="en-US" i="1" dirty="0" smtClean="0">
                <a:latin typeface="Alegreya" panose="00000500000000000000" charset="0"/>
                <a:cs typeface="Alegreya" panose="00000500000000000000" charset="0"/>
              </a:rPr>
              <a:t>Modern Systems Analysis and Design</a:t>
            </a:r>
            <a:r>
              <a:rPr lang="en-US" dirty="0" smtClean="0">
                <a:latin typeface="Alegreya" panose="00000500000000000000" charset="0"/>
                <a:cs typeface="Alegreya" panose="00000500000000000000" charset="0"/>
              </a:rPr>
              <a:t>, 8</a:t>
            </a:r>
            <a:r>
              <a:rPr lang="en-US" baseline="30000" dirty="0" smtClean="0">
                <a:latin typeface="Alegreya" panose="00000500000000000000" charset="0"/>
                <a:cs typeface="Alegreya" panose="00000500000000000000" charset="0"/>
              </a:rPr>
              <a:t>th</a:t>
            </a:r>
            <a:r>
              <a:rPr lang="en-US" dirty="0" smtClean="0">
                <a:latin typeface="Alegreya" panose="00000500000000000000" charset="0"/>
                <a:cs typeface="Alegreya" panose="00000500000000000000" charset="0"/>
              </a:rPr>
              <a:t> Ed., </a:t>
            </a:r>
            <a:br>
              <a:rPr lang="en-US" dirty="0" smtClean="0">
                <a:latin typeface="Alegreya" panose="00000500000000000000" charset="0"/>
                <a:cs typeface="Alegreya" panose="00000500000000000000" charset="0"/>
              </a:rPr>
            </a:br>
            <a:r>
              <a:rPr lang="en-US" dirty="0" smtClean="0">
                <a:latin typeface="Alegreya" panose="00000500000000000000" charset="0"/>
                <a:cs typeface="Alegreya" panose="00000500000000000000" charset="0"/>
              </a:rPr>
              <a:t>Pearson, Chapter 8</a:t>
            </a:r>
            <a:endParaRPr lang="en-US" sz="1200" dirty="0">
              <a:latin typeface="Alegreya" panose="00000500000000000000" charset="0"/>
              <a:cs typeface="Alegreya" panose="00000500000000000000" charset="0"/>
            </a:endParaRPr>
          </a:p>
        </p:txBody>
      </p:sp>
      <p:sp>
        <p:nvSpPr>
          <p:cNvPr id="2" name="Date Placeholder 1"/>
          <p:cNvSpPr>
            <a:spLocks noGrp="1"/>
          </p:cNvSpPr>
          <p:nvPr>
            <p:ph type="dt" sz="half" idx="10"/>
          </p:nvPr>
        </p:nvSpPr>
        <p:spPr/>
        <p:txBody>
          <a:bodyPr/>
          <a:lstStyle/>
          <a:p>
            <a:r>
              <a:rPr lang="en-AU" smtClean="0"/>
              <a:t>Information Systems, Unit 04 </a:t>
            </a:r>
            <a:endParaRPr lang="en-US"/>
          </a:p>
        </p:txBody>
      </p:sp>
      <p:sp>
        <p:nvSpPr>
          <p:cNvPr id="4" name="Slide Number Placeholder 3"/>
          <p:cNvSpPr>
            <a:spLocks noGrp="1"/>
          </p:cNvSpPr>
          <p:nvPr>
            <p:ph type="sldNum" sz="quarter" idx="12"/>
          </p:nvPr>
        </p:nvSpPr>
        <p:spPr/>
        <p:txBody>
          <a:bodyPr/>
          <a:lstStyle/>
          <a:p>
            <a:fld id="{70915109-DA69-6E47-8559-61ECB78F5B26}" type="slidenum">
              <a:rPr lang="en-US" smtClean="0"/>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Title 1"/>
          <p:cNvSpPr>
            <a:spLocks noGrp="1"/>
          </p:cNvSpPr>
          <p:nvPr>
            <p:ph type="title"/>
          </p:nvPr>
        </p:nvSpPr>
        <p:spPr/>
        <p:txBody>
          <a:bodyPr>
            <a:normAutofit fontScale="90000"/>
          </a:bodyPr>
          <a:lstStyle/>
          <a:p>
            <a:pPr eaLnBrk="1" hangingPunct="1"/>
            <a:r>
              <a:rPr lang="en-US" dirty="0"/>
              <a:t>Naming and Defining Relationships</a:t>
            </a:r>
            <a:endParaRPr lang="en-US" dirty="0"/>
          </a:p>
        </p:txBody>
      </p:sp>
      <p:sp>
        <p:nvSpPr>
          <p:cNvPr id="38916" name="Content Placeholder 2"/>
          <p:cNvSpPr>
            <a:spLocks noGrp="1"/>
          </p:cNvSpPr>
          <p:nvPr>
            <p:ph idx="1"/>
          </p:nvPr>
        </p:nvSpPr>
        <p:spPr/>
        <p:txBody>
          <a:bodyPr/>
          <a:lstStyle/>
          <a:p>
            <a:pPr eaLnBrk="1" hangingPunct="1"/>
            <a:r>
              <a:rPr lang="en-US" dirty="0"/>
              <a:t>A relationship name is a verb phrase; avoid vague names.</a:t>
            </a:r>
            <a:endParaRPr lang="en-US" dirty="0"/>
          </a:p>
          <a:p>
            <a:pPr eaLnBrk="1" hangingPunct="1"/>
            <a:r>
              <a:rPr lang="en-US" dirty="0"/>
              <a:t>A relationship definition:</a:t>
            </a:r>
            <a:endParaRPr lang="en-US" dirty="0"/>
          </a:p>
          <a:p>
            <a:pPr lvl="1" eaLnBrk="1" hangingPunct="1"/>
            <a:r>
              <a:rPr lang="en-US" dirty="0"/>
              <a:t>Explains what action is to be taken and possibly why it is important.</a:t>
            </a:r>
            <a:endParaRPr lang="en-US" dirty="0"/>
          </a:p>
          <a:p>
            <a:pPr lvl="1" eaLnBrk="1" hangingPunct="1"/>
            <a:r>
              <a:rPr lang="en-US" dirty="0"/>
              <a:t>Gives examples to clarify the action.</a:t>
            </a:r>
            <a:endParaRPr lang="en-US" dirty="0"/>
          </a:p>
        </p:txBody>
      </p:sp>
      <p:sp>
        <p:nvSpPr>
          <p:cNvPr id="38918"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38917"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05E86BDF-93D2-624E-A013-EF9AA587A4DA}" type="slidenum">
              <a:rPr lang="en-US">
                <a:latin typeface="Arial Black" panose="020B0A04020102020204" charset="0"/>
              </a:rPr>
            </a:fld>
            <a:endParaRPr lang="en-US">
              <a:latin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itle 1"/>
          <p:cNvSpPr>
            <a:spLocks noGrp="1"/>
          </p:cNvSpPr>
          <p:nvPr>
            <p:ph type="title"/>
          </p:nvPr>
        </p:nvSpPr>
        <p:spPr/>
        <p:txBody>
          <a:bodyPr>
            <a:normAutofit fontScale="90000"/>
          </a:bodyPr>
          <a:lstStyle/>
          <a:p>
            <a:pPr eaLnBrk="1" hangingPunct="1"/>
            <a:r>
              <a:rPr lang="en-US" dirty="0"/>
              <a:t>Naming and Defining Relationships (Cont.)</a:t>
            </a:r>
            <a:endParaRPr lang="en-US" dirty="0"/>
          </a:p>
        </p:txBody>
      </p:sp>
      <p:sp>
        <p:nvSpPr>
          <p:cNvPr id="39940" name="Content Placeholder 2"/>
          <p:cNvSpPr>
            <a:spLocks noGrp="1"/>
          </p:cNvSpPr>
          <p:nvPr>
            <p:ph idx="1"/>
          </p:nvPr>
        </p:nvSpPr>
        <p:spPr/>
        <p:txBody>
          <a:bodyPr>
            <a:normAutofit fontScale="92500"/>
          </a:bodyPr>
          <a:lstStyle/>
          <a:p>
            <a:pPr eaLnBrk="1" hangingPunct="1"/>
            <a:r>
              <a:rPr lang="en-US" dirty="0"/>
              <a:t>A relationship definition should:</a:t>
            </a:r>
            <a:endParaRPr lang="en-US" dirty="0"/>
          </a:p>
          <a:p>
            <a:pPr lvl="1" eaLnBrk="1" hangingPunct="1">
              <a:spcBef>
                <a:spcPts val="800"/>
              </a:spcBef>
            </a:pPr>
            <a:r>
              <a:rPr lang="en-US" sz="2300" dirty="0"/>
              <a:t>Explain any optional participation.</a:t>
            </a:r>
            <a:endParaRPr lang="en-US" sz="2300" dirty="0"/>
          </a:p>
          <a:p>
            <a:pPr lvl="1" eaLnBrk="1" hangingPunct="1">
              <a:spcBef>
                <a:spcPts val="800"/>
              </a:spcBef>
            </a:pPr>
            <a:r>
              <a:rPr lang="en-US" sz="2300" dirty="0"/>
              <a:t>Explain the reason for any explicit maximum cardinality other than many.</a:t>
            </a:r>
            <a:endParaRPr lang="en-US" sz="2300" dirty="0"/>
          </a:p>
          <a:p>
            <a:pPr lvl="1" eaLnBrk="1" hangingPunct="1">
              <a:spcBef>
                <a:spcPts val="800"/>
              </a:spcBef>
            </a:pPr>
            <a:r>
              <a:rPr lang="en-US" sz="2300" dirty="0"/>
              <a:t>Explain any restrictions on participation in the relationship.</a:t>
            </a:r>
            <a:endParaRPr lang="en-US" sz="2300" dirty="0"/>
          </a:p>
          <a:p>
            <a:pPr lvl="1" eaLnBrk="1" hangingPunct="1">
              <a:spcBef>
                <a:spcPts val="800"/>
              </a:spcBef>
            </a:pPr>
            <a:r>
              <a:rPr lang="en-US" sz="2300" dirty="0"/>
              <a:t>Explain the extent of history that is kept in the relationship. </a:t>
            </a:r>
            <a:endParaRPr lang="en-US" sz="2300" dirty="0"/>
          </a:p>
          <a:p>
            <a:pPr lvl="1" eaLnBrk="1" hangingPunct="1">
              <a:spcBef>
                <a:spcPts val="800"/>
              </a:spcBef>
            </a:pPr>
            <a:r>
              <a:rPr lang="en-US" sz="2300" dirty="0"/>
              <a:t>Explain whether an entity instance involved in a relationship instance can transfer participation to another relationship instance</a:t>
            </a:r>
            <a:r>
              <a:rPr lang="en-US" sz="2400" dirty="0" smtClean="0"/>
              <a:t>.</a:t>
            </a:r>
            <a:endParaRPr lang="en-US" sz="2400" dirty="0"/>
          </a:p>
        </p:txBody>
      </p:sp>
      <p:sp>
        <p:nvSpPr>
          <p:cNvPr id="39942"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39941"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9A4DA1BA-201D-304C-9E31-27D62B4C09F6}" type="slidenum">
              <a:rPr lang="en-US">
                <a:latin typeface="Arial Black" panose="020B0A04020102020204" charset="0"/>
              </a:rPr>
            </a:fld>
            <a:endParaRPr lang="en-US">
              <a:latin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Title 1"/>
          <p:cNvSpPr>
            <a:spLocks noGrp="1"/>
          </p:cNvSpPr>
          <p:nvPr>
            <p:ph type="title"/>
          </p:nvPr>
        </p:nvSpPr>
        <p:spPr/>
        <p:txBody>
          <a:bodyPr/>
          <a:lstStyle/>
          <a:p>
            <a:r>
              <a:rPr lang="en-US" dirty="0"/>
              <a:t>Associative Entities</a:t>
            </a:r>
            <a:endParaRPr lang="en-US" dirty="0"/>
          </a:p>
        </p:txBody>
      </p:sp>
      <p:sp>
        <p:nvSpPr>
          <p:cNvPr id="40964" name="Content Placeholder 2"/>
          <p:cNvSpPr>
            <a:spLocks noGrp="1"/>
          </p:cNvSpPr>
          <p:nvPr>
            <p:ph idx="1"/>
          </p:nvPr>
        </p:nvSpPr>
        <p:spPr/>
        <p:txBody>
          <a:bodyPr>
            <a:normAutofit lnSpcReduction="10000"/>
          </a:bodyPr>
          <a:lstStyle/>
          <a:p>
            <a:pPr eaLnBrk="1" hangingPunct="1">
              <a:lnSpc>
                <a:spcPct val="90000"/>
              </a:lnSpc>
            </a:pPr>
            <a:r>
              <a:rPr lang="en-US" sz="3000" dirty="0"/>
              <a:t>Associative Entity: an entity type that associates the instances of one or more entity types and contains attributes that are peculiar to the relationship between those entity instances</a:t>
            </a:r>
            <a:endParaRPr lang="en-US" sz="3000" dirty="0"/>
          </a:p>
          <a:p>
            <a:pPr lvl="1" eaLnBrk="1" hangingPunct="1">
              <a:lnSpc>
                <a:spcPct val="90000"/>
              </a:lnSpc>
            </a:pPr>
            <a:r>
              <a:rPr lang="en-US" dirty="0"/>
              <a:t>Sometimes called a gerund</a:t>
            </a:r>
            <a:endParaRPr lang="en-US" dirty="0"/>
          </a:p>
          <a:p>
            <a:pPr eaLnBrk="1" hangingPunct="1">
              <a:lnSpc>
                <a:spcPct val="90000"/>
              </a:lnSpc>
            </a:pPr>
            <a:r>
              <a:rPr lang="en-US" sz="3000" dirty="0"/>
              <a:t>The data modeler chooses to model the relationship as an entity type.</a:t>
            </a:r>
            <a:endParaRPr lang="en-US" sz="3000" dirty="0"/>
          </a:p>
        </p:txBody>
      </p:sp>
      <p:sp>
        <p:nvSpPr>
          <p:cNvPr id="40966"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40965"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EDA6CDD9-973D-674D-B0EC-9295AF126B4A}" type="slidenum">
              <a:rPr lang="en-US">
                <a:latin typeface="Arial Black" panose="020B0A04020102020204" charset="0"/>
              </a:rPr>
            </a:fld>
            <a:endParaRPr lang="en-US">
              <a:latin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41988"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50C3ADEE-8461-8F45-A36D-B4F27FDBE71F}" type="slidenum">
              <a:rPr lang="en-US">
                <a:latin typeface="Arial Black" panose="020B0A04020102020204" charset="0"/>
              </a:rPr>
            </a:fld>
            <a:endParaRPr lang="en-US">
              <a:latin typeface="Arial Black" panose="020B0A04020102020204" charset="0"/>
            </a:endParaRPr>
          </a:p>
        </p:txBody>
      </p:sp>
      <p:pic>
        <p:nvPicPr>
          <p:cNvPr id="41987" name="Picture 12" descr="Noname.gif"/>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57200" y="636985"/>
            <a:ext cx="8229600" cy="4404122"/>
          </a:xfrm>
          <a:prstGeom prst="rect">
            <a:avLst/>
          </a:prstGeom>
          <a:noFill/>
          <a:ln>
            <a:noFill/>
          </a:ln>
        </p:spPr>
      </p:pic>
      <p:sp>
        <p:nvSpPr>
          <p:cNvPr id="41990" name="Rectangle 7"/>
          <p:cNvSpPr>
            <a:spLocks noChangeArrowheads="1"/>
          </p:cNvSpPr>
          <p:nvPr/>
        </p:nvSpPr>
        <p:spPr bwMode="auto">
          <a:xfrm>
            <a:off x="1143000" y="267653"/>
            <a:ext cx="6934200" cy="369332"/>
          </a:xfrm>
          <a:prstGeom prst="rect">
            <a:avLst/>
          </a:prstGeom>
          <a:noFill/>
          <a:ln>
            <a:noFill/>
          </a:ln>
        </p:spPr>
        <p:txBody>
          <a:bodyPr>
            <a:spAutoFit/>
          </a:bodyPr>
          <a:lstStyle/>
          <a:p>
            <a:r>
              <a:rPr lang="en-US" b="1" dirty="0"/>
              <a:t>FIGURE 8-15  </a:t>
            </a:r>
            <a:r>
              <a:rPr lang="en-US" dirty="0"/>
              <a:t>An associative entity</a:t>
            </a:r>
            <a:endParaRPr lang="en-US" dirty="0"/>
          </a:p>
        </p:txBody>
      </p:sp>
      <p:sp>
        <p:nvSpPr>
          <p:cNvPr id="41991" name="Rectangle 8"/>
          <p:cNvSpPr>
            <a:spLocks noChangeArrowheads="1"/>
          </p:cNvSpPr>
          <p:nvPr/>
        </p:nvSpPr>
        <p:spPr bwMode="auto">
          <a:xfrm>
            <a:off x="3124200" y="2070616"/>
            <a:ext cx="2659239" cy="369332"/>
          </a:xfrm>
          <a:prstGeom prst="rect">
            <a:avLst/>
          </a:prstGeom>
          <a:noFill/>
          <a:ln>
            <a:noFill/>
          </a:ln>
        </p:spPr>
        <p:txBody>
          <a:bodyPr wrap="none">
            <a:spAutoFit/>
          </a:bodyPr>
          <a:lstStyle/>
          <a:p>
            <a:r>
              <a:rPr lang="en-US" dirty="0"/>
              <a:t>Attribute on a relationship</a:t>
            </a:r>
            <a:endParaRPr lang="en-US" dirty="0"/>
          </a:p>
        </p:txBody>
      </p:sp>
      <p:sp>
        <p:nvSpPr>
          <p:cNvPr id="41992" name="Rectangle 9"/>
          <p:cNvSpPr>
            <a:spLocks noChangeArrowheads="1"/>
          </p:cNvSpPr>
          <p:nvPr/>
        </p:nvSpPr>
        <p:spPr bwMode="auto">
          <a:xfrm>
            <a:off x="2743201" y="3409727"/>
            <a:ext cx="3482143" cy="369332"/>
          </a:xfrm>
          <a:prstGeom prst="rect">
            <a:avLst/>
          </a:prstGeom>
          <a:noFill/>
          <a:ln>
            <a:noFill/>
          </a:ln>
        </p:spPr>
        <p:txBody>
          <a:bodyPr wrap="none">
            <a:spAutoFit/>
          </a:bodyPr>
          <a:lstStyle/>
          <a:p>
            <a:r>
              <a:rPr lang="en-US" dirty="0"/>
              <a:t>An associative entity (CERTIFICATE)</a:t>
            </a:r>
            <a:endParaRPr lang="en-US" dirty="0"/>
          </a:p>
        </p:txBody>
      </p:sp>
      <p:sp>
        <p:nvSpPr>
          <p:cNvPr id="41993" name="Rectangle 10"/>
          <p:cNvSpPr>
            <a:spLocks noChangeArrowheads="1"/>
          </p:cNvSpPr>
          <p:nvPr/>
        </p:nvSpPr>
        <p:spPr bwMode="auto">
          <a:xfrm>
            <a:off x="2444800" y="4630471"/>
            <a:ext cx="5410200" cy="369332"/>
          </a:xfrm>
          <a:prstGeom prst="rect">
            <a:avLst/>
          </a:prstGeom>
          <a:noFill/>
          <a:ln>
            <a:noFill/>
          </a:ln>
        </p:spPr>
        <p:txBody>
          <a:bodyPr>
            <a:spAutoFit/>
          </a:bodyPr>
          <a:lstStyle/>
          <a:p>
            <a:r>
              <a:rPr lang="en-US" dirty="0"/>
              <a:t>An associative entity using Microsoft Visio®</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Title 1"/>
          <p:cNvSpPr>
            <a:spLocks noGrp="1"/>
          </p:cNvSpPr>
          <p:nvPr>
            <p:ph type="title"/>
          </p:nvPr>
        </p:nvSpPr>
        <p:spPr/>
        <p:txBody>
          <a:bodyPr>
            <a:normAutofit fontScale="90000"/>
          </a:bodyPr>
          <a:lstStyle/>
          <a:p>
            <a:r>
              <a:rPr lang="en-US" dirty="0"/>
              <a:t>Summary of Conceptual Data Modeling with E-R Diagrams</a:t>
            </a:r>
            <a:endParaRPr lang="en-US" dirty="0"/>
          </a:p>
        </p:txBody>
      </p:sp>
      <p:sp>
        <p:nvSpPr>
          <p:cNvPr id="43012" name="Content Placeholder 2"/>
          <p:cNvSpPr>
            <a:spLocks noGrp="1"/>
          </p:cNvSpPr>
          <p:nvPr>
            <p:ph idx="1"/>
          </p:nvPr>
        </p:nvSpPr>
        <p:spPr/>
        <p:txBody>
          <a:bodyPr/>
          <a:lstStyle/>
          <a:p>
            <a:r>
              <a:rPr lang="en-US" dirty="0"/>
              <a:t>The purpose of E-R diagramming is to capture the richest possible understanding of the meaning of the data necessary for an information system or organization.</a:t>
            </a:r>
            <a:endParaRPr lang="en-US" dirty="0"/>
          </a:p>
        </p:txBody>
      </p:sp>
      <p:sp>
        <p:nvSpPr>
          <p:cNvPr id="43014"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43013"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C987492B-4B58-5040-9F18-0C7238EF8C45}" type="slidenum">
              <a:rPr lang="en-US">
                <a:latin typeface="Arial Black" panose="020B0A04020102020204" charset="0"/>
              </a:rPr>
            </a:fld>
            <a:endParaRPr lang="en-US">
              <a:latin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7" name="Rectangle 2"/>
          <p:cNvSpPr>
            <a:spLocks noGrp="1" noChangeArrowheads="1"/>
          </p:cNvSpPr>
          <p:nvPr>
            <p:ph type="title"/>
          </p:nvPr>
        </p:nvSpPr>
        <p:spPr/>
        <p:txBody>
          <a:bodyPr>
            <a:normAutofit fontScale="90000"/>
          </a:bodyPr>
          <a:lstStyle/>
          <a:p>
            <a:pPr eaLnBrk="1" hangingPunct="1"/>
            <a:r>
              <a:rPr lang="en-US" dirty="0"/>
              <a:t>Representing </a:t>
            </a:r>
            <a:r>
              <a:rPr lang="en-US" dirty="0" smtClean="0"/>
              <a:t>Super-types </a:t>
            </a:r>
            <a:r>
              <a:rPr lang="en-US" dirty="0"/>
              <a:t>and Subtypes</a:t>
            </a:r>
            <a:endParaRPr lang="en-US" dirty="0"/>
          </a:p>
        </p:txBody>
      </p:sp>
      <p:sp>
        <p:nvSpPr>
          <p:cNvPr id="44038" name="Rectangle 3"/>
          <p:cNvSpPr>
            <a:spLocks noGrp="1" noChangeArrowheads="1"/>
          </p:cNvSpPr>
          <p:nvPr>
            <p:ph idx="1"/>
          </p:nvPr>
        </p:nvSpPr>
        <p:spPr/>
        <p:txBody>
          <a:bodyPr>
            <a:normAutofit lnSpcReduction="10000"/>
          </a:bodyPr>
          <a:lstStyle/>
          <a:p>
            <a:pPr eaLnBrk="1" hangingPunct="1"/>
            <a:r>
              <a:rPr lang="en-US" dirty="0"/>
              <a:t>Subtype: a subgrouping of the entities in an entity type</a:t>
            </a:r>
            <a:endParaRPr lang="en-US" dirty="0"/>
          </a:p>
          <a:p>
            <a:pPr lvl="1" eaLnBrk="1" hangingPunct="1"/>
            <a:r>
              <a:rPr lang="en-US" dirty="0"/>
              <a:t>Is meaningful to the organization</a:t>
            </a:r>
            <a:endParaRPr lang="en-US" dirty="0"/>
          </a:p>
          <a:p>
            <a:pPr lvl="1" eaLnBrk="1" hangingPunct="1"/>
            <a:r>
              <a:rPr lang="en-US" dirty="0"/>
              <a:t>Shares common attributes or relationships distinct from other subgroupings</a:t>
            </a:r>
            <a:endParaRPr lang="en-US" dirty="0"/>
          </a:p>
          <a:p>
            <a:pPr eaLnBrk="1" hangingPunct="1"/>
            <a:r>
              <a:rPr lang="en-US" dirty="0" smtClean="0"/>
              <a:t>Super-type</a:t>
            </a:r>
            <a:r>
              <a:rPr lang="en-US" dirty="0"/>
              <a:t>: a generic entity type that has a relationship with one or more subtypes</a:t>
            </a:r>
            <a:endParaRPr lang="en-US" dirty="0"/>
          </a:p>
        </p:txBody>
      </p:sp>
      <p:sp>
        <p:nvSpPr>
          <p:cNvPr id="44036"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44035"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9BA38E02-A8AD-4B49-B577-EA54670D1655}" type="slidenum">
              <a:rPr lang="en-US">
                <a:latin typeface="Arial Black" panose="020B0A04020102020204" charset="0"/>
              </a:rPr>
            </a:fld>
            <a:endParaRPr lang="en-US">
              <a:latin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1" name="Rectangle 2"/>
          <p:cNvSpPr>
            <a:spLocks noGrp="1" noChangeArrowheads="1"/>
          </p:cNvSpPr>
          <p:nvPr>
            <p:ph type="title"/>
          </p:nvPr>
        </p:nvSpPr>
        <p:spPr/>
        <p:txBody>
          <a:bodyPr>
            <a:normAutofit fontScale="90000"/>
          </a:bodyPr>
          <a:lstStyle/>
          <a:p>
            <a:pPr eaLnBrk="1" hangingPunct="1"/>
            <a:r>
              <a:rPr lang="en-US" sz="4000" dirty="0"/>
              <a:t>Representing </a:t>
            </a:r>
            <a:r>
              <a:rPr lang="en-US" sz="4000" dirty="0" smtClean="0"/>
              <a:t>Super-types </a:t>
            </a:r>
            <a:r>
              <a:rPr lang="en-US" sz="4000" dirty="0"/>
              <a:t>and Subtypes (Cont.)</a:t>
            </a:r>
            <a:endParaRPr lang="en-US" sz="4000" dirty="0"/>
          </a:p>
        </p:txBody>
      </p:sp>
      <p:sp>
        <p:nvSpPr>
          <p:cNvPr id="45062" name="Rectangle 3"/>
          <p:cNvSpPr>
            <a:spLocks noGrp="1" noChangeArrowheads="1"/>
          </p:cNvSpPr>
          <p:nvPr>
            <p:ph idx="1"/>
          </p:nvPr>
        </p:nvSpPr>
        <p:spPr/>
        <p:txBody>
          <a:bodyPr>
            <a:normAutofit fontScale="92500" lnSpcReduction="20000"/>
          </a:bodyPr>
          <a:lstStyle/>
          <a:p>
            <a:pPr eaLnBrk="1" hangingPunct="1"/>
            <a:r>
              <a:rPr lang="en-US" dirty="0"/>
              <a:t>Business Rules for </a:t>
            </a:r>
            <a:r>
              <a:rPr lang="en-US" dirty="0" smtClean="0"/>
              <a:t>Super-type</a:t>
            </a:r>
            <a:r>
              <a:rPr lang="en-US" dirty="0"/>
              <a:t>/subtype Relationships:</a:t>
            </a:r>
            <a:endParaRPr lang="en-US" dirty="0"/>
          </a:p>
          <a:p>
            <a:pPr lvl="1" eaLnBrk="1" hangingPunct="1"/>
            <a:r>
              <a:rPr lang="en-US" dirty="0"/>
              <a:t>Total specialization specifies that each entity instance of the </a:t>
            </a:r>
            <a:r>
              <a:rPr lang="en-US" dirty="0" smtClean="0"/>
              <a:t>super-type </a:t>
            </a:r>
            <a:r>
              <a:rPr lang="en-US" dirty="0"/>
              <a:t>must be a member of some subtype in the relationship.</a:t>
            </a:r>
            <a:endParaRPr lang="en-US" dirty="0"/>
          </a:p>
          <a:p>
            <a:pPr lvl="1" eaLnBrk="1" hangingPunct="1"/>
            <a:r>
              <a:rPr lang="en-US" dirty="0"/>
              <a:t>Partial specialization specifies that an entity instance of the </a:t>
            </a:r>
            <a:r>
              <a:rPr lang="en-US" dirty="0" smtClean="0"/>
              <a:t>super-type </a:t>
            </a:r>
            <a:r>
              <a:rPr lang="en-US" dirty="0"/>
              <a:t>does not have to belong to any subtype, and may or may not be an instance of one of the subtypes.</a:t>
            </a:r>
            <a:endParaRPr lang="en-US" dirty="0"/>
          </a:p>
        </p:txBody>
      </p:sp>
      <p:sp>
        <p:nvSpPr>
          <p:cNvPr id="45060"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45059"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1D051311-E450-3845-8615-E2D955708825}" type="slidenum">
              <a:rPr lang="en-US">
                <a:latin typeface="Arial Black" panose="020B0A04020102020204" charset="0"/>
              </a:rPr>
            </a:fld>
            <a:endParaRPr lang="en-US">
              <a:latin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5" name="Rectangle 2"/>
          <p:cNvSpPr>
            <a:spLocks noGrp="1" noChangeArrowheads="1"/>
          </p:cNvSpPr>
          <p:nvPr>
            <p:ph type="title"/>
          </p:nvPr>
        </p:nvSpPr>
        <p:spPr/>
        <p:txBody>
          <a:bodyPr>
            <a:normAutofit fontScale="90000"/>
          </a:bodyPr>
          <a:lstStyle/>
          <a:p>
            <a:pPr eaLnBrk="1" hangingPunct="1"/>
            <a:r>
              <a:rPr lang="en-US" sz="4000" dirty="0"/>
              <a:t>Representing </a:t>
            </a:r>
            <a:r>
              <a:rPr lang="en-US" sz="4000" dirty="0" smtClean="0"/>
              <a:t>Super-types </a:t>
            </a:r>
            <a:r>
              <a:rPr lang="en-US" sz="4000" dirty="0"/>
              <a:t>and Subtypes (Cont.)</a:t>
            </a:r>
            <a:endParaRPr lang="en-US" sz="4000" dirty="0"/>
          </a:p>
        </p:txBody>
      </p:sp>
      <p:sp>
        <p:nvSpPr>
          <p:cNvPr id="46086" name="Rectangle 3"/>
          <p:cNvSpPr>
            <a:spLocks noGrp="1" noChangeArrowheads="1"/>
          </p:cNvSpPr>
          <p:nvPr>
            <p:ph idx="1"/>
          </p:nvPr>
        </p:nvSpPr>
        <p:spPr/>
        <p:txBody>
          <a:bodyPr/>
          <a:lstStyle/>
          <a:p>
            <a:pPr lvl="1" eaLnBrk="1" hangingPunct="1"/>
            <a:r>
              <a:rPr lang="en-US" dirty="0"/>
              <a:t>Disjoint rule </a:t>
            </a:r>
            <a:r>
              <a:rPr lang="en-US" dirty="0">
                <a:latin typeface="Arial" panose="020B0604020202020204" pitchFamily="34" charset="0"/>
                <a:cs typeface="Arial" panose="020B0604020202020204" pitchFamily="34" charset="0"/>
              </a:rPr>
              <a:t>specifies that if an entity instance of the </a:t>
            </a:r>
            <a:r>
              <a:rPr lang="en-US" dirty="0" smtClean="0">
                <a:latin typeface="Arial" panose="020B0604020202020204" pitchFamily="34" charset="0"/>
                <a:cs typeface="Arial" panose="020B0604020202020204" pitchFamily="34" charset="0"/>
              </a:rPr>
              <a:t>super-type </a:t>
            </a:r>
            <a:r>
              <a:rPr lang="en-US" dirty="0">
                <a:latin typeface="Arial" panose="020B0604020202020204" pitchFamily="34" charset="0"/>
                <a:cs typeface="Arial" panose="020B0604020202020204" pitchFamily="34" charset="0"/>
              </a:rPr>
              <a:t>is a member of one subtype, it cannot simultaneously be a member of any other subtype. </a:t>
            </a:r>
            <a:endParaRPr lang="en-US" dirty="0">
              <a:latin typeface="Arial" panose="020B0604020202020204" pitchFamily="34" charset="0"/>
              <a:cs typeface="Arial" panose="020B0604020202020204" pitchFamily="34" charset="0"/>
            </a:endParaRPr>
          </a:p>
          <a:p>
            <a:pPr lvl="1" eaLnBrk="1" hangingPunct="1"/>
            <a:r>
              <a:rPr lang="en-US" dirty="0"/>
              <a:t>Overlap rule </a:t>
            </a:r>
            <a:r>
              <a:rPr lang="en-US" dirty="0">
                <a:latin typeface="Arial" panose="020B0604020202020204" pitchFamily="34" charset="0"/>
                <a:cs typeface="Arial" panose="020B0604020202020204" pitchFamily="34" charset="0"/>
              </a:rPr>
              <a:t>specifies that an entity instance can simultaneously be a member of two (or more) subtypes. </a:t>
            </a:r>
            <a:endParaRPr lang="en-US" dirty="0">
              <a:latin typeface="Arial" panose="020B0604020202020204" pitchFamily="34" charset="0"/>
              <a:cs typeface="Arial" panose="020B0604020202020204" pitchFamily="34" charset="0"/>
            </a:endParaRPr>
          </a:p>
        </p:txBody>
      </p:sp>
      <p:sp>
        <p:nvSpPr>
          <p:cNvPr id="46084"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46083"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EEBF4306-1E20-074B-89F4-419A374BDDBA}" type="slidenum">
              <a:rPr lang="en-US">
                <a:latin typeface="Arial Black" panose="020B0A04020102020204" charset="0"/>
              </a:rPr>
            </a:fld>
            <a:endParaRPr lang="en-US">
              <a:latin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47107"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89ABF3E3-7BC0-DF44-9294-9024EC407405}" type="slidenum">
              <a:rPr lang="en-US">
                <a:latin typeface="Arial Black" panose="020B0A04020102020204" charset="0"/>
              </a:rPr>
            </a:fld>
            <a:endParaRPr lang="en-US">
              <a:latin typeface="Arial Black" panose="020B0A04020102020204" charset="0"/>
            </a:endParaRPr>
          </a:p>
        </p:txBody>
      </p:sp>
      <p:pic>
        <p:nvPicPr>
          <p:cNvPr id="47109" name="Picture 6" descr="Noname.gif"/>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57201" y="0"/>
            <a:ext cx="6124575" cy="4780360"/>
          </a:xfrm>
          <a:prstGeom prst="rect">
            <a:avLst/>
          </a:prstGeom>
          <a:noFill/>
          <a:ln>
            <a:noFill/>
          </a:ln>
        </p:spPr>
      </p:pic>
      <p:sp>
        <p:nvSpPr>
          <p:cNvPr id="47110" name="Rectangle 7"/>
          <p:cNvSpPr>
            <a:spLocks noChangeArrowheads="1"/>
          </p:cNvSpPr>
          <p:nvPr/>
        </p:nvSpPr>
        <p:spPr bwMode="auto">
          <a:xfrm>
            <a:off x="4931920" y="1105584"/>
            <a:ext cx="3978479" cy="646331"/>
          </a:xfrm>
          <a:prstGeom prst="rect">
            <a:avLst/>
          </a:prstGeom>
          <a:noFill/>
          <a:ln>
            <a:noFill/>
          </a:ln>
        </p:spPr>
        <p:txBody>
          <a:bodyPr wrap="square">
            <a:spAutoFit/>
          </a:bodyPr>
          <a:lstStyle/>
          <a:p>
            <a:r>
              <a:rPr lang="en-US" b="1" dirty="0"/>
              <a:t>FIGURE 8-19</a:t>
            </a:r>
            <a:endParaRPr lang="en-US" b="1" dirty="0"/>
          </a:p>
          <a:p>
            <a:r>
              <a:rPr lang="en-US" dirty="0"/>
              <a:t>Example of </a:t>
            </a:r>
            <a:r>
              <a:rPr lang="en-US" dirty="0" err="1"/>
              <a:t>supertype</a:t>
            </a:r>
            <a:r>
              <a:rPr lang="en-US" dirty="0"/>
              <a:t>/subtype hierarchy</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2"/>
          <p:cNvSpPr>
            <a:spLocks noGrp="1" noChangeArrowheads="1"/>
          </p:cNvSpPr>
          <p:nvPr>
            <p:ph type="title"/>
          </p:nvPr>
        </p:nvSpPr>
        <p:spPr/>
        <p:txBody>
          <a:bodyPr/>
          <a:lstStyle/>
          <a:p>
            <a:pPr eaLnBrk="1" hangingPunct="1"/>
            <a:r>
              <a:rPr lang="en-US" dirty="0"/>
              <a:t>Business Rules</a:t>
            </a:r>
            <a:endParaRPr lang="en-US" dirty="0"/>
          </a:p>
        </p:txBody>
      </p:sp>
      <p:sp>
        <p:nvSpPr>
          <p:cNvPr id="48134" name="Rectangle 3"/>
          <p:cNvSpPr>
            <a:spLocks noGrp="1" noChangeArrowheads="1"/>
          </p:cNvSpPr>
          <p:nvPr>
            <p:ph idx="1"/>
          </p:nvPr>
        </p:nvSpPr>
        <p:spPr/>
        <p:txBody>
          <a:bodyPr/>
          <a:lstStyle/>
          <a:p>
            <a:pPr eaLnBrk="1" hangingPunct="1"/>
            <a:r>
              <a:rPr lang="en-US" b="1" dirty="0"/>
              <a:t>Business rules</a:t>
            </a:r>
            <a:r>
              <a:rPr lang="en-US" dirty="0"/>
              <a:t>: specifications that preserve the integrity of the logical data model</a:t>
            </a:r>
            <a:endParaRPr lang="en-US" dirty="0"/>
          </a:p>
          <a:p>
            <a:pPr lvl="1" eaLnBrk="1" hangingPunct="1"/>
            <a:r>
              <a:rPr lang="en-US" dirty="0"/>
              <a:t>Captured during requirements determination</a:t>
            </a:r>
            <a:endParaRPr lang="en-US" dirty="0"/>
          </a:p>
          <a:p>
            <a:pPr lvl="1" eaLnBrk="1" hangingPunct="1"/>
            <a:r>
              <a:rPr lang="en-US" dirty="0"/>
              <a:t>Stored in CASE repository as they are documented</a:t>
            </a:r>
            <a:endParaRPr lang="en-US" dirty="0"/>
          </a:p>
        </p:txBody>
      </p:sp>
      <p:sp>
        <p:nvSpPr>
          <p:cNvPr id="48132"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48131"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12677672-E889-AD42-9E17-241800566C2E}" type="slidenum">
              <a:rPr lang="en-US">
                <a:latin typeface="Arial Black" panose="020B0A04020102020204" charset="0"/>
              </a:rPr>
            </a:fld>
            <a:endParaRPr lang="en-US">
              <a:latin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7" name="Rectangle 2"/>
          <p:cNvSpPr>
            <a:spLocks noGrp="1" noChangeArrowheads="1"/>
          </p:cNvSpPr>
          <p:nvPr>
            <p:ph type="title"/>
          </p:nvPr>
        </p:nvSpPr>
        <p:spPr/>
        <p:txBody>
          <a:bodyPr/>
          <a:lstStyle/>
          <a:p>
            <a:pPr eaLnBrk="1" hangingPunct="1"/>
            <a:r>
              <a:rPr lang="en-US" dirty="0"/>
              <a:t>Learning Objectives</a:t>
            </a:r>
            <a:endParaRPr lang="en-US" dirty="0"/>
          </a:p>
        </p:txBody>
      </p:sp>
      <p:sp>
        <p:nvSpPr>
          <p:cNvPr id="3078" name="Rectangle 3"/>
          <p:cNvSpPr>
            <a:spLocks noGrp="1" noChangeArrowheads="1"/>
          </p:cNvSpPr>
          <p:nvPr>
            <p:ph idx="1"/>
          </p:nvPr>
        </p:nvSpPr>
        <p:spPr/>
        <p:txBody>
          <a:bodyPr>
            <a:normAutofit fontScale="85000"/>
          </a:bodyPr>
          <a:lstStyle/>
          <a:p>
            <a:pPr eaLnBrk="1" hangingPunct="1">
              <a:spcBef>
                <a:spcPts val="600"/>
              </a:spcBef>
            </a:pPr>
            <a:r>
              <a:rPr lang="en-US" sz="2800" dirty="0"/>
              <a:t>Concisely define each of the following key data modeling terms: entity type, attribute, multivalued attribute, relationship, degree, cardinality, business rule, associative entity, trigger, </a:t>
            </a:r>
            <a:r>
              <a:rPr lang="en-US" sz="2800" dirty="0" smtClean="0"/>
              <a:t>super-type</a:t>
            </a:r>
            <a:r>
              <a:rPr lang="en-US" sz="2800" dirty="0"/>
              <a:t>, </a:t>
            </a:r>
            <a:r>
              <a:rPr lang="en-US" sz="2800" dirty="0" smtClean="0"/>
              <a:t>sub-type</a:t>
            </a:r>
            <a:r>
              <a:rPr lang="en-US" sz="2800" dirty="0"/>
              <a:t>.</a:t>
            </a:r>
            <a:endParaRPr lang="en-US" sz="2800" dirty="0"/>
          </a:p>
          <a:p>
            <a:pPr eaLnBrk="1" hangingPunct="1">
              <a:spcBef>
                <a:spcPts val="600"/>
              </a:spcBef>
            </a:pPr>
            <a:r>
              <a:rPr lang="en-US" sz="2800" dirty="0"/>
              <a:t>Draw an entity-relationship (E-R) diagram to represent common business situations.</a:t>
            </a:r>
            <a:endParaRPr lang="en-US" sz="2800" dirty="0"/>
          </a:p>
          <a:p>
            <a:pPr eaLnBrk="1" hangingPunct="1">
              <a:spcBef>
                <a:spcPts val="600"/>
              </a:spcBef>
            </a:pPr>
            <a:r>
              <a:rPr lang="en-US" sz="2800" dirty="0"/>
              <a:t>Explain the role of conceptual data modeling in the overall analysis and design of an information system.</a:t>
            </a:r>
            <a:endParaRPr lang="en-US" sz="2800" dirty="0"/>
          </a:p>
        </p:txBody>
      </p:sp>
      <p:sp>
        <p:nvSpPr>
          <p:cNvPr id="3076"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3075"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DF7C3916-BC7D-A242-8C9E-9D03CBAF15C7}" type="slidenum">
              <a:rPr lang="en-US">
                <a:latin typeface="Arial Black" panose="020B0A04020102020204" charset="0"/>
              </a:rPr>
            </a:fld>
            <a:endParaRPr lang="en-US">
              <a:latin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2"/>
          <p:cNvSpPr>
            <a:spLocks noGrp="1" noChangeArrowheads="1"/>
          </p:cNvSpPr>
          <p:nvPr>
            <p:ph type="title"/>
          </p:nvPr>
        </p:nvSpPr>
        <p:spPr/>
        <p:txBody>
          <a:bodyPr/>
          <a:lstStyle/>
          <a:p>
            <a:pPr eaLnBrk="1" hangingPunct="1"/>
            <a:r>
              <a:rPr lang="en-US" dirty="0"/>
              <a:t>Business Rules (Cont.)</a:t>
            </a:r>
            <a:endParaRPr lang="en-US" dirty="0"/>
          </a:p>
        </p:txBody>
      </p:sp>
      <p:sp>
        <p:nvSpPr>
          <p:cNvPr id="49158" name="Rectangle 3"/>
          <p:cNvSpPr>
            <a:spLocks noGrp="1" noChangeArrowheads="1"/>
          </p:cNvSpPr>
          <p:nvPr>
            <p:ph idx="1"/>
          </p:nvPr>
        </p:nvSpPr>
        <p:spPr/>
        <p:txBody>
          <a:bodyPr>
            <a:normAutofit fontScale="92500"/>
          </a:bodyPr>
          <a:lstStyle/>
          <a:p>
            <a:pPr eaLnBrk="1" hangingPunct="1"/>
            <a:r>
              <a:rPr lang="en-US" dirty="0"/>
              <a:t>Four basic types of business rules are:</a:t>
            </a:r>
            <a:endParaRPr lang="en-US" dirty="0"/>
          </a:p>
          <a:p>
            <a:pPr lvl="1" eaLnBrk="1" hangingPunct="1"/>
            <a:r>
              <a:rPr lang="en-US" i="1" dirty="0"/>
              <a:t>Entity integrity</a:t>
            </a:r>
            <a:r>
              <a:rPr lang="en-US" dirty="0"/>
              <a:t>: unique, non-null identifiers</a:t>
            </a:r>
            <a:endParaRPr lang="en-US" dirty="0"/>
          </a:p>
          <a:p>
            <a:pPr lvl="1" eaLnBrk="1" hangingPunct="1"/>
            <a:r>
              <a:rPr lang="en-US" i="1" dirty="0"/>
              <a:t>Referential integrity constraints</a:t>
            </a:r>
            <a:r>
              <a:rPr lang="en-US" dirty="0"/>
              <a:t>: rules governing relationships between entity types</a:t>
            </a:r>
            <a:endParaRPr lang="en-US" dirty="0"/>
          </a:p>
          <a:p>
            <a:pPr lvl="1" eaLnBrk="1" hangingPunct="1"/>
            <a:r>
              <a:rPr lang="en-US" i="1" dirty="0"/>
              <a:t>Domains</a:t>
            </a:r>
            <a:r>
              <a:rPr lang="en-US" dirty="0"/>
              <a:t>: constraints on valid values for attributes</a:t>
            </a:r>
            <a:endParaRPr lang="en-US" dirty="0"/>
          </a:p>
          <a:p>
            <a:pPr lvl="1" eaLnBrk="1" hangingPunct="1"/>
            <a:r>
              <a:rPr lang="en-US" i="1" dirty="0"/>
              <a:t>Triggering operations</a:t>
            </a:r>
            <a:r>
              <a:rPr lang="en-US" dirty="0"/>
              <a:t>: other business rules that protect the validity of attribute values</a:t>
            </a:r>
            <a:endParaRPr lang="en-US" dirty="0"/>
          </a:p>
        </p:txBody>
      </p:sp>
      <p:sp>
        <p:nvSpPr>
          <p:cNvPr id="49156"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49155"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113C6762-9228-2A4F-9F6B-15693F2075AB}" type="slidenum">
              <a:rPr lang="en-US">
                <a:latin typeface="Arial Black" panose="020B0A04020102020204" charset="0"/>
              </a:rPr>
            </a:fld>
            <a:endParaRPr lang="en-US">
              <a:latin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 name="Rectangle 2"/>
          <p:cNvSpPr>
            <a:spLocks noGrp="1" noChangeArrowheads="1"/>
          </p:cNvSpPr>
          <p:nvPr>
            <p:ph type="title"/>
          </p:nvPr>
        </p:nvSpPr>
        <p:spPr/>
        <p:txBody>
          <a:bodyPr/>
          <a:lstStyle/>
          <a:p>
            <a:pPr eaLnBrk="1" hangingPunct="1"/>
            <a:r>
              <a:rPr lang="en-US" dirty="0"/>
              <a:t>Domains</a:t>
            </a:r>
            <a:endParaRPr lang="en-US" dirty="0"/>
          </a:p>
        </p:txBody>
      </p:sp>
      <p:sp>
        <p:nvSpPr>
          <p:cNvPr id="50182" name="Rectangle 3"/>
          <p:cNvSpPr>
            <a:spLocks noGrp="1" noChangeArrowheads="1"/>
          </p:cNvSpPr>
          <p:nvPr>
            <p:ph idx="1"/>
          </p:nvPr>
        </p:nvSpPr>
        <p:spPr/>
        <p:txBody>
          <a:bodyPr>
            <a:normAutofit fontScale="92500" lnSpcReduction="10000"/>
          </a:bodyPr>
          <a:lstStyle/>
          <a:p>
            <a:pPr marL="609600" indent="-609600" eaLnBrk="1" hangingPunct="1">
              <a:lnSpc>
                <a:spcPct val="90000"/>
              </a:lnSpc>
            </a:pPr>
            <a:r>
              <a:rPr lang="en-US" dirty="0"/>
              <a:t>Domain: the set of all data types and  values that an attribute can assume</a:t>
            </a:r>
            <a:endParaRPr lang="en-US" dirty="0"/>
          </a:p>
          <a:p>
            <a:pPr marL="609600" indent="-609600" eaLnBrk="1" hangingPunct="1">
              <a:lnSpc>
                <a:spcPct val="90000"/>
              </a:lnSpc>
            </a:pPr>
            <a:r>
              <a:rPr lang="en-US" dirty="0"/>
              <a:t>Several advantages</a:t>
            </a:r>
            <a:endParaRPr lang="en-US" dirty="0"/>
          </a:p>
          <a:p>
            <a:pPr marL="1009650" lvl="1" indent="-609600" eaLnBrk="1" hangingPunct="1">
              <a:lnSpc>
                <a:spcPct val="90000"/>
              </a:lnSpc>
            </a:pPr>
            <a:r>
              <a:rPr lang="en-US" dirty="0"/>
              <a:t>Verify that the values for an attribute are valid</a:t>
            </a:r>
            <a:endParaRPr lang="en-US" dirty="0"/>
          </a:p>
          <a:p>
            <a:pPr marL="1009650" lvl="1" indent="-609600" eaLnBrk="1" hangingPunct="1">
              <a:lnSpc>
                <a:spcPct val="90000"/>
              </a:lnSpc>
            </a:pPr>
            <a:r>
              <a:rPr lang="en-US" dirty="0"/>
              <a:t>Ensure that various data manipulation operations are logical</a:t>
            </a:r>
            <a:endParaRPr lang="en-US" dirty="0"/>
          </a:p>
          <a:p>
            <a:pPr marL="1009650" lvl="1" indent="-609600" eaLnBrk="1" hangingPunct="1">
              <a:lnSpc>
                <a:spcPct val="90000"/>
              </a:lnSpc>
            </a:pPr>
            <a:r>
              <a:rPr lang="en-US" dirty="0"/>
              <a:t>Help conserve effort in describing attribute characteristics</a:t>
            </a:r>
            <a:endParaRPr lang="en-US" dirty="0"/>
          </a:p>
        </p:txBody>
      </p:sp>
      <p:sp>
        <p:nvSpPr>
          <p:cNvPr id="50180"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50179"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5A666027-8863-AB47-BBB7-51B53F292AF9}" type="slidenum">
              <a:rPr lang="en-US">
                <a:latin typeface="Arial Black" panose="020B0A04020102020204" charset="0"/>
              </a:rPr>
            </a:fld>
            <a:endParaRPr lang="en-US">
              <a:latin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Rectangle 2"/>
          <p:cNvSpPr>
            <a:spLocks noGrp="1" noChangeArrowheads="1"/>
          </p:cNvSpPr>
          <p:nvPr>
            <p:ph type="title"/>
          </p:nvPr>
        </p:nvSpPr>
        <p:spPr/>
        <p:txBody>
          <a:bodyPr/>
          <a:lstStyle/>
          <a:p>
            <a:pPr eaLnBrk="1" hangingPunct="1"/>
            <a:r>
              <a:rPr lang="en-US" dirty="0"/>
              <a:t>Triggering Operations</a:t>
            </a:r>
            <a:endParaRPr lang="en-US" dirty="0"/>
          </a:p>
        </p:txBody>
      </p:sp>
      <p:sp>
        <p:nvSpPr>
          <p:cNvPr id="51206" name="Rectangle 3"/>
          <p:cNvSpPr>
            <a:spLocks noGrp="1" noChangeArrowheads="1"/>
          </p:cNvSpPr>
          <p:nvPr>
            <p:ph idx="1"/>
          </p:nvPr>
        </p:nvSpPr>
        <p:spPr/>
        <p:txBody>
          <a:bodyPr/>
          <a:lstStyle/>
          <a:p>
            <a:pPr eaLnBrk="1" hangingPunct="1">
              <a:lnSpc>
                <a:spcPct val="90000"/>
              </a:lnSpc>
            </a:pPr>
            <a:r>
              <a:rPr lang="en-US" dirty="0"/>
              <a:t>Trigger: an assertion or rule that governs the validity of data manipulation operations such as insert, update and delete</a:t>
            </a:r>
            <a:endParaRPr lang="en-US" dirty="0"/>
          </a:p>
        </p:txBody>
      </p:sp>
      <p:sp>
        <p:nvSpPr>
          <p:cNvPr id="51204"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51203"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40B738B7-74CF-7442-9601-FB9F9CB5B630}" type="slidenum">
              <a:rPr lang="en-US">
                <a:latin typeface="Arial Black" panose="020B0A04020102020204" charset="0"/>
              </a:rPr>
            </a:fld>
            <a:endParaRPr lang="en-US">
              <a:latin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Rectangle 2"/>
          <p:cNvSpPr>
            <a:spLocks noGrp="1" noChangeArrowheads="1"/>
          </p:cNvSpPr>
          <p:nvPr>
            <p:ph type="title"/>
          </p:nvPr>
        </p:nvSpPr>
        <p:spPr/>
        <p:txBody>
          <a:bodyPr/>
          <a:lstStyle/>
          <a:p>
            <a:pPr eaLnBrk="1" hangingPunct="1"/>
            <a:r>
              <a:rPr lang="en-US" dirty="0"/>
              <a:t>Triggering Operations</a:t>
            </a:r>
            <a:endParaRPr lang="en-US" dirty="0"/>
          </a:p>
        </p:txBody>
      </p:sp>
      <p:sp>
        <p:nvSpPr>
          <p:cNvPr id="52230" name="Rectangle 3"/>
          <p:cNvSpPr>
            <a:spLocks noGrp="1" noChangeArrowheads="1"/>
          </p:cNvSpPr>
          <p:nvPr>
            <p:ph idx="1"/>
          </p:nvPr>
        </p:nvSpPr>
        <p:spPr/>
        <p:txBody>
          <a:bodyPr>
            <a:normAutofit fontScale="92500"/>
          </a:bodyPr>
          <a:lstStyle/>
          <a:p>
            <a:pPr eaLnBrk="1" hangingPunct="1"/>
            <a:r>
              <a:rPr lang="en-US" sz="3000" dirty="0"/>
              <a:t>Includes the following components:</a:t>
            </a:r>
            <a:endParaRPr lang="en-US" sz="3000" dirty="0"/>
          </a:p>
          <a:p>
            <a:pPr lvl="1" eaLnBrk="1" hangingPunct="1"/>
            <a:r>
              <a:rPr lang="en-US" sz="2400" i="1" dirty="0"/>
              <a:t>User rule</a:t>
            </a:r>
            <a:r>
              <a:rPr lang="en-US" sz="2400" dirty="0"/>
              <a:t>: statement of the business rule to be enforced by the trigger</a:t>
            </a:r>
            <a:endParaRPr lang="en-US" sz="2400" dirty="0"/>
          </a:p>
          <a:p>
            <a:pPr lvl="1" eaLnBrk="1" hangingPunct="1"/>
            <a:r>
              <a:rPr lang="en-US" sz="2400" i="1" dirty="0"/>
              <a:t>Event</a:t>
            </a:r>
            <a:r>
              <a:rPr lang="en-US" sz="2400" dirty="0"/>
              <a:t>: data manipulation operation that initiates the operation</a:t>
            </a:r>
            <a:endParaRPr lang="en-US" sz="2400" dirty="0"/>
          </a:p>
          <a:p>
            <a:pPr lvl="1" eaLnBrk="1" hangingPunct="1"/>
            <a:r>
              <a:rPr lang="en-US" sz="2400" i="1" dirty="0"/>
              <a:t>Entity Name</a:t>
            </a:r>
            <a:r>
              <a:rPr lang="en-US" sz="2400" dirty="0"/>
              <a:t>: name of entity being accessed or modified</a:t>
            </a:r>
            <a:endParaRPr lang="en-US" sz="2400" dirty="0"/>
          </a:p>
          <a:p>
            <a:pPr lvl="1" eaLnBrk="1" hangingPunct="1"/>
            <a:r>
              <a:rPr lang="en-US" sz="2400" i="1" dirty="0"/>
              <a:t>Condition</a:t>
            </a:r>
            <a:r>
              <a:rPr lang="en-US" sz="2400" dirty="0"/>
              <a:t>: condition that causes the operation to be triggered</a:t>
            </a:r>
            <a:endParaRPr lang="en-US" sz="2400" dirty="0"/>
          </a:p>
          <a:p>
            <a:pPr lvl="1" eaLnBrk="1" hangingPunct="1"/>
            <a:r>
              <a:rPr lang="en-US" sz="2400" i="1" dirty="0"/>
              <a:t>Action</a:t>
            </a:r>
            <a:r>
              <a:rPr lang="en-US" sz="2400" dirty="0"/>
              <a:t>: action taken when the operation is triggered</a:t>
            </a:r>
            <a:endParaRPr lang="en-US" sz="2400" dirty="0"/>
          </a:p>
        </p:txBody>
      </p:sp>
      <p:sp>
        <p:nvSpPr>
          <p:cNvPr id="52228"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52227"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5314EADD-95FC-2044-8441-6682594BAD1E}" type="slidenum">
              <a:rPr lang="en-US">
                <a:latin typeface="Arial Black" panose="020B0A04020102020204" charset="0"/>
              </a:rPr>
            </a:fld>
            <a:endParaRPr lang="en-US">
              <a:latin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Rectangle 2"/>
          <p:cNvSpPr>
            <a:spLocks noGrp="1" noChangeArrowheads="1"/>
          </p:cNvSpPr>
          <p:nvPr>
            <p:ph type="title"/>
          </p:nvPr>
        </p:nvSpPr>
        <p:spPr/>
        <p:txBody>
          <a:bodyPr>
            <a:normAutofit fontScale="90000"/>
          </a:bodyPr>
          <a:lstStyle/>
          <a:p>
            <a:pPr eaLnBrk="1" hangingPunct="1"/>
            <a:r>
              <a:rPr lang="en-US" sz="4000" dirty="0"/>
              <a:t>Role of Packaged Conceptual Data Models – Database Patterns</a:t>
            </a:r>
            <a:endParaRPr lang="en-US" sz="4000" dirty="0"/>
          </a:p>
        </p:txBody>
      </p:sp>
      <p:sp>
        <p:nvSpPr>
          <p:cNvPr id="53254" name="Rectangle 3"/>
          <p:cNvSpPr>
            <a:spLocks noGrp="1" noChangeArrowheads="1"/>
          </p:cNvSpPr>
          <p:nvPr>
            <p:ph idx="1"/>
          </p:nvPr>
        </p:nvSpPr>
        <p:spPr/>
        <p:txBody>
          <a:bodyPr>
            <a:normAutofit fontScale="92500" lnSpcReduction="10000"/>
          </a:bodyPr>
          <a:lstStyle/>
          <a:p>
            <a:pPr eaLnBrk="1" hangingPunct="1"/>
            <a:r>
              <a:rPr lang="en-US" sz="3000" dirty="0"/>
              <a:t>Packaged data models provide generic models that can be customized for a particular organization</a:t>
            </a:r>
            <a:r>
              <a:rPr lang="ja-JP" altLang="en-US" sz="3000" dirty="0"/>
              <a:t>’</a:t>
            </a:r>
            <a:r>
              <a:rPr lang="en-US" sz="3000" dirty="0"/>
              <a:t>s business rules.</a:t>
            </a:r>
            <a:endParaRPr lang="en-US" sz="3000" dirty="0"/>
          </a:p>
          <a:p>
            <a:pPr eaLnBrk="1" hangingPunct="1"/>
            <a:r>
              <a:rPr lang="en-US" sz="3000" dirty="0"/>
              <a:t>Universal data models are templates for </a:t>
            </a:r>
            <a:endParaRPr lang="en-US" sz="3000" dirty="0"/>
          </a:p>
          <a:p>
            <a:pPr lvl="1" eaLnBrk="1" hangingPunct="1"/>
            <a:r>
              <a:rPr lang="en-US" sz="2600" dirty="0"/>
              <a:t>one or more core subject areas such as:</a:t>
            </a:r>
            <a:endParaRPr lang="en-US" sz="2600" dirty="0"/>
          </a:p>
          <a:p>
            <a:pPr lvl="2" eaLnBrk="1" hangingPunct="1"/>
            <a:r>
              <a:rPr lang="en-US" sz="2200" dirty="0"/>
              <a:t>Customers, products, accounts, documents</a:t>
            </a:r>
            <a:endParaRPr lang="en-US" sz="2200" dirty="0"/>
          </a:p>
          <a:p>
            <a:pPr lvl="1" eaLnBrk="1" hangingPunct="1"/>
            <a:r>
              <a:rPr lang="en-US" sz="2600" dirty="0"/>
              <a:t>and/or core business functions such as:</a:t>
            </a:r>
            <a:endParaRPr lang="en-US" sz="2600" dirty="0"/>
          </a:p>
          <a:p>
            <a:pPr lvl="2" eaLnBrk="1" hangingPunct="1"/>
            <a:r>
              <a:rPr lang="en-US" sz="2200" dirty="0"/>
              <a:t>Purchasing, accounting, receiving, etc.</a:t>
            </a:r>
            <a:endParaRPr lang="en-US" sz="2200" dirty="0"/>
          </a:p>
        </p:txBody>
      </p:sp>
      <p:sp>
        <p:nvSpPr>
          <p:cNvPr id="53252"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53251"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CA32EABA-4D4F-AF44-9CD8-4272CF4CEF44}" type="slidenum">
              <a:rPr lang="en-US">
                <a:latin typeface="Arial Black" panose="020B0A04020102020204" charset="0"/>
              </a:rPr>
            </a:fld>
            <a:endParaRPr lang="en-US">
              <a:latin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7" name="Rectangle 2"/>
          <p:cNvSpPr>
            <a:spLocks noGrp="1" noChangeArrowheads="1"/>
          </p:cNvSpPr>
          <p:nvPr>
            <p:ph type="title"/>
          </p:nvPr>
        </p:nvSpPr>
        <p:spPr/>
        <p:txBody>
          <a:bodyPr>
            <a:normAutofit fontScale="90000"/>
          </a:bodyPr>
          <a:lstStyle/>
          <a:p>
            <a:pPr eaLnBrk="1" hangingPunct="1"/>
            <a:r>
              <a:rPr lang="en-US" sz="3600" dirty="0"/>
              <a:t>Role of Packaged Conceptual Data Models – Database Patterns (Cont.)</a:t>
            </a:r>
            <a:endParaRPr lang="en-US" sz="3600" dirty="0"/>
          </a:p>
        </p:txBody>
      </p:sp>
      <p:sp>
        <p:nvSpPr>
          <p:cNvPr id="54278" name="Rectangle 3"/>
          <p:cNvSpPr>
            <a:spLocks noGrp="1" noChangeArrowheads="1"/>
          </p:cNvSpPr>
          <p:nvPr>
            <p:ph idx="1"/>
          </p:nvPr>
        </p:nvSpPr>
        <p:spPr/>
        <p:txBody>
          <a:bodyPr/>
          <a:lstStyle/>
          <a:p>
            <a:pPr eaLnBrk="1" hangingPunct="1"/>
            <a:r>
              <a:rPr lang="en-US" b="1" dirty="0"/>
              <a:t>Industry-specific data models </a:t>
            </a:r>
            <a:r>
              <a:rPr lang="en-US" dirty="0"/>
              <a:t>are designed to be used by organizations within specific industries.</a:t>
            </a:r>
            <a:endParaRPr lang="en-US" dirty="0"/>
          </a:p>
          <a:p>
            <a:pPr eaLnBrk="1" hangingPunct="1"/>
            <a:r>
              <a:rPr lang="en-US" dirty="0"/>
              <a:t>These models are based on the premise that data model patterns for organizations are similar within a particular industry.</a:t>
            </a:r>
            <a:endParaRPr lang="en-US" dirty="0"/>
          </a:p>
        </p:txBody>
      </p:sp>
      <p:sp>
        <p:nvSpPr>
          <p:cNvPr id="54276"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54275"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27BD9DCD-51A2-E641-B917-D738FECD57D2}" type="slidenum">
              <a:rPr lang="en-US">
                <a:latin typeface="Arial Black" panose="020B0A04020102020204" charset="0"/>
              </a:rPr>
            </a:fld>
            <a:endParaRPr lang="en-US">
              <a:latin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Title 1"/>
          <p:cNvSpPr>
            <a:spLocks noGrp="1"/>
          </p:cNvSpPr>
          <p:nvPr>
            <p:ph type="title"/>
          </p:nvPr>
        </p:nvSpPr>
        <p:spPr/>
        <p:txBody>
          <a:bodyPr>
            <a:normAutofit fontScale="90000"/>
          </a:bodyPr>
          <a:lstStyle/>
          <a:p>
            <a:r>
              <a:rPr lang="en-US" dirty="0"/>
              <a:t>Benefits of Database Patterns and Packaged Data Models</a:t>
            </a:r>
            <a:endParaRPr lang="en-US" dirty="0"/>
          </a:p>
        </p:txBody>
      </p:sp>
      <p:sp>
        <p:nvSpPr>
          <p:cNvPr id="55300" name="Content Placeholder 2"/>
          <p:cNvSpPr>
            <a:spLocks noGrp="1"/>
          </p:cNvSpPr>
          <p:nvPr>
            <p:ph idx="1"/>
          </p:nvPr>
        </p:nvSpPr>
        <p:spPr/>
        <p:txBody>
          <a:bodyPr>
            <a:normAutofit fontScale="92500"/>
          </a:bodyPr>
          <a:lstStyle/>
          <a:p>
            <a:r>
              <a:rPr lang="en-US" sz="2800" dirty="0"/>
              <a:t>Dramatically reduced implementation times and costs</a:t>
            </a:r>
            <a:endParaRPr lang="en-US" sz="2800" dirty="0"/>
          </a:p>
          <a:p>
            <a:pPr lvl="1"/>
            <a:r>
              <a:rPr lang="en-US" sz="2400" dirty="0"/>
              <a:t>Provides a starting point for asking requirements questions</a:t>
            </a:r>
            <a:endParaRPr lang="en-US" sz="2400" dirty="0"/>
          </a:p>
          <a:p>
            <a:r>
              <a:rPr lang="en-US" sz="2800" dirty="0"/>
              <a:t>Higher-quality models</a:t>
            </a:r>
            <a:endParaRPr lang="en-US" sz="2800" dirty="0"/>
          </a:p>
          <a:p>
            <a:pPr lvl="1"/>
            <a:r>
              <a:rPr lang="en-US" sz="2400" dirty="0"/>
              <a:t>Represent </a:t>
            </a:r>
            <a:r>
              <a:rPr lang="ja-JP" altLang="en-US" sz="2400" dirty="0"/>
              <a:t>“</a:t>
            </a:r>
            <a:r>
              <a:rPr lang="en-US" sz="2400" dirty="0"/>
              <a:t>best practice</a:t>
            </a:r>
            <a:r>
              <a:rPr lang="ja-JP" altLang="en-US" sz="2400" dirty="0"/>
              <a:t>”</a:t>
            </a:r>
            <a:r>
              <a:rPr lang="en-US" sz="2400" dirty="0"/>
              <a:t> data modeling techniques and data model components whose quality often exceeds that which can be achieved by internal development teams, given typical organizational </a:t>
            </a:r>
            <a:r>
              <a:rPr lang="en-US" sz="2400" dirty="0" smtClean="0"/>
              <a:t>pressures</a:t>
            </a:r>
            <a:endParaRPr lang="en-US" dirty="0"/>
          </a:p>
        </p:txBody>
      </p:sp>
      <p:sp>
        <p:nvSpPr>
          <p:cNvPr id="55302"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55301"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9722C6F1-2472-EE46-8248-BB7CE7C49223}" type="slidenum">
              <a:rPr lang="en-US">
                <a:latin typeface="Arial Black" panose="020B0A04020102020204" charset="0"/>
              </a:rPr>
            </a:fld>
            <a:endParaRPr lang="en-US">
              <a:latin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Title 1"/>
          <p:cNvSpPr>
            <a:spLocks noGrp="1"/>
          </p:cNvSpPr>
          <p:nvPr>
            <p:ph type="title"/>
          </p:nvPr>
        </p:nvSpPr>
        <p:spPr/>
        <p:txBody>
          <a:bodyPr>
            <a:normAutofit fontScale="90000"/>
          </a:bodyPr>
          <a:lstStyle/>
          <a:p>
            <a:r>
              <a:rPr lang="en-US" sz="4000" dirty="0"/>
              <a:t>Electronic Commerce Application: Conceptual Data Modeling</a:t>
            </a:r>
            <a:endParaRPr lang="en-US" sz="4000" dirty="0"/>
          </a:p>
        </p:txBody>
      </p:sp>
      <p:sp>
        <p:nvSpPr>
          <p:cNvPr id="56324" name="Content Placeholder 2"/>
          <p:cNvSpPr>
            <a:spLocks noGrp="1"/>
          </p:cNvSpPr>
          <p:nvPr>
            <p:ph idx="1"/>
          </p:nvPr>
        </p:nvSpPr>
        <p:spPr/>
        <p:txBody>
          <a:bodyPr>
            <a:normAutofit lnSpcReduction="10000"/>
          </a:bodyPr>
          <a:lstStyle/>
          <a:p>
            <a:r>
              <a:rPr lang="en-US" dirty="0"/>
              <a:t>Five general categories of information were identified for Pine Valley Furniture</a:t>
            </a:r>
            <a:r>
              <a:rPr lang="ja-JP" altLang="en-US" dirty="0"/>
              <a:t>’</a:t>
            </a:r>
            <a:r>
              <a:rPr lang="en-US" dirty="0"/>
              <a:t>s </a:t>
            </a:r>
            <a:r>
              <a:rPr lang="en-US" dirty="0" err="1"/>
              <a:t>WebStore</a:t>
            </a:r>
            <a:r>
              <a:rPr lang="en-US" dirty="0"/>
              <a:t>.</a:t>
            </a:r>
            <a:endParaRPr lang="en-US" dirty="0"/>
          </a:p>
          <a:p>
            <a:r>
              <a:rPr lang="en-US" dirty="0"/>
              <a:t>Next step was to define each item.</a:t>
            </a:r>
            <a:endParaRPr lang="en-US" dirty="0"/>
          </a:p>
          <a:p>
            <a:r>
              <a:rPr lang="en-US" dirty="0"/>
              <a:t>The final step was to identify the interrelationships between the four entities.</a:t>
            </a:r>
            <a:endParaRPr lang="en-US" dirty="0"/>
          </a:p>
        </p:txBody>
      </p:sp>
      <p:sp>
        <p:nvSpPr>
          <p:cNvPr id="56326"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56325"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2FA82022-D192-B641-8EFE-ACCC480486AA}" type="slidenum">
              <a:rPr lang="en-US">
                <a:latin typeface="Arial Black" panose="020B0A04020102020204" charset="0"/>
              </a:rPr>
            </a:fld>
            <a:endParaRPr lang="en-US">
              <a:latin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9" name="Rectangle 2"/>
          <p:cNvSpPr>
            <a:spLocks noGrp="1" noChangeArrowheads="1"/>
          </p:cNvSpPr>
          <p:nvPr>
            <p:ph type="title"/>
          </p:nvPr>
        </p:nvSpPr>
        <p:spPr/>
        <p:txBody>
          <a:bodyPr/>
          <a:lstStyle/>
          <a:p>
            <a:pPr eaLnBrk="1" hangingPunct="1"/>
            <a:r>
              <a:rPr lang="en-US" dirty="0"/>
              <a:t>Summary</a:t>
            </a:r>
            <a:endParaRPr lang="en-US" dirty="0"/>
          </a:p>
        </p:txBody>
      </p:sp>
      <p:sp>
        <p:nvSpPr>
          <p:cNvPr id="57350" name="Rectangle 3"/>
          <p:cNvSpPr>
            <a:spLocks noGrp="1" noChangeArrowheads="1"/>
          </p:cNvSpPr>
          <p:nvPr>
            <p:ph idx="1"/>
          </p:nvPr>
        </p:nvSpPr>
        <p:spPr/>
        <p:txBody>
          <a:bodyPr>
            <a:normAutofit fontScale="75000" lnSpcReduction="10000"/>
          </a:bodyPr>
          <a:lstStyle/>
          <a:p>
            <a:pPr>
              <a:lnSpc>
                <a:spcPct val="80000"/>
              </a:lnSpc>
            </a:pPr>
            <a:r>
              <a:rPr lang="en-US" dirty="0"/>
              <a:t>In this chapter you learned how to:</a:t>
            </a:r>
            <a:endParaRPr lang="en-US" dirty="0"/>
          </a:p>
          <a:p>
            <a:pPr lvl="1">
              <a:lnSpc>
                <a:spcPct val="110000"/>
              </a:lnSpc>
              <a:spcBef>
                <a:spcPts val="0"/>
              </a:spcBef>
              <a:buFont typeface="Lucida Grande"/>
              <a:buChar char="-"/>
            </a:pPr>
            <a:r>
              <a:rPr lang="en-US" dirty="0" smtClean="0">
                <a:solidFill>
                  <a:schemeClr val="tx1"/>
                </a:solidFill>
              </a:rPr>
              <a:t>Concisely </a:t>
            </a:r>
            <a:r>
              <a:rPr lang="en-US" dirty="0">
                <a:solidFill>
                  <a:schemeClr val="tx1"/>
                </a:solidFill>
              </a:rPr>
              <a:t>define each of the following key data modeling terms: entity type, attribute, multivalued attribute, relationship, degree, cardinality, business rule, associative entity, trigger, </a:t>
            </a:r>
            <a:r>
              <a:rPr lang="en-US" dirty="0" smtClean="0">
                <a:solidFill>
                  <a:schemeClr val="tx1"/>
                </a:solidFill>
              </a:rPr>
              <a:t>super-type</a:t>
            </a:r>
            <a:r>
              <a:rPr lang="en-US" dirty="0">
                <a:solidFill>
                  <a:schemeClr val="tx1"/>
                </a:solidFill>
              </a:rPr>
              <a:t>, subtype.</a:t>
            </a:r>
            <a:endParaRPr lang="en-US" dirty="0">
              <a:solidFill>
                <a:schemeClr val="tx1"/>
              </a:solidFill>
            </a:endParaRPr>
          </a:p>
          <a:p>
            <a:pPr lvl="1">
              <a:lnSpc>
                <a:spcPct val="110000"/>
              </a:lnSpc>
              <a:spcBef>
                <a:spcPts val="0"/>
              </a:spcBef>
              <a:buFont typeface="Lucida Grande"/>
              <a:buChar char="-"/>
            </a:pPr>
            <a:r>
              <a:rPr lang="en-US" dirty="0">
                <a:solidFill>
                  <a:schemeClr val="tx1"/>
                </a:solidFill>
              </a:rPr>
              <a:t>Draw an entity-relationship (E-R) diagram to represent common business situations.</a:t>
            </a:r>
            <a:endParaRPr lang="en-US" dirty="0">
              <a:solidFill>
                <a:schemeClr val="tx1"/>
              </a:solidFill>
            </a:endParaRPr>
          </a:p>
          <a:p>
            <a:pPr lvl="1">
              <a:lnSpc>
                <a:spcPct val="110000"/>
              </a:lnSpc>
              <a:spcBef>
                <a:spcPts val="0"/>
              </a:spcBef>
              <a:buFont typeface="Lucida Grande"/>
              <a:buChar char="-"/>
            </a:pPr>
            <a:r>
              <a:rPr lang="en-US" dirty="0">
                <a:solidFill>
                  <a:schemeClr val="tx1"/>
                </a:solidFill>
              </a:rPr>
              <a:t>Explain the role of conceptual data modeling in the overall analysis and design of an information system.</a:t>
            </a:r>
            <a:endParaRPr lang="en-US" dirty="0">
              <a:solidFill>
                <a:schemeClr val="tx1"/>
              </a:solidFill>
            </a:endParaRPr>
          </a:p>
        </p:txBody>
      </p:sp>
      <p:sp>
        <p:nvSpPr>
          <p:cNvPr id="57348"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57347"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5E7D59DA-4873-0C41-8CE1-E2DFAFE351C6}" type="slidenum">
              <a:rPr lang="en-US">
                <a:latin typeface="Arial Black" panose="020B0A04020102020204" charset="0"/>
              </a:rPr>
            </a:fld>
            <a:endParaRPr lang="en-US">
              <a:latin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Rectangle 2"/>
          <p:cNvSpPr>
            <a:spLocks noGrp="1" noChangeArrowheads="1"/>
          </p:cNvSpPr>
          <p:nvPr>
            <p:ph type="title"/>
          </p:nvPr>
        </p:nvSpPr>
        <p:spPr/>
        <p:txBody>
          <a:bodyPr/>
          <a:lstStyle/>
          <a:p>
            <a:pPr eaLnBrk="1" hangingPunct="1"/>
            <a:r>
              <a:rPr lang="en-US" dirty="0"/>
              <a:t>Summary (Cont.)</a:t>
            </a:r>
            <a:endParaRPr lang="en-US" dirty="0"/>
          </a:p>
        </p:txBody>
      </p:sp>
      <p:sp>
        <p:nvSpPr>
          <p:cNvPr id="58374" name="Rectangle 3"/>
          <p:cNvSpPr>
            <a:spLocks noGrp="1" noChangeArrowheads="1"/>
          </p:cNvSpPr>
          <p:nvPr>
            <p:ph idx="1"/>
          </p:nvPr>
        </p:nvSpPr>
        <p:spPr/>
        <p:txBody>
          <a:bodyPr>
            <a:normAutofit fontScale="92500" lnSpcReduction="10000"/>
          </a:bodyPr>
          <a:lstStyle/>
          <a:p>
            <a:pPr>
              <a:lnSpc>
                <a:spcPct val="80000"/>
              </a:lnSpc>
            </a:pPr>
            <a:r>
              <a:rPr lang="en-US" dirty="0"/>
              <a:t>In this chapter you learned how to:</a:t>
            </a:r>
            <a:endParaRPr lang="en-US" dirty="0"/>
          </a:p>
          <a:p>
            <a:pPr lvl="1" eaLnBrk="1" hangingPunct="1">
              <a:buFont typeface="Lucida Grande"/>
              <a:buChar char="-"/>
            </a:pPr>
            <a:r>
              <a:rPr lang="en-US" sz="2400" dirty="0"/>
              <a:t>Explain the role of prepackaged database models (patterns) in data modeling.</a:t>
            </a:r>
            <a:endParaRPr lang="en-US" sz="2400" dirty="0"/>
          </a:p>
          <a:p>
            <a:pPr lvl="1" eaLnBrk="1" hangingPunct="1">
              <a:buFont typeface="Lucida Grande"/>
              <a:buChar char="-"/>
            </a:pPr>
            <a:r>
              <a:rPr lang="en-US" sz="2400" dirty="0"/>
              <a:t>Distinguish between unary, binary, and ternary relationships and give an example of each.</a:t>
            </a:r>
            <a:endParaRPr lang="en-US" sz="2400" dirty="0"/>
          </a:p>
          <a:p>
            <a:pPr lvl="1" eaLnBrk="1" hangingPunct="1">
              <a:buFont typeface="Lucida Grande"/>
              <a:buChar char="-"/>
            </a:pPr>
            <a:r>
              <a:rPr lang="en-US" sz="2400" dirty="0"/>
              <a:t>Define four basic types of business rules in a conceptual data model.</a:t>
            </a:r>
            <a:endParaRPr lang="en-US" sz="2400" dirty="0"/>
          </a:p>
          <a:p>
            <a:pPr lvl="1" eaLnBrk="1" hangingPunct="1">
              <a:buFont typeface="Lucida Grande"/>
              <a:buChar char="-"/>
            </a:pPr>
            <a:r>
              <a:rPr lang="en-US" sz="2400" dirty="0"/>
              <a:t>Relate data modeling to process and logic modeling as different views of describing an information system.</a:t>
            </a:r>
            <a:endParaRPr lang="en-US" sz="2400" dirty="0"/>
          </a:p>
        </p:txBody>
      </p:sp>
      <p:sp>
        <p:nvSpPr>
          <p:cNvPr id="58372"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58371"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A278109F-5804-CE48-A4FA-30C74D83EF6E}" type="slidenum">
              <a:rPr lang="en-US">
                <a:latin typeface="Arial Black" panose="020B0A04020102020204" charset="0"/>
              </a:rPr>
            </a:fld>
            <a:endParaRPr lang="en-US">
              <a:latin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1" name="Rectangle 2"/>
          <p:cNvSpPr>
            <a:spLocks noGrp="1" noChangeArrowheads="1"/>
          </p:cNvSpPr>
          <p:nvPr>
            <p:ph type="title"/>
          </p:nvPr>
        </p:nvSpPr>
        <p:spPr/>
        <p:txBody>
          <a:bodyPr/>
          <a:lstStyle/>
          <a:p>
            <a:pPr eaLnBrk="1" hangingPunct="1"/>
            <a:r>
              <a:rPr lang="en-US" dirty="0"/>
              <a:t>Learning Objectives (Cont.)</a:t>
            </a:r>
            <a:endParaRPr lang="en-US" dirty="0"/>
          </a:p>
        </p:txBody>
      </p:sp>
      <p:sp>
        <p:nvSpPr>
          <p:cNvPr id="4102" name="Rectangle 3"/>
          <p:cNvSpPr>
            <a:spLocks noGrp="1" noChangeArrowheads="1"/>
          </p:cNvSpPr>
          <p:nvPr>
            <p:ph idx="1"/>
          </p:nvPr>
        </p:nvSpPr>
        <p:spPr/>
        <p:txBody>
          <a:bodyPr>
            <a:normAutofit fontScale="92500" lnSpcReduction="10000"/>
          </a:bodyPr>
          <a:lstStyle/>
          <a:p>
            <a:pPr eaLnBrk="1" hangingPunct="1">
              <a:spcBef>
                <a:spcPts val="600"/>
              </a:spcBef>
            </a:pPr>
            <a:r>
              <a:rPr lang="en-US" sz="2800" dirty="0"/>
              <a:t>Explain the role of prepackaged database models (patterns) in data modeling.</a:t>
            </a:r>
            <a:endParaRPr lang="en-US" sz="2800" dirty="0"/>
          </a:p>
          <a:p>
            <a:pPr eaLnBrk="1" hangingPunct="1">
              <a:spcBef>
                <a:spcPts val="600"/>
              </a:spcBef>
            </a:pPr>
            <a:r>
              <a:rPr lang="en-US" sz="2800" dirty="0"/>
              <a:t>Distinguish between unary, binary, and ternary relationships and give an example of each.</a:t>
            </a:r>
            <a:endParaRPr lang="en-US" sz="2800" dirty="0"/>
          </a:p>
          <a:p>
            <a:pPr eaLnBrk="1" hangingPunct="1">
              <a:spcBef>
                <a:spcPts val="600"/>
              </a:spcBef>
            </a:pPr>
            <a:r>
              <a:rPr lang="en-US" sz="2800" dirty="0"/>
              <a:t>Define four basic types of business rules in a conceptual data model.</a:t>
            </a:r>
            <a:endParaRPr lang="en-US" sz="2800" dirty="0"/>
          </a:p>
          <a:p>
            <a:pPr eaLnBrk="1" hangingPunct="1">
              <a:spcBef>
                <a:spcPts val="600"/>
              </a:spcBef>
            </a:pPr>
            <a:r>
              <a:rPr lang="en-US" sz="2800" dirty="0"/>
              <a:t>Relate data modeling to process and logic modeling as different views of describing an information system.</a:t>
            </a:r>
            <a:endParaRPr lang="en-US" sz="2800" dirty="0"/>
          </a:p>
        </p:txBody>
      </p:sp>
      <p:sp>
        <p:nvSpPr>
          <p:cNvPr id="4100"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4099"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61DB7302-A2D4-0D4D-884D-9F4543C15BEB}" type="slidenum">
              <a:rPr lang="en-US">
                <a:latin typeface="Arial Black" panose="020B0A04020102020204" charset="0"/>
              </a:rPr>
            </a:fld>
            <a:endParaRPr lang="en-US">
              <a:latin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457200" y="547263"/>
            <a:ext cx="8229600" cy="4047360"/>
          </a:xfrm>
        </p:spPr>
        <p:txBody>
          <a:bodyPr anchor="ctr" anchorCtr="0"/>
          <a:lstStyle/>
          <a:p>
            <a:pPr marL="0" indent="0" algn="ctr">
              <a:lnSpc>
                <a:spcPct val="90000"/>
              </a:lnSpc>
              <a:buNone/>
            </a:pPr>
            <a:r>
              <a:rPr lang="en-US" b="1" dirty="0" smtClean="0"/>
              <a:t>Designing Databases</a:t>
            </a:r>
            <a:endParaRPr lang="en-US" b="1" dirty="0"/>
          </a:p>
        </p:txBody>
      </p:sp>
      <p:sp>
        <p:nvSpPr>
          <p:cNvPr id="3" name="TextBox 2"/>
          <p:cNvSpPr txBox="1"/>
          <p:nvPr/>
        </p:nvSpPr>
        <p:spPr>
          <a:xfrm>
            <a:off x="467166" y="2984311"/>
            <a:ext cx="8219634" cy="1014730"/>
          </a:xfrm>
          <a:prstGeom prst="rect">
            <a:avLst/>
          </a:prstGeom>
          <a:noFill/>
        </p:spPr>
        <p:txBody>
          <a:bodyPr wrap="square" rtlCol="0">
            <a:spAutoFit/>
          </a:bodyPr>
          <a:lstStyle/>
          <a:p>
            <a:pPr algn="ctr"/>
            <a:r>
              <a:rPr lang="en-US" sz="1200" dirty="0" smtClean="0">
                <a:latin typeface="Alegreya" panose="00000500000000000000" charset="0"/>
                <a:cs typeface="Alegreya" panose="00000500000000000000" charset="0"/>
              </a:rPr>
              <a:t>References</a:t>
            </a:r>
            <a:br>
              <a:rPr lang="en-US" sz="1200" dirty="0">
                <a:latin typeface="Alegreya" panose="00000500000000000000" charset="0"/>
                <a:cs typeface="Alegreya" panose="00000500000000000000" charset="0"/>
              </a:rPr>
            </a:br>
            <a:r>
              <a:rPr lang="en-US" sz="1200" dirty="0">
                <a:latin typeface="Alegreya" panose="00000500000000000000" charset="0"/>
                <a:cs typeface="Alegreya" panose="00000500000000000000" charset="0"/>
              </a:rPr>
              <a:t>- - - - </a:t>
            </a:r>
            <a:r>
              <a:rPr lang="en-US" sz="1200" dirty="0" smtClean="0">
                <a:latin typeface="Alegreya" panose="00000500000000000000" charset="0"/>
                <a:cs typeface="Alegreya" panose="00000500000000000000" charset="0"/>
              </a:rPr>
              <a:t>- </a:t>
            </a:r>
            <a:r>
              <a:rPr lang="en-US" sz="1200" dirty="0">
                <a:latin typeface="Alegreya" panose="00000500000000000000" charset="0"/>
                <a:cs typeface="Alegreya" panose="00000500000000000000" charset="0"/>
              </a:rPr>
              <a:t>- - - </a:t>
            </a:r>
            <a:br>
              <a:rPr lang="en-US" sz="1200" u="sng" dirty="0">
                <a:latin typeface="Alegreya" panose="00000500000000000000" charset="0"/>
                <a:cs typeface="Alegreya" panose="00000500000000000000" charset="0"/>
              </a:rPr>
            </a:br>
            <a:r>
              <a:rPr lang="en-US" dirty="0" err="1" smtClean="0">
                <a:latin typeface="Alegreya" panose="00000500000000000000" charset="0"/>
                <a:cs typeface="Alegreya" panose="00000500000000000000" charset="0"/>
              </a:rPr>
              <a:t>Valacich</a:t>
            </a:r>
            <a:r>
              <a:rPr lang="en-US" dirty="0" smtClean="0">
                <a:latin typeface="Alegreya" panose="00000500000000000000" charset="0"/>
                <a:cs typeface="Alegreya" panose="00000500000000000000" charset="0"/>
              </a:rPr>
              <a:t> and George, </a:t>
            </a:r>
            <a:r>
              <a:rPr lang="en-US" i="1" dirty="0" smtClean="0">
                <a:latin typeface="Alegreya" panose="00000500000000000000" charset="0"/>
                <a:cs typeface="Alegreya" panose="00000500000000000000" charset="0"/>
              </a:rPr>
              <a:t>Modern Systems Analysis and Design</a:t>
            </a:r>
            <a:r>
              <a:rPr lang="en-US" dirty="0" smtClean="0">
                <a:latin typeface="Alegreya" panose="00000500000000000000" charset="0"/>
                <a:cs typeface="Alegreya" panose="00000500000000000000" charset="0"/>
              </a:rPr>
              <a:t>, 8</a:t>
            </a:r>
            <a:r>
              <a:rPr lang="en-US" baseline="30000" dirty="0" smtClean="0">
                <a:latin typeface="Alegreya" panose="00000500000000000000" charset="0"/>
                <a:cs typeface="Alegreya" panose="00000500000000000000" charset="0"/>
              </a:rPr>
              <a:t>th</a:t>
            </a:r>
            <a:r>
              <a:rPr lang="en-US" dirty="0" smtClean="0">
                <a:latin typeface="Alegreya" panose="00000500000000000000" charset="0"/>
                <a:cs typeface="Alegreya" panose="00000500000000000000" charset="0"/>
              </a:rPr>
              <a:t> Ed., </a:t>
            </a:r>
            <a:br>
              <a:rPr lang="en-US" dirty="0" smtClean="0">
                <a:latin typeface="Alegreya" panose="00000500000000000000" charset="0"/>
                <a:cs typeface="Alegreya" panose="00000500000000000000" charset="0"/>
              </a:rPr>
            </a:br>
            <a:r>
              <a:rPr lang="en-US" dirty="0" smtClean="0">
                <a:latin typeface="Alegreya" panose="00000500000000000000" charset="0"/>
                <a:cs typeface="Alegreya" panose="00000500000000000000" charset="0"/>
              </a:rPr>
              <a:t>Pearson, Chapter </a:t>
            </a:r>
            <a:r>
              <a:rPr lang="en-US" dirty="0">
                <a:latin typeface="Alegreya" panose="00000500000000000000" charset="0"/>
                <a:cs typeface="Alegreya" panose="00000500000000000000" charset="0"/>
              </a:rPr>
              <a:t>9</a:t>
            </a:r>
            <a:endParaRPr lang="en-US" sz="1200" dirty="0">
              <a:latin typeface="Alegreya" panose="00000500000000000000" charset="0"/>
              <a:cs typeface="Alegreya" panose="00000500000000000000" charset="0"/>
            </a:endParaRPr>
          </a:p>
        </p:txBody>
      </p:sp>
      <p:sp>
        <p:nvSpPr>
          <p:cNvPr id="2" name="Date Placeholder 1"/>
          <p:cNvSpPr>
            <a:spLocks noGrp="1"/>
          </p:cNvSpPr>
          <p:nvPr>
            <p:ph type="dt" sz="half" idx="10"/>
          </p:nvPr>
        </p:nvSpPr>
        <p:spPr/>
        <p:txBody>
          <a:bodyPr/>
          <a:lstStyle/>
          <a:p>
            <a:r>
              <a:rPr lang="en-AU" smtClean="0"/>
              <a:t>Information Systems, Unit 04 </a:t>
            </a:r>
            <a:endParaRPr lang="en-US"/>
          </a:p>
        </p:txBody>
      </p:sp>
      <p:sp>
        <p:nvSpPr>
          <p:cNvPr id="4" name="Slide Number Placeholder 3"/>
          <p:cNvSpPr>
            <a:spLocks noGrp="1"/>
          </p:cNvSpPr>
          <p:nvPr>
            <p:ph type="sldNum" sz="quarter" idx="12"/>
          </p:nvPr>
        </p:nvSpPr>
        <p:spPr/>
        <p:txBody>
          <a:bodyPr/>
          <a:lstStyle/>
          <a:p>
            <a:fld id="{70915109-DA69-6E47-8559-61ECB78F5B26}" type="slidenum">
              <a:rPr lang="en-US" smtClean="0"/>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7" name="Rectangle 2"/>
          <p:cNvSpPr>
            <a:spLocks noGrp="1" noChangeArrowheads="1"/>
          </p:cNvSpPr>
          <p:nvPr>
            <p:ph type="title"/>
          </p:nvPr>
        </p:nvSpPr>
        <p:spPr/>
        <p:txBody>
          <a:bodyPr/>
          <a:lstStyle/>
          <a:p>
            <a:pPr eaLnBrk="1" hangingPunct="1"/>
            <a:r>
              <a:rPr lang="en-US" dirty="0"/>
              <a:t>Learning Objectives</a:t>
            </a:r>
            <a:endParaRPr lang="en-US" dirty="0"/>
          </a:p>
        </p:txBody>
      </p:sp>
      <p:sp>
        <p:nvSpPr>
          <p:cNvPr id="3078" name="Rectangle 3"/>
          <p:cNvSpPr>
            <a:spLocks noGrp="1" noChangeArrowheads="1"/>
          </p:cNvSpPr>
          <p:nvPr>
            <p:ph idx="1"/>
          </p:nvPr>
        </p:nvSpPr>
        <p:spPr/>
        <p:txBody>
          <a:bodyPr>
            <a:normAutofit lnSpcReduction="10000"/>
          </a:bodyPr>
          <a:lstStyle/>
          <a:p>
            <a:pPr eaLnBrk="1" hangingPunct="1">
              <a:buFont typeface="Lucida Grande"/>
              <a:buChar char="-"/>
            </a:pPr>
            <a:r>
              <a:rPr lang="en-US" sz="2400" dirty="0"/>
              <a:t>Concisely define each of the following key database design terms: relation, primary key, normalization, functional dependency, foreign key, referential integrity, field, data type, null value, </a:t>
            </a:r>
            <a:r>
              <a:rPr lang="en-US" sz="2400" dirty="0" smtClean="0"/>
              <a:t>de-normalization</a:t>
            </a:r>
            <a:r>
              <a:rPr lang="en-US" sz="2400" dirty="0"/>
              <a:t>, file organization, index, and secondary key.</a:t>
            </a:r>
            <a:endParaRPr lang="en-US" sz="2400" dirty="0"/>
          </a:p>
          <a:p>
            <a:pPr eaLnBrk="1" hangingPunct="1">
              <a:buFont typeface="Lucida Grande"/>
              <a:buChar char="-"/>
            </a:pPr>
            <a:r>
              <a:rPr lang="en-US" sz="2400" dirty="0"/>
              <a:t>Explain the role of designing databases in the analysis and design of an information system.</a:t>
            </a:r>
            <a:endParaRPr lang="en-US" sz="2400" dirty="0"/>
          </a:p>
          <a:p>
            <a:pPr eaLnBrk="1" hangingPunct="1">
              <a:buFont typeface="Lucida Grande"/>
              <a:buChar char="-"/>
            </a:pPr>
            <a:r>
              <a:rPr lang="en-US" sz="2400" dirty="0"/>
              <a:t>Transform an entity-relationship (E-R) diagram into an equivalent set of well-structured (normalized) relations.</a:t>
            </a:r>
            <a:endParaRPr lang="en-US" sz="2400" dirty="0"/>
          </a:p>
        </p:txBody>
      </p:sp>
      <p:sp>
        <p:nvSpPr>
          <p:cNvPr id="3076"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3075"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8EC92EC3-7ED8-B54C-82D1-CE667EF8FA99}" type="slidenum">
              <a:rPr lang="en-US">
                <a:latin typeface="Arial Black" panose="020B0A04020102020204" charset="0"/>
              </a:rPr>
            </a:fld>
            <a:endParaRPr lang="en-US">
              <a:latin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1" name="Rectangle 2"/>
          <p:cNvSpPr>
            <a:spLocks noGrp="1" noChangeArrowheads="1"/>
          </p:cNvSpPr>
          <p:nvPr>
            <p:ph type="title"/>
          </p:nvPr>
        </p:nvSpPr>
        <p:spPr/>
        <p:txBody>
          <a:bodyPr/>
          <a:lstStyle/>
          <a:p>
            <a:pPr eaLnBrk="1" hangingPunct="1"/>
            <a:r>
              <a:rPr lang="en-US" dirty="0"/>
              <a:t>Learning Objectives (Cont.)</a:t>
            </a:r>
            <a:endParaRPr lang="en-US" dirty="0"/>
          </a:p>
        </p:txBody>
      </p:sp>
      <p:sp>
        <p:nvSpPr>
          <p:cNvPr id="4102" name="Rectangle 3"/>
          <p:cNvSpPr>
            <a:spLocks noGrp="1" noChangeArrowheads="1"/>
          </p:cNvSpPr>
          <p:nvPr>
            <p:ph idx="1"/>
          </p:nvPr>
        </p:nvSpPr>
        <p:spPr/>
        <p:txBody>
          <a:bodyPr>
            <a:normAutofit lnSpcReduction="20000"/>
          </a:bodyPr>
          <a:lstStyle/>
          <a:p>
            <a:pPr eaLnBrk="1" hangingPunct="1">
              <a:buFont typeface="Lucida Grande"/>
              <a:buChar char="-"/>
            </a:pPr>
            <a:r>
              <a:rPr lang="en-US" sz="2400" dirty="0"/>
              <a:t>Merge normalized relations from separate user views into a consolidated set of well-structured relations.</a:t>
            </a:r>
            <a:endParaRPr lang="en-US" sz="2400" dirty="0"/>
          </a:p>
          <a:p>
            <a:pPr eaLnBrk="1" hangingPunct="1">
              <a:buFont typeface="Lucida Grande"/>
              <a:buChar char="-"/>
            </a:pPr>
            <a:r>
              <a:rPr lang="en-US" sz="2400" dirty="0"/>
              <a:t>Choose storage formats for fields in database tables.</a:t>
            </a:r>
            <a:endParaRPr lang="en-US" sz="2400" dirty="0"/>
          </a:p>
          <a:p>
            <a:pPr eaLnBrk="1" hangingPunct="1">
              <a:buFont typeface="Lucida Grande"/>
              <a:buChar char="-"/>
            </a:pPr>
            <a:r>
              <a:rPr lang="en-US" sz="2400" dirty="0"/>
              <a:t>Translate well-structured relations into efficient database tables.</a:t>
            </a:r>
            <a:endParaRPr lang="en-US" sz="2400" dirty="0"/>
          </a:p>
          <a:p>
            <a:pPr eaLnBrk="1" hangingPunct="1">
              <a:buFont typeface="Lucida Grande"/>
              <a:buChar char="-"/>
            </a:pPr>
            <a:r>
              <a:rPr lang="en-US" sz="2400" dirty="0"/>
              <a:t>Explain when to use different types of file organizations to store computer files.</a:t>
            </a:r>
            <a:endParaRPr lang="en-US" sz="2400" dirty="0"/>
          </a:p>
          <a:p>
            <a:pPr eaLnBrk="1" hangingPunct="1">
              <a:buFont typeface="Lucida Grande"/>
              <a:buChar char="-"/>
            </a:pPr>
            <a:r>
              <a:rPr lang="en-US" sz="2400" dirty="0"/>
              <a:t>Describe the purpose of indexes and the important considerations in selecting attributes to be indexed.</a:t>
            </a:r>
            <a:endParaRPr lang="en-US" sz="2400" dirty="0"/>
          </a:p>
        </p:txBody>
      </p:sp>
      <p:sp>
        <p:nvSpPr>
          <p:cNvPr id="4100"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4099"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F07B7B01-1201-B14D-BD33-A5488A69F9A2}" type="slidenum">
              <a:rPr lang="en-US">
                <a:latin typeface="Arial Black" panose="020B0A04020102020204" charset="0"/>
              </a:rPr>
            </a:fld>
            <a:endParaRPr lang="en-US">
              <a:latin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71801" y="642937"/>
            <a:ext cx="5800725" cy="4398169"/>
          </a:xfrm>
          <a:prstGeom prst="rect">
            <a:avLst/>
          </a:prstGeom>
          <a:noFill/>
          <a:ln>
            <a:noFill/>
          </a:ln>
        </p:spPr>
      </p:pic>
      <p:sp>
        <p:nvSpPr>
          <p:cNvPr id="5124" name="Title 1"/>
          <p:cNvSpPr>
            <a:spLocks noGrp="1"/>
          </p:cNvSpPr>
          <p:nvPr>
            <p:ph type="title"/>
          </p:nvPr>
        </p:nvSpPr>
        <p:spPr/>
        <p:txBody>
          <a:bodyPr/>
          <a:lstStyle/>
          <a:p>
            <a:pPr eaLnBrk="1" hangingPunct="1"/>
            <a:r>
              <a:rPr lang="en-US" dirty="0"/>
              <a:t>Introduction</a:t>
            </a:r>
            <a:endParaRPr lang="en-US" dirty="0"/>
          </a:p>
        </p:txBody>
      </p:sp>
      <p:sp>
        <p:nvSpPr>
          <p:cNvPr id="5126"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5125"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4AEC378A-FC64-0B44-B896-36DDD5BC2BB6}" type="slidenum">
              <a:rPr lang="en-US">
                <a:latin typeface="Arial Black" panose="020B0A04020102020204" charset="0"/>
              </a:rPr>
            </a:fld>
            <a:endParaRPr lang="en-US">
              <a:latin typeface="Arial Black" panose="020B0A04020102020204" charset="0"/>
            </a:endParaRPr>
          </a:p>
        </p:txBody>
      </p:sp>
      <p:sp>
        <p:nvSpPr>
          <p:cNvPr id="5127" name="Rectangle 8"/>
          <p:cNvSpPr>
            <a:spLocks noChangeArrowheads="1"/>
          </p:cNvSpPr>
          <p:nvPr/>
        </p:nvSpPr>
        <p:spPr bwMode="auto">
          <a:xfrm>
            <a:off x="609600" y="1943100"/>
            <a:ext cx="2667000" cy="1200329"/>
          </a:xfrm>
          <a:prstGeom prst="rect">
            <a:avLst/>
          </a:prstGeom>
          <a:noFill/>
          <a:ln>
            <a:noFill/>
          </a:ln>
        </p:spPr>
        <p:txBody>
          <a:bodyPr>
            <a:spAutoFit/>
          </a:bodyPr>
          <a:lstStyle/>
          <a:p>
            <a:r>
              <a:rPr lang="en-US" b="1"/>
              <a:t>FIGURE 9-1</a:t>
            </a:r>
            <a:endParaRPr lang="en-US" b="1"/>
          </a:p>
          <a:p>
            <a:r>
              <a:rPr lang="en-US"/>
              <a:t>Systems development life cycle with design phase highlighted</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2"/>
          <p:cNvSpPr>
            <a:spLocks noGrp="1" noChangeArrowheads="1"/>
          </p:cNvSpPr>
          <p:nvPr>
            <p:ph type="title"/>
          </p:nvPr>
        </p:nvSpPr>
        <p:spPr/>
        <p:txBody>
          <a:bodyPr/>
          <a:lstStyle/>
          <a:p>
            <a:pPr eaLnBrk="1" hangingPunct="1"/>
            <a:r>
              <a:rPr lang="en-US" dirty="0"/>
              <a:t>Database Design</a:t>
            </a:r>
            <a:endParaRPr lang="en-US" dirty="0"/>
          </a:p>
        </p:txBody>
      </p:sp>
      <p:sp>
        <p:nvSpPr>
          <p:cNvPr id="6150" name="Rectangle 3"/>
          <p:cNvSpPr>
            <a:spLocks noGrp="1" noChangeArrowheads="1"/>
          </p:cNvSpPr>
          <p:nvPr>
            <p:ph idx="1"/>
          </p:nvPr>
        </p:nvSpPr>
        <p:spPr/>
        <p:txBody>
          <a:bodyPr>
            <a:normAutofit lnSpcReduction="10000"/>
          </a:bodyPr>
          <a:lstStyle/>
          <a:p>
            <a:pPr marL="457200" indent="-457200" eaLnBrk="1" hangingPunct="1"/>
            <a:r>
              <a:rPr lang="en-US" sz="2400" dirty="0"/>
              <a:t>File and database design occurs in two steps.</a:t>
            </a:r>
            <a:endParaRPr lang="en-US" sz="2400" dirty="0"/>
          </a:p>
          <a:p>
            <a:pPr marL="857250" lvl="1" indent="-457200" eaLnBrk="1" hangingPunct="1">
              <a:buFont typeface="Arial" panose="020B0604020202020204" pitchFamily="34" charset="0"/>
              <a:buAutoNum type="arabicPeriod"/>
            </a:pPr>
            <a:r>
              <a:rPr lang="en-US" sz="2000" dirty="0"/>
              <a:t>Develop a logical database model, which describes data using notation that corresponds to a data organization used by a database management system.</a:t>
            </a:r>
            <a:endParaRPr lang="en-US" sz="2000" dirty="0"/>
          </a:p>
          <a:p>
            <a:pPr marL="1257300" lvl="2" indent="-457200" eaLnBrk="1" hangingPunct="1"/>
            <a:r>
              <a:rPr lang="en-US" sz="1600" dirty="0"/>
              <a:t>Relational database model</a:t>
            </a:r>
            <a:endParaRPr lang="en-US" sz="1600" dirty="0"/>
          </a:p>
          <a:p>
            <a:pPr marL="857250" lvl="1" indent="-457200" eaLnBrk="1" hangingPunct="1">
              <a:buFont typeface="Arial" panose="020B0604020202020204" pitchFamily="34" charset="0"/>
              <a:buAutoNum type="arabicPeriod"/>
            </a:pPr>
            <a:r>
              <a:rPr lang="en-US" sz="2000" dirty="0"/>
              <a:t>Prescribe the technical specifications for computer files and databases in which to store the data.</a:t>
            </a:r>
            <a:endParaRPr lang="en-US" sz="2000" dirty="0"/>
          </a:p>
          <a:p>
            <a:pPr marL="1257300" lvl="2" indent="-457200" eaLnBrk="1" hangingPunct="1"/>
            <a:r>
              <a:rPr lang="en-US" sz="1600" dirty="0"/>
              <a:t>Physical database design provides specifications</a:t>
            </a:r>
            <a:endParaRPr lang="en-US" sz="1600" dirty="0"/>
          </a:p>
          <a:p>
            <a:pPr marL="457200" indent="-457200" eaLnBrk="1" hangingPunct="1"/>
            <a:r>
              <a:rPr lang="en-US" sz="2400" dirty="0"/>
              <a:t>Logical and physical database design in parallel with other system design steps</a:t>
            </a:r>
            <a:endParaRPr lang="en-US" sz="2400" dirty="0"/>
          </a:p>
        </p:txBody>
      </p:sp>
      <p:sp>
        <p:nvSpPr>
          <p:cNvPr id="6148"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6147"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B1139231-9A42-0C42-ABC6-038865F6F6EC}" type="slidenum">
              <a:rPr lang="en-US">
                <a:latin typeface="Arial Black" panose="020B0A04020102020204" charset="0"/>
              </a:rPr>
            </a:fld>
            <a:endParaRPr lang="en-US">
              <a:latin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7"/>
          <p:cNvSpPr>
            <a:spLocks noGrp="1"/>
          </p:cNvSpPr>
          <p:nvPr>
            <p:ph type="title"/>
          </p:nvPr>
        </p:nvSpPr>
        <p:spPr/>
        <p:txBody>
          <a:bodyPr>
            <a:normAutofit/>
          </a:bodyPr>
          <a:lstStyle/>
          <a:p>
            <a:r>
              <a:rPr lang="en-US" sz="4000" dirty="0"/>
              <a:t>The Process of Database Design</a:t>
            </a:r>
            <a:endParaRPr lang="en-US" sz="4000" dirty="0"/>
          </a:p>
        </p:txBody>
      </p:sp>
      <p:sp>
        <p:nvSpPr>
          <p:cNvPr id="7173"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7172"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D4AE3491-3C69-234E-B1D8-690505A8BAAD}" type="slidenum">
              <a:rPr lang="en-US">
                <a:latin typeface="Arial Black" panose="020B0A04020102020204" charset="0"/>
              </a:rPr>
            </a:fld>
            <a:endParaRPr lang="en-US">
              <a:latin typeface="Arial Black" panose="020B0A04020102020204" charset="0"/>
            </a:endParaRPr>
          </a:p>
        </p:txBody>
      </p:sp>
      <p:pic>
        <p:nvPicPr>
          <p:cNvPr id="7174" name="Picture 6" descr="Noname.bmp"/>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734586" y="857250"/>
            <a:ext cx="5523828" cy="3496866"/>
          </a:xfrm>
          <a:prstGeom prst="rect">
            <a:avLst/>
          </a:prstGeom>
          <a:noFill/>
          <a:ln>
            <a:noFill/>
          </a:ln>
        </p:spPr>
      </p:pic>
      <p:sp>
        <p:nvSpPr>
          <p:cNvPr id="7175" name="Rectangle 7"/>
          <p:cNvSpPr>
            <a:spLocks noChangeArrowheads="1"/>
          </p:cNvSpPr>
          <p:nvPr/>
        </p:nvSpPr>
        <p:spPr bwMode="auto">
          <a:xfrm>
            <a:off x="609600" y="4171950"/>
            <a:ext cx="8001000" cy="646331"/>
          </a:xfrm>
          <a:prstGeom prst="rect">
            <a:avLst/>
          </a:prstGeom>
          <a:noFill/>
          <a:ln>
            <a:noFill/>
          </a:ln>
        </p:spPr>
        <p:txBody>
          <a:bodyPr>
            <a:spAutoFit/>
          </a:bodyPr>
          <a:lstStyle/>
          <a:p>
            <a:r>
              <a:rPr lang="en-US" b="1"/>
              <a:t>FIGURE 9-2</a:t>
            </a:r>
            <a:endParaRPr lang="en-US" b="1"/>
          </a:p>
          <a:p>
            <a:r>
              <a:rPr lang="en-US"/>
              <a:t>Relationship between data modeling and the systems development life cycle</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2"/>
          <p:cNvSpPr>
            <a:spLocks noGrp="1" noChangeArrowheads="1"/>
          </p:cNvSpPr>
          <p:nvPr>
            <p:ph type="title"/>
          </p:nvPr>
        </p:nvSpPr>
        <p:spPr/>
        <p:txBody>
          <a:bodyPr>
            <a:normAutofit fontScale="90000"/>
          </a:bodyPr>
          <a:lstStyle/>
          <a:p>
            <a:pPr eaLnBrk="1" hangingPunct="1"/>
            <a:r>
              <a:rPr lang="en-US" dirty="0"/>
              <a:t>The Process of Database Design (Cont.)</a:t>
            </a:r>
            <a:endParaRPr lang="en-US" dirty="0"/>
          </a:p>
        </p:txBody>
      </p:sp>
      <p:sp>
        <p:nvSpPr>
          <p:cNvPr id="8198" name="Rectangle 3"/>
          <p:cNvSpPr>
            <a:spLocks noGrp="1" noChangeArrowheads="1"/>
          </p:cNvSpPr>
          <p:nvPr>
            <p:ph idx="1"/>
          </p:nvPr>
        </p:nvSpPr>
        <p:spPr/>
        <p:txBody>
          <a:bodyPr>
            <a:normAutofit fontScale="92500"/>
          </a:bodyPr>
          <a:lstStyle/>
          <a:p>
            <a:pPr marL="457200" indent="-457200" eaLnBrk="1" hangingPunct="1"/>
            <a:r>
              <a:rPr lang="en-US" sz="2800" dirty="0"/>
              <a:t>Four key steps in logical database modeling and design:</a:t>
            </a:r>
            <a:endParaRPr lang="en-US" sz="2800" dirty="0"/>
          </a:p>
          <a:p>
            <a:pPr marL="857250" lvl="1" indent="-457200" eaLnBrk="1" hangingPunct="1">
              <a:buFont typeface="Arial" panose="020B0604020202020204" pitchFamily="34" charset="0"/>
              <a:buAutoNum type="arabicPeriod"/>
            </a:pPr>
            <a:r>
              <a:rPr lang="en-US" sz="2000" dirty="0"/>
              <a:t>Develop a logical data model for each known user interface for the application using normalization principles.</a:t>
            </a:r>
            <a:endParaRPr lang="en-US" sz="2000" dirty="0"/>
          </a:p>
          <a:p>
            <a:pPr marL="857250" lvl="1" indent="-457200" eaLnBrk="1" hangingPunct="1">
              <a:buFont typeface="Arial" panose="020B0604020202020204" pitchFamily="34" charset="0"/>
              <a:buAutoNum type="arabicPeriod"/>
            </a:pPr>
            <a:r>
              <a:rPr lang="en-US" sz="2000" dirty="0"/>
              <a:t>Combine normalized data requirements from all user interfaces into one consolidated logical database model (view integration).</a:t>
            </a:r>
            <a:endParaRPr lang="en-US" sz="2000" dirty="0"/>
          </a:p>
          <a:p>
            <a:pPr marL="857250" lvl="1" indent="-457200" eaLnBrk="1" hangingPunct="1">
              <a:buFont typeface="Arial" panose="020B0604020202020204" pitchFamily="34" charset="0"/>
              <a:buAutoNum type="arabicPeriod"/>
            </a:pPr>
            <a:r>
              <a:rPr lang="en-US" sz="2000" dirty="0"/>
              <a:t>Translate the conceptual E-R data model for the application into normalized data requirements.</a:t>
            </a:r>
            <a:endParaRPr lang="en-US" sz="2000" dirty="0"/>
          </a:p>
          <a:p>
            <a:pPr marL="857250" lvl="1" indent="-457200" eaLnBrk="1" hangingPunct="1">
              <a:buFont typeface="Arial" panose="020B0604020202020204" pitchFamily="34" charset="0"/>
              <a:buAutoNum type="arabicPeriod"/>
            </a:pPr>
            <a:r>
              <a:rPr lang="en-US" sz="2000" dirty="0"/>
              <a:t>Compare the consolidated logical database design with the translated E-R model and produce one final logical database model for the application.</a:t>
            </a:r>
            <a:endParaRPr lang="en-US" sz="2000" dirty="0"/>
          </a:p>
        </p:txBody>
      </p:sp>
      <p:sp>
        <p:nvSpPr>
          <p:cNvPr id="8196"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8195"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42A217C4-A7B9-EC41-AA6C-FE2592D988A5}" type="slidenum">
              <a:rPr lang="en-US">
                <a:latin typeface="Arial Black" panose="020B0A04020102020204" charset="0"/>
              </a:rPr>
            </a:fld>
            <a:endParaRPr lang="en-US">
              <a:latin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p:cNvSpPr>
            <a:spLocks noGrp="1" noChangeArrowheads="1"/>
          </p:cNvSpPr>
          <p:nvPr>
            <p:ph type="title"/>
          </p:nvPr>
        </p:nvSpPr>
        <p:spPr/>
        <p:txBody>
          <a:bodyPr/>
          <a:lstStyle/>
          <a:p>
            <a:pPr eaLnBrk="1" hangingPunct="1"/>
            <a:r>
              <a:rPr lang="en-US" dirty="0"/>
              <a:t>Physical Database Design</a:t>
            </a:r>
            <a:endParaRPr lang="en-US" dirty="0"/>
          </a:p>
        </p:txBody>
      </p:sp>
      <p:sp>
        <p:nvSpPr>
          <p:cNvPr id="9222" name="Rectangle 3"/>
          <p:cNvSpPr>
            <a:spLocks noGrp="1" noChangeArrowheads="1"/>
          </p:cNvSpPr>
          <p:nvPr>
            <p:ph idx="1"/>
          </p:nvPr>
        </p:nvSpPr>
        <p:spPr/>
        <p:txBody>
          <a:bodyPr>
            <a:normAutofit fontScale="92500" lnSpcReduction="20000"/>
          </a:bodyPr>
          <a:lstStyle/>
          <a:p>
            <a:pPr eaLnBrk="1" hangingPunct="1">
              <a:defRPr/>
            </a:pPr>
            <a:r>
              <a:rPr lang="en-US" altLang="en-US" sz="2800" spc="-100" dirty="0" smtClean="0"/>
              <a:t>Key physical database design decisions include:</a:t>
            </a:r>
            <a:endParaRPr lang="en-US" altLang="en-US" sz="2800" spc="-100" dirty="0" smtClean="0"/>
          </a:p>
          <a:p>
            <a:pPr marL="857250" lvl="1" indent="-457200" eaLnBrk="1" hangingPunct="1">
              <a:buFont typeface="Lucida Grande"/>
              <a:buChar char="-"/>
              <a:defRPr/>
            </a:pPr>
            <a:r>
              <a:rPr lang="en-US" altLang="en-US" sz="2400" dirty="0" smtClean="0"/>
              <a:t>Choosing a storage format for each attribute from the logical database model.</a:t>
            </a:r>
            <a:endParaRPr lang="en-US" altLang="en-US" sz="2400" dirty="0" smtClean="0"/>
          </a:p>
          <a:p>
            <a:pPr marL="857250" lvl="1" indent="-457200" eaLnBrk="1" hangingPunct="1">
              <a:buFont typeface="Lucida Grande"/>
              <a:buChar char="-"/>
              <a:defRPr/>
            </a:pPr>
            <a:r>
              <a:rPr lang="en-US" altLang="en-US" sz="2400" dirty="0" smtClean="0"/>
              <a:t>Grouping attributes from the logical database model into physical records.</a:t>
            </a:r>
            <a:endParaRPr lang="en-US" altLang="en-US" sz="2400" dirty="0" smtClean="0"/>
          </a:p>
          <a:p>
            <a:pPr marL="857250" lvl="1" indent="-457200" eaLnBrk="1" hangingPunct="1">
              <a:buFont typeface="Lucida Grande"/>
              <a:buChar char="-"/>
              <a:defRPr/>
            </a:pPr>
            <a:r>
              <a:rPr lang="en-US" altLang="en-US" sz="2400" dirty="0" smtClean="0"/>
              <a:t>Arranging related records in secondary memory (hard disks and magnetic tapes) so that records can be stored, retrieved and updated rapidly.</a:t>
            </a:r>
            <a:endParaRPr lang="en-US" altLang="en-US" sz="2400" dirty="0" smtClean="0"/>
          </a:p>
          <a:p>
            <a:pPr marL="857250" lvl="1" indent="-457200" eaLnBrk="1" hangingPunct="1">
              <a:buFont typeface="Lucida Grande"/>
              <a:buChar char="-"/>
              <a:defRPr/>
            </a:pPr>
            <a:r>
              <a:rPr lang="en-US" altLang="en-US" sz="2400" dirty="0" smtClean="0"/>
              <a:t>Selecting media and structures for storing data to make access more efficient.</a:t>
            </a:r>
            <a:endParaRPr lang="en-US" altLang="en-US" sz="2400" dirty="0" smtClean="0"/>
          </a:p>
        </p:txBody>
      </p:sp>
      <p:sp>
        <p:nvSpPr>
          <p:cNvPr id="9220"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9219"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19D0C583-CBF1-3447-AC04-F197A588E352}" type="slidenum">
              <a:rPr lang="en-US">
                <a:latin typeface="Arial Black" panose="020B0A04020102020204" charset="0"/>
              </a:rPr>
            </a:fld>
            <a:endParaRPr lang="en-US">
              <a:latin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2"/>
          <p:cNvSpPr>
            <a:spLocks noGrp="1" noChangeArrowheads="1"/>
          </p:cNvSpPr>
          <p:nvPr>
            <p:ph type="title"/>
          </p:nvPr>
        </p:nvSpPr>
        <p:spPr/>
        <p:txBody>
          <a:bodyPr>
            <a:normAutofit/>
          </a:bodyPr>
          <a:lstStyle/>
          <a:p>
            <a:pPr eaLnBrk="1" hangingPunct="1"/>
            <a:r>
              <a:rPr lang="en-US" dirty="0"/>
              <a:t>Deliverables and Outcomes</a:t>
            </a:r>
            <a:endParaRPr lang="en-US" dirty="0"/>
          </a:p>
        </p:txBody>
      </p:sp>
      <p:sp>
        <p:nvSpPr>
          <p:cNvPr id="10246" name="Rectangle 3"/>
          <p:cNvSpPr>
            <a:spLocks noGrp="1" noChangeArrowheads="1"/>
          </p:cNvSpPr>
          <p:nvPr>
            <p:ph idx="1"/>
          </p:nvPr>
        </p:nvSpPr>
        <p:spPr/>
        <p:txBody>
          <a:bodyPr>
            <a:normAutofit fontScale="92500" lnSpcReduction="10000"/>
          </a:bodyPr>
          <a:lstStyle/>
          <a:p>
            <a:pPr eaLnBrk="1" hangingPunct="1"/>
            <a:r>
              <a:rPr lang="en-US" dirty="0"/>
              <a:t>Logical database design</a:t>
            </a:r>
            <a:endParaRPr lang="en-US" dirty="0"/>
          </a:p>
          <a:p>
            <a:pPr lvl="1" eaLnBrk="1" hangingPunct="1"/>
            <a:r>
              <a:rPr lang="en-US" sz="2400" dirty="0"/>
              <a:t>Must account for every data element on a system input or output</a:t>
            </a:r>
            <a:endParaRPr lang="en-US" sz="2400" dirty="0"/>
          </a:p>
          <a:p>
            <a:pPr lvl="2" eaLnBrk="1" hangingPunct="1"/>
            <a:r>
              <a:rPr lang="en-US" sz="2000" dirty="0"/>
              <a:t>Normalized relations are the primary deliverable.</a:t>
            </a:r>
            <a:endParaRPr lang="en-US" sz="2000" dirty="0"/>
          </a:p>
          <a:p>
            <a:pPr eaLnBrk="1" hangingPunct="1"/>
            <a:r>
              <a:rPr lang="en-US" dirty="0"/>
              <a:t>Physical database design</a:t>
            </a:r>
            <a:endParaRPr lang="en-US" dirty="0"/>
          </a:p>
          <a:p>
            <a:pPr lvl="1" eaLnBrk="1" hangingPunct="1"/>
            <a:r>
              <a:rPr lang="en-US" sz="2400" dirty="0"/>
              <a:t>Converts relations into database tables</a:t>
            </a:r>
            <a:endParaRPr lang="en-US" sz="2400" dirty="0"/>
          </a:p>
          <a:p>
            <a:pPr lvl="2" eaLnBrk="1" hangingPunct="1"/>
            <a:r>
              <a:rPr lang="en-US" sz="2000" dirty="0"/>
              <a:t>Programmers and database analysts code the definitions of the database.</a:t>
            </a:r>
            <a:endParaRPr lang="en-US" sz="2000" dirty="0"/>
          </a:p>
          <a:p>
            <a:pPr lvl="2" eaLnBrk="1" hangingPunct="1"/>
            <a:r>
              <a:rPr lang="en-US" sz="2000" dirty="0"/>
              <a:t>Written in Structured Query Language (SQL) </a:t>
            </a:r>
            <a:endParaRPr lang="en-US" sz="2000" dirty="0"/>
          </a:p>
        </p:txBody>
      </p:sp>
      <p:sp>
        <p:nvSpPr>
          <p:cNvPr id="10244"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10243"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08912FEB-9AC2-0946-98E7-DB9198F03248}" type="slidenum">
              <a:rPr lang="en-US">
                <a:latin typeface="Arial Black" panose="020B0A04020102020204" charset="0"/>
              </a:rPr>
            </a:fld>
            <a:endParaRPr lang="en-US">
              <a:latin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11267"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ABD29733-443B-684B-80F3-1D1B211C036D}" type="slidenum">
              <a:rPr lang="en-US">
                <a:latin typeface="Arial Black" panose="020B0A04020102020204" charset="0"/>
              </a:rPr>
            </a:fld>
            <a:endParaRPr lang="en-US">
              <a:latin typeface="Arial Black" panose="020B0A04020102020204" charset="0"/>
            </a:endParaRPr>
          </a:p>
        </p:txBody>
      </p:sp>
      <p:pic>
        <p:nvPicPr>
          <p:cNvPr id="11269" name="Picture 6" descr="Noname.bmp"/>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57201" y="0"/>
            <a:ext cx="7038976" cy="5143500"/>
          </a:xfrm>
          <a:prstGeom prst="rect">
            <a:avLst/>
          </a:prstGeom>
          <a:noFill/>
          <a:ln>
            <a:noFill/>
          </a:ln>
        </p:spPr>
      </p:pic>
      <p:sp>
        <p:nvSpPr>
          <p:cNvPr id="11270" name="Rectangle 7"/>
          <p:cNvSpPr>
            <a:spLocks noChangeArrowheads="1"/>
          </p:cNvSpPr>
          <p:nvPr/>
        </p:nvSpPr>
        <p:spPr bwMode="auto">
          <a:xfrm>
            <a:off x="5670204" y="293423"/>
            <a:ext cx="3136945" cy="923330"/>
          </a:xfrm>
          <a:prstGeom prst="rect">
            <a:avLst/>
          </a:prstGeom>
          <a:noFill/>
          <a:ln>
            <a:noFill/>
          </a:ln>
        </p:spPr>
        <p:txBody>
          <a:bodyPr wrap="square">
            <a:spAutoFit/>
          </a:bodyPr>
          <a:lstStyle/>
          <a:p>
            <a:r>
              <a:rPr lang="en-US" b="1" dirty="0"/>
              <a:t>FIGURE 9-3</a:t>
            </a:r>
            <a:r>
              <a:rPr lang="en-US" dirty="0"/>
              <a:t> (d) </a:t>
            </a:r>
            <a:endParaRPr lang="en-US" dirty="0"/>
          </a:p>
          <a:p>
            <a:r>
              <a:rPr lang="en-US" dirty="0"/>
              <a:t>Conceptual data model and transformed relations</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p:nvPr>
        </p:nvSpPr>
        <p:spPr/>
        <p:txBody>
          <a:bodyPr/>
          <a:lstStyle/>
          <a:p>
            <a:pPr eaLnBrk="1" hangingPunct="1"/>
            <a:r>
              <a:rPr lang="en-US" dirty="0"/>
              <a:t>Conceptual Data Modeling</a:t>
            </a:r>
            <a:endParaRPr lang="en-US" dirty="0"/>
          </a:p>
        </p:txBody>
      </p:sp>
      <p:sp>
        <p:nvSpPr>
          <p:cNvPr id="5126" name="Rectangle 3"/>
          <p:cNvSpPr>
            <a:spLocks noGrp="1" noChangeArrowheads="1"/>
          </p:cNvSpPr>
          <p:nvPr>
            <p:ph idx="1"/>
          </p:nvPr>
        </p:nvSpPr>
        <p:spPr/>
        <p:txBody>
          <a:bodyPr/>
          <a:lstStyle/>
          <a:p>
            <a:pPr eaLnBrk="1" hangingPunct="1"/>
            <a:r>
              <a:rPr lang="en-US" b="1" dirty="0"/>
              <a:t>Conceptual data modeling</a:t>
            </a:r>
            <a:r>
              <a:rPr lang="en-US" dirty="0"/>
              <a:t>: a detailed model that captures the overall structure of data in an organization</a:t>
            </a:r>
            <a:endParaRPr lang="en-US" dirty="0"/>
          </a:p>
          <a:p>
            <a:pPr lvl="1" eaLnBrk="1" hangingPunct="1"/>
            <a:r>
              <a:rPr lang="en-US" dirty="0"/>
              <a:t>Independent of any database management system (DBMS) or other implementation considerations</a:t>
            </a:r>
            <a:endParaRPr lang="en-US" dirty="0"/>
          </a:p>
        </p:txBody>
      </p:sp>
      <p:sp>
        <p:nvSpPr>
          <p:cNvPr id="5124"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5123"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4262CE0F-EAE8-7D4A-9CEF-950DDB5A8529}" type="slidenum">
              <a:rPr lang="en-US">
                <a:latin typeface="Arial Black" panose="020B0A04020102020204" charset="0"/>
              </a:rPr>
            </a:fld>
            <a:endParaRPr lang="en-US">
              <a:latin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2"/>
          <p:cNvSpPr>
            <a:spLocks noGrp="1" noChangeArrowheads="1"/>
          </p:cNvSpPr>
          <p:nvPr>
            <p:ph type="title"/>
          </p:nvPr>
        </p:nvSpPr>
        <p:spPr/>
        <p:txBody>
          <a:bodyPr>
            <a:normAutofit/>
          </a:bodyPr>
          <a:lstStyle/>
          <a:p>
            <a:pPr eaLnBrk="1" hangingPunct="1"/>
            <a:r>
              <a:rPr lang="en-US" dirty="0"/>
              <a:t>Relational Database Model</a:t>
            </a:r>
            <a:endParaRPr lang="en-US" dirty="0"/>
          </a:p>
        </p:txBody>
      </p:sp>
      <p:sp>
        <p:nvSpPr>
          <p:cNvPr id="12294" name="Rectangle 3"/>
          <p:cNvSpPr>
            <a:spLocks noGrp="1" noChangeArrowheads="1"/>
          </p:cNvSpPr>
          <p:nvPr>
            <p:ph idx="1"/>
          </p:nvPr>
        </p:nvSpPr>
        <p:spPr/>
        <p:txBody>
          <a:bodyPr>
            <a:normAutofit lnSpcReduction="10000"/>
          </a:bodyPr>
          <a:lstStyle/>
          <a:p>
            <a:pPr eaLnBrk="1" hangingPunct="1"/>
            <a:r>
              <a:rPr lang="en-US" dirty="0"/>
              <a:t>Relational database model: data represented as a set of related tables or relations</a:t>
            </a:r>
            <a:endParaRPr lang="en-US" dirty="0"/>
          </a:p>
          <a:p>
            <a:pPr eaLnBrk="1" hangingPunct="1"/>
            <a:r>
              <a:rPr lang="en-US" dirty="0"/>
              <a:t>Relation: a named, two-dimensional table of data; each relation consists of a set of named columns and an arbitrary number of unnamed rows</a:t>
            </a:r>
            <a:endParaRPr lang="en-US" dirty="0"/>
          </a:p>
        </p:txBody>
      </p:sp>
      <p:sp>
        <p:nvSpPr>
          <p:cNvPr id="12292"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12291"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FFA93E9F-B4C0-0B40-BD99-1B8CB59A66F2}" type="slidenum">
              <a:rPr lang="en-US">
                <a:latin typeface="Arial Black" panose="020B0A04020102020204" charset="0"/>
              </a:rPr>
            </a:fld>
            <a:endParaRPr lang="en-US">
              <a:latin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2"/>
          <p:cNvSpPr>
            <a:spLocks noGrp="1" noChangeArrowheads="1"/>
          </p:cNvSpPr>
          <p:nvPr>
            <p:ph type="title"/>
          </p:nvPr>
        </p:nvSpPr>
        <p:spPr/>
        <p:txBody>
          <a:bodyPr>
            <a:normAutofit/>
          </a:bodyPr>
          <a:lstStyle/>
          <a:p>
            <a:pPr eaLnBrk="1" hangingPunct="1">
              <a:defRPr/>
            </a:pPr>
            <a:r>
              <a:rPr lang="en-US" altLang="en-US" sz="4200" spc="-150" dirty="0" smtClean="0">
                <a:ea typeface="+mj-ea"/>
              </a:rPr>
              <a:t>Relational Database Model (Cont.)</a:t>
            </a:r>
            <a:endParaRPr lang="en-US" altLang="en-US" sz="4200" spc="-150" dirty="0" smtClean="0">
              <a:ea typeface="+mj-ea"/>
            </a:endParaRPr>
          </a:p>
        </p:txBody>
      </p:sp>
      <p:sp>
        <p:nvSpPr>
          <p:cNvPr id="13318" name="Rectangle 3"/>
          <p:cNvSpPr>
            <a:spLocks noGrp="1" noChangeArrowheads="1"/>
          </p:cNvSpPr>
          <p:nvPr>
            <p:ph idx="1"/>
          </p:nvPr>
        </p:nvSpPr>
        <p:spPr/>
        <p:txBody>
          <a:bodyPr>
            <a:normAutofit fontScale="92500"/>
          </a:bodyPr>
          <a:lstStyle/>
          <a:p>
            <a:pPr eaLnBrk="1" hangingPunct="1"/>
            <a:r>
              <a:rPr lang="en-US" sz="2800" dirty="0"/>
              <a:t>Relations have several properties that distinguish them from </a:t>
            </a:r>
            <a:r>
              <a:rPr lang="en-US" sz="2800" dirty="0" smtClean="0"/>
              <a:t>non-relational </a:t>
            </a:r>
            <a:r>
              <a:rPr lang="en-US" sz="2800" dirty="0"/>
              <a:t>tables:</a:t>
            </a:r>
            <a:endParaRPr lang="en-US" sz="2800" dirty="0"/>
          </a:p>
          <a:p>
            <a:pPr lvl="1" eaLnBrk="1" hangingPunct="1"/>
            <a:r>
              <a:rPr lang="en-US" sz="2400" dirty="0"/>
              <a:t>Entries in cells are simple.</a:t>
            </a:r>
            <a:endParaRPr lang="en-US" sz="2400" dirty="0"/>
          </a:p>
          <a:p>
            <a:pPr lvl="1" eaLnBrk="1" hangingPunct="1"/>
            <a:r>
              <a:rPr lang="en-US" sz="2400" dirty="0"/>
              <a:t>Entries in columns are from the same set of values.</a:t>
            </a:r>
            <a:endParaRPr lang="en-US" sz="2400" dirty="0"/>
          </a:p>
          <a:p>
            <a:pPr lvl="1" eaLnBrk="1" hangingPunct="1"/>
            <a:r>
              <a:rPr lang="en-US" sz="2400" dirty="0"/>
              <a:t>Each row is unique.</a:t>
            </a:r>
            <a:endParaRPr lang="en-US" sz="2400" dirty="0"/>
          </a:p>
          <a:p>
            <a:pPr lvl="1" eaLnBrk="1" hangingPunct="1"/>
            <a:r>
              <a:rPr lang="en-US" sz="2400" dirty="0"/>
              <a:t>The sequence of columns can be interchanged without changing the meaning or use of the relation.</a:t>
            </a:r>
            <a:endParaRPr lang="en-US" sz="2400" dirty="0"/>
          </a:p>
          <a:p>
            <a:pPr lvl="1" eaLnBrk="1" hangingPunct="1"/>
            <a:r>
              <a:rPr lang="en-US" sz="2400" dirty="0"/>
              <a:t>The rows may be interchanged or stored in any sequence.</a:t>
            </a:r>
            <a:endParaRPr lang="en-US" sz="2400" dirty="0"/>
          </a:p>
        </p:txBody>
      </p:sp>
      <p:sp>
        <p:nvSpPr>
          <p:cNvPr id="13316"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13315"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A1F13797-9E1C-6044-917D-021CA45BE837}" type="slidenum">
              <a:rPr lang="en-US">
                <a:latin typeface="Arial Black" panose="020B0A04020102020204" charset="0"/>
              </a:rPr>
            </a:fld>
            <a:endParaRPr lang="en-US">
              <a:latin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2"/>
          <p:cNvSpPr>
            <a:spLocks noGrp="1" noChangeArrowheads="1"/>
          </p:cNvSpPr>
          <p:nvPr>
            <p:ph type="title"/>
          </p:nvPr>
        </p:nvSpPr>
        <p:spPr/>
        <p:txBody>
          <a:bodyPr>
            <a:normAutofit fontScale="90000"/>
          </a:bodyPr>
          <a:lstStyle/>
          <a:p>
            <a:pPr eaLnBrk="1" hangingPunct="1"/>
            <a:r>
              <a:rPr lang="en-US" sz="4000" dirty="0"/>
              <a:t>Well-Structured Relation and Primary Keys</a:t>
            </a:r>
            <a:endParaRPr lang="en-US" sz="4000" dirty="0"/>
          </a:p>
        </p:txBody>
      </p:sp>
      <p:sp>
        <p:nvSpPr>
          <p:cNvPr id="14342" name="Rectangle 3"/>
          <p:cNvSpPr>
            <a:spLocks noGrp="1" noChangeArrowheads="1"/>
          </p:cNvSpPr>
          <p:nvPr>
            <p:ph idx="1"/>
          </p:nvPr>
        </p:nvSpPr>
        <p:spPr/>
        <p:txBody>
          <a:bodyPr>
            <a:normAutofit fontScale="92500" lnSpcReduction="10000"/>
          </a:bodyPr>
          <a:lstStyle/>
          <a:p>
            <a:pPr eaLnBrk="1" hangingPunct="1"/>
            <a:r>
              <a:rPr lang="en-US" sz="2400" dirty="0"/>
              <a:t>Well-Structured Relation (or table)</a:t>
            </a:r>
            <a:endParaRPr lang="en-US" sz="2400" dirty="0"/>
          </a:p>
          <a:p>
            <a:pPr lvl="1" eaLnBrk="1" hangingPunct="1"/>
            <a:r>
              <a:rPr lang="en-US" sz="2000" dirty="0"/>
              <a:t>A relation that contains a minimum amount of redundancy</a:t>
            </a:r>
            <a:endParaRPr lang="en-US" sz="2000" dirty="0"/>
          </a:p>
          <a:p>
            <a:pPr lvl="1" eaLnBrk="1" hangingPunct="1"/>
            <a:r>
              <a:rPr lang="en-US" sz="2000" dirty="0"/>
              <a:t>Allows users to insert, modify, and delete the rows without errors or inconsistencies</a:t>
            </a:r>
            <a:endParaRPr lang="en-US" sz="2000" dirty="0"/>
          </a:p>
          <a:p>
            <a:r>
              <a:rPr lang="en-US" sz="2400" dirty="0"/>
              <a:t>Primary Key</a:t>
            </a:r>
            <a:endParaRPr lang="en-US" sz="2400" dirty="0"/>
          </a:p>
          <a:p>
            <a:pPr lvl="1" eaLnBrk="1" hangingPunct="1"/>
            <a:r>
              <a:rPr lang="en-US" sz="2000" dirty="0"/>
              <a:t>An attribute whose value is unique across all occurrences of a relation</a:t>
            </a:r>
            <a:endParaRPr lang="en-US" sz="2000" dirty="0"/>
          </a:p>
          <a:p>
            <a:r>
              <a:rPr lang="en-US" sz="2400" dirty="0"/>
              <a:t>All relations have a primary key.</a:t>
            </a:r>
            <a:endParaRPr lang="en-US" sz="2400" dirty="0"/>
          </a:p>
          <a:p>
            <a:pPr lvl="1" eaLnBrk="1" hangingPunct="1"/>
            <a:r>
              <a:rPr lang="en-US" sz="2000" dirty="0"/>
              <a:t>This is how rows are ensured to be unique.</a:t>
            </a:r>
            <a:endParaRPr lang="en-US" sz="2000" dirty="0"/>
          </a:p>
          <a:p>
            <a:pPr lvl="1" eaLnBrk="1" hangingPunct="1"/>
            <a:r>
              <a:rPr lang="en-US" sz="2000" dirty="0"/>
              <a:t>A primary key may involve a single attribute or be composed of multiple attributes.</a:t>
            </a:r>
            <a:endParaRPr lang="en-US" sz="2000" dirty="0"/>
          </a:p>
        </p:txBody>
      </p:sp>
      <p:sp>
        <p:nvSpPr>
          <p:cNvPr id="14340"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14339"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9EAFFEC2-573C-8945-BF71-708BDC8FE2F8}" type="slidenum">
              <a:rPr lang="en-US">
                <a:latin typeface="Arial Black" panose="020B0A04020102020204" charset="0"/>
              </a:rPr>
            </a:fld>
            <a:endParaRPr lang="en-US">
              <a:latin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2"/>
          <p:cNvSpPr>
            <a:spLocks noGrp="1" noChangeArrowheads="1"/>
          </p:cNvSpPr>
          <p:nvPr>
            <p:ph type="title"/>
          </p:nvPr>
        </p:nvSpPr>
        <p:spPr/>
        <p:txBody>
          <a:bodyPr>
            <a:normAutofit fontScale="90000"/>
          </a:bodyPr>
          <a:lstStyle/>
          <a:p>
            <a:pPr eaLnBrk="1" hangingPunct="1"/>
            <a:r>
              <a:rPr lang="en-US" sz="4000" dirty="0"/>
              <a:t>Normalization and Rules of Normalization</a:t>
            </a:r>
            <a:endParaRPr lang="en-US" sz="4000" dirty="0"/>
          </a:p>
        </p:txBody>
      </p:sp>
      <p:sp>
        <p:nvSpPr>
          <p:cNvPr id="15366" name="Rectangle 3"/>
          <p:cNvSpPr>
            <a:spLocks noGrp="1" noChangeArrowheads="1"/>
          </p:cNvSpPr>
          <p:nvPr>
            <p:ph idx="1"/>
          </p:nvPr>
        </p:nvSpPr>
        <p:spPr/>
        <p:txBody>
          <a:bodyPr>
            <a:normAutofit/>
          </a:bodyPr>
          <a:lstStyle/>
          <a:p>
            <a:pPr marL="609600" indent="-609600" eaLnBrk="1" hangingPunct="1"/>
            <a:r>
              <a:rPr lang="en-US" sz="3000" dirty="0"/>
              <a:t>Normalization: the process of converting complex data structures into simple, stable data structures</a:t>
            </a:r>
            <a:endParaRPr lang="en-US" sz="3000" dirty="0"/>
          </a:p>
          <a:p>
            <a:pPr marL="609600" indent="-609600" eaLnBrk="1" hangingPunct="1"/>
            <a:r>
              <a:rPr lang="en-US" sz="3000" dirty="0"/>
              <a:t>The result of normalization is that every </a:t>
            </a:r>
            <a:r>
              <a:rPr lang="en-US" sz="3000" dirty="0" smtClean="0"/>
              <a:t>non-primary </a:t>
            </a:r>
            <a:r>
              <a:rPr lang="en-US" sz="3000" dirty="0"/>
              <a:t>key attribute depends upon the whole primary key.</a:t>
            </a:r>
            <a:endParaRPr lang="en-US" sz="2400" dirty="0"/>
          </a:p>
        </p:txBody>
      </p:sp>
      <p:sp>
        <p:nvSpPr>
          <p:cNvPr id="15364"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15363"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CCE1C9EC-D44B-A442-BA8D-B04D89762005}" type="slidenum">
              <a:rPr lang="en-US">
                <a:latin typeface="Arial Black" panose="020B0A04020102020204" charset="0"/>
              </a:rPr>
            </a:fld>
            <a:endParaRPr lang="en-US">
              <a:latin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normAutofit fontScale="90000"/>
          </a:bodyPr>
          <a:lstStyle/>
          <a:p>
            <a:r>
              <a:rPr lang="en-US" sz="4000" dirty="0"/>
              <a:t>Normalization and Rules of Normalization (Cont.)</a:t>
            </a:r>
            <a:endParaRPr lang="en-US" sz="4000" dirty="0"/>
          </a:p>
        </p:txBody>
      </p:sp>
      <p:sp>
        <p:nvSpPr>
          <p:cNvPr id="16387" name="Content Placeholder 2"/>
          <p:cNvSpPr>
            <a:spLocks noGrp="1"/>
          </p:cNvSpPr>
          <p:nvPr>
            <p:ph idx="1"/>
          </p:nvPr>
        </p:nvSpPr>
        <p:spPr/>
        <p:txBody>
          <a:bodyPr>
            <a:normAutofit lnSpcReduction="10000"/>
          </a:bodyPr>
          <a:lstStyle/>
          <a:p>
            <a:pPr marL="609600" indent="-609600" eaLnBrk="1" hangingPunct="1"/>
            <a:r>
              <a:rPr lang="en-US" sz="2600" dirty="0"/>
              <a:t>First Normal Form (1NF)</a:t>
            </a:r>
            <a:endParaRPr lang="en-US" sz="2600" dirty="0"/>
          </a:p>
          <a:p>
            <a:pPr marL="990600" lvl="1" indent="-533400" eaLnBrk="1" hangingPunct="1"/>
            <a:r>
              <a:rPr lang="en-US" sz="2000" dirty="0"/>
              <a:t>Unique rows, no multivalued attributes</a:t>
            </a:r>
            <a:endParaRPr lang="en-US" sz="2000" dirty="0"/>
          </a:p>
          <a:p>
            <a:pPr marL="990600" lvl="1" indent="-533400" eaLnBrk="1" hangingPunct="1"/>
            <a:r>
              <a:rPr lang="en-US" sz="2000" dirty="0"/>
              <a:t>All relations are in 1NF</a:t>
            </a:r>
            <a:endParaRPr lang="en-US" sz="2000" dirty="0"/>
          </a:p>
          <a:p>
            <a:pPr marL="609600" indent="-609600" eaLnBrk="1" hangingPunct="1"/>
            <a:r>
              <a:rPr lang="en-US" sz="2600" dirty="0"/>
              <a:t>Second Normal Form (2NF)</a:t>
            </a:r>
            <a:endParaRPr lang="en-US" sz="2600" dirty="0"/>
          </a:p>
          <a:p>
            <a:pPr marL="990600" lvl="1" indent="-533400" eaLnBrk="1" hangingPunct="1"/>
            <a:r>
              <a:rPr lang="en-US" sz="2000" dirty="0"/>
              <a:t>Each </a:t>
            </a:r>
            <a:r>
              <a:rPr lang="en-US" sz="2000" dirty="0" smtClean="0"/>
              <a:t>non-primary </a:t>
            </a:r>
            <a:r>
              <a:rPr lang="en-US" sz="2000" dirty="0"/>
              <a:t>key attribute is identified by the whole key (called full functional dependency)</a:t>
            </a:r>
            <a:endParaRPr lang="en-US" sz="2000" dirty="0"/>
          </a:p>
          <a:p>
            <a:pPr marL="609600" indent="-609600"/>
            <a:r>
              <a:rPr lang="en-US" sz="2600" dirty="0"/>
              <a:t>Third Normal Form (3NF)</a:t>
            </a:r>
            <a:endParaRPr lang="en-US" sz="2600" dirty="0"/>
          </a:p>
          <a:p>
            <a:pPr marL="990600" lvl="1" indent="-533400" eaLnBrk="1" hangingPunct="1"/>
            <a:r>
              <a:rPr lang="en-US" sz="2000" dirty="0" smtClean="0"/>
              <a:t>Non-primary </a:t>
            </a:r>
            <a:r>
              <a:rPr lang="en-US" sz="2000" dirty="0"/>
              <a:t>key attributes do not depend on each other (i.e. no transitive dependencies)</a:t>
            </a:r>
            <a:endParaRPr lang="en-US" sz="2000" dirty="0"/>
          </a:p>
        </p:txBody>
      </p:sp>
      <p:sp>
        <p:nvSpPr>
          <p:cNvPr id="16390"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16389"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9AA8A61E-D0CF-0442-9DE4-D2EC9AA821D7}" type="slidenum">
              <a:rPr lang="en-US">
                <a:latin typeface="Arial Black" panose="020B0A04020102020204" charset="0"/>
              </a:rPr>
            </a:fld>
            <a:endParaRPr lang="en-US">
              <a:latin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2"/>
          <p:cNvSpPr>
            <a:spLocks noGrp="1" noChangeArrowheads="1"/>
          </p:cNvSpPr>
          <p:nvPr>
            <p:ph type="title"/>
          </p:nvPr>
        </p:nvSpPr>
        <p:spPr/>
        <p:txBody>
          <a:bodyPr>
            <a:normAutofit fontScale="90000"/>
          </a:bodyPr>
          <a:lstStyle/>
          <a:p>
            <a:pPr eaLnBrk="1" hangingPunct="1"/>
            <a:r>
              <a:rPr lang="en-US" sz="4000" dirty="0"/>
              <a:t>Functional Dependencies and Primary Keys</a:t>
            </a:r>
            <a:endParaRPr lang="en-US" sz="4000" dirty="0"/>
          </a:p>
        </p:txBody>
      </p:sp>
      <p:sp>
        <p:nvSpPr>
          <p:cNvPr id="17414" name="Rectangle 3"/>
          <p:cNvSpPr>
            <a:spLocks noGrp="1" noChangeArrowheads="1"/>
          </p:cNvSpPr>
          <p:nvPr>
            <p:ph idx="1"/>
          </p:nvPr>
        </p:nvSpPr>
        <p:spPr/>
        <p:txBody>
          <a:bodyPr>
            <a:normAutofit fontScale="92500"/>
          </a:bodyPr>
          <a:lstStyle/>
          <a:p>
            <a:pPr eaLnBrk="1" hangingPunct="1"/>
            <a:r>
              <a:rPr lang="en-US" sz="3000" dirty="0"/>
              <a:t>Functional Dependency: a particular relationship between two attributes </a:t>
            </a:r>
            <a:endParaRPr lang="en-US" sz="3000" dirty="0"/>
          </a:p>
          <a:p>
            <a:pPr lvl="1" eaLnBrk="1" hangingPunct="1"/>
            <a:r>
              <a:rPr lang="en-US" dirty="0"/>
              <a:t>For a given relation, attribute B is functionally dependent on attribute A if, for every valid value of A, that value of A uniquely determines the value of B.</a:t>
            </a:r>
            <a:endParaRPr lang="en-US" dirty="0"/>
          </a:p>
          <a:p>
            <a:pPr lvl="1" eaLnBrk="1" hangingPunct="1"/>
            <a:r>
              <a:rPr lang="en-US" dirty="0"/>
              <a:t>The functional dependence of B on A is represented by A→B.</a:t>
            </a:r>
            <a:endParaRPr lang="en-US" dirty="0"/>
          </a:p>
        </p:txBody>
      </p:sp>
      <p:sp>
        <p:nvSpPr>
          <p:cNvPr id="17412"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17411"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7AB7ED1B-0CC5-3C42-9C18-D120AD75EAAB}" type="slidenum">
              <a:rPr lang="en-US">
                <a:latin typeface="Arial Black" panose="020B0A04020102020204" charset="0"/>
              </a:rPr>
            </a:fld>
            <a:endParaRPr lang="en-US">
              <a:latin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2"/>
          <p:cNvSpPr>
            <a:spLocks noGrp="1" noChangeArrowheads="1"/>
          </p:cNvSpPr>
          <p:nvPr>
            <p:ph type="title"/>
          </p:nvPr>
        </p:nvSpPr>
        <p:spPr/>
        <p:txBody>
          <a:bodyPr>
            <a:normAutofit fontScale="90000"/>
          </a:bodyPr>
          <a:lstStyle/>
          <a:p>
            <a:pPr eaLnBrk="1" hangingPunct="1"/>
            <a:r>
              <a:rPr lang="en-US" sz="4000" dirty="0"/>
              <a:t>Functional Dependencies and Primary Keys (Cont.)</a:t>
            </a:r>
            <a:endParaRPr lang="en-US" sz="4000" dirty="0"/>
          </a:p>
        </p:txBody>
      </p:sp>
      <p:sp>
        <p:nvSpPr>
          <p:cNvPr id="18438" name="Rectangle 3"/>
          <p:cNvSpPr>
            <a:spLocks noGrp="1" noChangeArrowheads="1"/>
          </p:cNvSpPr>
          <p:nvPr>
            <p:ph idx="1"/>
          </p:nvPr>
        </p:nvSpPr>
        <p:spPr/>
        <p:txBody>
          <a:bodyPr>
            <a:normAutofit/>
          </a:bodyPr>
          <a:lstStyle/>
          <a:p>
            <a:pPr eaLnBrk="1" hangingPunct="1"/>
            <a:r>
              <a:rPr lang="en-US" sz="3000" dirty="0"/>
              <a:t>Functional dependency is not a mathematical dependency.</a:t>
            </a:r>
            <a:endParaRPr lang="en-US" sz="3000" dirty="0"/>
          </a:p>
          <a:p>
            <a:pPr eaLnBrk="1" hangingPunct="1"/>
            <a:r>
              <a:rPr lang="en-US" sz="3000" dirty="0"/>
              <a:t>Instances (or sample data) in a relation do not prove the existence of a functional dependency.</a:t>
            </a:r>
            <a:endParaRPr lang="en-US" sz="3000" dirty="0"/>
          </a:p>
          <a:p>
            <a:pPr eaLnBrk="1" hangingPunct="1"/>
            <a:r>
              <a:rPr lang="en-US" sz="3000" dirty="0"/>
              <a:t>Knowledge of problem domain is most reliable method for identifying functional dependency.</a:t>
            </a:r>
            <a:endParaRPr lang="en-US" sz="3000" dirty="0"/>
          </a:p>
        </p:txBody>
      </p:sp>
      <p:sp>
        <p:nvSpPr>
          <p:cNvPr id="18436"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18435"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2C0D4EE2-1958-AB43-AF0E-6DFA5AE1A091}" type="slidenum">
              <a:rPr lang="en-US">
                <a:latin typeface="Arial Black" panose="020B0A04020102020204" charset="0"/>
              </a:rPr>
            </a:fld>
            <a:endParaRPr lang="en-US">
              <a:latin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2"/>
          <p:cNvSpPr>
            <a:spLocks noGrp="1" noChangeArrowheads="1"/>
          </p:cNvSpPr>
          <p:nvPr>
            <p:ph type="title"/>
          </p:nvPr>
        </p:nvSpPr>
        <p:spPr/>
        <p:txBody>
          <a:bodyPr/>
          <a:lstStyle/>
          <a:p>
            <a:pPr eaLnBrk="1" hangingPunct="1"/>
            <a:r>
              <a:rPr lang="en-US" dirty="0"/>
              <a:t>Second Normal Form (2NF)</a:t>
            </a:r>
            <a:endParaRPr lang="en-US" dirty="0"/>
          </a:p>
        </p:txBody>
      </p:sp>
      <p:sp>
        <p:nvSpPr>
          <p:cNvPr id="19462" name="Rectangle 3"/>
          <p:cNvSpPr>
            <a:spLocks noGrp="1" noChangeArrowheads="1"/>
          </p:cNvSpPr>
          <p:nvPr>
            <p:ph idx="1"/>
          </p:nvPr>
        </p:nvSpPr>
        <p:spPr/>
        <p:txBody>
          <a:bodyPr>
            <a:normAutofit fontScale="92500" lnSpcReduction="20000"/>
          </a:bodyPr>
          <a:lstStyle/>
          <a:p>
            <a:pPr eaLnBrk="1" hangingPunct="1"/>
            <a:r>
              <a:rPr lang="en-US" sz="2800" dirty="0"/>
              <a:t>A relation is in second normal form (2NF) if any of the following conditions apply:</a:t>
            </a:r>
            <a:endParaRPr lang="en-US" sz="2800" dirty="0"/>
          </a:p>
          <a:p>
            <a:pPr lvl="1" eaLnBrk="1" hangingPunct="1"/>
            <a:r>
              <a:rPr lang="en-US" sz="2000" dirty="0"/>
              <a:t>The primary key consists of only one attribute.</a:t>
            </a:r>
            <a:endParaRPr lang="en-US" sz="2000" dirty="0"/>
          </a:p>
          <a:p>
            <a:pPr lvl="1" eaLnBrk="1" hangingPunct="1"/>
            <a:r>
              <a:rPr lang="en-US" sz="2000" dirty="0"/>
              <a:t>No </a:t>
            </a:r>
            <a:r>
              <a:rPr lang="en-US" sz="2000" dirty="0" smtClean="0"/>
              <a:t>non-primary </a:t>
            </a:r>
            <a:r>
              <a:rPr lang="en-US" sz="2000" dirty="0"/>
              <a:t>key attributes exist in the relation.</a:t>
            </a:r>
            <a:endParaRPr lang="en-US" sz="2000" dirty="0"/>
          </a:p>
          <a:p>
            <a:pPr lvl="1" eaLnBrk="1" hangingPunct="1"/>
            <a:r>
              <a:rPr lang="en-US" sz="2000" dirty="0"/>
              <a:t>Every </a:t>
            </a:r>
            <a:r>
              <a:rPr lang="en-US" sz="2000" dirty="0" smtClean="0"/>
              <a:t>non-primary </a:t>
            </a:r>
            <a:r>
              <a:rPr lang="en-US" sz="2000" dirty="0"/>
              <a:t>key attribute is functionally dependent on the full set of primary key attributes.</a:t>
            </a:r>
            <a:endParaRPr lang="en-US" sz="2000" dirty="0"/>
          </a:p>
          <a:p>
            <a:pPr eaLnBrk="1" hangingPunct="1"/>
            <a:r>
              <a:rPr lang="en-US" sz="2400" dirty="0"/>
              <a:t>To convert a relation into 2NF, decompose the relation into new relations using the attributes, called </a:t>
            </a:r>
            <a:r>
              <a:rPr lang="en-US" sz="2400" i="1" dirty="0"/>
              <a:t>determinants</a:t>
            </a:r>
            <a:r>
              <a:rPr lang="en-US" sz="2400" dirty="0"/>
              <a:t>, that determine other attributes.</a:t>
            </a:r>
            <a:endParaRPr lang="en-US" sz="2400" dirty="0"/>
          </a:p>
          <a:p>
            <a:pPr eaLnBrk="1" hangingPunct="1"/>
            <a:r>
              <a:rPr lang="en-US" sz="2400" dirty="0"/>
              <a:t>The determinants are the primary keys of the new relations.</a:t>
            </a:r>
            <a:endParaRPr lang="en-US" sz="2400" dirty="0"/>
          </a:p>
        </p:txBody>
      </p:sp>
      <p:sp>
        <p:nvSpPr>
          <p:cNvPr id="19460"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19459"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28C5129D-B441-4544-935C-CDE3EAABCD1C}" type="slidenum">
              <a:rPr lang="en-US">
                <a:latin typeface="Arial Black" panose="020B0A04020102020204" charset="0"/>
              </a:rPr>
            </a:fld>
            <a:endParaRPr lang="en-US">
              <a:latin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2"/>
          <p:cNvSpPr>
            <a:spLocks noGrp="1" noChangeArrowheads="1"/>
          </p:cNvSpPr>
          <p:nvPr>
            <p:ph type="title"/>
          </p:nvPr>
        </p:nvSpPr>
        <p:spPr/>
        <p:txBody>
          <a:bodyPr/>
          <a:lstStyle/>
          <a:p>
            <a:pPr eaLnBrk="1" hangingPunct="1"/>
            <a:r>
              <a:rPr lang="en-US" sz="4000" dirty="0"/>
              <a:t>Third Normal Form (3NF)</a:t>
            </a:r>
            <a:endParaRPr lang="en-US" sz="4000" dirty="0"/>
          </a:p>
        </p:txBody>
      </p:sp>
      <p:sp>
        <p:nvSpPr>
          <p:cNvPr id="20486" name="Rectangle 3"/>
          <p:cNvSpPr>
            <a:spLocks noGrp="1" noChangeArrowheads="1"/>
          </p:cNvSpPr>
          <p:nvPr>
            <p:ph idx="1"/>
          </p:nvPr>
        </p:nvSpPr>
        <p:spPr/>
        <p:txBody>
          <a:bodyPr/>
          <a:lstStyle/>
          <a:p>
            <a:pPr eaLnBrk="1" hangingPunct="1"/>
            <a:r>
              <a:rPr lang="en-US" dirty="0"/>
              <a:t>A relation is in third normal form (3NF) if it is in second normal form (2NF) and there are no functional (transitive) dependencies between two (or more) </a:t>
            </a:r>
            <a:r>
              <a:rPr lang="en-US" dirty="0" smtClean="0"/>
              <a:t>non-primary </a:t>
            </a:r>
            <a:r>
              <a:rPr lang="en-US" dirty="0"/>
              <a:t>key attributes.</a:t>
            </a:r>
            <a:endParaRPr lang="en-US" dirty="0"/>
          </a:p>
        </p:txBody>
      </p:sp>
      <p:sp>
        <p:nvSpPr>
          <p:cNvPr id="20484"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20483"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8317F7D5-271A-7640-BF03-BDC1984D1167}" type="slidenum">
              <a:rPr lang="en-US">
                <a:latin typeface="Arial Black" panose="020B0A04020102020204" charset="0"/>
              </a:rPr>
            </a:fld>
            <a:endParaRPr lang="en-US">
              <a:latin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21507"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90317B90-5B25-804C-8B7C-3817A8D51ECC}" type="slidenum">
              <a:rPr lang="en-US">
                <a:latin typeface="Arial Black" panose="020B0A04020102020204" charset="0"/>
              </a:rPr>
            </a:fld>
            <a:endParaRPr lang="en-US">
              <a:latin typeface="Arial Black" panose="020B0A04020102020204" charset="0"/>
            </a:endParaRPr>
          </a:p>
        </p:txBody>
      </p:sp>
      <p:pic>
        <p:nvPicPr>
          <p:cNvPr id="21509"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2400" y="0"/>
            <a:ext cx="8915400" cy="4767263"/>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le 1"/>
          <p:cNvSpPr>
            <a:spLocks noGrp="1"/>
          </p:cNvSpPr>
          <p:nvPr>
            <p:ph type="title"/>
          </p:nvPr>
        </p:nvSpPr>
        <p:spPr/>
        <p:txBody>
          <a:bodyPr>
            <a:normAutofit/>
          </a:bodyPr>
          <a:lstStyle/>
          <a:p>
            <a:pPr eaLnBrk="1" hangingPunct="1"/>
            <a:r>
              <a:rPr lang="en-US" dirty="0"/>
              <a:t>Conceptual Data Modeling (Cont.)</a:t>
            </a:r>
            <a:endParaRPr lang="en-US" dirty="0"/>
          </a:p>
        </p:txBody>
      </p:sp>
      <p:sp>
        <p:nvSpPr>
          <p:cNvPr id="6149"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6148"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D491401B-4FCE-2D48-897E-A31E1C1C78DD}" type="slidenum">
              <a:rPr lang="en-US">
                <a:latin typeface="Arial Black" panose="020B0A04020102020204" charset="0"/>
              </a:rPr>
            </a:fld>
            <a:endParaRPr lang="en-US">
              <a:latin typeface="Arial Black" panose="020B0A04020102020204" charset="0"/>
            </a:endParaRPr>
          </a:p>
        </p:txBody>
      </p:sp>
      <p:sp>
        <p:nvSpPr>
          <p:cNvPr id="6150" name="Rectangle 8"/>
          <p:cNvSpPr>
            <a:spLocks noChangeArrowheads="1"/>
          </p:cNvSpPr>
          <p:nvPr/>
        </p:nvSpPr>
        <p:spPr bwMode="auto">
          <a:xfrm>
            <a:off x="838200" y="4171950"/>
            <a:ext cx="7467600" cy="646331"/>
          </a:xfrm>
          <a:prstGeom prst="rect">
            <a:avLst/>
          </a:prstGeom>
          <a:noFill/>
          <a:ln>
            <a:noFill/>
          </a:ln>
        </p:spPr>
        <p:txBody>
          <a:bodyPr>
            <a:spAutoFit/>
          </a:bodyPr>
          <a:lstStyle/>
          <a:p>
            <a:r>
              <a:rPr lang="en-US" b="1"/>
              <a:t>FIGURE 8-1</a:t>
            </a:r>
            <a:endParaRPr lang="en-US" b="1"/>
          </a:p>
          <a:p>
            <a:r>
              <a:rPr lang="en-US"/>
              <a:t>Systems development life cycle with analysis phase highlighted</a:t>
            </a:r>
            <a:endParaRPr lang="en-US"/>
          </a:p>
        </p:txBody>
      </p:sp>
      <p:pic>
        <p:nvPicPr>
          <p:cNvPr id="6151"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95756" y="998105"/>
            <a:ext cx="7089382" cy="3146461"/>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2"/>
          <p:cNvSpPr>
            <a:spLocks noGrp="1" noChangeArrowheads="1"/>
          </p:cNvSpPr>
          <p:nvPr>
            <p:ph type="title"/>
          </p:nvPr>
        </p:nvSpPr>
        <p:spPr/>
        <p:txBody>
          <a:bodyPr>
            <a:normAutofit/>
          </a:bodyPr>
          <a:lstStyle/>
          <a:p>
            <a:pPr eaLnBrk="1" hangingPunct="1"/>
            <a:r>
              <a:rPr lang="en-US" sz="4000" dirty="0"/>
              <a:t>Third Normal Form (3NF) (Cont.)</a:t>
            </a:r>
            <a:endParaRPr lang="en-US" sz="4000" dirty="0"/>
          </a:p>
        </p:txBody>
      </p:sp>
      <p:sp>
        <p:nvSpPr>
          <p:cNvPr id="22534" name="Rectangle 3"/>
          <p:cNvSpPr>
            <a:spLocks noGrp="1" noChangeArrowheads="1"/>
          </p:cNvSpPr>
          <p:nvPr>
            <p:ph idx="1"/>
          </p:nvPr>
        </p:nvSpPr>
        <p:spPr/>
        <p:txBody>
          <a:bodyPr>
            <a:normAutofit fontScale="92500"/>
          </a:bodyPr>
          <a:lstStyle/>
          <a:p>
            <a:pPr eaLnBrk="1" hangingPunct="1"/>
            <a:r>
              <a:rPr lang="en-US" sz="2800" dirty="0"/>
              <a:t>Foreign Key: an attribute that appears as a </a:t>
            </a:r>
            <a:r>
              <a:rPr lang="en-US" sz="2800" dirty="0" smtClean="0"/>
              <a:t>non-primary </a:t>
            </a:r>
            <a:r>
              <a:rPr lang="en-US" sz="2800" dirty="0"/>
              <a:t>key attribute in one relation and as a primary key attribute (or part of a primary key) in another relation</a:t>
            </a:r>
            <a:endParaRPr lang="en-US" sz="2800" dirty="0"/>
          </a:p>
          <a:p>
            <a:pPr eaLnBrk="1" hangingPunct="1"/>
            <a:r>
              <a:rPr lang="en-US" sz="2800" dirty="0"/>
              <a:t>Referential Integrity: an integrity constraint specifying that the value (or existence) of an attribute in one relation depends on the value (or existence) of the same attribute in another relation</a:t>
            </a:r>
            <a:endParaRPr lang="en-US" sz="2800" dirty="0"/>
          </a:p>
        </p:txBody>
      </p:sp>
      <p:sp>
        <p:nvSpPr>
          <p:cNvPr id="22532"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22531"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47271772-A532-F541-89CD-C473BE8C8917}" type="slidenum">
              <a:rPr lang="en-US">
                <a:latin typeface="Arial Black" panose="020B0A04020102020204" charset="0"/>
              </a:rPr>
            </a:fld>
            <a:endParaRPr lang="en-US">
              <a:latin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p:cNvSpPr>
            <a:spLocks noGrp="1" noChangeArrowheads="1"/>
          </p:cNvSpPr>
          <p:nvPr>
            <p:ph type="title"/>
          </p:nvPr>
        </p:nvSpPr>
        <p:spPr/>
        <p:txBody>
          <a:bodyPr>
            <a:normAutofit fontScale="90000"/>
          </a:bodyPr>
          <a:lstStyle/>
          <a:p>
            <a:pPr eaLnBrk="1" hangingPunct="1"/>
            <a:r>
              <a:rPr lang="en-US" dirty="0"/>
              <a:t>Transforming E-R Diagrams into Relations</a:t>
            </a:r>
            <a:endParaRPr lang="en-US" dirty="0"/>
          </a:p>
        </p:txBody>
      </p:sp>
      <p:sp>
        <p:nvSpPr>
          <p:cNvPr id="23558" name="Rectangle 3"/>
          <p:cNvSpPr>
            <a:spLocks noGrp="1" noChangeArrowheads="1"/>
          </p:cNvSpPr>
          <p:nvPr>
            <p:ph idx="1"/>
          </p:nvPr>
        </p:nvSpPr>
        <p:spPr/>
        <p:txBody>
          <a:bodyPr>
            <a:normAutofit fontScale="92500"/>
          </a:bodyPr>
          <a:lstStyle/>
          <a:p>
            <a:pPr eaLnBrk="1" hangingPunct="1">
              <a:lnSpc>
                <a:spcPct val="90000"/>
              </a:lnSpc>
            </a:pPr>
            <a:r>
              <a:rPr lang="en-US" dirty="0"/>
              <a:t>It is useful to transform the conceptual data model into a set of normalized relations.</a:t>
            </a:r>
            <a:endParaRPr lang="en-US" dirty="0"/>
          </a:p>
          <a:p>
            <a:pPr eaLnBrk="1" hangingPunct="1">
              <a:lnSpc>
                <a:spcPct val="90000"/>
              </a:lnSpc>
            </a:pPr>
            <a:r>
              <a:rPr lang="en-US" dirty="0"/>
              <a:t>Steps</a:t>
            </a:r>
            <a:endParaRPr lang="en-US" dirty="0"/>
          </a:p>
          <a:p>
            <a:pPr lvl="1" eaLnBrk="1" hangingPunct="1">
              <a:lnSpc>
                <a:spcPct val="90000"/>
              </a:lnSpc>
            </a:pPr>
            <a:r>
              <a:rPr lang="en-US" i="1" dirty="0"/>
              <a:t>Represent entities.</a:t>
            </a:r>
            <a:endParaRPr lang="en-US" i="1" dirty="0"/>
          </a:p>
          <a:p>
            <a:pPr lvl="1" eaLnBrk="1" hangingPunct="1">
              <a:lnSpc>
                <a:spcPct val="90000"/>
              </a:lnSpc>
            </a:pPr>
            <a:r>
              <a:rPr lang="en-US" i="1" dirty="0"/>
              <a:t>Represent relationships.</a:t>
            </a:r>
            <a:endParaRPr lang="en-US" i="1" dirty="0"/>
          </a:p>
          <a:p>
            <a:pPr lvl="1" eaLnBrk="1" hangingPunct="1">
              <a:lnSpc>
                <a:spcPct val="90000"/>
              </a:lnSpc>
            </a:pPr>
            <a:r>
              <a:rPr lang="en-US" i="1" dirty="0"/>
              <a:t>Normalize the relations.</a:t>
            </a:r>
            <a:endParaRPr lang="en-US" i="1" dirty="0"/>
          </a:p>
          <a:p>
            <a:pPr lvl="1" eaLnBrk="1" hangingPunct="1">
              <a:lnSpc>
                <a:spcPct val="90000"/>
              </a:lnSpc>
            </a:pPr>
            <a:r>
              <a:rPr lang="en-US" i="1" dirty="0"/>
              <a:t>Merge the relations</a:t>
            </a:r>
            <a:r>
              <a:rPr lang="en-US" i="1" dirty="0" smtClean="0"/>
              <a:t>.</a:t>
            </a:r>
            <a:endParaRPr lang="en-US" dirty="0"/>
          </a:p>
        </p:txBody>
      </p:sp>
      <p:sp>
        <p:nvSpPr>
          <p:cNvPr id="23556"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23555"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D8EE63B7-B010-5349-8D63-9BDC3A5952F1}" type="slidenum">
              <a:rPr lang="en-US">
                <a:latin typeface="Arial Black" panose="020B0A04020102020204" charset="0"/>
              </a:rPr>
            </a:fld>
            <a:endParaRPr lang="en-US">
              <a:latin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p:cNvSpPr>
            <a:spLocks noGrp="1" noChangeArrowheads="1"/>
          </p:cNvSpPr>
          <p:nvPr>
            <p:ph type="title"/>
          </p:nvPr>
        </p:nvSpPr>
        <p:spPr/>
        <p:txBody>
          <a:bodyPr/>
          <a:lstStyle/>
          <a:p>
            <a:pPr eaLnBrk="1" hangingPunct="1"/>
            <a:r>
              <a:rPr lang="en-US" dirty="0"/>
              <a:t>Representing Entities</a:t>
            </a:r>
            <a:endParaRPr lang="en-US" dirty="0"/>
          </a:p>
        </p:txBody>
      </p:sp>
      <p:sp>
        <p:nvSpPr>
          <p:cNvPr id="24582" name="Rectangle 3"/>
          <p:cNvSpPr>
            <a:spLocks noGrp="1" noChangeArrowheads="1"/>
          </p:cNvSpPr>
          <p:nvPr>
            <p:ph idx="1"/>
          </p:nvPr>
        </p:nvSpPr>
        <p:spPr/>
        <p:txBody>
          <a:bodyPr/>
          <a:lstStyle/>
          <a:p>
            <a:pPr marL="609600" indent="-609600" eaLnBrk="1" hangingPunct="1"/>
            <a:r>
              <a:rPr lang="en-US" dirty="0"/>
              <a:t>Each regular entity is transformed into a relation.</a:t>
            </a:r>
            <a:endParaRPr lang="en-US" dirty="0"/>
          </a:p>
          <a:p>
            <a:pPr marL="609600" indent="-609600" eaLnBrk="1" hangingPunct="1"/>
            <a:r>
              <a:rPr lang="en-US" dirty="0"/>
              <a:t>The identifier of the entity type becomes the primary key of the corresponding relation.</a:t>
            </a:r>
            <a:endParaRPr lang="en-US" dirty="0"/>
          </a:p>
        </p:txBody>
      </p:sp>
      <p:sp>
        <p:nvSpPr>
          <p:cNvPr id="24580"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24579"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8B910738-AFCD-3A45-809D-1749F42ABC7E}" type="slidenum">
              <a:rPr lang="en-US">
                <a:latin typeface="Arial Black" panose="020B0A04020102020204" charset="0"/>
              </a:rPr>
            </a:fld>
            <a:endParaRPr lang="en-US">
              <a:latin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2"/>
          <p:cNvSpPr>
            <a:spLocks noGrp="1" noChangeArrowheads="1"/>
          </p:cNvSpPr>
          <p:nvPr>
            <p:ph type="title"/>
          </p:nvPr>
        </p:nvSpPr>
        <p:spPr/>
        <p:txBody>
          <a:bodyPr/>
          <a:lstStyle/>
          <a:p>
            <a:pPr eaLnBrk="1" hangingPunct="1"/>
            <a:r>
              <a:rPr lang="en-US" dirty="0"/>
              <a:t>Representing Entities</a:t>
            </a:r>
            <a:endParaRPr lang="en-US" dirty="0"/>
          </a:p>
        </p:txBody>
      </p:sp>
      <p:sp>
        <p:nvSpPr>
          <p:cNvPr id="25606" name="Rectangle 3"/>
          <p:cNvSpPr>
            <a:spLocks noGrp="1" noChangeArrowheads="1"/>
          </p:cNvSpPr>
          <p:nvPr>
            <p:ph idx="1"/>
          </p:nvPr>
        </p:nvSpPr>
        <p:spPr/>
        <p:txBody>
          <a:bodyPr>
            <a:normAutofit lnSpcReduction="10000"/>
          </a:bodyPr>
          <a:lstStyle/>
          <a:p>
            <a:pPr marL="609600" indent="-609600" eaLnBrk="1" hangingPunct="1"/>
            <a:r>
              <a:rPr lang="en-US" dirty="0"/>
              <a:t>The primary key must satisfy the following two conditions.</a:t>
            </a:r>
            <a:endParaRPr lang="en-US" dirty="0"/>
          </a:p>
          <a:p>
            <a:pPr marL="1009650" lvl="1" indent="-609600" eaLnBrk="1" hangingPunct="1"/>
            <a:r>
              <a:rPr lang="en-US" dirty="0"/>
              <a:t>The value of the key must uniquely identify every row in the relation.</a:t>
            </a:r>
            <a:endParaRPr lang="en-US" dirty="0"/>
          </a:p>
          <a:p>
            <a:pPr marL="1009650" lvl="1" indent="-609600" eaLnBrk="1" hangingPunct="1"/>
            <a:r>
              <a:rPr lang="en-US" dirty="0"/>
              <a:t>The key should be </a:t>
            </a:r>
            <a:r>
              <a:rPr lang="en-US" dirty="0" smtClean="0"/>
              <a:t>non-redundant</a:t>
            </a:r>
            <a:r>
              <a:rPr lang="en-US" dirty="0"/>
              <a:t>.</a:t>
            </a:r>
            <a:endParaRPr lang="en-US" dirty="0"/>
          </a:p>
          <a:p>
            <a:pPr marL="609600" indent="-609600" eaLnBrk="1" hangingPunct="1"/>
            <a:r>
              <a:rPr lang="en-US" dirty="0"/>
              <a:t>The entity type label is translated into a relation name.</a:t>
            </a:r>
            <a:endParaRPr lang="en-US" dirty="0"/>
          </a:p>
        </p:txBody>
      </p:sp>
      <p:sp>
        <p:nvSpPr>
          <p:cNvPr id="25604"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25603"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F2C807E2-0A58-8845-95EA-EFEBC9B07371}" type="slidenum">
              <a:rPr lang="en-US">
                <a:latin typeface="Arial Black" panose="020B0A04020102020204" charset="0"/>
              </a:rPr>
            </a:fld>
            <a:endParaRPr lang="en-US">
              <a:latin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2"/>
          <p:cNvSpPr>
            <a:spLocks noGrp="1" noChangeArrowheads="1"/>
          </p:cNvSpPr>
          <p:nvPr>
            <p:ph type="title"/>
          </p:nvPr>
        </p:nvSpPr>
        <p:spPr/>
        <p:txBody>
          <a:bodyPr>
            <a:normAutofit/>
          </a:bodyPr>
          <a:lstStyle/>
          <a:p>
            <a:pPr eaLnBrk="1" hangingPunct="1"/>
            <a:r>
              <a:rPr lang="en-US" dirty="0"/>
              <a:t>Binary 1:N and 1:1Relationships</a:t>
            </a:r>
            <a:endParaRPr lang="en-US" dirty="0"/>
          </a:p>
        </p:txBody>
      </p:sp>
      <p:sp>
        <p:nvSpPr>
          <p:cNvPr id="26630" name="Rectangle 3"/>
          <p:cNvSpPr>
            <a:spLocks noGrp="1" noChangeArrowheads="1"/>
          </p:cNvSpPr>
          <p:nvPr>
            <p:ph idx="1"/>
          </p:nvPr>
        </p:nvSpPr>
        <p:spPr/>
        <p:txBody>
          <a:bodyPr>
            <a:normAutofit fontScale="92500" lnSpcReduction="10000"/>
          </a:bodyPr>
          <a:lstStyle/>
          <a:p>
            <a:pPr eaLnBrk="1" hangingPunct="1"/>
            <a:r>
              <a:rPr lang="en-US" sz="3000" dirty="0"/>
              <a:t>The procedure for representing relationships depends on both the degree of the relationship—unary, binary, ternary—and the cardinalities of the relationship.</a:t>
            </a:r>
            <a:endParaRPr lang="en-US" sz="3000" dirty="0"/>
          </a:p>
          <a:p>
            <a:pPr eaLnBrk="1" hangingPunct="1"/>
            <a:r>
              <a:rPr lang="en-US" sz="3000" dirty="0" smtClean="0"/>
              <a:t>Binary </a:t>
            </a:r>
            <a:r>
              <a:rPr lang="en-US" sz="3000" dirty="0"/>
              <a:t>1:N Relationship is represented by adding the primary key attribute (or attributes) of the entity on the one side of the relationship as a foreign key in the relation that is on the many side of the relationship.</a:t>
            </a:r>
            <a:endParaRPr lang="en-US" sz="3000" dirty="0"/>
          </a:p>
        </p:txBody>
      </p:sp>
      <p:sp>
        <p:nvSpPr>
          <p:cNvPr id="26628"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26627"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C7937E2D-C224-874B-AD80-98B076F8DBA6}" type="slidenum">
              <a:rPr lang="en-US">
                <a:latin typeface="Arial Black" panose="020B0A04020102020204" charset="0"/>
              </a:rPr>
            </a:fld>
            <a:endParaRPr lang="en-US">
              <a:latin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2"/>
          <p:cNvSpPr>
            <a:spLocks noGrp="1" noChangeArrowheads="1"/>
          </p:cNvSpPr>
          <p:nvPr>
            <p:ph type="title"/>
          </p:nvPr>
        </p:nvSpPr>
        <p:spPr/>
        <p:txBody>
          <a:bodyPr>
            <a:normAutofit fontScale="90000"/>
          </a:bodyPr>
          <a:lstStyle/>
          <a:p>
            <a:pPr eaLnBrk="1" hangingPunct="1"/>
            <a:r>
              <a:rPr lang="en-US" dirty="0"/>
              <a:t>Binary 1:N and 1:1Relationships (Cont.)</a:t>
            </a:r>
            <a:endParaRPr lang="en-US" dirty="0"/>
          </a:p>
        </p:txBody>
      </p:sp>
      <p:sp>
        <p:nvSpPr>
          <p:cNvPr id="27654" name="Rectangle 3"/>
          <p:cNvSpPr>
            <a:spLocks noGrp="1" noChangeArrowheads="1"/>
          </p:cNvSpPr>
          <p:nvPr>
            <p:ph idx="1"/>
          </p:nvPr>
        </p:nvSpPr>
        <p:spPr/>
        <p:txBody>
          <a:bodyPr>
            <a:normAutofit/>
          </a:bodyPr>
          <a:lstStyle/>
          <a:p>
            <a:pPr eaLnBrk="1" hangingPunct="1"/>
            <a:r>
              <a:rPr lang="en-US" dirty="0"/>
              <a:t>Binary or Unary 1:1 Relationship is</a:t>
            </a:r>
            <a:r>
              <a:rPr lang="en-US" b="1" dirty="0"/>
              <a:t> </a:t>
            </a:r>
            <a:r>
              <a:rPr lang="en-US" dirty="0"/>
              <a:t>represented by any of the following choices:</a:t>
            </a:r>
            <a:endParaRPr lang="en-US" dirty="0"/>
          </a:p>
          <a:p>
            <a:pPr lvl="1" eaLnBrk="1" hangingPunct="1"/>
            <a:r>
              <a:rPr lang="en-US" dirty="0"/>
              <a:t>Add the primary key of A as a foreign key of B.</a:t>
            </a:r>
            <a:endParaRPr lang="en-US" dirty="0"/>
          </a:p>
          <a:p>
            <a:pPr lvl="1" eaLnBrk="1" hangingPunct="1"/>
            <a:r>
              <a:rPr lang="en-US" dirty="0"/>
              <a:t>Add the primary key of B as a foreign key of A.</a:t>
            </a:r>
            <a:endParaRPr lang="en-US" dirty="0"/>
          </a:p>
          <a:p>
            <a:pPr lvl="1" eaLnBrk="1" hangingPunct="1"/>
            <a:r>
              <a:rPr lang="en-US" dirty="0"/>
              <a:t>Both of the above</a:t>
            </a:r>
            <a:endParaRPr lang="en-US" dirty="0"/>
          </a:p>
        </p:txBody>
      </p:sp>
      <p:sp>
        <p:nvSpPr>
          <p:cNvPr id="27652"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27651"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67CA942D-D290-C04D-B0BD-32358AA8E8EB}" type="slidenum">
              <a:rPr lang="en-US">
                <a:latin typeface="Arial Black" panose="020B0A04020102020204" charset="0"/>
              </a:rPr>
            </a:fld>
            <a:endParaRPr lang="en-US">
              <a:latin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28675"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56718D6B-7006-AD41-8120-F5108A9AB877}" type="slidenum">
              <a:rPr lang="en-US">
                <a:latin typeface="Arial Black" panose="020B0A04020102020204" charset="0"/>
              </a:rPr>
            </a:fld>
            <a:endParaRPr lang="en-US">
              <a:latin typeface="Arial Black" panose="020B0A04020102020204" charset="0"/>
            </a:endParaRPr>
          </a:p>
        </p:txBody>
      </p:sp>
      <p:pic>
        <p:nvPicPr>
          <p:cNvPr id="28677"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6200" y="-1"/>
            <a:ext cx="8991600" cy="4767263"/>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2"/>
          <p:cNvSpPr>
            <a:spLocks noGrp="1" noChangeArrowheads="1"/>
          </p:cNvSpPr>
          <p:nvPr>
            <p:ph type="title"/>
          </p:nvPr>
        </p:nvSpPr>
        <p:spPr/>
        <p:txBody>
          <a:bodyPr>
            <a:normAutofit fontScale="90000"/>
          </a:bodyPr>
          <a:lstStyle/>
          <a:p>
            <a:pPr eaLnBrk="1" hangingPunct="1"/>
            <a:r>
              <a:rPr lang="en-US" sz="4000" dirty="0"/>
              <a:t>Binary and Higher-Degree M:N Relationships </a:t>
            </a:r>
            <a:endParaRPr lang="en-US" sz="4000" dirty="0"/>
          </a:p>
        </p:txBody>
      </p:sp>
      <p:sp>
        <p:nvSpPr>
          <p:cNvPr id="29702" name="Rectangle 3"/>
          <p:cNvSpPr>
            <a:spLocks noGrp="1" noChangeArrowheads="1"/>
          </p:cNvSpPr>
          <p:nvPr>
            <p:ph idx="1"/>
          </p:nvPr>
        </p:nvSpPr>
        <p:spPr>
          <a:noFill/>
        </p:spPr>
        <p:txBody>
          <a:bodyPr/>
          <a:lstStyle/>
          <a:p>
            <a:pPr marL="590550" indent="-533400" eaLnBrk="1" hangingPunct="1">
              <a:lnSpc>
                <a:spcPct val="90000"/>
              </a:lnSpc>
            </a:pPr>
            <a:r>
              <a:rPr lang="en-US" dirty="0"/>
              <a:t>Create another relation and include primary keys of all relations as primary key of new relation</a:t>
            </a:r>
            <a:endParaRPr lang="en-US" dirty="0"/>
          </a:p>
        </p:txBody>
      </p:sp>
      <p:sp>
        <p:nvSpPr>
          <p:cNvPr id="29700"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29699"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CB9BE292-6E9D-5949-AC81-6F1F31D7070B}" type="slidenum">
              <a:rPr lang="en-US">
                <a:latin typeface="Arial Black" panose="020B0A04020102020204" charset="0"/>
              </a:rPr>
            </a:fld>
            <a:endParaRPr lang="en-US">
              <a:latin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30723"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D0B9A8D1-E240-2042-A8E9-AC4AD4D092DB}" type="slidenum">
              <a:rPr lang="en-US">
                <a:latin typeface="Arial Black" panose="020B0A04020102020204" charset="0"/>
              </a:rPr>
            </a:fld>
            <a:endParaRPr lang="en-US">
              <a:latin typeface="Arial Black" panose="020B0A04020102020204" charset="0"/>
            </a:endParaRPr>
          </a:p>
        </p:txBody>
      </p:sp>
      <p:pic>
        <p:nvPicPr>
          <p:cNvPr id="30725"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3400" y="113583"/>
            <a:ext cx="8153400" cy="4927523"/>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2"/>
          <p:cNvSpPr>
            <a:spLocks noGrp="1" noChangeArrowheads="1"/>
          </p:cNvSpPr>
          <p:nvPr>
            <p:ph type="title"/>
          </p:nvPr>
        </p:nvSpPr>
        <p:spPr/>
        <p:txBody>
          <a:bodyPr/>
          <a:lstStyle/>
          <a:p>
            <a:pPr eaLnBrk="1" hangingPunct="1"/>
            <a:r>
              <a:rPr lang="en-US" dirty="0"/>
              <a:t>Unary Relationships</a:t>
            </a:r>
            <a:endParaRPr lang="en-US" dirty="0"/>
          </a:p>
        </p:txBody>
      </p:sp>
      <p:sp>
        <p:nvSpPr>
          <p:cNvPr id="31750" name="Rectangle 3"/>
          <p:cNvSpPr>
            <a:spLocks noGrp="1" noChangeArrowheads="1"/>
          </p:cNvSpPr>
          <p:nvPr>
            <p:ph idx="1"/>
          </p:nvPr>
        </p:nvSpPr>
        <p:spPr/>
        <p:txBody>
          <a:bodyPr>
            <a:normAutofit fontScale="92500" lnSpcReduction="20000"/>
          </a:bodyPr>
          <a:lstStyle/>
          <a:p>
            <a:pPr marL="609600" indent="-609600" eaLnBrk="1" hangingPunct="1">
              <a:lnSpc>
                <a:spcPct val="90000"/>
              </a:lnSpc>
            </a:pPr>
            <a:r>
              <a:rPr lang="en-US" dirty="0"/>
              <a:t>Unary 1:N Relationship</a:t>
            </a:r>
            <a:endParaRPr lang="en-US" dirty="0"/>
          </a:p>
          <a:p>
            <a:pPr marL="1009650" lvl="1" indent="-609600" eaLnBrk="1" hangingPunct="1">
              <a:lnSpc>
                <a:spcPct val="90000"/>
              </a:lnSpc>
            </a:pPr>
            <a:r>
              <a:rPr lang="en-US" dirty="0"/>
              <a:t>Is modeled as a relation</a:t>
            </a:r>
            <a:endParaRPr lang="en-US" dirty="0"/>
          </a:p>
          <a:p>
            <a:pPr marL="1009650" lvl="1" indent="-609600" eaLnBrk="1" hangingPunct="1">
              <a:lnSpc>
                <a:spcPct val="90000"/>
              </a:lnSpc>
            </a:pPr>
            <a:r>
              <a:rPr lang="en-US" dirty="0"/>
              <a:t>Primary key of that relation is the same as for the entity type</a:t>
            </a:r>
            <a:endParaRPr lang="en-US" dirty="0"/>
          </a:p>
          <a:p>
            <a:pPr marL="1009650" lvl="1" indent="-609600" eaLnBrk="1" hangingPunct="1">
              <a:lnSpc>
                <a:spcPct val="90000"/>
              </a:lnSpc>
            </a:pPr>
            <a:r>
              <a:rPr lang="en-US" dirty="0"/>
              <a:t>Foreign key is added to the relation that references the primary key values</a:t>
            </a:r>
            <a:endParaRPr lang="en-US" dirty="0"/>
          </a:p>
          <a:p>
            <a:pPr marL="609600" indent="-609600" eaLnBrk="1" hangingPunct="1">
              <a:lnSpc>
                <a:spcPct val="90000"/>
              </a:lnSpc>
            </a:pPr>
            <a:r>
              <a:rPr lang="en-US" dirty="0"/>
              <a:t>Recursive foreign key: a foreign key in a relation that references the primary key values of that same relation</a:t>
            </a:r>
            <a:endParaRPr lang="en-US" dirty="0"/>
          </a:p>
        </p:txBody>
      </p:sp>
      <p:sp>
        <p:nvSpPr>
          <p:cNvPr id="31748"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31747"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D983ABA2-4F1E-4A45-93E3-AD9AE2A09853}" type="slidenum">
              <a:rPr lang="en-US">
                <a:latin typeface="Arial Black" panose="020B0A04020102020204" charset="0"/>
              </a:rPr>
            </a:fld>
            <a:endParaRPr lang="en-US">
              <a:latin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2"/>
          <p:cNvSpPr>
            <a:spLocks noGrp="1" noChangeArrowheads="1"/>
          </p:cNvSpPr>
          <p:nvPr>
            <p:ph type="title"/>
          </p:nvPr>
        </p:nvSpPr>
        <p:spPr/>
        <p:txBody>
          <a:bodyPr>
            <a:normAutofit fontScale="90000"/>
          </a:bodyPr>
          <a:lstStyle/>
          <a:p>
            <a:pPr eaLnBrk="1" hangingPunct="1"/>
            <a:r>
              <a:rPr lang="en-US" dirty="0"/>
              <a:t>The Conceptual Data Modeling Process</a:t>
            </a:r>
            <a:endParaRPr lang="en-US" dirty="0"/>
          </a:p>
        </p:txBody>
      </p:sp>
      <p:sp>
        <p:nvSpPr>
          <p:cNvPr id="7174" name="Rectangle 3"/>
          <p:cNvSpPr>
            <a:spLocks noGrp="1" noChangeArrowheads="1"/>
          </p:cNvSpPr>
          <p:nvPr>
            <p:ph idx="1"/>
          </p:nvPr>
        </p:nvSpPr>
        <p:spPr/>
        <p:txBody>
          <a:bodyPr/>
          <a:lstStyle/>
          <a:p>
            <a:pPr eaLnBrk="1" hangingPunct="1"/>
            <a:r>
              <a:rPr lang="en-US" sz="2800" dirty="0"/>
              <a:t>Develop a data model for the current system.</a:t>
            </a:r>
            <a:endParaRPr lang="en-US" sz="2800" dirty="0"/>
          </a:p>
          <a:p>
            <a:pPr eaLnBrk="1" hangingPunct="1"/>
            <a:r>
              <a:rPr lang="en-US" sz="2800" dirty="0"/>
              <a:t>Develop a new conceptual data model that includes all requirements of the new system.</a:t>
            </a:r>
            <a:endParaRPr lang="en-US" sz="2800" dirty="0"/>
          </a:p>
          <a:p>
            <a:pPr eaLnBrk="1" hangingPunct="1"/>
            <a:r>
              <a:rPr lang="en-US" sz="2800" dirty="0"/>
              <a:t>In the design stage, the conceptual data model is translated into a physical design.</a:t>
            </a:r>
            <a:endParaRPr lang="en-US" sz="2800" dirty="0"/>
          </a:p>
          <a:p>
            <a:pPr eaLnBrk="1" hangingPunct="1"/>
            <a:r>
              <a:rPr lang="en-US" sz="2800" dirty="0"/>
              <a:t>Project repository links all design and data modeling steps performed during SDLC.</a:t>
            </a:r>
            <a:endParaRPr lang="en-US" sz="2800" dirty="0"/>
          </a:p>
        </p:txBody>
      </p:sp>
      <p:sp>
        <p:nvSpPr>
          <p:cNvPr id="7172"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7171"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2B50FD45-8006-8E47-B2F1-E7158125F32B}" type="slidenum">
              <a:rPr lang="en-US">
                <a:latin typeface="Arial Black" panose="020B0A04020102020204" charset="0"/>
              </a:rPr>
            </a:fld>
            <a:endParaRPr lang="en-US">
              <a:latin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2"/>
          <p:cNvSpPr>
            <a:spLocks noGrp="1" noChangeArrowheads="1"/>
          </p:cNvSpPr>
          <p:nvPr>
            <p:ph type="title"/>
          </p:nvPr>
        </p:nvSpPr>
        <p:spPr/>
        <p:txBody>
          <a:bodyPr/>
          <a:lstStyle/>
          <a:p>
            <a:pPr eaLnBrk="1" hangingPunct="1"/>
            <a:r>
              <a:rPr lang="en-US" dirty="0"/>
              <a:t>Unary Relationships</a:t>
            </a:r>
            <a:endParaRPr lang="en-US" dirty="0"/>
          </a:p>
        </p:txBody>
      </p:sp>
      <p:sp>
        <p:nvSpPr>
          <p:cNvPr id="32774" name="Rectangle 3"/>
          <p:cNvSpPr>
            <a:spLocks noGrp="1" noChangeArrowheads="1"/>
          </p:cNvSpPr>
          <p:nvPr>
            <p:ph idx="1"/>
          </p:nvPr>
        </p:nvSpPr>
        <p:spPr/>
        <p:txBody>
          <a:bodyPr>
            <a:normAutofit lnSpcReduction="10000"/>
          </a:bodyPr>
          <a:lstStyle/>
          <a:p>
            <a:pPr eaLnBrk="1" hangingPunct="1">
              <a:lnSpc>
                <a:spcPct val="90000"/>
              </a:lnSpc>
              <a:defRPr/>
            </a:pPr>
            <a:r>
              <a:rPr lang="en-US" altLang="en-US" sz="2800" dirty="0" smtClean="0"/>
              <a:t>Unary M:N Relationship</a:t>
            </a:r>
            <a:endParaRPr lang="en-US" altLang="en-US" sz="2800" dirty="0" smtClean="0"/>
          </a:p>
          <a:p>
            <a:pPr marL="1009650" lvl="1" indent="-609600" eaLnBrk="1" hangingPunct="1">
              <a:lnSpc>
                <a:spcPct val="90000"/>
              </a:lnSpc>
              <a:buFont typeface="Lucida Grande"/>
              <a:buChar char="-"/>
              <a:defRPr/>
            </a:pPr>
            <a:r>
              <a:rPr lang="en-US" altLang="en-US" sz="2400" dirty="0" smtClean="0">
                <a:latin typeface="Helvetica Neue" panose="02000503000000020004"/>
                <a:cs typeface="Helvetica Neue" panose="02000503000000020004"/>
              </a:rPr>
              <a:t>Model as one relation, then</a:t>
            </a:r>
            <a:endParaRPr lang="en-US" altLang="en-US" sz="2400" dirty="0" smtClean="0">
              <a:latin typeface="Helvetica Neue" panose="02000503000000020004"/>
              <a:cs typeface="Helvetica Neue" panose="02000503000000020004"/>
            </a:endParaRPr>
          </a:p>
          <a:p>
            <a:pPr marL="1009650" lvl="1" indent="-609600" eaLnBrk="1" hangingPunct="1">
              <a:lnSpc>
                <a:spcPct val="90000"/>
              </a:lnSpc>
              <a:buFont typeface="Lucida Grande"/>
              <a:buChar char="-"/>
              <a:defRPr/>
            </a:pPr>
            <a:r>
              <a:rPr lang="en-US" altLang="en-US" sz="2400" dirty="0" smtClean="0">
                <a:latin typeface="Helvetica Neue" panose="02000503000000020004"/>
                <a:cs typeface="Helvetica Neue" panose="02000503000000020004"/>
              </a:rPr>
              <a:t>Create a separate relation to represent the M:N relationship.</a:t>
            </a:r>
            <a:endParaRPr lang="en-US" altLang="en-US" sz="2400" dirty="0" smtClean="0">
              <a:latin typeface="Helvetica Neue" panose="02000503000000020004"/>
              <a:cs typeface="Helvetica Neue" panose="02000503000000020004"/>
            </a:endParaRPr>
          </a:p>
          <a:p>
            <a:pPr marL="1009650" lvl="1" indent="-609600" eaLnBrk="1" hangingPunct="1">
              <a:lnSpc>
                <a:spcPct val="90000"/>
              </a:lnSpc>
              <a:buFont typeface="Lucida Grande"/>
              <a:buChar char="-"/>
              <a:defRPr/>
            </a:pPr>
            <a:r>
              <a:rPr lang="en-US" altLang="en-US" sz="2400" dirty="0" smtClean="0">
                <a:latin typeface="Helvetica Neue" panose="02000503000000020004"/>
                <a:cs typeface="Helvetica Neue" panose="02000503000000020004"/>
              </a:rPr>
              <a:t>The primary key of the new relation is a composite key of two attributes that both take their values from the same primary key.</a:t>
            </a:r>
            <a:endParaRPr lang="en-US" altLang="en-US" sz="2400" dirty="0" smtClean="0">
              <a:latin typeface="Helvetica Neue" panose="02000503000000020004"/>
              <a:cs typeface="Helvetica Neue" panose="02000503000000020004"/>
            </a:endParaRPr>
          </a:p>
          <a:p>
            <a:pPr marL="1009650" lvl="1" indent="-609600" eaLnBrk="1" hangingPunct="1">
              <a:lnSpc>
                <a:spcPct val="90000"/>
              </a:lnSpc>
              <a:buFont typeface="Lucida Grande"/>
              <a:buChar char="-"/>
              <a:defRPr/>
            </a:pPr>
            <a:r>
              <a:rPr lang="en-US" altLang="en-US" sz="2400" dirty="0" smtClean="0">
                <a:latin typeface="Helvetica Neue" panose="02000503000000020004"/>
                <a:cs typeface="Helvetica Neue" panose="02000503000000020004"/>
              </a:rPr>
              <a:t>Any attribute associated with the relationship is included as a non-key attribute in this new relation.</a:t>
            </a:r>
            <a:endParaRPr lang="en-US" altLang="en-US" sz="2400" dirty="0" smtClean="0">
              <a:latin typeface="Helvetica Neue" panose="02000503000000020004"/>
              <a:cs typeface="Helvetica Neue" panose="02000503000000020004"/>
            </a:endParaRPr>
          </a:p>
        </p:txBody>
      </p:sp>
      <p:sp>
        <p:nvSpPr>
          <p:cNvPr id="32772"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32771"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AFB3DAF4-25CC-DE4C-8B35-A219F0EBECE1}" type="slidenum">
              <a:rPr lang="en-US">
                <a:latin typeface="Arial Black" panose="020B0A04020102020204" charset="0"/>
              </a:rPr>
            </a:fld>
            <a:endParaRPr lang="en-US">
              <a:latin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33795"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A1E985DE-6C85-3B43-9E33-6217AD561FEA}" type="slidenum">
              <a:rPr lang="en-US">
                <a:latin typeface="Arial Black" panose="020B0A04020102020204" charset="0"/>
              </a:rPr>
            </a:fld>
            <a:endParaRPr lang="en-US">
              <a:latin typeface="Arial Black" panose="020B0A04020102020204" charset="0"/>
            </a:endParaRPr>
          </a:p>
        </p:txBody>
      </p:sp>
      <p:sp>
        <p:nvSpPr>
          <p:cNvPr id="33797" name="Rectangle 7"/>
          <p:cNvSpPr>
            <a:spLocks noChangeArrowheads="1"/>
          </p:cNvSpPr>
          <p:nvPr/>
        </p:nvSpPr>
        <p:spPr bwMode="auto">
          <a:xfrm>
            <a:off x="5616752" y="294479"/>
            <a:ext cx="3222448" cy="3416320"/>
          </a:xfrm>
          <a:prstGeom prst="rect">
            <a:avLst/>
          </a:prstGeom>
          <a:noFill/>
          <a:ln>
            <a:noFill/>
          </a:ln>
        </p:spPr>
        <p:txBody>
          <a:bodyPr wrap="square">
            <a:spAutoFit/>
          </a:bodyPr>
          <a:lstStyle/>
          <a:p>
            <a:r>
              <a:rPr lang="en-US" b="1" dirty="0"/>
              <a:t>FIGURE 9-13</a:t>
            </a:r>
            <a:endParaRPr lang="en-US" b="1" dirty="0"/>
          </a:p>
          <a:p>
            <a:r>
              <a:rPr lang="en-US" dirty="0"/>
              <a:t>Two unary relationships</a:t>
            </a:r>
            <a:endParaRPr lang="en-US" dirty="0"/>
          </a:p>
          <a:p>
            <a:endParaRPr lang="en-US" dirty="0"/>
          </a:p>
          <a:p>
            <a:r>
              <a:rPr lang="en-US" dirty="0"/>
              <a:t>(a) EMPLOYEE with Manages</a:t>
            </a:r>
            <a:endParaRPr lang="en-US" dirty="0"/>
          </a:p>
          <a:p>
            <a:r>
              <a:rPr lang="en-US" dirty="0"/>
              <a:t>relationship (1:N)</a:t>
            </a:r>
            <a:endParaRPr lang="en-US" dirty="0"/>
          </a:p>
          <a:p>
            <a:endParaRPr lang="en-US" dirty="0"/>
          </a:p>
          <a:p>
            <a:endParaRPr lang="en-US" dirty="0"/>
          </a:p>
          <a:p>
            <a:endParaRPr lang="en-US" dirty="0" smtClean="0"/>
          </a:p>
          <a:p>
            <a:endParaRPr lang="en-US" dirty="0"/>
          </a:p>
          <a:p>
            <a:endParaRPr lang="en-US" dirty="0"/>
          </a:p>
          <a:p>
            <a:r>
              <a:rPr lang="en-US" dirty="0"/>
              <a:t>(b) Bill-of-materials </a:t>
            </a:r>
            <a:endParaRPr lang="en-US" dirty="0"/>
          </a:p>
          <a:p>
            <a:r>
              <a:rPr lang="en-US" dirty="0"/>
              <a:t>structure (M:N)</a:t>
            </a:r>
            <a:endParaRPr lang="en-US" dirty="0"/>
          </a:p>
        </p:txBody>
      </p:sp>
      <p:pic>
        <p:nvPicPr>
          <p:cNvPr id="33798" name="Picture 10" descr="Noname.gif"/>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143001" y="4392949"/>
            <a:ext cx="5153025" cy="414338"/>
          </a:xfrm>
          <a:prstGeom prst="rect">
            <a:avLst/>
          </a:prstGeom>
          <a:noFill/>
          <a:ln>
            <a:noFill/>
          </a:ln>
        </p:spPr>
      </p:pic>
      <p:pic>
        <p:nvPicPr>
          <p:cNvPr id="33801" name="Picture 6" descr="Noname.gif"/>
          <p:cNvPicPr>
            <a:picLocks noChangeAspect="1"/>
          </p:cNvPicPr>
          <p:nvPr/>
        </p:nvPicPr>
        <p:blipFill rotWithShape="1">
          <a:blip r:embed="rId2">
            <a:extLst>
              <a:ext uri="{28A0092B-C50C-407E-A947-70E740481C1C}">
                <a14:useLocalDpi xmlns:a14="http://schemas.microsoft.com/office/drawing/2010/main" val="0"/>
              </a:ext>
            </a:extLst>
          </a:blip>
          <a:srcRect r="8265"/>
          <a:stretch>
            <a:fillRect/>
          </a:stretch>
        </p:blipFill>
        <p:spPr bwMode="auto">
          <a:xfrm>
            <a:off x="1057384" y="134235"/>
            <a:ext cx="4473752" cy="4258714"/>
          </a:xfrm>
          <a:prstGeom prst="rect">
            <a:avLst/>
          </a:prstGeom>
          <a:noFill/>
          <a:ln>
            <a:noFill/>
          </a:ln>
        </p:spPr>
      </p:pic>
      <p:sp>
        <p:nvSpPr>
          <p:cNvPr id="33802" name="Rectangle 12"/>
          <p:cNvSpPr>
            <a:spLocks noChangeArrowheads="1"/>
          </p:cNvSpPr>
          <p:nvPr/>
        </p:nvSpPr>
        <p:spPr bwMode="auto">
          <a:xfrm>
            <a:off x="2617965" y="-821245"/>
            <a:ext cx="457200" cy="451682"/>
          </a:xfrm>
          <a:prstGeom prst="rect">
            <a:avLst/>
          </a:prstGeom>
          <a:solidFill>
            <a:schemeClr val="bg1"/>
          </a:solidFill>
          <a:ln>
            <a:noFill/>
          </a:ln>
        </p:spPr>
        <p:txBody>
          <a:bodyPr wrap="none"/>
          <a:lstStyle/>
          <a:p>
            <a:endParaRPr lang="en-US"/>
          </a:p>
        </p:txBody>
      </p:sp>
      <p:pic>
        <p:nvPicPr>
          <p:cNvPr id="33799" name="Picture 11"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95401" y="1971675"/>
            <a:ext cx="4429125" cy="2857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2"/>
          <p:cNvSpPr>
            <a:spLocks noGrp="1" noChangeArrowheads="1"/>
          </p:cNvSpPr>
          <p:nvPr>
            <p:ph type="title"/>
          </p:nvPr>
        </p:nvSpPr>
        <p:spPr/>
        <p:txBody>
          <a:bodyPr/>
          <a:lstStyle/>
          <a:p>
            <a:pPr eaLnBrk="1" hangingPunct="1"/>
            <a:r>
              <a:rPr lang="en-US" dirty="0"/>
              <a:t>Merging Relations</a:t>
            </a:r>
            <a:endParaRPr lang="en-US" dirty="0"/>
          </a:p>
        </p:txBody>
      </p:sp>
      <p:sp>
        <p:nvSpPr>
          <p:cNvPr id="34822" name="Rectangle 3"/>
          <p:cNvSpPr>
            <a:spLocks noGrp="1" noChangeArrowheads="1"/>
          </p:cNvSpPr>
          <p:nvPr>
            <p:ph idx="1"/>
          </p:nvPr>
        </p:nvSpPr>
        <p:spPr/>
        <p:txBody>
          <a:bodyPr/>
          <a:lstStyle/>
          <a:p>
            <a:pPr eaLnBrk="1" hangingPunct="1">
              <a:lnSpc>
                <a:spcPct val="90000"/>
              </a:lnSpc>
            </a:pPr>
            <a:r>
              <a:rPr lang="en-US" dirty="0">
                <a:latin typeface="Helvetica Neue" panose="02000503000000020004"/>
                <a:cs typeface="Helvetica Neue" panose="02000503000000020004"/>
              </a:rPr>
              <a:t>Purpose is to remove redundant relations</a:t>
            </a:r>
            <a:endParaRPr lang="en-US" dirty="0">
              <a:latin typeface="Helvetica Neue" panose="02000503000000020004"/>
              <a:cs typeface="Helvetica Neue" panose="02000503000000020004"/>
            </a:endParaRPr>
          </a:p>
          <a:p>
            <a:pPr eaLnBrk="1" hangingPunct="1">
              <a:lnSpc>
                <a:spcPct val="90000"/>
              </a:lnSpc>
            </a:pPr>
            <a:r>
              <a:rPr lang="en-US" dirty="0">
                <a:latin typeface="Helvetica Neue" panose="02000503000000020004"/>
                <a:cs typeface="Helvetica Neue" panose="02000503000000020004"/>
              </a:rPr>
              <a:t>The last step in logical database design</a:t>
            </a:r>
            <a:endParaRPr lang="en-US" dirty="0">
              <a:latin typeface="Helvetica Neue" panose="02000503000000020004"/>
              <a:cs typeface="Helvetica Neue" panose="02000503000000020004"/>
            </a:endParaRPr>
          </a:p>
          <a:p>
            <a:pPr eaLnBrk="1" hangingPunct="1">
              <a:lnSpc>
                <a:spcPct val="90000"/>
              </a:lnSpc>
            </a:pPr>
            <a:r>
              <a:rPr lang="en-US" dirty="0">
                <a:latin typeface="Helvetica Neue" panose="02000503000000020004"/>
                <a:cs typeface="Helvetica Neue" panose="02000503000000020004"/>
              </a:rPr>
              <a:t>Prior to physical file and database design</a:t>
            </a:r>
            <a:endParaRPr lang="en-US" dirty="0">
              <a:latin typeface="Helvetica Neue" panose="02000503000000020004"/>
              <a:cs typeface="Helvetica Neue" panose="02000503000000020004"/>
            </a:endParaRPr>
          </a:p>
        </p:txBody>
      </p:sp>
      <p:sp>
        <p:nvSpPr>
          <p:cNvPr id="34820"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34819"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F6272EBA-B148-5248-AE1C-FFBFCD6E2DDF}" type="slidenum">
              <a:rPr lang="en-US">
                <a:latin typeface="Arial Black" panose="020B0A04020102020204" charset="0"/>
              </a:rPr>
            </a:fld>
            <a:endParaRPr lang="en-US">
              <a:latin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itle 1"/>
          <p:cNvSpPr>
            <a:spLocks noGrp="1"/>
          </p:cNvSpPr>
          <p:nvPr>
            <p:ph type="title"/>
          </p:nvPr>
        </p:nvSpPr>
        <p:spPr/>
        <p:txBody>
          <a:bodyPr/>
          <a:lstStyle/>
          <a:p>
            <a:pPr eaLnBrk="1" hangingPunct="1"/>
            <a:r>
              <a:rPr lang="en-US" dirty="0"/>
              <a:t>View Integration Problems</a:t>
            </a:r>
            <a:endParaRPr lang="en-US" dirty="0"/>
          </a:p>
        </p:txBody>
      </p:sp>
      <p:sp>
        <p:nvSpPr>
          <p:cNvPr id="35844" name="Content Placeholder 2"/>
          <p:cNvSpPr>
            <a:spLocks noGrp="1"/>
          </p:cNvSpPr>
          <p:nvPr>
            <p:ph idx="1"/>
          </p:nvPr>
        </p:nvSpPr>
        <p:spPr/>
        <p:txBody>
          <a:bodyPr>
            <a:normAutofit lnSpcReduction="10000"/>
          </a:bodyPr>
          <a:lstStyle/>
          <a:p>
            <a:pPr eaLnBrk="1" hangingPunct="1"/>
            <a:r>
              <a:rPr lang="en-US" dirty="0">
                <a:latin typeface="Helvetica Neue" panose="02000503000000020004"/>
                <a:cs typeface="Helvetica Neue" panose="02000503000000020004"/>
              </a:rPr>
              <a:t>Must understand the meaning of the data and be prepared to resolve any problems that arise in the process</a:t>
            </a:r>
            <a:endParaRPr lang="en-US" dirty="0">
              <a:latin typeface="Helvetica Neue" panose="02000503000000020004"/>
              <a:cs typeface="Helvetica Neue" panose="02000503000000020004"/>
            </a:endParaRPr>
          </a:p>
          <a:p>
            <a:pPr eaLnBrk="1" hangingPunct="1"/>
            <a:r>
              <a:rPr lang="en-US" dirty="0"/>
              <a:t>Synonyms:</a:t>
            </a:r>
            <a:r>
              <a:rPr lang="en-US" dirty="0">
                <a:latin typeface="Helvetica Neue" panose="02000503000000020004"/>
                <a:cs typeface="Helvetica Neue" panose="02000503000000020004"/>
              </a:rPr>
              <a:t> two different names used for the same attribute</a:t>
            </a:r>
            <a:endParaRPr lang="en-US" dirty="0">
              <a:latin typeface="Helvetica Neue" panose="02000503000000020004"/>
              <a:cs typeface="Helvetica Neue" panose="02000503000000020004"/>
            </a:endParaRPr>
          </a:p>
          <a:p>
            <a:pPr lvl="1" eaLnBrk="1" hangingPunct="1"/>
            <a:r>
              <a:rPr lang="en-US" dirty="0">
                <a:latin typeface="Helvetica Neue" panose="02000503000000020004"/>
                <a:cs typeface="Helvetica Neue" panose="02000503000000020004"/>
              </a:rPr>
              <a:t>When merging, get agreement from users on a single, standard name.</a:t>
            </a:r>
            <a:endParaRPr lang="en-US" dirty="0">
              <a:latin typeface="Helvetica Neue" panose="02000503000000020004"/>
              <a:cs typeface="Helvetica Neue" panose="02000503000000020004"/>
            </a:endParaRPr>
          </a:p>
        </p:txBody>
      </p:sp>
      <p:sp>
        <p:nvSpPr>
          <p:cNvPr id="35846"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35845"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07EF1BBF-2F68-594D-ADBD-0FEBE0B61E30}" type="slidenum">
              <a:rPr lang="en-US">
                <a:latin typeface="Arial Black" panose="020B0A04020102020204" charset="0"/>
              </a:rPr>
            </a:fld>
            <a:endParaRPr lang="en-US">
              <a:latin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Title 1"/>
          <p:cNvSpPr>
            <a:spLocks noGrp="1"/>
          </p:cNvSpPr>
          <p:nvPr>
            <p:ph type="title"/>
          </p:nvPr>
        </p:nvSpPr>
        <p:spPr/>
        <p:txBody>
          <a:bodyPr>
            <a:normAutofit/>
          </a:bodyPr>
          <a:lstStyle/>
          <a:p>
            <a:pPr eaLnBrk="1" hangingPunct="1"/>
            <a:r>
              <a:rPr lang="en-US" dirty="0"/>
              <a:t>View Integration Problems (Cont.)</a:t>
            </a:r>
            <a:endParaRPr lang="en-US" dirty="0"/>
          </a:p>
        </p:txBody>
      </p:sp>
      <p:sp>
        <p:nvSpPr>
          <p:cNvPr id="36868" name="Content Placeholder 2"/>
          <p:cNvSpPr>
            <a:spLocks noGrp="1"/>
          </p:cNvSpPr>
          <p:nvPr>
            <p:ph idx="1"/>
          </p:nvPr>
        </p:nvSpPr>
        <p:spPr/>
        <p:txBody>
          <a:bodyPr>
            <a:normAutofit fontScale="92500" lnSpcReduction="10000"/>
          </a:bodyPr>
          <a:lstStyle/>
          <a:p>
            <a:pPr eaLnBrk="1" hangingPunct="1"/>
            <a:r>
              <a:rPr lang="en-US" dirty="0"/>
              <a:t>Homonyms:</a:t>
            </a:r>
            <a:r>
              <a:rPr lang="en-US" dirty="0">
                <a:latin typeface="Helvetica Neue" panose="02000503000000020004"/>
                <a:cs typeface="Helvetica Neue" panose="02000503000000020004"/>
              </a:rPr>
              <a:t> a single attribute name that is used for two or more different attributes.</a:t>
            </a:r>
            <a:endParaRPr lang="en-US" dirty="0">
              <a:latin typeface="Helvetica Neue" panose="02000503000000020004"/>
              <a:cs typeface="Helvetica Neue" panose="02000503000000020004"/>
            </a:endParaRPr>
          </a:p>
          <a:p>
            <a:pPr lvl="1" eaLnBrk="1" hangingPunct="1"/>
            <a:r>
              <a:rPr lang="en-US" dirty="0">
                <a:latin typeface="Helvetica Neue" panose="02000503000000020004"/>
                <a:cs typeface="Helvetica Neue" panose="02000503000000020004"/>
              </a:rPr>
              <a:t>Resolved by creating a new name</a:t>
            </a:r>
            <a:endParaRPr lang="en-US" dirty="0">
              <a:latin typeface="Helvetica Neue" panose="02000503000000020004"/>
              <a:cs typeface="Helvetica Neue" panose="02000503000000020004"/>
            </a:endParaRPr>
          </a:p>
          <a:p>
            <a:pPr eaLnBrk="1" hangingPunct="1"/>
            <a:r>
              <a:rPr lang="en-US" dirty="0"/>
              <a:t>Dependencies between </a:t>
            </a:r>
            <a:r>
              <a:rPr lang="en-US" dirty="0" smtClean="0"/>
              <a:t>non-keys</a:t>
            </a:r>
            <a:r>
              <a:rPr lang="en-US" dirty="0"/>
              <a:t>— </a:t>
            </a:r>
            <a:r>
              <a:rPr lang="en-US" dirty="0">
                <a:latin typeface="Helvetica Neue" panose="02000503000000020004"/>
                <a:cs typeface="Helvetica Neue" panose="02000503000000020004"/>
              </a:rPr>
              <a:t>dependencies may be created as a result of view integration</a:t>
            </a:r>
            <a:endParaRPr lang="en-US" dirty="0">
              <a:latin typeface="Helvetica Neue" panose="02000503000000020004"/>
              <a:cs typeface="Helvetica Neue" panose="02000503000000020004"/>
            </a:endParaRPr>
          </a:p>
          <a:p>
            <a:pPr lvl="1" eaLnBrk="1" hangingPunct="1"/>
            <a:r>
              <a:rPr lang="en-US" dirty="0">
                <a:latin typeface="Helvetica Neue" panose="02000503000000020004"/>
                <a:cs typeface="Helvetica Neue" panose="02000503000000020004"/>
              </a:rPr>
              <a:t>To resolve, the new relation must be normalized</a:t>
            </a:r>
            <a:endParaRPr lang="en-US" dirty="0">
              <a:latin typeface="Helvetica Neue" panose="02000503000000020004"/>
              <a:cs typeface="Helvetica Neue" panose="02000503000000020004"/>
            </a:endParaRPr>
          </a:p>
        </p:txBody>
      </p:sp>
      <p:sp>
        <p:nvSpPr>
          <p:cNvPr id="36870"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36869"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AF63D173-92DD-1946-B46E-86ED87F74835}" type="slidenum">
              <a:rPr lang="en-US">
                <a:latin typeface="Arial Black" panose="020B0A04020102020204" charset="0"/>
              </a:rPr>
            </a:fld>
            <a:endParaRPr lang="en-US">
              <a:latin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Title 1"/>
          <p:cNvSpPr>
            <a:spLocks noGrp="1"/>
          </p:cNvSpPr>
          <p:nvPr>
            <p:ph type="title"/>
          </p:nvPr>
        </p:nvSpPr>
        <p:spPr/>
        <p:txBody>
          <a:bodyPr>
            <a:normAutofit/>
          </a:bodyPr>
          <a:lstStyle/>
          <a:p>
            <a:pPr eaLnBrk="1" hangingPunct="1"/>
            <a:r>
              <a:rPr lang="en-US" dirty="0"/>
              <a:t>View Integration Problems (Cont.)</a:t>
            </a:r>
            <a:endParaRPr lang="en-US" dirty="0"/>
          </a:p>
        </p:txBody>
      </p:sp>
      <p:sp>
        <p:nvSpPr>
          <p:cNvPr id="37892" name="Content Placeholder 2"/>
          <p:cNvSpPr>
            <a:spLocks noGrp="1"/>
          </p:cNvSpPr>
          <p:nvPr>
            <p:ph idx="1"/>
          </p:nvPr>
        </p:nvSpPr>
        <p:spPr/>
        <p:txBody>
          <a:bodyPr/>
          <a:lstStyle/>
          <a:p>
            <a:pPr eaLnBrk="1" hangingPunct="1">
              <a:lnSpc>
                <a:spcPct val="90000"/>
              </a:lnSpc>
            </a:pPr>
            <a:r>
              <a:rPr lang="en-US" dirty="0"/>
              <a:t>Class/Subclass</a:t>
            </a:r>
            <a:r>
              <a:rPr lang="en-US" dirty="0">
                <a:latin typeface="Helvetica Neue" panose="02000503000000020004"/>
                <a:cs typeface="Helvetica Neue" panose="02000503000000020004"/>
              </a:rPr>
              <a:t> — relationships may be hidden in user views or relations</a:t>
            </a:r>
            <a:endParaRPr lang="en-US" dirty="0">
              <a:latin typeface="Helvetica Neue" panose="02000503000000020004"/>
              <a:cs typeface="Helvetica Neue" panose="02000503000000020004"/>
            </a:endParaRPr>
          </a:p>
          <a:p>
            <a:pPr lvl="1" eaLnBrk="1" hangingPunct="1">
              <a:lnSpc>
                <a:spcPct val="90000"/>
              </a:lnSpc>
            </a:pPr>
            <a:r>
              <a:rPr lang="en-US" dirty="0">
                <a:latin typeface="Helvetica Neue" panose="02000503000000020004"/>
                <a:cs typeface="Helvetica Neue" panose="02000503000000020004"/>
              </a:rPr>
              <a:t>Resolved by creating a new name</a:t>
            </a:r>
            <a:endParaRPr lang="en-US" dirty="0">
              <a:latin typeface="Helvetica Neue" panose="02000503000000020004"/>
              <a:cs typeface="Helvetica Neue" panose="02000503000000020004"/>
            </a:endParaRPr>
          </a:p>
        </p:txBody>
      </p:sp>
      <p:sp>
        <p:nvSpPr>
          <p:cNvPr id="37894"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37893"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2C819732-9E10-A547-BE87-D44090DAF8DD}" type="slidenum">
              <a:rPr lang="en-US">
                <a:latin typeface="Arial Black" panose="020B0A04020102020204" charset="0"/>
              </a:rPr>
            </a:fld>
            <a:endParaRPr lang="en-US">
              <a:latin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38915"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DD7C639D-8509-564E-B452-16C36D17F0BB}" type="slidenum">
              <a:rPr lang="en-US">
                <a:latin typeface="Arial Black" panose="020B0A04020102020204" charset="0"/>
              </a:rPr>
            </a:fld>
            <a:endParaRPr lang="en-US">
              <a:latin typeface="Arial Black" panose="020B0A04020102020204" charset="0"/>
            </a:endParaRPr>
          </a:p>
        </p:txBody>
      </p:sp>
      <p:pic>
        <p:nvPicPr>
          <p:cNvPr id="38917" name="Picture 6" descr="Noname.gif"/>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190625" y="-1"/>
            <a:ext cx="6762750" cy="4887529"/>
          </a:xfrm>
          <a:prstGeom prst="rect">
            <a:avLst/>
          </a:prstGeom>
          <a:noFill/>
          <a:ln>
            <a:noFill/>
          </a:ln>
        </p:spPr>
      </p:pic>
      <p:sp>
        <p:nvSpPr>
          <p:cNvPr id="38918" name="Rectangle 7"/>
          <p:cNvSpPr>
            <a:spLocks noChangeArrowheads="1"/>
          </p:cNvSpPr>
          <p:nvPr/>
        </p:nvSpPr>
        <p:spPr bwMode="auto">
          <a:xfrm>
            <a:off x="2993494" y="2021932"/>
            <a:ext cx="2895600" cy="1477328"/>
          </a:xfrm>
          <a:prstGeom prst="rect">
            <a:avLst/>
          </a:prstGeom>
          <a:noFill/>
          <a:ln>
            <a:noFill/>
          </a:ln>
        </p:spPr>
        <p:txBody>
          <a:bodyPr>
            <a:spAutoFit/>
          </a:bodyPr>
          <a:lstStyle/>
          <a:p>
            <a:r>
              <a:rPr lang="en-US" b="1" dirty="0"/>
              <a:t>FIGURE 9-16</a:t>
            </a:r>
            <a:endParaRPr lang="en-US" b="1" dirty="0"/>
          </a:p>
          <a:p>
            <a:r>
              <a:rPr lang="en-US" dirty="0"/>
              <a:t>Class diagram corresponding to normalized relations of Hoosier Burger</a:t>
            </a:r>
            <a:r>
              <a:rPr lang="ja-JP" altLang="en-US" dirty="0"/>
              <a:t>‘</a:t>
            </a:r>
            <a:r>
              <a:rPr lang="en-US" dirty="0"/>
              <a:t>s inventory control system</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itle 4"/>
          <p:cNvSpPr>
            <a:spLocks noGrp="1"/>
          </p:cNvSpPr>
          <p:nvPr>
            <p:ph type="title"/>
          </p:nvPr>
        </p:nvSpPr>
        <p:spPr/>
        <p:txBody>
          <a:bodyPr>
            <a:normAutofit/>
          </a:bodyPr>
          <a:lstStyle/>
          <a:p>
            <a:r>
              <a:rPr lang="en-US" dirty="0"/>
              <a:t>Relations for Hoosier Burger</a:t>
            </a:r>
            <a:endParaRPr lang="en-US" dirty="0"/>
          </a:p>
        </p:txBody>
      </p:sp>
      <p:sp>
        <p:nvSpPr>
          <p:cNvPr id="39941" name="Date Placeholder 3"/>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39940" name="Slide Number Placeholder 2"/>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6A1880C1-1E6F-954B-9A4E-FA190470986D}" type="slidenum">
              <a:rPr lang="en-US">
                <a:latin typeface="Arial Black" panose="020B0A04020102020204" charset="0"/>
              </a:rPr>
            </a:fld>
            <a:endParaRPr lang="en-US">
              <a:latin typeface="Arial Black" panose="020B0A04020102020204" charset="0"/>
            </a:endParaRPr>
          </a:p>
        </p:txBody>
      </p:sp>
      <p:grpSp>
        <p:nvGrpSpPr>
          <p:cNvPr id="39942" name="Group 10"/>
          <p:cNvGrpSpPr/>
          <p:nvPr/>
        </p:nvGrpSpPr>
        <p:grpSpPr bwMode="auto">
          <a:xfrm>
            <a:off x="319088" y="1200566"/>
            <a:ext cx="8520113" cy="3009130"/>
            <a:chOff x="304800" y="3295650"/>
            <a:chExt cx="8520112" cy="2647950"/>
          </a:xfrm>
        </p:grpSpPr>
        <p:pic>
          <p:nvPicPr>
            <p:cNvPr id="39943" name="Picture 8" descr="Noname.gif"/>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319087" y="3857625"/>
              <a:ext cx="8505825" cy="2085975"/>
            </a:xfrm>
            <a:prstGeom prst="rect">
              <a:avLst/>
            </a:prstGeom>
            <a:noFill/>
            <a:ln>
              <a:noFill/>
            </a:ln>
          </p:spPr>
        </p:pic>
        <p:pic>
          <p:nvPicPr>
            <p:cNvPr id="39944" name="Picture 9" descr="Noname.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295650"/>
              <a:ext cx="5067300" cy="590550"/>
            </a:xfrm>
            <a:prstGeom prst="rect">
              <a:avLst/>
            </a:prstGeom>
            <a:noFill/>
            <a:ln>
              <a:noFill/>
            </a:ln>
          </p:spPr>
        </p:pic>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Rectangle 2"/>
          <p:cNvSpPr>
            <a:spLocks noGrp="1" noChangeArrowheads="1"/>
          </p:cNvSpPr>
          <p:nvPr>
            <p:ph type="title"/>
          </p:nvPr>
        </p:nvSpPr>
        <p:spPr/>
        <p:txBody>
          <a:bodyPr/>
          <a:lstStyle/>
          <a:p>
            <a:pPr eaLnBrk="1" hangingPunct="1">
              <a:defRPr/>
            </a:pPr>
            <a:r>
              <a:rPr lang="en-US" altLang="en-US" sz="4000" spc="-100" dirty="0" smtClean="0">
                <a:ea typeface="+mj-ea"/>
              </a:rPr>
              <a:t>Physical File and Database Design</a:t>
            </a:r>
            <a:endParaRPr lang="en-US" altLang="en-US" sz="4000" spc="-100" dirty="0" smtClean="0">
              <a:ea typeface="+mj-ea"/>
            </a:endParaRPr>
          </a:p>
        </p:txBody>
      </p:sp>
      <p:sp>
        <p:nvSpPr>
          <p:cNvPr id="40966" name="Rectangle 3"/>
          <p:cNvSpPr>
            <a:spLocks noGrp="1" noChangeArrowheads="1"/>
          </p:cNvSpPr>
          <p:nvPr>
            <p:ph idx="1"/>
          </p:nvPr>
        </p:nvSpPr>
        <p:spPr/>
        <p:txBody>
          <a:bodyPr>
            <a:normAutofit fontScale="92500" lnSpcReduction="10000"/>
          </a:bodyPr>
          <a:lstStyle/>
          <a:p>
            <a:pPr marL="533400" indent="-533400" eaLnBrk="1" hangingPunct="1"/>
            <a:r>
              <a:rPr lang="en-US" sz="2800" dirty="0">
                <a:latin typeface="Helvetica Neue" panose="02000503000000020004"/>
                <a:cs typeface="Helvetica Neue" panose="02000503000000020004"/>
              </a:rPr>
              <a:t>The following information is required:</a:t>
            </a:r>
            <a:endParaRPr lang="en-US" sz="2800" dirty="0">
              <a:latin typeface="Helvetica Neue" panose="02000503000000020004"/>
              <a:cs typeface="Helvetica Neue" panose="02000503000000020004"/>
            </a:endParaRPr>
          </a:p>
          <a:p>
            <a:pPr marL="914400" lvl="1" indent="-457200" eaLnBrk="1" hangingPunct="1"/>
            <a:r>
              <a:rPr lang="en-US" sz="2400" dirty="0">
                <a:latin typeface="Helvetica Neue" panose="02000503000000020004"/>
                <a:cs typeface="Helvetica Neue" panose="02000503000000020004"/>
              </a:rPr>
              <a:t>Normalized relations, including volume estimates</a:t>
            </a:r>
            <a:endParaRPr lang="en-US" sz="2400" dirty="0">
              <a:latin typeface="Helvetica Neue" panose="02000503000000020004"/>
              <a:cs typeface="Helvetica Neue" panose="02000503000000020004"/>
            </a:endParaRPr>
          </a:p>
          <a:p>
            <a:pPr marL="914400" lvl="1" indent="-457200" eaLnBrk="1" hangingPunct="1"/>
            <a:r>
              <a:rPr lang="en-US" sz="2400" dirty="0">
                <a:latin typeface="Helvetica Neue" panose="02000503000000020004"/>
                <a:cs typeface="Helvetica Neue" panose="02000503000000020004"/>
              </a:rPr>
              <a:t>Definitions of each attribute</a:t>
            </a:r>
            <a:endParaRPr lang="en-US" sz="2400" dirty="0">
              <a:latin typeface="Helvetica Neue" panose="02000503000000020004"/>
              <a:cs typeface="Helvetica Neue" panose="02000503000000020004"/>
            </a:endParaRPr>
          </a:p>
          <a:p>
            <a:pPr marL="914400" lvl="1" indent="-457200" eaLnBrk="1" hangingPunct="1"/>
            <a:r>
              <a:rPr lang="en-US" sz="2400" dirty="0">
                <a:latin typeface="Helvetica Neue" panose="02000503000000020004"/>
                <a:cs typeface="Helvetica Neue" panose="02000503000000020004"/>
              </a:rPr>
              <a:t>Descriptions of where and when data are used, entered, retrieved, deleted, and updated (including frequencies)</a:t>
            </a:r>
            <a:endParaRPr lang="en-US" sz="2400" dirty="0">
              <a:latin typeface="Helvetica Neue" panose="02000503000000020004"/>
              <a:cs typeface="Helvetica Neue" panose="02000503000000020004"/>
            </a:endParaRPr>
          </a:p>
          <a:p>
            <a:pPr marL="914400" lvl="1" indent="-457200" eaLnBrk="1" hangingPunct="1"/>
            <a:r>
              <a:rPr lang="en-US" sz="2400" dirty="0">
                <a:latin typeface="Helvetica Neue" panose="02000503000000020004"/>
                <a:cs typeface="Helvetica Neue" panose="02000503000000020004"/>
              </a:rPr>
              <a:t>Expectations or requirements for response time and data integrity</a:t>
            </a:r>
            <a:endParaRPr lang="en-US" sz="2400" dirty="0">
              <a:latin typeface="Helvetica Neue" panose="02000503000000020004"/>
              <a:cs typeface="Helvetica Neue" panose="02000503000000020004"/>
            </a:endParaRPr>
          </a:p>
          <a:p>
            <a:pPr marL="914400" lvl="1" indent="-457200" eaLnBrk="1" hangingPunct="1"/>
            <a:r>
              <a:rPr lang="en-US" sz="2400" dirty="0">
                <a:latin typeface="Helvetica Neue" panose="02000503000000020004"/>
                <a:cs typeface="Helvetica Neue" panose="02000503000000020004"/>
              </a:rPr>
              <a:t>Descriptions of the technologies used for implementing the files and </a:t>
            </a:r>
            <a:r>
              <a:rPr lang="en-US" sz="2400" dirty="0" smtClean="0">
                <a:latin typeface="Helvetica Neue" panose="02000503000000020004"/>
                <a:cs typeface="Helvetica Neue" panose="02000503000000020004"/>
              </a:rPr>
              <a:t>database</a:t>
            </a:r>
            <a:endParaRPr lang="en-US" dirty="0">
              <a:latin typeface="Helvetica Neue" panose="02000503000000020004"/>
              <a:cs typeface="Helvetica Neue" panose="02000503000000020004"/>
            </a:endParaRPr>
          </a:p>
        </p:txBody>
      </p:sp>
      <p:sp>
        <p:nvSpPr>
          <p:cNvPr id="40964"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40963"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DD2F617E-AF9D-EE45-8346-05461CBE2B11}" type="slidenum">
              <a:rPr lang="en-US">
                <a:latin typeface="Arial Black" panose="020B0A04020102020204" charset="0"/>
              </a:rPr>
            </a:fld>
            <a:endParaRPr lang="en-US">
              <a:latin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Rectangle 2"/>
          <p:cNvSpPr>
            <a:spLocks noGrp="1" noChangeArrowheads="1"/>
          </p:cNvSpPr>
          <p:nvPr>
            <p:ph type="title"/>
          </p:nvPr>
        </p:nvSpPr>
        <p:spPr/>
        <p:txBody>
          <a:bodyPr/>
          <a:lstStyle/>
          <a:p>
            <a:pPr eaLnBrk="1" hangingPunct="1"/>
            <a:r>
              <a:rPr lang="en-US" dirty="0"/>
              <a:t>Designing Fields</a:t>
            </a:r>
            <a:endParaRPr lang="en-US" dirty="0"/>
          </a:p>
        </p:txBody>
      </p:sp>
      <p:sp>
        <p:nvSpPr>
          <p:cNvPr id="41990" name="Rectangle 3"/>
          <p:cNvSpPr>
            <a:spLocks noGrp="1" noChangeArrowheads="1"/>
          </p:cNvSpPr>
          <p:nvPr>
            <p:ph idx="1"/>
          </p:nvPr>
        </p:nvSpPr>
        <p:spPr/>
        <p:txBody>
          <a:bodyPr>
            <a:normAutofit fontScale="92500"/>
          </a:bodyPr>
          <a:lstStyle/>
          <a:p>
            <a:pPr eaLnBrk="1" hangingPunct="1"/>
            <a:r>
              <a:rPr lang="en-US" dirty="0"/>
              <a:t>Field</a:t>
            </a:r>
            <a:r>
              <a:rPr lang="en-US" dirty="0">
                <a:latin typeface="Helvetica Neue" panose="02000503000000020004"/>
                <a:cs typeface="Helvetica Neue" panose="02000503000000020004"/>
              </a:rPr>
              <a:t>: the smallest unit of named application data recognized by system software</a:t>
            </a:r>
            <a:endParaRPr lang="en-US" dirty="0">
              <a:latin typeface="Helvetica Neue" panose="02000503000000020004"/>
              <a:cs typeface="Helvetica Neue" panose="02000503000000020004"/>
            </a:endParaRPr>
          </a:p>
          <a:p>
            <a:pPr lvl="1" eaLnBrk="1" hangingPunct="1"/>
            <a:r>
              <a:rPr lang="en-US" dirty="0">
                <a:latin typeface="Helvetica Neue" panose="02000503000000020004"/>
                <a:cs typeface="Helvetica Neue" panose="02000503000000020004"/>
              </a:rPr>
              <a:t>Attributes from relations will be represented as fields</a:t>
            </a:r>
            <a:endParaRPr lang="en-US" dirty="0">
              <a:latin typeface="Helvetica Neue" panose="02000503000000020004"/>
              <a:cs typeface="Helvetica Neue" panose="02000503000000020004"/>
            </a:endParaRPr>
          </a:p>
          <a:p>
            <a:pPr eaLnBrk="1" hangingPunct="1"/>
            <a:r>
              <a:rPr lang="en-US" dirty="0"/>
              <a:t>Data Type: </a:t>
            </a:r>
            <a:r>
              <a:rPr lang="en-US" dirty="0">
                <a:latin typeface="Helvetica Neue" panose="02000503000000020004"/>
                <a:cs typeface="Helvetica Neue" panose="02000503000000020004"/>
              </a:rPr>
              <a:t>a coding scheme recognized by system software for representing organizational data</a:t>
            </a:r>
            <a:endParaRPr lang="en-US" dirty="0">
              <a:latin typeface="Helvetica Neue" panose="02000503000000020004"/>
              <a:cs typeface="Helvetica Neue" panose="02000503000000020004"/>
            </a:endParaRPr>
          </a:p>
        </p:txBody>
      </p:sp>
      <p:sp>
        <p:nvSpPr>
          <p:cNvPr id="41988" name="Date Placeholder 5"/>
          <p:cNvSpPr>
            <a:spLocks noGrp="1"/>
          </p:cNvSpPr>
          <p:nvPr>
            <p:ph type="dt" sz="half" idx="10"/>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r>
              <a:rPr lang="en-AU" smtClean="0"/>
              <a:t>Information Systems, Unit 04 </a:t>
            </a:r>
            <a:endParaRPr lang="en-US"/>
          </a:p>
        </p:txBody>
      </p:sp>
      <p:sp>
        <p:nvSpPr>
          <p:cNvPr id="41987" name="Slide Number Placeholder 4"/>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fld id="{403EACD6-D7D7-E743-9AFB-8A1D82F32717}" type="slidenum">
              <a:rPr lang="en-US">
                <a:latin typeface="Arial Black" panose="020B0A04020102020204" charset="0"/>
              </a:rPr>
            </a:fld>
            <a:endParaRPr lang="en-US">
              <a:latin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ags/tag1.xml><?xml version="1.0" encoding="utf-8"?>
<p:tagLst xmlns:p="http://schemas.openxmlformats.org/presentationml/2006/main">
  <p:tag name="TIMING" val="|1|2.6|36.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35779</Words>
  <Application>WPS Presentation</Application>
  <PresentationFormat>On-screen Show (16:9)</PresentationFormat>
  <Paragraphs>1230</Paragraphs>
  <Slides>118</Slides>
  <Notes>79</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118</vt:i4>
      </vt:variant>
    </vt:vector>
  </HeadingPairs>
  <TitlesOfParts>
    <vt:vector size="140" baseType="lpstr">
      <vt:lpstr>Arial</vt:lpstr>
      <vt:lpstr>SimSun</vt:lpstr>
      <vt:lpstr>Wingdings</vt:lpstr>
      <vt:lpstr>Helvetica Neue Black Condensed</vt:lpstr>
      <vt:lpstr>Arial</vt:lpstr>
      <vt:lpstr>Helvetica</vt:lpstr>
      <vt:lpstr>Helvetica Neue</vt:lpstr>
      <vt:lpstr>MS PGothic</vt:lpstr>
      <vt:lpstr>Arial Black</vt:lpstr>
      <vt:lpstr>Tahoma</vt:lpstr>
      <vt:lpstr>Microsoft YaHei</vt:lpstr>
      <vt:lpstr>Arial Unicode MS</vt:lpstr>
      <vt:lpstr>Calibri</vt:lpstr>
      <vt:lpstr>Wingdings</vt:lpstr>
      <vt:lpstr>Lucida Grande</vt:lpstr>
      <vt:lpstr>Alegreya</vt:lpstr>
      <vt:lpstr>Alegreya Black</vt:lpstr>
      <vt:lpstr>Alegreya Sans Black</vt:lpstr>
      <vt:lpstr>Alegreya Sans</vt:lpstr>
      <vt:lpstr>Helvetica Neue</vt:lpstr>
      <vt:lpstr>Alegreya Sans ExtraBold</vt:lpstr>
      <vt:lpstr>Office Theme</vt:lpstr>
      <vt:lpstr>        INFORMATION SYSTEM</vt:lpstr>
      <vt:lpstr>PowerPoint 演示文稿</vt:lpstr>
      <vt:lpstr>Organization of information with database</vt:lpstr>
      <vt:lpstr>PowerPoint 演示文稿</vt:lpstr>
      <vt:lpstr>Learning Objectives</vt:lpstr>
      <vt:lpstr>Learning Objectives (Cont.)</vt:lpstr>
      <vt:lpstr>Conceptual Data Modeling</vt:lpstr>
      <vt:lpstr>Conceptual Data Modeling (Cont.)</vt:lpstr>
      <vt:lpstr>The Conceptual Data Modeling Process</vt:lpstr>
      <vt:lpstr>Conceptual Data Modeling (Cont.)</vt:lpstr>
      <vt:lpstr>Deliverables and Outcome</vt:lpstr>
      <vt:lpstr>PowerPoint 演示文稿</vt:lpstr>
      <vt:lpstr>Gathering Information for Conceptual Data Modeling</vt:lpstr>
      <vt:lpstr>Gathering Information for Conceptual Data Modeling (Cont.)</vt:lpstr>
      <vt:lpstr>Gathering Information for Conceptual Data Modeling (Cont.)</vt:lpstr>
      <vt:lpstr>Gathering Information for Conceptual Data Modeling (Cont.)</vt:lpstr>
      <vt:lpstr>Introduction to Entity-Relationship (E-R) Modeling</vt:lpstr>
      <vt:lpstr>Introduction to Entity-Relationship (E-R) Modeling</vt:lpstr>
      <vt:lpstr>Introduction to E-R Modeling (Cont.)</vt:lpstr>
      <vt:lpstr>PowerPoint 演示文稿</vt:lpstr>
      <vt:lpstr>Naming and Defining Entity Types</vt:lpstr>
      <vt:lpstr>Naming and Defining Entity Types (Cont.)</vt:lpstr>
      <vt:lpstr>Naming and Defining Entity Types (Cont.)</vt:lpstr>
      <vt:lpstr>Attributes</vt:lpstr>
      <vt:lpstr>Naming and Defining Attributes</vt:lpstr>
      <vt:lpstr>Naming and Defining Attributes (Cont.)</vt:lpstr>
      <vt:lpstr>Naming and Defining Attributes (Cont.)</vt:lpstr>
      <vt:lpstr>Candidate Keys and Identifiers.</vt:lpstr>
      <vt:lpstr>Candidate Keys and Identifiers (Cont.)</vt:lpstr>
      <vt:lpstr>Other Attribute Types</vt:lpstr>
      <vt:lpstr>PowerPoint 演示文稿</vt:lpstr>
      <vt:lpstr>Other Attribute Types</vt:lpstr>
      <vt:lpstr>Relationships</vt:lpstr>
      <vt:lpstr>PowerPoint 演示文稿</vt:lpstr>
      <vt:lpstr>Conceptual Data Modeling and the E-R Model</vt:lpstr>
      <vt:lpstr>PowerPoint 演示文稿</vt:lpstr>
      <vt:lpstr>Cardinalities in Relationships</vt:lpstr>
      <vt:lpstr>Cardinalities in Relationships (Cont.)</vt:lpstr>
      <vt:lpstr>PowerPoint 演示文稿</vt:lpstr>
      <vt:lpstr>Naming and Defining Relationships</vt:lpstr>
      <vt:lpstr>Naming and Defining Relationships (Cont.)</vt:lpstr>
      <vt:lpstr>Associative Entities</vt:lpstr>
      <vt:lpstr>PowerPoint 演示文稿</vt:lpstr>
      <vt:lpstr>Summary of Conceptual Data Modeling with E-R Diagrams</vt:lpstr>
      <vt:lpstr>Representing Super-types and Subtypes</vt:lpstr>
      <vt:lpstr>Representing Super-types and Subtypes (Cont.)</vt:lpstr>
      <vt:lpstr>Representing Super-types and Subtypes (Cont.)</vt:lpstr>
      <vt:lpstr>PowerPoint 演示文稿</vt:lpstr>
      <vt:lpstr>Business Rules</vt:lpstr>
      <vt:lpstr>Business Rules (Cont.)</vt:lpstr>
      <vt:lpstr>Domains</vt:lpstr>
      <vt:lpstr>Triggering Operations</vt:lpstr>
      <vt:lpstr>Triggering Operations</vt:lpstr>
      <vt:lpstr>Role of Packaged Conceptual Data Models – Database Patterns</vt:lpstr>
      <vt:lpstr>Role of Packaged Conceptual Data Models – Database Patterns (Cont.)</vt:lpstr>
      <vt:lpstr>Benefits of Database Patterns and Packaged Data Models</vt:lpstr>
      <vt:lpstr>Electronic Commerce Application: Conceptual Data Modeling</vt:lpstr>
      <vt:lpstr>Summary</vt:lpstr>
      <vt:lpstr>Summary (Cont.)</vt:lpstr>
      <vt:lpstr>PowerPoint 演示文稿</vt:lpstr>
      <vt:lpstr>Learning Objectives</vt:lpstr>
      <vt:lpstr>Learning Objectives (Cont.)</vt:lpstr>
      <vt:lpstr>Introduction</vt:lpstr>
      <vt:lpstr>Database Design</vt:lpstr>
      <vt:lpstr>The Process of Database Design</vt:lpstr>
      <vt:lpstr>The Process of Database Design (Cont.)</vt:lpstr>
      <vt:lpstr>Physical Database Design</vt:lpstr>
      <vt:lpstr>Deliverables and Outcomes</vt:lpstr>
      <vt:lpstr>PowerPoint 演示文稿</vt:lpstr>
      <vt:lpstr>Relational Database Model</vt:lpstr>
      <vt:lpstr>Relational Database Model (Cont.)</vt:lpstr>
      <vt:lpstr>Well-Structured Relation and Primary Keys</vt:lpstr>
      <vt:lpstr>Normalization and Rules of Normalization</vt:lpstr>
      <vt:lpstr>Normalization and Rules of Normalization (Cont.)</vt:lpstr>
      <vt:lpstr>Functional Dependencies and Primary Keys</vt:lpstr>
      <vt:lpstr>Functional Dependencies and Primary Keys (Cont.)</vt:lpstr>
      <vt:lpstr>Second Normal Form (2NF)</vt:lpstr>
      <vt:lpstr>Third Normal Form (3NF)</vt:lpstr>
      <vt:lpstr>PowerPoint 演示文稿</vt:lpstr>
      <vt:lpstr>Third Normal Form (3NF) (Cont.)</vt:lpstr>
      <vt:lpstr>Transforming E-R Diagrams into Relations</vt:lpstr>
      <vt:lpstr>Representing Entities</vt:lpstr>
      <vt:lpstr>Representing Entities</vt:lpstr>
      <vt:lpstr>Binary 1:N and 1:1Relationships</vt:lpstr>
      <vt:lpstr>Binary 1:N and 1:1Relationships (Cont.)</vt:lpstr>
      <vt:lpstr>PowerPoint 演示文稿</vt:lpstr>
      <vt:lpstr>Binary and Higher-Degree M:N Relationships </vt:lpstr>
      <vt:lpstr>PowerPoint 演示文稿</vt:lpstr>
      <vt:lpstr>Unary Relationships</vt:lpstr>
      <vt:lpstr>Unary Relationships</vt:lpstr>
      <vt:lpstr>PowerPoint 演示文稿</vt:lpstr>
      <vt:lpstr>Merging Relations</vt:lpstr>
      <vt:lpstr>View Integration Problems</vt:lpstr>
      <vt:lpstr>View Integration Problems (Cont.)</vt:lpstr>
      <vt:lpstr>View Integration Problems (Cont.)</vt:lpstr>
      <vt:lpstr>PowerPoint 演示文稿</vt:lpstr>
      <vt:lpstr>Relations for Hoosier Burger</vt:lpstr>
      <vt:lpstr>Physical File and Database Design</vt:lpstr>
      <vt:lpstr>Designing Fields</vt:lpstr>
      <vt:lpstr>Choosing Data Types</vt:lpstr>
      <vt:lpstr>PowerPoint 演示文稿</vt:lpstr>
      <vt:lpstr>Calculated Fields</vt:lpstr>
      <vt:lpstr>Controlling Data Integrity</vt:lpstr>
      <vt:lpstr>Designing Physical Tables</vt:lpstr>
      <vt:lpstr>Designing Physical Tables (Cont.)</vt:lpstr>
      <vt:lpstr>Designing Physical Tables (Cont.)</vt:lpstr>
      <vt:lpstr>File Organizations</vt:lpstr>
      <vt:lpstr>FILE ORGANIZATIONS (CONTD.)</vt:lpstr>
      <vt:lpstr>File Organizations (Cont.)</vt:lpstr>
      <vt:lpstr>Arranging Table Rows</vt:lpstr>
      <vt:lpstr>Indexed File Organization</vt:lpstr>
      <vt:lpstr>Indexed File Organization (Cont.)</vt:lpstr>
      <vt:lpstr>Designing Controls for Files</vt:lpstr>
      <vt:lpstr>Designing Controls for Files (Cont.)</vt:lpstr>
      <vt:lpstr>Physical Database Design for Hoosier Burger</vt:lpstr>
      <vt:lpstr>Electronic Commerce Application: Designing Databases</vt:lpstr>
      <vt:lpstr>Summary</vt:lpstr>
      <vt:lpstr>Summary (Cont.)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Leadership</dc:title>
  <dc:creator>Pramod Parajuli</dc:creator>
  <cp:lastModifiedBy>Pramo</cp:lastModifiedBy>
  <cp:revision>545</cp:revision>
  <cp:lastPrinted>2018-07-09T14:18:00Z</cp:lastPrinted>
  <dcterms:created xsi:type="dcterms:W3CDTF">2015-01-30T17:07:00Z</dcterms:created>
  <dcterms:modified xsi:type="dcterms:W3CDTF">2019-07-21T11:32:43Z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1033-11.2.0.8684</vt:lpwstr>
  </property>
</Properties>
</file>