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101"/>
  </p:notesMasterIdLst>
  <p:handoutMasterIdLst>
    <p:handoutMasterId r:id="rId102"/>
  </p:handoutMasterIdLst>
  <p:sldIdLst>
    <p:sldId id="256" r:id="rId2"/>
    <p:sldId id="304" r:id="rId3"/>
    <p:sldId id="310" r:id="rId4"/>
    <p:sldId id="549" r:id="rId5"/>
    <p:sldId id="665" r:id="rId6"/>
    <p:sldId id="666" r:id="rId7"/>
    <p:sldId id="667" r:id="rId8"/>
    <p:sldId id="668" r:id="rId9"/>
    <p:sldId id="669" r:id="rId10"/>
    <p:sldId id="670" r:id="rId11"/>
    <p:sldId id="671" r:id="rId12"/>
    <p:sldId id="672" r:id="rId13"/>
    <p:sldId id="673" r:id="rId14"/>
    <p:sldId id="674" r:id="rId15"/>
    <p:sldId id="675" r:id="rId16"/>
    <p:sldId id="676" r:id="rId17"/>
    <p:sldId id="677" r:id="rId18"/>
    <p:sldId id="678" r:id="rId19"/>
    <p:sldId id="679" r:id="rId20"/>
    <p:sldId id="680" r:id="rId21"/>
    <p:sldId id="681" r:id="rId22"/>
    <p:sldId id="682" r:id="rId23"/>
    <p:sldId id="683" r:id="rId24"/>
    <p:sldId id="684" r:id="rId25"/>
    <p:sldId id="685" r:id="rId26"/>
    <p:sldId id="686" r:id="rId27"/>
    <p:sldId id="687" r:id="rId28"/>
    <p:sldId id="688" r:id="rId29"/>
    <p:sldId id="689" r:id="rId30"/>
    <p:sldId id="690" r:id="rId31"/>
    <p:sldId id="691" r:id="rId32"/>
    <p:sldId id="692" r:id="rId33"/>
    <p:sldId id="693" r:id="rId34"/>
    <p:sldId id="694" r:id="rId35"/>
    <p:sldId id="695" r:id="rId36"/>
    <p:sldId id="696" r:id="rId37"/>
    <p:sldId id="697" r:id="rId38"/>
    <p:sldId id="698" r:id="rId39"/>
    <p:sldId id="699" r:id="rId40"/>
    <p:sldId id="700" r:id="rId41"/>
    <p:sldId id="701" r:id="rId42"/>
    <p:sldId id="702" r:id="rId43"/>
    <p:sldId id="703" r:id="rId44"/>
    <p:sldId id="704" r:id="rId45"/>
    <p:sldId id="705" r:id="rId46"/>
    <p:sldId id="706" r:id="rId47"/>
    <p:sldId id="707" r:id="rId48"/>
    <p:sldId id="708" r:id="rId49"/>
    <p:sldId id="709" r:id="rId50"/>
    <p:sldId id="710" r:id="rId51"/>
    <p:sldId id="711" r:id="rId52"/>
    <p:sldId id="712" r:id="rId53"/>
    <p:sldId id="713" r:id="rId54"/>
    <p:sldId id="714" r:id="rId55"/>
    <p:sldId id="715" r:id="rId56"/>
    <p:sldId id="716" r:id="rId57"/>
    <p:sldId id="717" r:id="rId58"/>
    <p:sldId id="718" r:id="rId59"/>
    <p:sldId id="719" r:id="rId60"/>
    <p:sldId id="720" r:id="rId61"/>
    <p:sldId id="721" r:id="rId62"/>
    <p:sldId id="722" r:id="rId63"/>
    <p:sldId id="723" r:id="rId64"/>
    <p:sldId id="724" r:id="rId65"/>
    <p:sldId id="725" r:id="rId66"/>
    <p:sldId id="726" r:id="rId67"/>
    <p:sldId id="727" r:id="rId68"/>
    <p:sldId id="728" r:id="rId69"/>
    <p:sldId id="729" r:id="rId70"/>
    <p:sldId id="730" r:id="rId71"/>
    <p:sldId id="731" r:id="rId72"/>
    <p:sldId id="732" r:id="rId73"/>
    <p:sldId id="733" r:id="rId74"/>
    <p:sldId id="734" r:id="rId75"/>
    <p:sldId id="739" r:id="rId76"/>
    <p:sldId id="740" r:id="rId77"/>
    <p:sldId id="741" r:id="rId78"/>
    <p:sldId id="742" r:id="rId79"/>
    <p:sldId id="743" r:id="rId80"/>
    <p:sldId id="744" r:id="rId81"/>
    <p:sldId id="746" r:id="rId82"/>
    <p:sldId id="747" r:id="rId83"/>
    <p:sldId id="748" r:id="rId84"/>
    <p:sldId id="750" r:id="rId85"/>
    <p:sldId id="751" r:id="rId86"/>
    <p:sldId id="752" r:id="rId87"/>
    <p:sldId id="753" r:id="rId88"/>
    <p:sldId id="754" r:id="rId89"/>
    <p:sldId id="755" r:id="rId90"/>
    <p:sldId id="757" r:id="rId91"/>
    <p:sldId id="758" r:id="rId92"/>
    <p:sldId id="759" r:id="rId93"/>
    <p:sldId id="760" r:id="rId94"/>
    <p:sldId id="761" r:id="rId95"/>
    <p:sldId id="762" r:id="rId96"/>
    <p:sldId id="763" r:id="rId97"/>
    <p:sldId id="765" r:id="rId98"/>
    <p:sldId id="766" r:id="rId99"/>
    <p:sldId id="767" r:id="rId100"/>
  </p:sldIdLst>
  <p:sldSz cx="9144000" cy="5143500" type="screen16x9"/>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035" autoAdjust="0"/>
  </p:normalViewPr>
  <p:slideViewPr>
    <p:cSldViewPr snapToGrid="0" snapToObjects="1">
      <p:cViewPr varScale="1">
        <p:scale>
          <a:sx n="182" d="100"/>
          <a:sy n="182" d="100"/>
        </p:scale>
        <p:origin x="-112" y="-37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notesMaster" Target="notesMasters/notesMaster1.xml"/><Relationship Id="rId102" Type="http://schemas.openxmlformats.org/officeDocument/2006/relationships/handoutMaster" Target="handoutMasters/handoutMaster1.xml"/><Relationship Id="rId103" Type="http://schemas.openxmlformats.org/officeDocument/2006/relationships/printerSettings" Target="printerSettings/printerSettings1.bin"/><Relationship Id="rId104" Type="http://schemas.openxmlformats.org/officeDocument/2006/relationships/presProps" Target="presProps.xml"/><Relationship Id="rId105" Type="http://schemas.openxmlformats.org/officeDocument/2006/relationships/viewProps" Target="viewProps.xml"/><Relationship Id="rId106" Type="http://schemas.openxmlformats.org/officeDocument/2006/relationships/theme" Target="theme/theme1.xml"/><Relationship Id="rId10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32E826C9-271B-3F46-B542-2909921E1612}" type="datetimeFigureOut">
              <a:rPr lang="en-US" smtClean="0"/>
              <a:t>9/7/18</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A61EB7E2-0F64-654F-85D9-C58FE9A7EB0E}" type="slidenum">
              <a:rPr lang="en-US" smtClean="0"/>
              <a:t>‹#›</a:t>
            </a:fld>
            <a:endParaRPr lang="en-US"/>
          </a:p>
        </p:txBody>
      </p:sp>
    </p:spTree>
    <p:extLst>
      <p:ext uri="{BB962C8B-B14F-4D97-AF65-F5344CB8AC3E}">
        <p14:creationId xmlns:p14="http://schemas.microsoft.com/office/powerpoint/2010/main" val="12399675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23B888E0-98FB-F04B-B17F-409CAD36A82D}" type="datetimeFigureOut">
              <a:rPr lang="en-US" smtClean="0"/>
              <a:t>9/7/18</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FBD79EE-CD2F-384E-BFB4-132770ACA039}" type="slidenum">
              <a:rPr lang="en-US" smtClean="0"/>
              <a:t>‹#›</a:t>
            </a:fld>
            <a:endParaRPr lang="en-US"/>
          </a:p>
        </p:txBody>
      </p:sp>
    </p:spTree>
    <p:extLst>
      <p:ext uri="{BB962C8B-B14F-4D97-AF65-F5344CB8AC3E}">
        <p14:creationId xmlns:p14="http://schemas.microsoft.com/office/powerpoint/2010/main" val="48674967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BD79EE-CD2F-384E-BFB4-132770ACA039}" type="slidenum">
              <a:rPr lang="en-US" smtClean="0"/>
              <a:t>0</a:t>
            </a:fld>
            <a:endParaRPr lang="en-US"/>
          </a:p>
        </p:txBody>
      </p:sp>
    </p:spTree>
    <p:extLst>
      <p:ext uri="{BB962C8B-B14F-4D97-AF65-F5344CB8AC3E}">
        <p14:creationId xmlns:p14="http://schemas.microsoft.com/office/powerpoint/2010/main" val="6815118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2F4A34DB-FE6D-A542-AD33-A002F33A6240}" type="slidenum">
              <a:rPr lang="en-US">
                <a:latin typeface="Tahoma" charset="0"/>
              </a:rPr>
              <a:pPr eaLnBrk="1" hangingPunct="1"/>
              <a:t>11</a:t>
            </a:fld>
            <a:endParaRPr lang="en-US">
              <a:latin typeface="Tahoma"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C6BD11FD-CD83-2A47-9815-0FA7A5B09FF3}" type="slidenum">
              <a:rPr lang="en-US">
                <a:latin typeface="Tahoma" charset="0"/>
              </a:rPr>
              <a:pPr eaLnBrk="1" hangingPunct="1"/>
              <a:t>13</a:t>
            </a:fld>
            <a:endParaRPr lang="en-US">
              <a:latin typeface="Tahoma"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73C11A77-EC44-5346-9674-A5DFF5D45E77}" type="slidenum">
              <a:rPr lang="en-US">
                <a:latin typeface="Tahoma" charset="0"/>
              </a:rPr>
              <a:pPr eaLnBrk="1" hangingPunct="1"/>
              <a:t>21</a:t>
            </a:fld>
            <a:endParaRPr lang="en-US">
              <a:latin typeface="Tahoma"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D79EE-CD2F-384E-BFB4-132770ACA039}" type="slidenum">
              <a:rPr lang="en-US" smtClean="0"/>
              <a:t>25</a:t>
            </a:fld>
            <a:endParaRPr lang="en-US"/>
          </a:p>
        </p:txBody>
      </p:sp>
    </p:spTree>
    <p:extLst>
      <p:ext uri="{BB962C8B-B14F-4D97-AF65-F5344CB8AC3E}">
        <p14:creationId xmlns:p14="http://schemas.microsoft.com/office/powerpoint/2010/main" val="2729501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6B02ADAE-CA3C-C044-A535-2BFFD33176B9}" type="slidenum">
              <a:rPr lang="en-US">
                <a:latin typeface="Tahoma" charset="0"/>
              </a:rPr>
              <a:pPr eaLnBrk="1" hangingPunct="1"/>
              <a:t>29</a:t>
            </a:fld>
            <a:endParaRPr lang="en-US">
              <a:latin typeface="Tahoma"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A0C1799-2974-2343-BAF1-34D896FD379D}" type="slidenum">
              <a:rPr lang="en-US">
                <a:latin typeface="Tahoma" charset="0"/>
              </a:rPr>
              <a:pPr eaLnBrk="1" hangingPunct="1"/>
              <a:t>36</a:t>
            </a:fld>
            <a:endParaRPr lang="en-US">
              <a:latin typeface="Tahoma"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41E966A2-F61B-1642-BDF3-C12610A1703C}" type="slidenum">
              <a:rPr lang="en-US">
                <a:latin typeface="Tahoma" charset="0"/>
              </a:rPr>
              <a:pPr eaLnBrk="1" hangingPunct="1"/>
              <a:t>43</a:t>
            </a:fld>
            <a:endParaRPr lang="en-US">
              <a:latin typeface="Tahoma"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8AA15D1C-8668-3F4D-9FD0-50BAE727463B}" type="slidenum">
              <a:rPr lang="en-US">
                <a:latin typeface="Tahoma" charset="0"/>
              </a:rPr>
              <a:pPr eaLnBrk="1" hangingPunct="1"/>
              <a:t>46</a:t>
            </a:fld>
            <a:endParaRPr lang="en-US">
              <a:latin typeface="Tahoma"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91C636C8-76B6-EB4D-B71D-10CFF2DEAC7D}" type="slidenum">
              <a:rPr lang="en-US">
                <a:latin typeface="Tahoma" charset="0"/>
              </a:rPr>
              <a:pPr eaLnBrk="1" hangingPunct="1"/>
              <a:t>48</a:t>
            </a:fld>
            <a:endParaRPr lang="en-US">
              <a:latin typeface="Tahoma"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FDEF58CB-675F-5E40-B887-4E40D2CDAB85}" type="slidenum">
              <a:rPr lang="en-US">
                <a:latin typeface="Tahoma" charset="0"/>
              </a:rPr>
              <a:pPr eaLnBrk="1" hangingPunct="1"/>
              <a:t>49</a:t>
            </a:fld>
            <a:endParaRPr lang="en-US">
              <a:latin typeface="Tahoma"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BD79EE-CD2F-384E-BFB4-132770ACA039}" type="slidenum">
              <a:rPr lang="en-US" smtClean="0"/>
              <a:t>1</a:t>
            </a:fld>
            <a:endParaRPr lang="en-US"/>
          </a:p>
        </p:txBody>
      </p:sp>
    </p:spTree>
    <p:extLst>
      <p:ext uri="{BB962C8B-B14F-4D97-AF65-F5344CB8AC3E}">
        <p14:creationId xmlns:p14="http://schemas.microsoft.com/office/powerpoint/2010/main" val="3593759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11877E60-B589-7F45-B1EE-29702561FFBE}" type="slidenum">
              <a:rPr lang="en-US">
                <a:latin typeface="Tahoma" charset="0"/>
              </a:rPr>
              <a:pPr eaLnBrk="1" hangingPunct="1"/>
              <a:t>61</a:t>
            </a:fld>
            <a:endParaRPr lang="en-US">
              <a:latin typeface="Tahoma"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BD79EE-CD2F-384E-BFB4-132770ACA039}" type="slidenum">
              <a:rPr lang="en-US" smtClean="0"/>
              <a:t>64</a:t>
            </a:fld>
            <a:endParaRPr lang="en-US"/>
          </a:p>
        </p:txBody>
      </p:sp>
    </p:spTree>
    <p:extLst>
      <p:ext uri="{BB962C8B-B14F-4D97-AF65-F5344CB8AC3E}">
        <p14:creationId xmlns:p14="http://schemas.microsoft.com/office/powerpoint/2010/main" val="13904117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82B860BC-3D95-654F-AB2A-D470466EA9D1}" type="slidenum">
              <a:rPr lang="en-US">
                <a:latin typeface="Tahoma" charset="0"/>
              </a:rPr>
              <a:pPr eaLnBrk="1" hangingPunct="1"/>
              <a:t>65</a:t>
            </a:fld>
            <a:endParaRPr lang="en-US">
              <a:latin typeface="Tahoma"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B6D3508E-CC27-A646-9450-87A818EF58CF}" type="slidenum">
              <a:rPr lang="en-US">
                <a:latin typeface="Tahoma" charset="0"/>
              </a:rPr>
              <a:pPr eaLnBrk="1" hangingPunct="1"/>
              <a:t>67</a:t>
            </a:fld>
            <a:endParaRPr lang="en-US">
              <a:latin typeface="Tahoma"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22BE17F3-2976-6A49-8000-F114D853AE5B}" type="slidenum">
              <a:rPr lang="en-US">
                <a:latin typeface="Tahoma" charset="0"/>
              </a:rPr>
              <a:pPr eaLnBrk="1" hangingPunct="1"/>
              <a:t>68</a:t>
            </a:fld>
            <a:endParaRPr lang="en-US">
              <a:latin typeface="Tahoma"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1D98E00E-E2C6-2242-92A1-971D99D1B9AB}" type="slidenum">
              <a:rPr lang="en-US">
                <a:latin typeface="Tahoma" charset="0"/>
              </a:rPr>
              <a:pPr eaLnBrk="1" hangingPunct="1"/>
              <a:t>69</a:t>
            </a:fld>
            <a:endParaRPr lang="en-US">
              <a:latin typeface="Tahoma"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A5C38762-3D67-1F4D-9E16-0F3CD32F257A}" type="slidenum">
              <a:rPr lang="en-US">
                <a:latin typeface="Tahoma" charset="0"/>
              </a:rPr>
              <a:pPr eaLnBrk="1" hangingPunct="1"/>
              <a:t>72</a:t>
            </a:fld>
            <a:endParaRPr lang="en-US">
              <a:latin typeface="Tahoma"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9870FF15-015B-0243-A25D-35246F0A5672}" type="slidenum">
              <a:rPr lang="en-US">
                <a:latin typeface="Tahoma" charset="0"/>
              </a:rPr>
              <a:pPr eaLnBrk="1" hangingPunct="1"/>
              <a:t>73</a:t>
            </a:fld>
            <a:endParaRPr lang="en-US">
              <a:latin typeface="Tahoma"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E46375C9-8E99-B64F-B2F4-3E40FF408671}" type="slidenum">
              <a:rPr lang="en-US">
                <a:latin typeface="Tahoma" charset="0"/>
              </a:rPr>
              <a:pPr eaLnBrk="1" hangingPunct="1"/>
              <a:t>75</a:t>
            </a:fld>
            <a:endParaRPr lang="en-US">
              <a:latin typeface="Tahoma"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507314C-B187-E44F-800B-24D1E86D0B90}" type="slidenum">
              <a:rPr lang="en-US">
                <a:latin typeface="Tahoma" charset="0"/>
              </a:rPr>
              <a:pPr eaLnBrk="1" hangingPunct="1"/>
              <a:t>76</a:t>
            </a:fld>
            <a:endParaRPr lang="en-US">
              <a:latin typeface="Tahoma"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D79EE-CD2F-384E-BFB4-132770ACA039}" type="slidenum">
              <a:rPr lang="en-US" smtClean="0"/>
              <a:t>2</a:t>
            </a:fld>
            <a:endParaRPr lang="en-US"/>
          </a:p>
        </p:txBody>
      </p:sp>
    </p:spTree>
    <p:extLst>
      <p:ext uri="{BB962C8B-B14F-4D97-AF65-F5344CB8AC3E}">
        <p14:creationId xmlns:p14="http://schemas.microsoft.com/office/powerpoint/2010/main" val="37176876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CD5D719E-531C-AC4E-96E9-2B812225D22B}" type="slidenum">
              <a:rPr lang="en-US">
                <a:latin typeface="Tahoma" charset="0"/>
              </a:rPr>
              <a:pPr eaLnBrk="1" hangingPunct="1"/>
              <a:t>77</a:t>
            </a:fld>
            <a:endParaRPr lang="en-US">
              <a:latin typeface="Tahoma"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9EE0076C-E3E7-B54D-87A2-8923543E3EC6}" type="slidenum">
              <a:rPr lang="en-US">
                <a:latin typeface="Tahoma" charset="0"/>
              </a:rPr>
              <a:pPr eaLnBrk="1" hangingPunct="1"/>
              <a:t>79</a:t>
            </a:fld>
            <a:endParaRPr lang="en-US">
              <a:latin typeface="Tahoma"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263C4EE2-3638-8D46-8097-1CFFECE315EA}" type="slidenum">
              <a:rPr lang="en-US">
                <a:latin typeface="Tahoma" charset="0"/>
              </a:rPr>
              <a:pPr eaLnBrk="1" hangingPunct="1"/>
              <a:t>80</a:t>
            </a:fld>
            <a:endParaRPr lang="en-US">
              <a:latin typeface="Tahoma"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2FECDC3B-0FFF-1748-82F3-AC8F20FBC89C}" type="slidenum">
              <a:rPr lang="en-US">
                <a:latin typeface="Tahoma" charset="0"/>
              </a:rPr>
              <a:pPr eaLnBrk="1" hangingPunct="1"/>
              <a:t>82</a:t>
            </a:fld>
            <a:endParaRPr lang="en-US">
              <a:latin typeface="Tahoma"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C7DFEB10-CF30-0B46-96BA-A117A5D7AFBA}" type="slidenum">
              <a:rPr lang="en-US">
                <a:latin typeface="Tahoma" charset="0"/>
              </a:rPr>
              <a:pPr eaLnBrk="1" hangingPunct="1"/>
              <a:t>87</a:t>
            </a:fld>
            <a:endParaRPr lang="en-US">
              <a:latin typeface="Tahoma"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A8ABFA38-6130-1545-ABC1-E19D33EE3E2F}" type="slidenum">
              <a:rPr lang="en-US">
                <a:latin typeface="Tahoma" charset="0"/>
              </a:rPr>
              <a:pPr eaLnBrk="1" hangingPunct="1"/>
              <a:t>88</a:t>
            </a:fld>
            <a:endParaRPr lang="en-US">
              <a:latin typeface="Tahoma"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1D435FBB-6BBC-BA4D-A820-7657258DAADE}" type="slidenum">
              <a:rPr lang="en-US">
                <a:latin typeface="Tahoma" charset="0"/>
              </a:rPr>
              <a:pPr eaLnBrk="1" hangingPunct="1"/>
              <a:t>94</a:t>
            </a:fld>
            <a:endParaRPr lang="en-US">
              <a:latin typeface="Tahoma"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483F543C-7A48-3641-B49B-1890E673847D}" type="slidenum">
              <a:rPr lang="en-US">
                <a:latin typeface="Tahoma" charset="0"/>
              </a:rPr>
              <a:pPr eaLnBrk="1" hangingPunct="1"/>
              <a:t>95</a:t>
            </a:fld>
            <a:endParaRPr lang="en-US">
              <a:latin typeface="Tahoma"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BD79EE-CD2F-384E-BFB4-132770ACA039}" type="slidenum">
              <a:rPr lang="en-US" smtClean="0"/>
              <a:t>3</a:t>
            </a:fld>
            <a:endParaRPr lang="en-US"/>
          </a:p>
        </p:txBody>
      </p:sp>
    </p:spTree>
    <p:extLst>
      <p:ext uri="{BB962C8B-B14F-4D97-AF65-F5344CB8AC3E}">
        <p14:creationId xmlns:p14="http://schemas.microsoft.com/office/powerpoint/2010/main" val="1390411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C21351FE-8D73-A841-AA0B-7DF675D0F94B}" type="slidenum">
              <a:rPr lang="en-US">
                <a:latin typeface="Tahoma" charset="0"/>
              </a:rPr>
              <a:pPr eaLnBrk="1" hangingPunct="1"/>
              <a:t>4</a:t>
            </a:fld>
            <a:endParaRPr lang="en-US">
              <a:latin typeface="Tahoma"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0D4CF03B-EF74-E545-9E6A-D59B265CE557}" type="slidenum">
              <a:rPr lang="en-US">
                <a:latin typeface="Tahoma" charset="0"/>
              </a:rPr>
              <a:pPr eaLnBrk="1" hangingPunct="1"/>
              <a:t>5</a:t>
            </a:fld>
            <a:endParaRPr lang="en-US">
              <a:latin typeface="Tahoma"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75837B74-7C92-7B42-B49E-B1B587256AB6}" type="slidenum">
              <a:rPr lang="en-US">
                <a:latin typeface="Tahoma" charset="0"/>
              </a:rPr>
              <a:pPr eaLnBrk="1" hangingPunct="1"/>
              <a:t>7</a:t>
            </a:fld>
            <a:endParaRPr lang="en-US">
              <a:latin typeface="Tahoma"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EA8BB595-93DD-024F-9B32-1EDDB1C65175}" type="slidenum">
              <a:rPr lang="en-US">
                <a:latin typeface="Tahoma" charset="0"/>
              </a:rPr>
              <a:pPr eaLnBrk="1" hangingPunct="1"/>
              <a:t>8</a:t>
            </a:fld>
            <a:endParaRPr lang="en-US">
              <a:latin typeface="Tahoma"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AC504FC8-6A9C-294F-ABF9-B22B7959742C}" type="slidenum">
              <a:rPr lang="en-US">
                <a:latin typeface="Tahoma" charset="0"/>
              </a:rPr>
              <a:pPr eaLnBrk="1" hangingPunct="1"/>
              <a:t>9</a:t>
            </a:fld>
            <a:endParaRPr lang="en-US">
              <a:latin typeface="Tahoma"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Information Systems, Unit 05</a:t>
            </a:r>
            <a:endParaRPr lang="en-US"/>
          </a:p>
        </p:txBody>
      </p:sp>
      <p:sp>
        <p:nvSpPr>
          <p:cNvPr id="5" name="Footer Placeholder 4"/>
          <p:cNvSpPr>
            <a:spLocks noGrp="1"/>
          </p:cNvSpPr>
          <p:nvPr>
            <p:ph type="ftr" sz="quarter" idx="11"/>
          </p:nvPr>
        </p:nvSpPr>
        <p:spPr/>
        <p:txBody>
          <a:bodyPr/>
          <a:lstStyle/>
          <a:p>
            <a:r>
              <a:rPr lang="en-US" smtClean="0"/>
              <a:t>© 2014 Pearson Education, Inc. Publishing as Prentice Hall</a:t>
            </a:r>
            <a:endParaRPr lang="en-US"/>
          </a:p>
        </p:txBody>
      </p:sp>
      <p:sp>
        <p:nvSpPr>
          <p:cNvPr id="6" name="Slide Number Placeholder 5"/>
          <p:cNvSpPr>
            <a:spLocks noGrp="1"/>
          </p:cNvSpPr>
          <p:nvPr>
            <p:ph type="sldNum" sz="quarter" idx="12"/>
          </p:nvPr>
        </p:nvSpPr>
        <p:spPr/>
        <p:txBody>
          <a:bodyPr/>
          <a:lstStyle/>
          <a:p>
            <a:fld id="{70915109-DA69-6E47-8559-61ECB78F5B26}" type="slidenum">
              <a:rPr lang="en-US" smtClean="0"/>
              <a:t>‹#›</a:t>
            </a:fld>
            <a:endParaRPr lang="en-US"/>
          </a:p>
        </p:txBody>
      </p:sp>
    </p:spTree>
    <p:extLst>
      <p:ext uri="{BB962C8B-B14F-4D97-AF65-F5344CB8AC3E}">
        <p14:creationId xmlns:p14="http://schemas.microsoft.com/office/powerpoint/2010/main" val="485718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01"/>
            <a:ext cx="8229600" cy="857250"/>
          </a:xfrm>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r>
              <a:rPr lang="en-US" smtClean="0"/>
              <a:t>Information Systems, Unit 05</a:t>
            </a:r>
            <a:endParaRPr lang="en-US"/>
          </a:p>
        </p:txBody>
      </p:sp>
      <p:sp>
        <p:nvSpPr>
          <p:cNvPr id="5" name="Footer Placeholder 4"/>
          <p:cNvSpPr>
            <a:spLocks noGrp="1"/>
          </p:cNvSpPr>
          <p:nvPr>
            <p:ph type="ftr" sz="quarter" idx="11"/>
          </p:nvPr>
        </p:nvSpPr>
        <p:spPr/>
        <p:txBody>
          <a:bodyPr/>
          <a:lstStyle/>
          <a:p>
            <a:r>
              <a:rPr lang="en-US" smtClean="0"/>
              <a:t>© 2014 Pearson Education, Inc. Publishing as Prentice Hall</a:t>
            </a:r>
            <a:endParaRPr lang="en-US"/>
          </a:p>
        </p:txBody>
      </p:sp>
      <p:sp>
        <p:nvSpPr>
          <p:cNvPr id="6" name="Slide Number Placeholder 5"/>
          <p:cNvSpPr>
            <a:spLocks noGrp="1"/>
          </p:cNvSpPr>
          <p:nvPr>
            <p:ph type="sldNum" sz="quarter" idx="12"/>
          </p:nvPr>
        </p:nvSpPr>
        <p:spPr/>
        <p:txBody>
          <a:bodyPr/>
          <a:lstStyle/>
          <a:p>
            <a:fld id="{70915109-DA69-6E47-8559-61ECB78F5B26}" type="slidenum">
              <a:rPr lang="en-US" smtClean="0"/>
              <a:t>‹#›</a:t>
            </a:fld>
            <a:endParaRPr lang="en-US"/>
          </a:p>
        </p:txBody>
      </p:sp>
    </p:spTree>
    <p:extLst>
      <p:ext uri="{BB962C8B-B14F-4D97-AF65-F5344CB8AC3E}">
        <p14:creationId xmlns:p14="http://schemas.microsoft.com/office/powerpoint/2010/main" val="6868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r>
              <a:rPr lang="en-US" smtClean="0"/>
              <a:t>Information Systems, Unit 05</a:t>
            </a:r>
            <a:endParaRPr lang="en-US"/>
          </a:p>
        </p:txBody>
      </p:sp>
      <p:sp>
        <p:nvSpPr>
          <p:cNvPr id="5" name="Footer Placeholder 4"/>
          <p:cNvSpPr>
            <a:spLocks noGrp="1"/>
          </p:cNvSpPr>
          <p:nvPr>
            <p:ph type="ftr" sz="quarter" idx="11"/>
          </p:nvPr>
        </p:nvSpPr>
        <p:spPr/>
        <p:txBody>
          <a:bodyPr/>
          <a:lstStyle/>
          <a:p>
            <a:r>
              <a:rPr lang="en-US" smtClean="0"/>
              <a:t>© 2014 Pearson Education, Inc. Publishing as Prentice Hall</a:t>
            </a:r>
            <a:endParaRPr lang="en-US"/>
          </a:p>
        </p:txBody>
      </p:sp>
      <p:sp>
        <p:nvSpPr>
          <p:cNvPr id="6" name="Slide Number Placeholder 5"/>
          <p:cNvSpPr>
            <a:spLocks noGrp="1"/>
          </p:cNvSpPr>
          <p:nvPr>
            <p:ph type="sldNum" sz="quarter" idx="12"/>
          </p:nvPr>
        </p:nvSpPr>
        <p:spPr/>
        <p:txBody>
          <a:bodyPr/>
          <a:lstStyle/>
          <a:p>
            <a:fld id="{70915109-DA69-6E47-8559-61ECB78F5B26}" type="slidenum">
              <a:rPr lang="en-US" smtClean="0"/>
              <a:t>‹#›</a:t>
            </a:fld>
            <a:endParaRPr lang="en-US"/>
          </a:p>
        </p:txBody>
      </p:sp>
    </p:spTree>
    <p:extLst>
      <p:ext uri="{BB962C8B-B14F-4D97-AF65-F5344CB8AC3E}">
        <p14:creationId xmlns:p14="http://schemas.microsoft.com/office/powerpoint/2010/main" val="3128979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200151"/>
            <a:ext cx="8229600" cy="3394472"/>
          </a:xfrm>
        </p:spPr>
        <p:txBody>
          <a:bodyPr/>
          <a:lstStyle/>
          <a:p>
            <a:endParaRPr lang="en-US"/>
          </a:p>
        </p:txBody>
      </p:sp>
      <p:sp>
        <p:nvSpPr>
          <p:cNvPr id="4" name="Date Placeholder 3"/>
          <p:cNvSpPr>
            <a:spLocks noGrp="1"/>
          </p:cNvSpPr>
          <p:nvPr>
            <p:ph type="dt" sz="half" idx="10"/>
          </p:nvPr>
        </p:nvSpPr>
        <p:spPr>
          <a:xfrm>
            <a:off x="457200" y="4683919"/>
            <a:ext cx="2133600" cy="357188"/>
          </a:xfrm>
        </p:spPr>
        <p:txBody>
          <a:bodyPr/>
          <a:lstStyle>
            <a:lvl1pPr>
              <a:defRPr/>
            </a:lvl1pPr>
          </a:lstStyle>
          <a:p>
            <a:r>
              <a:rPr lang="en-US" smtClean="0"/>
              <a:t>Information Systems, Unit 05</a:t>
            </a:r>
            <a:endParaRPr lang="en-US"/>
          </a:p>
        </p:txBody>
      </p:sp>
      <p:sp>
        <p:nvSpPr>
          <p:cNvPr id="5" name="Footer Placeholder 4"/>
          <p:cNvSpPr>
            <a:spLocks noGrp="1"/>
          </p:cNvSpPr>
          <p:nvPr>
            <p:ph type="ftr" sz="quarter" idx="11"/>
          </p:nvPr>
        </p:nvSpPr>
        <p:spPr>
          <a:xfrm>
            <a:off x="3124200" y="4683919"/>
            <a:ext cx="2895600" cy="357188"/>
          </a:xfrm>
        </p:spPr>
        <p:txBody>
          <a:bodyPr/>
          <a:lstStyle>
            <a:lvl1pPr>
              <a:defRPr/>
            </a:lvl1pPr>
          </a:lstStyle>
          <a:p>
            <a:r>
              <a:rPr lang="en-US" smtClean="0"/>
              <a:t>© 2014 Pearson Education, Inc. Publishing as Prentice Hall</a:t>
            </a:r>
            <a:endParaRPr lang="en-US"/>
          </a:p>
        </p:txBody>
      </p:sp>
      <p:sp>
        <p:nvSpPr>
          <p:cNvPr id="6" name="Slide Number Placeholder 5"/>
          <p:cNvSpPr>
            <a:spLocks noGrp="1"/>
          </p:cNvSpPr>
          <p:nvPr>
            <p:ph type="sldNum" sz="quarter" idx="12"/>
          </p:nvPr>
        </p:nvSpPr>
        <p:spPr>
          <a:xfrm>
            <a:off x="6553200" y="4683919"/>
            <a:ext cx="2133600" cy="357188"/>
          </a:xfrm>
        </p:spPr>
        <p:txBody>
          <a:bodyPr/>
          <a:lstStyle>
            <a:lvl1pPr>
              <a:defRPr/>
            </a:lvl1pPr>
          </a:lstStyle>
          <a:p>
            <a:fld id="{95E3B8D7-6F6A-F649-B6F5-859380AC46FB}" type="slidenum">
              <a:rPr lang="en-US"/>
              <a:pPr/>
              <a:t>‹#›</a:t>
            </a:fld>
            <a:endParaRPr lang="en-US"/>
          </a:p>
        </p:txBody>
      </p:sp>
    </p:spTree>
    <p:extLst>
      <p:ext uri="{BB962C8B-B14F-4D97-AF65-F5344CB8AC3E}">
        <p14:creationId xmlns:p14="http://schemas.microsoft.com/office/powerpoint/2010/main" val="2730817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40855"/>
            <a:ext cx="8229600" cy="857250"/>
          </a:xfrm>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r>
              <a:rPr lang="en-US" smtClean="0"/>
              <a:t>Information Systems, Unit 05</a:t>
            </a:r>
            <a:endParaRPr lang="en-US"/>
          </a:p>
        </p:txBody>
      </p:sp>
      <p:sp>
        <p:nvSpPr>
          <p:cNvPr id="5" name="Footer Placeholder 4"/>
          <p:cNvSpPr>
            <a:spLocks noGrp="1"/>
          </p:cNvSpPr>
          <p:nvPr>
            <p:ph type="ftr" sz="quarter" idx="11"/>
          </p:nvPr>
        </p:nvSpPr>
        <p:spPr/>
        <p:txBody>
          <a:bodyPr/>
          <a:lstStyle/>
          <a:p>
            <a:r>
              <a:rPr lang="en-US" smtClean="0"/>
              <a:t>© 2014 Pearson Education, Inc. Publishing as Prentice Hall</a:t>
            </a:r>
            <a:endParaRPr lang="en-US"/>
          </a:p>
        </p:txBody>
      </p:sp>
      <p:sp>
        <p:nvSpPr>
          <p:cNvPr id="6" name="Slide Number Placeholder 5"/>
          <p:cNvSpPr>
            <a:spLocks noGrp="1"/>
          </p:cNvSpPr>
          <p:nvPr>
            <p:ph type="sldNum" sz="quarter" idx="12"/>
          </p:nvPr>
        </p:nvSpPr>
        <p:spPr/>
        <p:txBody>
          <a:bodyPr/>
          <a:lstStyle/>
          <a:p>
            <a:fld id="{70915109-DA69-6E47-8559-61ECB78F5B26}" type="slidenum">
              <a:rPr lang="en-US" smtClean="0"/>
              <a:t>‹#›</a:t>
            </a:fld>
            <a:endParaRPr lang="en-US"/>
          </a:p>
        </p:txBody>
      </p:sp>
    </p:spTree>
    <p:extLst>
      <p:ext uri="{BB962C8B-B14F-4D97-AF65-F5344CB8AC3E}">
        <p14:creationId xmlns:p14="http://schemas.microsoft.com/office/powerpoint/2010/main" val="1075009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r>
              <a:rPr lang="en-US" smtClean="0"/>
              <a:t>Information Systems, Unit 05</a:t>
            </a:r>
            <a:endParaRPr lang="en-US"/>
          </a:p>
        </p:txBody>
      </p:sp>
      <p:sp>
        <p:nvSpPr>
          <p:cNvPr id="5" name="Footer Placeholder 4"/>
          <p:cNvSpPr>
            <a:spLocks noGrp="1"/>
          </p:cNvSpPr>
          <p:nvPr>
            <p:ph type="ftr" sz="quarter" idx="11"/>
          </p:nvPr>
        </p:nvSpPr>
        <p:spPr/>
        <p:txBody>
          <a:bodyPr/>
          <a:lstStyle/>
          <a:p>
            <a:r>
              <a:rPr lang="en-US" smtClean="0"/>
              <a:t>© 2014 Pearson Education, Inc. Publishing as Prentice Hall</a:t>
            </a:r>
            <a:endParaRPr lang="en-US"/>
          </a:p>
        </p:txBody>
      </p:sp>
      <p:sp>
        <p:nvSpPr>
          <p:cNvPr id="6" name="Slide Number Placeholder 5"/>
          <p:cNvSpPr>
            <a:spLocks noGrp="1"/>
          </p:cNvSpPr>
          <p:nvPr>
            <p:ph type="sldNum" sz="quarter" idx="12"/>
          </p:nvPr>
        </p:nvSpPr>
        <p:spPr/>
        <p:txBody>
          <a:bodyPr/>
          <a:lstStyle/>
          <a:p>
            <a:fld id="{70915109-DA69-6E47-8559-61ECB78F5B26}" type="slidenum">
              <a:rPr lang="en-US" smtClean="0"/>
              <a:t>‹#›</a:t>
            </a:fld>
            <a:endParaRPr lang="en-US"/>
          </a:p>
        </p:txBody>
      </p:sp>
    </p:spTree>
    <p:extLst>
      <p:ext uri="{BB962C8B-B14F-4D97-AF65-F5344CB8AC3E}">
        <p14:creationId xmlns:p14="http://schemas.microsoft.com/office/powerpoint/2010/main" val="4102125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01"/>
            <a:ext cx="8229600" cy="857250"/>
          </a:xfrm>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117192"/>
            <a:ext cx="4038600" cy="34958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4" name="Content Placeholder 3"/>
          <p:cNvSpPr>
            <a:spLocks noGrp="1"/>
          </p:cNvSpPr>
          <p:nvPr>
            <p:ph sz="half" idx="2"/>
          </p:nvPr>
        </p:nvSpPr>
        <p:spPr>
          <a:xfrm>
            <a:off x="4648200" y="1117192"/>
            <a:ext cx="4038600" cy="34958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p>
            <a:r>
              <a:rPr lang="en-US" smtClean="0"/>
              <a:t>Information Systems, Unit 05</a:t>
            </a:r>
            <a:endParaRPr lang="en-US"/>
          </a:p>
        </p:txBody>
      </p:sp>
      <p:sp>
        <p:nvSpPr>
          <p:cNvPr id="6" name="Footer Placeholder 5"/>
          <p:cNvSpPr>
            <a:spLocks noGrp="1"/>
          </p:cNvSpPr>
          <p:nvPr>
            <p:ph type="ftr" sz="quarter" idx="11"/>
          </p:nvPr>
        </p:nvSpPr>
        <p:spPr/>
        <p:txBody>
          <a:bodyPr/>
          <a:lstStyle/>
          <a:p>
            <a:r>
              <a:rPr lang="en-US" smtClean="0"/>
              <a:t>© 2014 Pearson Education, Inc. Publishing as Prentice Hall</a:t>
            </a:r>
            <a:endParaRPr lang="en-US"/>
          </a:p>
        </p:txBody>
      </p:sp>
      <p:sp>
        <p:nvSpPr>
          <p:cNvPr id="7" name="Slide Number Placeholder 6"/>
          <p:cNvSpPr>
            <a:spLocks noGrp="1"/>
          </p:cNvSpPr>
          <p:nvPr>
            <p:ph type="sldNum" sz="quarter" idx="12"/>
          </p:nvPr>
        </p:nvSpPr>
        <p:spPr/>
        <p:txBody>
          <a:bodyPr/>
          <a:lstStyle/>
          <a:p>
            <a:fld id="{70915109-DA69-6E47-8559-61ECB78F5B26}" type="slidenum">
              <a:rPr lang="en-US" smtClean="0"/>
              <a:t>‹#›</a:t>
            </a:fld>
            <a:endParaRPr lang="en-US"/>
          </a:p>
        </p:txBody>
      </p:sp>
    </p:spTree>
    <p:extLst>
      <p:ext uri="{BB962C8B-B14F-4D97-AF65-F5344CB8AC3E}">
        <p14:creationId xmlns:p14="http://schemas.microsoft.com/office/powerpoint/2010/main" val="447892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01"/>
            <a:ext cx="8229600" cy="857250"/>
          </a:xfrm>
        </p:spPr>
        <p:txBody>
          <a:bodyPr/>
          <a:lstStyle>
            <a:lvl1pPr>
              <a:defRPr/>
            </a:lvl1pPr>
          </a:lstStyle>
          <a:p>
            <a:r>
              <a:rPr lang="en-AU" dirty="0"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dirty="0"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dirty="0"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p:txBody>
          <a:bodyPr/>
          <a:lstStyle/>
          <a:p>
            <a:r>
              <a:rPr lang="en-US" smtClean="0"/>
              <a:t>Information Systems, Unit 05</a:t>
            </a:r>
            <a:endParaRPr lang="en-US"/>
          </a:p>
        </p:txBody>
      </p:sp>
      <p:sp>
        <p:nvSpPr>
          <p:cNvPr id="8" name="Footer Placeholder 7"/>
          <p:cNvSpPr>
            <a:spLocks noGrp="1"/>
          </p:cNvSpPr>
          <p:nvPr>
            <p:ph type="ftr" sz="quarter" idx="11"/>
          </p:nvPr>
        </p:nvSpPr>
        <p:spPr/>
        <p:txBody>
          <a:bodyPr/>
          <a:lstStyle/>
          <a:p>
            <a:r>
              <a:rPr lang="en-US" smtClean="0"/>
              <a:t>© 2014 Pearson Education, Inc. Publishing as Prentice Hall</a:t>
            </a:r>
            <a:endParaRPr lang="en-US"/>
          </a:p>
        </p:txBody>
      </p:sp>
      <p:sp>
        <p:nvSpPr>
          <p:cNvPr id="9" name="Slide Number Placeholder 8"/>
          <p:cNvSpPr>
            <a:spLocks noGrp="1"/>
          </p:cNvSpPr>
          <p:nvPr>
            <p:ph type="sldNum" sz="quarter" idx="12"/>
          </p:nvPr>
        </p:nvSpPr>
        <p:spPr/>
        <p:txBody>
          <a:bodyPr/>
          <a:lstStyle/>
          <a:p>
            <a:fld id="{70915109-DA69-6E47-8559-61ECB78F5B26}" type="slidenum">
              <a:rPr lang="en-US" smtClean="0"/>
              <a:t>‹#›</a:t>
            </a:fld>
            <a:endParaRPr lang="en-US"/>
          </a:p>
        </p:txBody>
      </p:sp>
    </p:spTree>
    <p:extLst>
      <p:ext uri="{BB962C8B-B14F-4D97-AF65-F5344CB8AC3E}">
        <p14:creationId xmlns:p14="http://schemas.microsoft.com/office/powerpoint/2010/main" val="208706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01"/>
            <a:ext cx="8229600" cy="857250"/>
          </a:xfrm>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r>
              <a:rPr lang="en-US" smtClean="0"/>
              <a:t>Information Systems, Unit 05</a:t>
            </a:r>
            <a:endParaRPr lang="en-US"/>
          </a:p>
        </p:txBody>
      </p:sp>
      <p:sp>
        <p:nvSpPr>
          <p:cNvPr id="4" name="Footer Placeholder 3"/>
          <p:cNvSpPr>
            <a:spLocks noGrp="1"/>
          </p:cNvSpPr>
          <p:nvPr>
            <p:ph type="ftr" sz="quarter" idx="11"/>
          </p:nvPr>
        </p:nvSpPr>
        <p:spPr/>
        <p:txBody>
          <a:bodyPr/>
          <a:lstStyle/>
          <a:p>
            <a:r>
              <a:rPr lang="en-US" smtClean="0"/>
              <a:t>© 2014 Pearson Education, Inc. Publishing as Prentice Hall</a:t>
            </a:r>
            <a:endParaRPr lang="en-US"/>
          </a:p>
        </p:txBody>
      </p:sp>
      <p:sp>
        <p:nvSpPr>
          <p:cNvPr id="5" name="Slide Number Placeholder 4"/>
          <p:cNvSpPr>
            <a:spLocks noGrp="1"/>
          </p:cNvSpPr>
          <p:nvPr>
            <p:ph type="sldNum" sz="quarter" idx="12"/>
          </p:nvPr>
        </p:nvSpPr>
        <p:spPr/>
        <p:txBody>
          <a:bodyPr/>
          <a:lstStyle/>
          <a:p>
            <a:fld id="{70915109-DA69-6E47-8559-61ECB78F5B26}" type="slidenum">
              <a:rPr lang="en-US" smtClean="0"/>
              <a:t>‹#›</a:t>
            </a:fld>
            <a:endParaRPr lang="en-US"/>
          </a:p>
        </p:txBody>
      </p:sp>
    </p:spTree>
    <p:extLst>
      <p:ext uri="{BB962C8B-B14F-4D97-AF65-F5344CB8AC3E}">
        <p14:creationId xmlns:p14="http://schemas.microsoft.com/office/powerpoint/2010/main" val="1919479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Information Systems, Unit 05</a:t>
            </a:r>
            <a:endParaRPr lang="en-US"/>
          </a:p>
        </p:txBody>
      </p:sp>
      <p:sp>
        <p:nvSpPr>
          <p:cNvPr id="3" name="Footer Placeholder 2"/>
          <p:cNvSpPr>
            <a:spLocks noGrp="1"/>
          </p:cNvSpPr>
          <p:nvPr>
            <p:ph type="ftr" sz="quarter" idx="11"/>
          </p:nvPr>
        </p:nvSpPr>
        <p:spPr/>
        <p:txBody>
          <a:bodyPr/>
          <a:lstStyle/>
          <a:p>
            <a:r>
              <a:rPr lang="en-US" smtClean="0"/>
              <a:t>© 2014 Pearson Education, Inc. Publishing as Prentice Hall</a:t>
            </a:r>
            <a:endParaRPr lang="en-US"/>
          </a:p>
        </p:txBody>
      </p:sp>
      <p:sp>
        <p:nvSpPr>
          <p:cNvPr id="4" name="Slide Number Placeholder 3"/>
          <p:cNvSpPr>
            <a:spLocks noGrp="1"/>
          </p:cNvSpPr>
          <p:nvPr>
            <p:ph type="sldNum" sz="quarter" idx="12"/>
          </p:nvPr>
        </p:nvSpPr>
        <p:spPr/>
        <p:txBody>
          <a:bodyPr/>
          <a:lstStyle/>
          <a:p>
            <a:fld id="{70915109-DA69-6E47-8559-61ECB78F5B26}" type="slidenum">
              <a:rPr lang="en-US" smtClean="0"/>
              <a:t>‹#›</a:t>
            </a:fld>
            <a:endParaRPr lang="en-US"/>
          </a:p>
        </p:txBody>
      </p:sp>
    </p:spTree>
    <p:extLst>
      <p:ext uri="{BB962C8B-B14F-4D97-AF65-F5344CB8AC3E}">
        <p14:creationId xmlns:p14="http://schemas.microsoft.com/office/powerpoint/2010/main" val="4277730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r>
              <a:rPr lang="en-US" smtClean="0"/>
              <a:t>Information Systems, Unit 05</a:t>
            </a:r>
            <a:endParaRPr lang="en-US"/>
          </a:p>
        </p:txBody>
      </p:sp>
      <p:sp>
        <p:nvSpPr>
          <p:cNvPr id="6" name="Footer Placeholder 5"/>
          <p:cNvSpPr>
            <a:spLocks noGrp="1"/>
          </p:cNvSpPr>
          <p:nvPr>
            <p:ph type="ftr" sz="quarter" idx="11"/>
          </p:nvPr>
        </p:nvSpPr>
        <p:spPr/>
        <p:txBody>
          <a:bodyPr/>
          <a:lstStyle/>
          <a:p>
            <a:r>
              <a:rPr lang="en-US" smtClean="0"/>
              <a:t>© 2014 Pearson Education, Inc. Publishing as Prentice Hall</a:t>
            </a:r>
            <a:endParaRPr lang="en-US"/>
          </a:p>
        </p:txBody>
      </p:sp>
      <p:sp>
        <p:nvSpPr>
          <p:cNvPr id="7" name="Slide Number Placeholder 6"/>
          <p:cNvSpPr>
            <a:spLocks noGrp="1"/>
          </p:cNvSpPr>
          <p:nvPr>
            <p:ph type="sldNum" sz="quarter" idx="12"/>
          </p:nvPr>
        </p:nvSpPr>
        <p:spPr/>
        <p:txBody>
          <a:bodyPr/>
          <a:lstStyle/>
          <a:p>
            <a:fld id="{70915109-DA69-6E47-8559-61ECB78F5B26}" type="slidenum">
              <a:rPr lang="en-US" smtClean="0"/>
              <a:t>‹#›</a:t>
            </a:fld>
            <a:endParaRPr lang="en-US"/>
          </a:p>
        </p:txBody>
      </p:sp>
    </p:spTree>
    <p:extLst>
      <p:ext uri="{BB962C8B-B14F-4D97-AF65-F5344CB8AC3E}">
        <p14:creationId xmlns:p14="http://schemas.microsoft.com/office/powerpoint/2010/main" val="729748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r>
              <a:rPr lang="en-US" smtClean="0"/>
              <a:t>Information Systems, Unit 05</a:t>
            </a:r>
            <a:endParaRPr lang="en-US"/>
          </a:p>
        </p:txBody>
      </p:sp>
      <p:sp>
        <p:nvSpPr>
          <p:cNvPr id="6" name="Footer Placeholder 5"/>
          <p:cNvSpPr>
            <a:spLocks noGrp="1"/>
          </p:cNvSpPr>
          <p:nvPr>
            <p:ph type="ftr" sz="quarter" idx="11"/>
          </p:nvPr>
        </p:nvSpPr>
        <p:spPr/>
        <p:txBody>
          <a:bodyPr/>
          <a:lstStyle/>
          <a:p>
            <a:r>
              <a:rPr lang="en-US" smtClean="0"/>
              <a:t>© 2014 Pearson Education, Inc. Publishing as Prentice Hall</a:t>
            </a:r>
            <a:endParaRPr lang="en-US"/>
          </a:p>
        </p:txBody>
      </p:sp>
      <p:sp>
        <p:nvSpPr>
          <p:cNvPr id="7" name="Slide Number Placeholder 6"/>
          <p:cNvSpPr>
            <a:spLocks noGrp="1"/>
          </p:cNvSpPr>
          <p:nvPr>
            <p:ph type="sldNum" sz="quarter" idx="12"/>
          </p:nvPr>
        </p:nvSpPr>
        <p:spPr/>
        <p:txBody>
          <a:bodyPr/>
          <a:lstStyle/>
          <a:p>
            <a:fld id="{70915109-DA69-6E47-8559-61ECB78F5B26}" type="slidenum">
              <a:rPr lang="en-US" smtClean="0"/>
              <a:t>‹#›</a:t>
            </a:fld>
            <a:endParaRPr lang="en-US"/>
          </a:p>
        </p:txBody>
      </p:sp>
    </p:spTree>
    <p:extLst>
      <p:ext uri="{BB962C8B-B14F-4D97-AF65-F5344CB8AC3E}">
        <p14:creationId xmlns:p14="http://schemas.microsoft.com/office/powerpoint/2010/main" val="37756100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84271"/>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3"/>
            <a:ext cx="26670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Information Systems, Unit 05</a:t>
            </a:r>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2014 Pearson Education, Inc. Publishing as Prentice Hall</a:t>
            </a:r>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0915109-DA69-6E47-8559-61ECB78F5B26}" type="slidenum">
              <a:rPr lang="en-US" smtClean="0"/>
              <a:t>‹#›</a:t>
            </a:fld>
            <a:endParaRPr lang="en-US"/>
          </a:p>
        </p:txBody>
      </p:sp>
    </p:spTree>
    <p:extLst>
      <p:ext uri="{BB962C8B-B14F-4D97-AF65-F5344CB8AC3E}">
        <p14:creationId xmlns:p14="http://schemas.microsoft.com/office/powerpoint/2010/main" val="321023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ctr" defTabSz="457200" rtl="0" eaLnBrk="1" latinLnBrk="0" hangingPunct="1">
        <a:spcBef>
          <a:spcPct val="0"/>
        </a:spcBef>
        <a:buNone/>
        <a:defRPr sz="4000" kern="1200" cap="all">
          <a:solidFill>
            <a:schemeClr val="tx1">
              <a:lumMod val="75000"/>
              <a:lumOff val="25000"/>
            </a:schemeClr>
          </a:solidFill>
          <a:latin typeface="Helvetica Neue Black Condensed"/>
          <a:ea typeface="+mj-ea"/>
          <a:cs typeface="Helvetica Neue Black Condensed"/>
        </a:defRPr>
      </a:lvl1pPr>
    </p:titleStyle>
    <p:bodyStyle>
      <a:lvl1pPr marL="342900" indent="-342900" algn="l" defTabSz="457200" rtl="0" eaLnBrk="1" latinLnBrk="0" hangingPunct="1">
        <a:spcBef>
          <a:spcPct val="20000"/>
        </a:spcBef>
        <a:buFont typeface="Wingdings" charset="2"/>
        <a:buChar char="§"/>
        <a:defRPr sz="3200" kern="1200">
          <a:solidFill>
            <a:schemeClr val="tx1">
              <a:lumMod val="85000"/>
              <a:lumOff val="15000"/>
            </a:schemeClr>
          </a:solidFill>
          <a:latin typeface="Helvetica Neue Black Condensed"/>
          <a:ea typeface="+mn-ea"/>
          <a:cs typeface="Helvetica Neue Black Condensed"/>
        </a:defRPr>
      </a:lvl1pPr>
      <a:lvl2pPr marL="742950" indent="-285750" algn="l" defTabSz="457200" rtl="0" eaLnBrk="1" latinLnBrk="0" hangingPunct="1">
        <a:spcBef>
          <a:spcPct val="20000"/>
        </a:spcBef>
        <a:buFont typeface="Arial"/>
        <a:buChar char="–"/>
        <a:defRPr sz="2800" kern="1200">
          <a:solidFill>
            <a:schemeClr val="tx1">
              <a:lumMod val="85000"/>
              <a:lumOff val="15000"/>
            </a:schemeClr>
          </a:solidFill>
          <a:latin typeface="Helvetica Neue Black Condensed"/>
          <a:ea typeface="+mn-ea"/>
          <a:cs typeface="Helvetica Neue Black Condensed"/>
        </a:defRPr>
      </a:lvl2pPr>
      <a:lvl3pPr marL="1143000" indent="-228600" algn="l" defTabSz="457200" rtl="0" eaLnBrk="1" latinLnBrk="0" hangingPunct="1">
        <a:spcBef>
          <a:spcPct val="20000"/>
        </a:spcBef>
        <a:buFont typeface="Arial"/>
        <a:buChar char="•"/>
        <a:defRPr sz="2400" kern="1200">
          <a:solidFill>
            <a:schemeClr val="tx1">
              <a:lumMod val="85000"/>
              <a:lumOff val="15000"/>
            </a:schemeClr>
          </a:solidFill>
          <a:latin typeface="Helvetica Neue Black Condensed"/>
          <a:ea typeface="+mn-ea"/>
          <a:cs typeface="Helvetica Neue Black Condensed"/>
        </a:defRPr>
      </a:lvl3pPr>
      <a:lvl4pPr marL="1600200" indent="-228600" algn="l" defTabSz="457200" rtl="0" eaLnBrk="1" latinLnBrk="0" hangingPunct="1">
        <a:spcBef>
          <a:spcPct val="20000"/>
        </a:spcBef>
        <a:buFont typeface="Arial"/>
        <a:buChar char="–"/>
        <a:defRPr sz="2000" kern="1200">
          <a:solidFill>
            <a:schemeClr val="tx1">
              <a:lumMod val="85000"/>
              <a:lumOff val="15000"/>
            </a:schemeClr>
          </a:solidFill>
          <a:latin typeface="Helvetica Neue Black Condensed"/>
          <a:ea typeface="+mn-ea"/>
          <a:cs typeface="Helvetica Neue Black Condensed"/>
        </a:defRPr>
      </a:lvl4pPr>
      <a:lvl5pPr marL="2057400" indent="-228600" algn="l" defTabSz="457200" rtl="0" eaLnBrk="1" latinLnBrk="0" hangingPunct="1">
        <a:spcBef>
          <a:spcPct val="20000"/>
        </a:spcBef>
        <a:buFont typeface="Arial"/>
        <a:buChar char="»"/>
        <a:defRPr sz="2000" kern="1200">
          <a:solidFill>
            <a:schemeClr val="tx1">
              <a:lumMod val="85000"/>
              <a:lumOff val="15000"/>
            </a:schemeClr>
          </a:solidFill>
          <a:latin typeface="Helvetica Neue Black Condensed"/>
          <a:ea typeface="+mn-ea"/>
          <a:cs typeface="Helvetica Neue Black Condensed"/>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5.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6.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7.jpe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4149" y="1858630"/>
            <a:ext cx="8584443" cy="1125870"/>
          </a:xfrm>
        </p:spPr>
        <p:txBody>
          <a:bodyPr>
            <a:noAutofit/>
          </a:bodyPr>
          <a:lstStyle/>
          <a:p>
            <a:r>
              <a:rPr lang="en-US" sz="5400" dirty="0" smtClean="0">
                <a:solidFill>
                  <a:schemeClr val="tx1">
                    <a:lumMod val="75000"/>
                    <a:lumOff val="25000"/>
                  </a:schemeClr>
                </a:solidFill>
                <a:latin typeface="Helvetica Neue Black Condensed"/>
                <a:cs typeface="Helvetica Neue Black Condensed"/>
              </a:rPr>
              <a:t>        INFORMATION SYSTEM</a:t>
            </a:r>
            <a:endParaRPr lang="en-US" sz="2000" dirty="0">
              <a:latin typeface="Helvetica Neue Black Condensed"/>
              <a:cs typeface="Helvetica Neue Black Condensed"/>
            </a:endParaRPr>
          </a:p>
        </p:txBody>
      </p:sp>
      <p:sp>
        <p:nvSpPr>
          <p:cNvPr id="3" name="Subtitle 2"/>
          <p:cNvSpPr>
            <a:spLocks noGrp="1"/>
          </p:cNvSpPr>
          <p:nvPr>
            <p:ph type="subTitle" idx="1"/>
          </p:nvPr>
        </p:nvSpPr>
        <p:spPr>
          <a:xfrm>
            <a:off x="665385" y="3154230"/>
            <a:ext cx="7922549" cy="1074869"/>
          </a:xfrm>
        </p:spPr>
        <p:txBody>
          <a:bodyPr>
            <a:normAutofit/>
          </a:bodyPr>
          <a:lstStyle/>
          <a:p>
            <a:r>
              <a:rPr lang="en-US" sz="2000" dirty="0" smtClean="0">
                <a:solidFill>
                  <a:schemeClr val="tx1">
                    <a:lumMod val="75000"/>
                    <a:lumOff val="25000"/>
                  </a:schemeClr>
                </a:solidFill>
                <a:latin typeface="Helvetica Neue Black Condensed"/>
                <a:cs typeface="Helvetica Neue Black Condensed"/>
              </a:rPr>
              <a:t>UNIT  05: IMPLEMENTATION AND MAINTENANCE OF INFORMATION SYSTEMS</a:t>
            </a:r>
            <a:endParaRPr lang="en-US" sz="2000" dirty="0">
              <a:solidFill>
                <a:schemeClr val="tx1">
                  <a:lumMod val="75000"/>
                  <a:lumOff val="25000"/>
                </a:schemeClr>
              </a:solidFill>
              <a:latin typeface="Helvetica Neue Black Condensed"/>
              <a:cs typeface="Helvetica Neue Black Condensed"/>
            </a:endParaRPr>
          </a:p>
        </p:txBody>
      </p:sp>
      <p:sp>
        <p:nvSpPr>
          <p:cNvPr id="7" name="TextBox 6"/>
          <p:cNvSpPr txBox="1"/>
          <p:nvPr/>
        </p:nvSpPr>
        <p:spPr>
          <a:xfrm>
            <a:off x="458885" y="4491866"/>
            <a:ext cx="8219634" cy="276999"/>
          </a:xfrm>
          <a:prstGeom prst="rect">
            <a:avLst/>
          </a:prstGeom>
          <a:noFill/>
        </p:spPr>
        <p:txBody>
          <a:bodyPr wrap="square" rtlCol="0">
            <a:spAutoFit/>
          </a:bodyPr>
          <a:lstStyle/>
          <a:p>
            <a:pPr algn="ctr"/>
            <a:r>
              <a:rPr lang="en-US" sz="1200" dirty="0" smtClean="0">
                <a:solidFill>
                  <a:schemeClr val="tx1">
                    <a:lumMod val="50000"/>
                    <a:lumOff val="50000"/>
                  </a:schemeClr>
                </a:solidFill>
                <a:latin typeface="Helvetica Neue"/>
                <a:cs typeface="Helvetica Neue"/>
              </a:rPr>
              <a:t>© 2018, PRAMOD PARAJULI</a:t>
            </a:r>
            <a:endParaRPr lang="en-US" sz="1200" dirty="0">
              <a:solidFill>
                <a:schemeClr val="tx1">
                  <a:lumMod val="50000"/>
                  <a:lumOff val="50000"/>
                </a:schemeClr>
              </a:solidFill>
              <a:latin typeface="Helvetica Neue"/>
              <a:cs typeface="Helvetica Neue"/>
            </a:endParaRPr>
          </a:p>
        </p:txBody>
      </p:sp>
      <p:pic>
        <p:nvPicPr>
          <p:cNvPr id="6" name="Picture 5" descr="MIS-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385" y="2001323"/>
            <a:ext cx="1542213" cy="834389"/>
          </a:xfrm>
          <a:prstGeom prst="rect">
            <a:avLst/>
          </a:prstGeom>
        </p:spPr>
      </p:pic>
    </p:spTree>
    <p:extLst>
      <p:ext uri="{BB962C8B-B14F-4D97-AF65-F5344CB8AC3E}">
        <p14:creationId xmlns:p14="http://schemas.microsoft.com/office/powerpoint/2010/main" val="393016156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p:txBody>
          <a:bodyPr>
            <a:normAutofit fontScale="90000"/>
          </a:bodyPr>
          <a:lstStyle/>
          <a:p>
            <a:pPr eaLnBrk="1" hangingPunct="1"/>
            <a:r>
              <a:rPr lang="en-US" sz="4000" dirty="0"/>
              <a:t>The Process of Coding, Testing, and Installation</a:t>
            </a:r>
          </a:p>
        </p:txBody>
      </p:sp>
      <p:sp>
        <p:nvSpPr>
          <p:cNvPr id="8198" name="Rectangle 3"/>
          <p:cNvSpPr>
            <a:spLocks noGrp="1" noChangeArrowheads="1"/>
          </p:cNvSpPr>
          <p:nvPr>
            <p:ph idx="1"/>
          </p:nvPr>
        </p:nvSpPr>
        <p:spPr/>
        <p:txBody>
          <a:bodyPr>
            <a:normAutofit fontScale="92500" lnSpcReduction="10000"/>
          </a:bodyPr>
          <a:lstStyle/>
          <a:p>
            <a:pPr marL="609600" indent="-609600" eaLnBrk="1" hangingPunct="1"/>
            <a:r>
              <a:rPr lang="en-US" sz="2800" i="1" dirty="0"/>
              <a:t>Coding</a:t>
            </a:r>
          </a:p>
          <a:p>
            <a:pPr marL="990600" lvl="1" indent="-533400" eaLnBrk="1" hangingPunct="1"/>
            <a:r>
              <a:rPr lang="en-US" sz="2400" dirty="0">
                <a:latin typeface="Helvetica Neue"/>
                <a:cs typeface="Helvetica Neue"/>
              </a:rPr>
              <a:t>Physical design specifications are turned into working computer code</a:t>
            </a:r>
            <a:r>
              <a:rPr lang="en-US" dirty="0">
                <a:latin typeface="Helvetica Neue"/>
                <a:cs typeface="Helvetica Neue"/>
              </a:rPr>
              <a:t>.</a:t>
            </a:r>
          </a:p>
          <a:p>
            <a:pPr marL="609600" indent="-609600" eaLnBrk="1" hangingPunct="1"/>
            <a:r>
              <a:rPr lang="en-US" sz="2800" i="1" dirty="0"/>
              <a:t>Testing</a:t>
            </a:r>
          </a:p>
          <a:p>
            <a:pPr marL="990600" lvl="1" indent="-533400" eaLnBrk="1" hangingPunct="1"/>
            <a:r>
              <a:rPr lang="en-US" sz="2400" dirty="0">
                <a:latin typeface="Helvetica Neue"/>
                <a:cs typeface="Helvetica Neue"/>
              </a:rPr>
              <a:t>Tests are performed using various strategies.</a:t>
            </a:r>
          </a:p>
          <a:p>
            <a:pPr marL="990600" lvl="1" indent="-533400" eaLnBrk="1" hangingPunct="1"/>
            <a:r>
              <a:rPr lang="en-US" sz="2400" dirty="0">
                <a:latin typeface="Helvetica Neue"/>
                <a:cs typeface="Helvetica Neue"/>
              </a:rPr>
              <a:t>Testing is performed in parallel with coding.</a:t>
            </a:r>
          </a:p>
          <a:p>
            <a:pPr marL="609600" indent="-609600" eaLnBrk="1" hangingPunct="1"/>
            <a:r>
              <a:rPr lang="en-US" sz="2800" i="1" dirty="0"/>
              <a:t>Installation</a:t>
            </a:r>
          </a:p>
          <a:p>
            <a:pPr marL="990600" lvl="1" indent="-533400" eaLnBrk="1" hangingPunct="1"/>
            <a:r>
              <a:rPr lang="en-US" sz="2400" dirty="0">
                <a:latin typeface="Helvetica Neue"/>
                <a:cs typeface="Helvetica Neue"/>
              </a:rPr>
              <a:t>The current system is replaced by a new system.</a:t>
            </a:r>
          </a:p>
        </p:txBody>
      </p:sp>
      <p:sp>
        <p:nvSpPr>
          <p:cNvPr id="8196"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819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706C8489-6BAE-7842-8B9E-3A0BC605448C}" type="slidenum">
              <a:rPr lang="en-US">
                <a:latin typeface="Arial Black" charset="0"/>
              </a:rPr>
              <a:pPr eaLnBrk="1" hangingPunct="1"/>
              <a:t>9</a:t>
            </a:fld>
            <a:endParaRPr lang="en-US">
              <a:latin typeface="Arial Black" charset="0"/>
            </a:endParaRPr>
          </a:p>
        </p:txBody>
      </p:sp>
    </p:spTree>
    <p:extLst>
      <p:ext uri="{BB962C8B-B14F-4D97-AF65-F5344CB8AC3E}">
        <p14:creationId xmlns:p14="http://schemas.microsoft.com/office/powerpoint/2010/main" val="661269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921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2C05071D-CD41-D54D-BE35-50F42FA6EFCF}" type="slidenum">
              <a:rPr lang="en-US">
                <a:latin typeface="Arial Black" charset="0"/>
              </a:rPr>
              <a:pPr eaLnBrk="1" hangingPunct="1"/>
              <a:t>10</a:t>
            </a:fld>
            <a:endParaRPr lang="en-US">
              <a:latin typeface="Arial Black" charset="0"/>
            </a:endParaRPr>
          </a:p>
        </p:txBody>
      </p:sp>
      <p:pic>
        <p:nvPicPr>
          <p:cNvPr id="922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00150"/>
            <a:ext cx="8993188"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5847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p:txBody>
          <a:bodyPr>
            <a:normAutofit fontScale="90000"/>
          </a:bodyPr>
          <a:lstStyle/>
          <a:p>
            <a:pPr eaLnBrk="1" hangingPunct="1"/>
            <a:r>
              <a:rPr lang="en-US" sz="3200" b="1" dirty="0"/>
              <a:t>Documenting the System, Training Users, and Supporting Users</a:t>
            </a:r>
            <a:endParaRPr lang="en-US" dirty="0"/>
          </a:p>
        </p:txBody>
      </p:sp>
      <p:sp>
        <p:nvSpPr>
          <p:cNvPr id="10246" name="Rectangle 3"/>
          <p:cNvSpPr>
            <a:spLocks noGrp="1" noChangeArrowheads="1"/>
          </p:cNvSpPr>
          <p:nvPr>
            <p:ph idx="1"/>
          </p:nvPr>
        </p:nvSpPr>
        <p:spPr/>
        <p:txBody>
          <a:bodyPr>
            <a:normAutofit fontScale="92500"/>
          </a:bodyPr>
          <a:lstStyle/>
          <a:p>
            <a:pPr marL="609600" indent="-609600" eaLnBrk="1" hangingPunct="1"/>
            <a:r>
              <a:rPr lang="en-US" sz="2800" dirty="0"/>
              <a:t>Two audiences for final documentation:</a:t>
            </a:r>
          </a:p>
          <a:p>
            <a:pPr marL="990600" lvl="1" indent="-533400" eaLnBrk="1" hangingPunct="1"/>
            <a:r>
              <a:rPr lang="en-US" sz="2400" dirty="0">
                <a:latin typeface="Helvetica Neue"/>
                <a:cs typeface="Helvetica Neue"/>
              </a:rPr>
              <a:t>Information systems personnel who will maintain the system throughout its productive life</a:t>
            </a:r>
          </a:p>
          <a:p>
            <a:pPr marL="990600" lvl="1" indent="-533400" eaLnBrk="1" hangingPunct="1"/>
            <a:r>
              <a:rPr lang="en-US" sz="2400" dirty="0">
                <a:latin typeface="Helvetica Neue"/>
                <a:cs typeface="Helvetica Neue"/>
              </a:rPr>
              <a:t>People who will use the system as part of their daily lives</a:t>
            </a:r>
          </a:p>
          <a:p>
            <a:pPr marL="609600" indent="-609600" eaLnBrk="1" hangingPunct="1"/>
            <a:r>
              <a:rPr lang="en-US" sz="2800" dirty="0"/>
              <a:t>User Training</a:t>
            </a:r>
          </a:p>
          <a:p>
            <a:pPr marL="990600" lvl="1" indent="-533400" eaLnBrk="1" hangingPunct="1"/>
            <a:r>
              <a:rPr lang="en-US" sz="2400" dirty="0">
                <a:latin typeface="Helvetica Neue"/>
                <a:cs typeface="Helvetica Neue"/>
              </a:rPr>
              <a:t>Application-specific</a:t>
            </a:r>
          </a:p>
          <a:p>
            <a:pPr marL="990600" lvl="1" indent="-533400" eaLnBrk="1" hangingPunct="1"/>
            <a:r>
              <a:rPr lang="en-US" sz="2400" dirty="0">
                <a:latin typeface="Helvetica Neue"/>
                <a:cs typeface="Helvetica Neue"/>
              </a:rPr>
              <a:t>General for operating system and off-the-shelf </a:t>
            </a:r>
            <a:r>
              <a:rPr lang="en-US" sz="2400" dirty="0" smtClean="0">
                <a:latin typeface="Helvetica Neue"/>
                <a:cs typeface="Helvetica Neue"/>
              </a:rPr>
              <a:t>software</a:t>
            </a:r>
            <a:endParaRPr lang="en-US" dirty="0">
              <a:latin typeface="Helvetica Neue"/>
              <a:cs typeface="Helvetica Neue"/>
            </a:endParaRPr>
          </a:p>
        </p:txBody>
      </p:sp>
      <p:sp>
        <p:nvSpPr>
          <p:cNvPr id="10244"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1024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C787E013-54CA-5345-84AC-D7DABDE37AC9}" type="slidenum">
              <a:rPr lang="en-US">
                <a:latin typeface="Arial Black" charset="0"/>
              </a:rPr>
              <a:pPr eaLnBrk="1" hangingPunct="1"/>
              <a:t>11</a:t>
            </a:fld>
            <a:endParaRPr lang="en-US">
              <a:latin typeface="Arial Black" charset="0"/>
            </a:endParaRPr>
          </a:p>
        </p:txBody>
      </p:sp>
    </p:spTree>
    <p:extLst>
      <p:ext uri="{BB962C8B-B14F-4D97-AF65-F5344CB8AC3E}">
        <p14:creationId xmlns:p14="http://schemas.microsoft.com/office/powerpoint/2010/main" val="927028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1126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4970BB7C-B6D8-2C4C-97A9-D230B5585489}" type="slidenum">
              <a:rPr lang="en-US">
                <a:latin typeface="Arial Black" charset="0"/>
              </a:rPr>
              <a:pPr eaLnBrk="1" hangingPunct="1"/>
              <a:t>12</a:t>
            </a:fld>
            <a:endParaRPr lang="en-US">
              <a:latin typeface="Arial Black" charset="0"/>
            </a:endParaRPr>
          </a:p>
        </p:txBody>
      </p:sp>
      <p:pic>
        <p:nvPicPr>
          <p:cNvPr id="1126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143000"/>
            <a:ext cx="8988425"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0721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p:txBody>
          <a:bodyPr>
            <a:normAutofit/>
          </a:bodyPr>
          <a:lstStyle/>
          <a:p>
            <a:pPr eaLnBrk="1" hangingPunct="1"/>
            <a:r>
              <a:rPr lang="en-US" dirty="0"/>
              <a:t>Software Application Testing</a:t>
            </a:r>
          </a:p>
        </p:txBody>
      </p:sp>
      <p:sp>
        <p:nvSpPr>
          <p:cNvPr id="12294" name="Rectangle 3"/>
          <p:cNvSpPr>
            <a:spLocks noGrp="1" noChangeArrowheads="1"/>
          </p:cNvSpPr>
          <p:nvPr>
            <p:ph idx="1"/>
          </p:nvPr>
        </p:nvSpPr>
        <p:spPr/>
        <p:txBody>
          <a:bodyPr>
            <a:normAutofit fontScale="92500"/>
          </a:bodyPr>
          <a:lstStyle/>
          <a:p>
            <a:pPr eaLnBrk="1" hangingPunct="1"/>
            <a:r>
              <a:rPr lang="en-US" sz="2800" dirty="0">
                <a:latin typeface="Helvetica Neue"/>
                <a:cs typeface="Helvetica Neue"/>
              </a:rPr>
              <a:t>A master test plan is developed during the analysis phase.</a:t>
            </a:r>
          </a:p>
          <a:p>
            <a:pPr eaLnBrk="1" hangingPunct="1"/>
            <a:r>
              <a:rPr lang="en-US" sz="2800" dirty="0">
                <a:latin typeface="Helvetica Neue"/>
                <a:cs typeface="Helvetica Neue"/>
              </a:rPr>
              <a:t>During the design phase, unit, system and integration test plans are developed.</a:t>
            </a:r>
          </a:p>
          <a:p>
            <a:pPr eaLnBrk="1" hangingPunct="1"/>
            <a:r>
              <a:rPr lang="en-US" sz="2800" dirty="0">
                <a:latin typeface="Helvetica Neue"/>
                <a:cs typeface="Helvetica Neue"/>
              </a:rPr>
              <a:t>The actual testing is done during implementation.</a:t>
            </a:r>
          </a:p>
          <a:p>
            <a:pPr eaLnBrk="1" hangingPunct="1"/>
            <a:r>
              <a:rPr lang="en-US" sz="2800" dirty="0">
                <a:latin typeface="Helvetica Neue"/>
                <a:cs typeface="Helvetica Neue"/>
              </a:rPr>
              <a:t>Written test plans provide improved communication among all parties involved in testing.</a:t>
            </a:r>
          </a:p>
          <a:p>
            <a:pPr eaLnBrk="1" hangingPunct="1">
              <a:buFont typeface="Wingdings" charset="0"/>
              <a:buNone/>
            </a:pPr>
            <a:endParaRPr lang="en-US" sz="2800" dirty="0">
              <a:latin typeface="Helvetica Neue"/>
              <a:cs typeface="Helvetica Neue"/>
            </a:endParaRPr>
          </a:p>
        </p:txBody>
      </p:sp>
      <p:sp>
        <p:nvSpPr>
          <p:cNvPr id="12292"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1229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78D8EBA5-F445-F446-B083-5EA14D6D1121}" type="slidenum">
              <a:rPr lang="en-US">
                <a:latin typeface="Arial Black" charset="0"/>
              </a:rPr>
              <a:pPr eaLnBrk="1" hangingPunct="1"/>
              <a:t>13</a:t>
            </a:fld>
            <a:endParaRPr lang="en-US">
              <a:latin typeface="Arial Black" charset="0"/>
            </a:endParaRPr>
          </a:p>
        </p:txBody>
      </p:sp>
    </p:spTree>
    <p:extLst>
      <p:ext uri="{BB962C8B-B14F-4D97-AF65-F5344CB8AC3E}">
        <p14:creationId xmlns:p14="http://schemas.microsoft.com/office/powerpoint/2010/main" val="2174370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42900"/>
            <a:ext cx="8650288"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1331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ECD4C4FC-6630-ED45-B7B6-FBD8F3672EF5}" type="slidenum">
              <a:rPr lang="en-US">
                <a:latin typeface="Arial Black" charset="0"/>
              </a:rPr>
              <a:pPr eaLnBrk="1" hangingPunct="1"/>
              <a:t>14</a:t>
            </a:fld>
            <a:endParaRPr lang="en-US">
              <a:latin typeface="Arial Black" charset="0"/>
            </a:endParaRPr>
          </a:p>
        </p:txBody>
      </p:sp>
    </p:spTree>
    <p:extLst>
      <p:ext uri="{BB962C8B-B14F-4D97-AF65-F5344CB8AC3E}">
        <p14:creationId xmlns:p14="http://schemas.microsoft.com/office/powerpoint/2010/main" val="601069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1"/>
          <p:cNvSpPr>
            <a:spLocks noGrp="1"/>
          </p:cNvSpPr>
          <p:nvPr>
            <p:ph type="title"/>
          </p:nvPr>
        </p:nvSpPr>
        <p:spPr/>
        <p:txBody>
          <a:bodyPr>
            <a:normAutofit/>
          </a:bodyPr>
          <a:lstStyle/>
          <a:p>
            <a:pPr eaLnBrk="1" hangingPunct="1"/>
            <a:r>
              <a:rPr lang="en-US" dirty="0"/>
              <a:t>Seven Different Types of Tests</a:t>
            </a:r>
          </a:p>
        </p:txBody>
      </p:sp>
      <p:sp>
        <p:nvSpPr>
          <p:cNvPr id="14340" name="Content Placeholder 2"/>
          <p:cNvSpPr>
            <a:spLocks noGrp="1"/>
          </p:cNvSpPr>
          <p:nvPr>
            <p:ph idx="1"/>
          </p:nvPr>
        </p:nvSpPr>
        <p:spPr/>
        <p:txBody>
          <a:bodyPr>
            <a:normAutofit fontScale="92500" lnSpcReduction="10000"/>
          </a:bodyPr>
          <a:lstStyle/>
          <a:p>
            <a:pPr eaLnBrk="1" hangingPunct="1"/>
            <a:r>
              <a:rPr lang="en-US" dirty="0"/>
              <a:t>Static or dynamic techniques</a:t>
            </a:r>
          </a:p>
          <a:p>
            <a:pPr lvl="1" eaLnBrk="1" hangingPunct="1"/>
            <a:r>
              <a:rPr lang="en-US" dirty="0">
                <a:latin typeface="Helvetica Neue"/>
                <a:cs typeface="Helvetica Neue"/>
              </a:rPr>
              <a:t>Static testing means that the code being tested is not executed.</a:t>
            </a:r>
          </a:p>
          <a:p>
            <a:pPr lvl="1" eaLnBrk="1" hangingPunct="1"/>
            <a:r>
              <a:rPr lang="en-US" dirty="0">
                <a:latin typeface="Helvetica Neue"/>
                <a:cs typeface="Helvetica Neue"/>
              </a:rPr>
              <a:t>Dynamic testing involves execution of the code.</a:t>
            </a:r>
          </a:p>
          <a:p>
            <a:r>
              <a:rPr lang="en-US" dirty="0"/>
              <a:t>Test is automated or manual</a:t>
            </a:r>
          </a:p>
          <a:p>
            <a:pPr lvl="1" eaLnBrk="1" hangingPunct="1"/>
            <a:r>
              <a:rPr lang="en-US" dirty="0">
                <a:latin typeface="Helvetica Neue"/>
                <a:cs typeface="Helvetica Neue"/>
              </a:rPr>
              <a:t>Automated means computer conducts the test.</a:t>
            </a:r>
          </a:p>
          <a:p>
            <a:pPr lvl="1" eaLnBrk="1" hangingPunct="1"/>
            <a:r>
              <a:rPr lang="en-US" dirty="0">
                <a:latin typeface="Helvetica Neue"/>
                <a:cs typeface="Helvetica Neue"/>
              </a:rPr>
              <a:t>Manual means that people complete the test</a:t>
            </a:r>
            <a:r>
              <a:rPr lang="en-US" dirty="0" smtClean="0">
                <a:latin typeface="Helvetica Neue"/>
                <a:cs typeface="Helvetica Neue"/>
              </a:rPr>
              <a:t>.</a:t>
            </a:r>
            <a:endParaRPr lang="en-US" dirty="0">
              <a:latin typeface="Helvetica Neue"/>
              <a:cs typeface="Helvetica Neue"/>
            </a:endParaRPr>
          </a:p>
        </p:txBody>
      </p:sp>
      <p:sp>
        <p:nvSpPr>
          <p:cNvPr id="14342"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1434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4A4D0483-FEFE-AC4F-A311-B3D39AC1182B}" type="slidenum">
              <a:rPr lang="en-US">
                <a:latin typeface="Arial Black" charset="0"/>
              </a:rPr>
              <a:pPr eaLnBrk="1" hangingPunct="1"/>
              <a:t>15</a:t>
            </a:fld>
            <a:endParaRPr lang="en-US">
              <a:latin typeface="Arial Black" charset="0"/>
            </a:endParaRPr>
          </a:p>
        </p:txBody>
      </p:sp>
    </p:spTree>
    <p:extLst>
      <p:ext uri="{BB962C8B-B14F-4D97-AF65-F5344CB8AC3E}">
        <p14:creationId xmlns:p14="http://schemas.microsoft.com/office/powerpoint/2010/main" val="2585599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1"/>
          <p:cNvSpPr>
            <a:spLocks noGrp="1"/>
          </p:cNvSpPr>
          <p:nvPr>
            <p:ph type="title"/>
          </p:nvPr>
        </p:nvSpPr>
        <p:spPr/>
        <p:txBody>
          <a:bodyPr>
            <a:normAutofit/>
          </a:bodyPr>
          <a:lstStyle/>
          <a:p>
            <a:pPr eaLnBrk="1" hangingPunct="1"/>
            <a:r>
              <a:rPr lang="en-US" dirty="0"/>
              <a:t>Seven Different Types of Tests</a:t>
            </a:r>
          </a:p>
        </p:txBody>
      </p:sp>
      <p:sp>
        <p:nvSpPr>
          <p:cNvPr id="15364" name="Content Placeholder 2"/>
          <p:cNvSpPr>
            <a:spLocks noGrp="1"/>
          </p:cNvSpPr>
          <p:nvPr>
            <p:ph idx="1"/>
          </p:nvPr>
        </p:nvSpPr>
        <p:spPr/>
        <p:txBody>
          <a:bodyPr>
            <a:normAutofit fontScale="92500" lnSpcReduction="20000"/>
          </a:bodyPr>
          <a:lstStyle/>
          <a:p>
            <a:pPr eaLnBrk="1" hangingPunct="1">
              <a:spcBef>
                <a:spcPts val="600"/>
              </a:spcBef>
            </a:pPr>
            <a:r>
              <a:rPr lang="en-US" sz="2800" dirty="0"/>
              <a:t>Inspection:</a:t>
            </a:r>
            <a:r>
              <a:rPr lang="en-US" sz="2800" dirty="0">
                <a:latin typeface="Helvetica Neue"/>
                <a:cs typeface="Helvetica Neue"/>
              </a:rPr>
              <a:t> a testing technique in which participants examine program code for predictable language-specific errors</a:t>
            </a:r>
          </a:p>
          <a:p>
            <a:pPr eaLnBrk="1" hangingPunct="1">
              <a:spcBef>
                <a:spcPts val="600"/>
              </a:spcBef>
            </a:pPr>
            <a:r>
              <a:rPr lang="en-US" sz="2800" dirty="0"/>
              <a:t>Walkthrough: </a:t>
            </a:r>
            <a:r>
              <a:rPr lang="en-US" sz="2800" dirty="0">
                <a:latin typeface="Helvetica Neue"/>
                <a:cs typeface="Helvetica Neue"/>
              </a:rPr>
              <a:t>a peer group review of any product created during the systems development process, including code</a:t>
            </a:r>
            <a:endParaRPr lang="en-US" sz="2800" b="1" dirty="0">
              <a:latin typeface="Helvetica Neue"/>
              <a:cs typeface="Helvetica Neue"/>
            </a:endParaRPr>
          </a:p>
          <a:p>
            <a:pPr eaLnBrk="1" hangingPunct="1">
              <a:spcBef>
                <a:spcPts val="600"/>
              </a:spcBef>
            </a:pPr>
            <a:r>
              <a:rPr lang="en-US" sz="2800" dirty="0"/>
              <a:t>Desk checking: </a:t>
            </a:r>
            <a:r>
              <a:rPr lang="en-US" sz="2800" dirty="0">
                <a:latin typeface="Helvetica Neue"/>
                <a:cs typeface="Helvetica Neue"/>
              </a:rPr>
              <a:t>a testing technique in which the program code is sequentially executed manually by the reviewer</a:t>
            </a:r>
          </a:p>
        </p:txBody>
      </p:sp>
      <p:sp>
        <p:nvSpPr>
          <p:cNvPr id="15366"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1536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AA399297-B3C6-494D-BB3B-126BE66E3924}" type="slidenum">
              <a:rPr lang="en-US">
                <a:latin typeface="Arial Black" charset="0"/>
              </a:rPr>
              <a:pPr eaLnBrk="1" hangingPunct="1"/>
              <a:t>16</a:t>
            </a:fld>
            <a:endParaRPr lang="en-US">
              <a:latin typeface="Arial Black" charset="0"/>
            </a:endParaRPr>
          </a:p>
        </p:txBody>
      </p:sp>
    </p:spTree>
    <p:extLst>
      <p:ext uri="{BB962C8B-B14F-4D97-AF65-F5344CB8AC3E}">
        <p14:creationId xmlns:p14="http://schemas.microsoft.com/office/powerpoint/2010/main" val="1428777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p:txBody>
          <a:bodyPr>
            <a:normAutofit/>
          </a:bodyPr>
          <a:lstStyle/>
          <a:p>
            <a:pPr eaLnBrk="1" hangingPunct="1"/>
            <a:r>
              <a:rPr lang="en-US" sz="3600" dirty="0"/>
              <a:t>Seven Different Types of Tests (Cont.)</a:t>
            </a:r>
          </a:p>
        </p:txBody>
      </p:sp>
      <p:sp>
        <p:nvSpPr>
          <p:cNvPr id="16388" name="Content Placeholder 2"/>
          <p:cNvSpPr>
            <a:spLocks noGrp="1"/>
          </p:cNvSpPr>
          <p:nvPr>
            <p:ph idx="1"/>
          </p:nvPr>
        </p:nvSpPr>
        <p:spPr/>
        <p:txBody>
          <a:bodyPr>
            <a:normAutofit fontScale="92500"/>
          </a:bodyPr>
          <a:lstStyle/>
          <a:p>
            <a:pPr eaLnBrk="1" hangingPunct="1"/>
            <a:r>
              <a:rPr lang="en-US" dirty="0"/>
              <a:t>Unit testing: </a:t>
            </a:r>
            <a:r>
              <a:rPr lang="en-US" dirty="0">
                <a:latin typeface="Helvetica Neue"/>
                <a:cs typeface="Helvetica Neue"/>
              </a:rPr>
              <a:t>each module is tested alone in an attempt to discover any errors in its code</a:t>
            </a:r>
          </a:p>
          <a:p>
            <a:pPr eaLnBrk="1" hangingPunct="1"/>
            <a:r>
              <a:rPr lang="en-US" dirty="0"/>
              <a:t>Integration testing: </a:t>
            </a:r>
            <a:r>
              <a:rPr lang="en-US" dirty="0">
                <a:latin typeface="Helvetica Neue"/>
                <a:cs typeface="Helvetica Neue"/>
              </a:rPr>
              <a:t>the process of bringing together all of the modules that a program comprises for testing purposes</a:t>
            </a:r>
          </a:p>
          <a:p>
            <a:pPr lvl="1" eaLnBrk="1" hangingPunct="1"/>
            <a:r>
              <a:rPr lang="en-US" dirty="0">
                <a:latin typeface="Helvetica Neue"/>
                <a:cs typeface="Helvetica Neue"/>
              </a:rPr>
              <a:t>Modules are typically integrated in a top-down incremental fashion.</a:t>
            </a:r>
          </a:p>
        </p:txBody>
      </p:sp>
      <p:sp>
        <p:nvSpPr>
          <p:cNvPr id="16390"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1638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971386DE-1EBC-904C-892C-88D18D6D6EB7}" type="slidenum">
              <a:rPr lang="en-US">
                <a:latin typeface="Arial Black" charset="0"/>
              </a:rPr>
              <a:pPr eaLnBrk="1" hangingPunct="1"/>
              <a:t>17</a:t>
            </a:fld>
            <a:endParaRPr lang="en-US">
              <a:latin typeface="Arial Black" charset="0"/>
            </a:endParaRPr>
          </a:p>
        </p:txBody>
      </p:sp>
    </p:spTree>
    <p:extLst>
      <p:ext uri="{BB962C8B-B14F-4D97-AF65-F5344CB8AC3E}">
        <p14:creationId xmlns:p14="http://schemas.microsoft.com/office/powerpoint/2010/main" val="3418007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 1"/>
          <p:cNvSpPr>
            <a:spLocks noGrp="1"/>
          </p:cNvSpPr>
          <p:nvPr>
            <p:ph type="title"/>
          </p:nvPr>
        </p:nvSpPr>
        <p:spPr/>
        <p:txBody>
          <a:bodyPr>
            <a:normAutofit/>
          </a:bodyPr>
          <a:lstStyle/>
          <a:p>
            <a:pPr eaLnBrk="1" hangingPunct="1"/>
            <a:r>
              <a:rPr lang="en-US" sz="3600" dirty="0"/>
              <a:t>Seven Different Types of Tests (Cont.)</a:t>
            </a:r>
          </a:p>
        </p:txBody>
      </p:sp>
      <p:sp>
        <p:nvSpPr>
          <p:cNvPr id="17412" name="Content Placeholder 2"/>
          <p:cNvSpPr>
            <a:spLocks noGrp="1"/>
          </p:cNvSpPr>
          <p:nvPr>
            <p:ph idx="1"/>
          </p:nvPr>
        </p:nvSpPr>
        <p:spPr/>
        <p:txBody>
          <a:bodyPr/>
          <a:lstStyle/>
          <a:p>
            <a:pPr eaLnBrk="1" hangingPunct="1"/>
            <a:r>
              <a:rPr lang="en-US" dirty="0"/>
              <a:t>System testing: </a:t>
            </a:r>
            <a:r>
              <a:rPr lang="en-US" dirty="0">
                <a:latin typeface="Helvetica Neue"/>
                <a:cs typeface="Helvetica Neue"/>
              </a:rPr>
              <a:t>the bringing together of all of the programs that a system comprises for testing purposes</a:t>
            </a:r>
          </a:p>
          <a:p>
            <a:pPr lvl="1" eaLnBrk="1" hangingPunct="1"/>
            <a:r>
              <a:rPr lang="en-US" dirty="0">
                <a:latin typeface="Helvetica Neue"/>
                <a:cs typeface="Helvetica Neue"/>
              </a:rPr>
              <a:t>Programs are typically integrated in a top-down, incremental fashion.</a:t>
            </a:r>
          </a:p>
        </p:txBody>
      </p:sp>
      <p:sp>
        <p:nvSpPr>
          <p:cNvPr id="17414"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1741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EF6AAFA6-6F4E-E04E-B21E-919618ED3C2B}" type="slidenum">
              <a:rPr lang="en-US">
                <a:latin typeface="Arial Black" charset="0"/>
              </a:rPr>
              <a:pPr eaLnBrk="1" hangingPunct="1"/>
              <a:t>18</a:t>
            </a:fld>
            <a:endParaRPr lang="en-US">
              <a:latin typeface="Arial Black" charset="0"/>
            </a:endParaRPr>
          </a:p>
        </p:txBody>
      </p:sp>
    </p:spTree>
    <p:extLst>
      <p:ext uri="{BB962C8B-B14F-4D97-AF65-F5344CB8AC3E}">
        <p14:creationId xmlns:p14="http://schemas.microsoft.com/office/powerpoint/2010/main" val="3747694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311546"/>
            <a:ext cx="8229600" cy="4541378"/>
          </a:xfrm>
        </p:spPr>
        <p:txBody>
          <a:bodyPr anchor="ctr" anchorCtr="0">
            <a:noAutofit/>
          </a:bodyPr>
          <a:lstStyle/>
          <a:p>
            <a:pPr marL="0" indent="0" algn="ctr">
              <a:buNone/>
            </a:pPr>
            <a:r>
              <a:rPr lang="en-US" sz="2600" u="sng" dirty="0" smtClean="0"/>
              <a:t>Disclaimer</a:t>
            </a:r>
          </a:p>
          <a:p>
            <a:pPr marL="0" indent="0">
              <a:buNone/>
            </a:pPr>
            <a:r>
              <a:rPr lang="en-US" sz="2600" dirty="0" smtClean="0"/>
              <a:t>These slides are part of teaching materials for Information System (IS). These slides do not cover all aspect of learning IS, nor are these to be taken as primary source of information. As the core textbooks and reference books for learning the subject has already been specified and provided to the students, students are encouraged to learn from the original sources.</a:t>
            </a:r>
          </a:p>
          <a:p>
            <a:pPr marL="0" indent="0">
              <a:buNone/>
            </a:pPr>
            <a:endParaRPr lang="en-US" sz="2600" dirty="0"/>
          </a:p>
          <a:p>
            <a:pPr marL="0" indent="0">
              <a:buNone/>
            </a:pPr>
            <a:r>
              <a:rPr lang="en-US" sz="2600" dirty="0" smtClean="0"/>
              <a:t>Contents in these slides are copyrighted to the instructor and authors of original texts where applicable.</a:t>
            </a:r>
          </a:p>
        </p:txBody>
      </p:sp>
      <p:sp>
        <p:nvSpPr>
          <p:cNvPr id="2" name="Date Placeholder 1"/>
          <p:cNvSpPr>
            <a:spLocks noGrp="1"/>
          </p:cNvSpPr>
          <p:nvPr>
            <p:ph type="dt" sz="half" idx="10"/>
          </p:nvPr>
        </p:nvSpPr>
        <p:spPr/>
        <p:txBody>
          <a:bodyPr/>
          <a:lstStyle/>
          <a:p>
            <a:r>
              <a:rPr lang="en-US" smtClean="0"/>
              <a:t>Information Systems, Unit 05</a:t>
            </a:r>
            <a:endParaRPr lang="en-US"/>
          </a:p>
        </p:txBody>
      </p:sp>
      <p:sp>
        <p:nvSpPr>
          <p:cNvPr id="5" name="Slide Number Placeholder 4"/>
          <p:cNvSpPr>
            <a:spLocks noGrp="1"/>
          </p:cNvSpPr>
          <p:nvPr>
            <p:ph type="sldNum" sz="quarter" idx="12"/>
          </p:nvPr>
        </p:nvSpPr>
        <p:spPr/>
        <p:txBody>
          <a:bodyPr/>
          <a:lstStyle/>
          <a:p>
            <a:fld id="{70915109-DA69-6E47-8559-61ECB78F5B26}" type="slidenum">
              <a:rPr lang="en-US" smtClean="0"/>
              <a:t>1</a:t>
            </a:fld>
            <a:endParaRPr lang="en-US"/>
          </a:p>
        </p:txBody>
      </p:sp>
    </p:spTree>
    <p:extLst>
      <p:ext uri="{BB962C8B-B14F-4D97-AF65-F5344CB8AC3E}">
        <p14:creationId xmlns:p14="http://schemas.microsoft.com/office/powerpoint/2010/main" val="194573453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itle 1"/>
          <p:cNvSpPr>
            <a:spLocks noGrp="1"/>
          </p:cNvSpPr>
          <p:nvPr>
            <p:ph type="title"/>
          </p:nvPr>
        </p:nvSpPr>
        <p:spPr/>
        <p:txBody>
          <a:bodyPr>
            <a:normAutofit/>
          </a:bodyPr>
          <a:lstStyle/>
          <a:p>
            <a:pPr eaLnBrk="1" hangingPunct="1"/>
            <a:r>
              <a:rPr lang="en-US" sz="3600" dirty="0"/>
              <a:t>Seven Different Types of Tests (Cont.)</a:t>
            </a:r>
          </a:p>
        </p:txBody>
      </p:sp>
      <p:sp>
        <p:nvSpPr>
          <p:cNvPr id="18436" name="Content Placeholder 2"/>
          <p:cNvSpPr>
            <a:spLocks noGrp="1"/>
          </p:cNvSpPr>
          <p:nvPr>
            <p:ph idx="1"/>
          </p:nvPr>
        </p:nvSpPr>
        <p:spPr/>
        <p:txBody>
          <a:bodyPr/>
          <a:lstStyle/>
          <a:p>
            <a:pPr eaLnBrk="1" hangingPunct="1"/>
            <a:r>
              <a:rPr lang="en-US" dirty="0"/>
              <a:t>Stub testing: </a:t>
            </a:r>
            <a:r>
              <a:rPr lang="en-US" dirty="0">
                <a:latin typeface="Helvetica Neue"/>
                <a:cs typeface="Helvetica Neue"/>
              </a:rPr>
              <a:t>a technique used in testing modules, especially where modules are written and tested in a top-down fashion, where a few lines of code are used to substitute for subordinate modules</a:t>
            </a:r>
          </a:p>
        </p:txBody>
      </p:sp>
      <p:sp>
        <p:nvSpPr>
          <p:cNvPr id="18438"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1843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07EE9F04-69F6-3C40-A1E1-415CB355C758}" type="slidenum">
              <a:rPr lang="en-US">
                <a:latin typeface="Arial Black" charset="0"/>
              </a:rPr>
              <a:pPr eaLnBrk="1" hangingPunct="1"/>
              <a:t>19</a:t>
            </a:fld>
            <a:endParaRPr lang="en-US">
              <a:latin typeface="Arial Black" charset="0"/>
            </a:endParaRPr>
          </a:p>
        </p:txBody>
      </p:sp>
    </p:spTree>
    <p:extLst>
      <p:ext uri="{BB962C8B-B14F-4D97-AF65-F5344CB8AC3E}">
        <p14:creationId xmlns:p14="http://schemas.microsoft.com/office/powerpoint/2010/main" val="1052412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1"/>
          <p:cNvSpPr>
            <a:spLocks noGrp="1"/>
          </p:cNvSpPr>
          <p:nvPr>
            <p:ph type="title"/>
          </p:nvPr>
        </p:nvSpPr>
        <p:spPr/>
        <p:txBody>
          <a:bodyPr/>
          <a:lstStyle/>
          <a:p>
            <a:pPr eaLnBrk="1" hangingPunct="1"/>
            <a:r>
              <a:rPr lang="en-US" dirty="0"/>
              <a:t>The Testing Process</a:t>
            </a:r>
          </a:p>
        </p:txBody>
      </p:sp>
      <p:sp>
        <p:nvSpPr>
          <p:cNvPr id="19460" name="Content Placeholder 2"/>
          <p:cNvSpPr>
            <a:spLocks noGrp="1"/>
          </p:cNvSpPr>
          <p:nvPr>
            <p:ph idx="1"/>
          </p:nvPr>
        </p:nvSpPr>
        <p:spPr/>
        <p:txBody>
          <a:bodyPr/>
          <a:lstStyle/>
          <a:p>
            <a:pPr eaLnBrk="1" hangingPunct="1"/>
            <a:r>
              <a:rPr lang="en-US" dirty="0">
                <a:latin typeface="Helvetica Neue"/>
                <a:cs typeface="Helvetica Neue"/>
              </a:rPr>
              <a:t>The purpose of testing is to confirm that the system satisfies the requirements.</a:t>
            </a:r>
          </a:p>
          <a:p>
            <a:pPr eaLnBrk="1" hangingPunct="1"/>
            <a:r>
              <a:rPr lang="en-US" dirty="0">
                <a:latin typeface="Helvetica Neue"/>
                <a:cs typeface="Helvetica Neue"/>
              </a:rPr>
              <a:t>Testing must be planned.</a:t>
            </a:r>
          </a:p>
          <a:p>
            <a:pPr eaLnBrk="1" hangingPunct="1"/>
            <a:r>
              <a:rPr lang="en-US" dirty="0"/>
              <a:t>Test case </a:t>
            </a:r>
            <a:r>
              <a:rPr lang="en-US" dirty="0">
                <a:latin typeface="Helvetica Neue"/>
                <a:cs typeface="Helvetica Neue"/>
              </a:rPr>
              <a:t>is a specific scenario of transactions, queries or navigation paths.</a:t>
            </a:r>
          </a:p>
        </p:txBody>
      </p:sp>
      <p:sp>
        <p:nvSpPr>
          <p:cNvPr id="19462"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1946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3CF9FEB4-45DC-D14F-9D6F-E1A4F476E6EE}" type="slidenum">
              <a:rPr lang="en-US">
                <a:latin typeface="Arial Black" charset="0"/>
              </a:rPr>
              <a:pPr eaLnBrk="1" hangingPunct="1"/>
              <a:t>20</a:t>
            </a:fld>
            <a:endParaRPr lang="en-US">
              <a:latin typeface="Arial Black" charset="0"/>
            </a:endParaRPr>
          </a:p>
        </p:txBody>
      </p:sp>
    </p:spTree>
    <p:extLst>
      <p:ext uri="{BB962C8B-B14F-4D97-AF65-F5344CB8AC3E}">
        <p14:creationId xmlns:p14="http://schemas.microsoft.com/office/powerpoint/2010/main" val="49629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p:txBody>
          <a:bodyPr/>
          <a:lstStyle/>
          <a:p>
            <a:pPr eaLnBrk="1" hangingPunct="1"/>
            <a:r>
              <a:rPr lang="en-US" dirty="0"/>
              <a:t>The Testing Process (Cont.)</a:t>
            </a:r>
          </a:p>
        </p:txBody>
      </p:sp>
      <p:sp>
        <p:nvSpPr>
          <p:cNvPr id="20486" name="Rectangle 3"/>
          <p:cNvSpPr>
            <a:spLocks noGrp="1" noChangeArrowheads="1"/>
          </p:cNvSpPr>
          <p:nvPr>
            <p:ph idx="1"/>
          </p:nvPr>
        </p:nvSpPr>
        <p:spPr/>
        <p:txBody>
          <a:bodyPr>
            <a:normAutofit fontScale="92500"/>
          </a:bodyPr>
          <a:lstStyle/>
          <a:p>
            <a:pPr marL="533400" indent="-533400" eaLnBrk="1" hangingPunct="1">
              <a:lnSpc>
                <a:spcPct val="90000"/>
              </a:lnSpc>
            </a:pPr>
            <a:r>
              <a:rPr lang="en-US" dirty="0"/>
              <a:t>Test cases represent either:</a:t>
            </a:r>
          </a:p>
          <a:p>
            <a:pPr marL="914400" lvl="1" indent="-457200" eaLnBrk="1" hangingPunct="1">
              <a:lnSpc>
                <a:spcPct val="90000"/>
              </a:lnSpc>
            </a:pPr>
            <a:r>
              <a:rPr lang="en-US" dirty="0">
                <a:latin typeface="Helvetica Neue"/>
                <a:cs typeface="Helvetica Neue"/>
              </a:rPr>
              <a:t>Typical system use</a:t>
            </a:r>
          </a:p>
          <a:p>
            <a:pPr marL="914400" lvl="1" indent="-457200" eaLnBrk="1" hangingPunct="1">
              <a:lnSpc>
                <a:spcPct val="90000"/>
              </a:lnSpc>
            </a:pPr>
            <a:r>
              <a:rPr lang="en-US" dirty="0">
                <a:latin typeface="Helvetica Neue"/>
                <a:cs typeface="Helvetica Neue"/>
              </a:rPr>
              <a:t>Critical system use, or</a:t>
            </a:r>
          </a:p>
          <a:p>
            <a:pPr marL="914400" lvl="1" indent="-457200" eaLnBrk="1" hangingPunct="1">
              <a:lnSpc>
                <a:spcPct val="90000"/>
              </a:lnSpc>
            </a:pPr>
            <a:r>
              <a:rPr lang="en-US" dirty="0">
                <a:latin typeface="Helvetica Neue"/>
                <a:cs typeface="Helvetica Neue"/>
              </a:rPr>
              <a:t>Abnormal system use. </a:t>
            </a:r>
          </a:p>
          <a:p>
            <a:pPr marL="533400" indent="-533400" eaLnBrk="1" hangingPunct="1">
              <a:lnSpc>
                <a:spcPct val="90000"/>
              </a:lnSpc>
            </a:pPr>
            <a:r>
              <a:rPr lang="en-US" dirty="0">
                <a:latin typeface="Helvetica Neue"/>
                <a:cs typeface="Helvetica Neue"/>
              </a:rPr>
              <a:t>Test cases and results should be thoroughly documented so they can be repeated for each revision of an application.</a:t>
            </a:r>
          </a:p>
          <a:p>
            <a:pPr marL="914400" lvl="1" indent="-457200" eaLnBrk="1" hangingPunct="1">
              <a:lnSpc>
                <a:spcPct val="90000"/>
              </a:lnSpc>
              <a:buFont typeface="Wingdings" charset="0"/>
              <a:buNone/>
            </a:pPr>
            <a:endParaRPr lang="en-US" dirty="0">
              <a:latin typeface="Helvetica Neue"/>
              <a:cs typeface="Helvetica Neue"/>
            </a:endParaRPr>
          </a:p>
        </p:txBody>
      </p:sp>
      <p:sp>
        <p:nvSpPr>
          <p:cNvPr id="20484"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2048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EC6C7257-AB69-C84F-BA2F-0ECEF8F614BA}" type="slidenum">
              <a:rPr lang="en-US">
                <a:latin typeface="Arial Black" charset="0"/>
              </a:rPr>
              <a:pPr eaLnBrk="1" hangingPunct="1"/>
              <a:t>21</a:t>
            </a:fld>
            <a:endParaRPr lang="en-US">
              <a:latin typeface="Arial Black" charset="0"/>
            </a:endParaRPr>
          </a:p>
        </p:txBody>
      </p:sp>
    </p:spTree>
    <p:extLst>
      <p:ext uri="{BB962C8B-B14F-4D97-AF65-F5344CB8AC3E}">
        <p14:creationId xmlns:p14="http://schemas.microsoft.com/office/powerpoint/2010/main" val="1404417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2150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8080C082-A19A-F44F-9699-A185EFB2E514}" type="slidenum">
              <a:rPr lang="en-US">
                <a:latin typeface="Arial Black" charset="0"/>
              </a:rPr>
              <a:pPr eaLnBrk="1" hangingPunct="1"/>
              <a:t>22</a:t>
            </a:fld>
            <a:endParaRPr lang="en-US">
              <a:latin typeface="Arial Black" charset="0"/>
            </a:endParaRPr>
          </a:p>
        </p:txBody>
      </p:sp>
      <p:pic>
        <p:nvPicPr>
          <p:cNvPr id="21509" name="Picture 6" descr="Noname.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24150" y="100788"/>
            <a:ext cx="5810250" cy="4730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0" name="Rectangle 7"/>
          <p:cNvSpPr>
            <a:spLocks noChangeArrowheads="1"/>
          </p:cNvSpPr>
          <p:nvPr/>
        </p:nvSpPr>
        <p:spPr bwMode="auto">
          <a:xfrm>
            <a:off x="228600" y="2343151"/>
            <a:ext cx="25146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dirty="0">
                <a:latin typeface="Helvetica Neue"/>
                <a:cs typeface="Helvetica Neue"/>
              </a:rPr>
              <a:t>FIGURE 13-4</a:t>
            </a:r>
          </a:p>
          <a:p>
            <a:r>
              <a:rPr lang="en-US" dirty="0">
                <a:latin typeface="Helvetica Neue"/>
                <a:cs typeface="Helvetica Neue"/>
              </a:rPr>
              <a:t>Test case results form</a:t>
            </a:r>
          </a:p>
          <a:p>
            <a:endParaRPr lang="en-US" dirty="0">
              <a:latin typeface="Helvetica Neue"/>
              <a:cs typeface="Helvetica Neue"/>
            </a:endParaRPr>
          </a:p>
          <a:p>
            <a:r>
              <a:rPr lang="en-US" dirty="0">
                <a:latin typeface="Helvetica Neue"/>
                <a:cs typeface="Helvetica Neue"/>
              </a:rPr>
              <a:t>(</a:t>
            </a:r>
            <a:r>
              <a:rPr lang="en-US" i="1" dirty="0">
                <a:latin typeface="Helvetica Neue"/>
                <a:cs typeface="Helvetica Neue"/>
              </a:rPr>
              <a:t>Source: Adapted from</a:t>
            </a:r>
          </a:p>
          <a:p>
            <a:r>
              <a:rPr lang="en-US" i="1" dirty="0">
                <a:latin typeface="Helvetica Neue"/>
                <a:cs typeface="Helvetica Neue"/>
              </a:rPr>
              <a:t> Mosley, 1993.)</a:t>
            </a:r>
            <a:endParaRPr lang="en-US" dirty="0">
              <a:latin typeface="Helvetica Neue"/>
              <a:cs typeface="Helvetica Neue"/>
            </a:endParaRPr>
          </a:p>
        </p:txBody>
      </p:sp>
    </p:spTree>
    <p:extLst>
      <p:ext uri="{BB962C8B-B14F-4D97-AF65-F5344CB8AC3E}">
        <p14:creationId xmlns:p14="http://schemas.microsoft.com/office/powerpoint/2010/main" val="578799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p:txBody>
          <a:bodyPr/>
          <a:lstStyle/>
          <a:p>
            <a:r>
              <a:rPr lang="en-US" dirty="0"/>
              <a:t>Testing Harness</a:t>
            </a:r>
          </a:p>
        </p:txBody>
      </p:sp>
      <p:sp>
        <p:nvSpPr>
          <p:cNvPr id="22532" name="Content Placeholder 2"/>
          <p:cNvSpPr>
            <a:spLocks noGrp="1"/>
          </p:cNvSpPr>
          <p:nvPr>
            <p:ph idx="1"/>
          </p:nvPr>
        </p:nvSpPr>
        <p:spPr/>
        <p:txBody>
          <a:bodyPr>
            <a:normAutofit fontScale="92500" lnSpcReduction="10000"/>
          </a:bodyPr>
          <a:lstStyle/>
          <a:p>
            <a:r>
              <a:rPr lang="en-US" dirty="0"/>
              <a:t>Automated testing environment</a:t>
            </a:r>
          </a:p>
          <a:p>
            <a:r>
              <a:rPr lang="en-US" dirty="0"/>
              <a:t>Reviews code for:</a:t>
            </a:r>
          </a:p>
          <a:p>
            <a:pPr lvl="1"/>
            <a:r>
              <a:rPr lang="en-US" dirty="0">
                <a:latin typeface="Helvetica Neue"/>
                <a:cs typeface="Helvetica Neue"/>
              </a:rPr>
              <a:t>Errors</a:t>
            </a:r>
          </a:p>
          <a:p>
            <a:pPr lvl="1"/>
            <a:r>
              <a:rPr lang="en-US" dirty="0">
                <a:latin typeface="Helvetica Neue"/>
                <a:cs typeface="Helvetica Neue"/>
              </a:rPr>
              <a:t>Standards violations</a:t>
            </a:r>
          </a:p>
          <a:p>
            <a:pPr lvl="1"/>
            <a:r>
              <a:rPr lang="en-US" dirty="0">
                <a:latin typeface="Helvetica Neue"/>
                <a:cs typeface="Helvetica Neue"/>
              </a:rPr>
              <a:t>Other design flaws</a:t>
            </a:r>
          </a:p>
          <a:p>
            <a:r>
              <a:rPr lang="en-US" dirty="0"/>
              <a:t>Expand the scope of the tests </a:t>
            </a:r>
            <a:r>
              <a:rPr lang="en-US" dirty="0">
                <a:latin typeface="Helvetica Neue"/>
                <a:cs typeface="Helvetica Neue"/>
              </a:rPr>
              <a:t>beyond the current development platform</a:t>
            </a:r>
          </a:p>
        </p:txBody>
      </p:sp>
      <p:sp>
        <p:nvSpPr>
          <p:cNvPr id="22534"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2253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E042739-86B4-4D44-A90F-F181FFA97A88}" type="slidenum">
              <a:rPr lang="en-US">
                <a:latin typeface="Arial Black" charset="0"/>
              </a:rPr>
              <a:pPr eaLnBrk="1" hangingPunct="1"/>
              <a:t>23</a:t>
            </a:fld>
            <a:endParaRPr lang="en-US">
              <a:latin typeface="Arial Black" charset="0"/>
            </a:endParaRPr>
          </a:p>
        </p:txBody>
      </p:sp>
    </p:spTree>
    <p:extLst>
      <p:ext uri="{BB962C8B-B14F-4D97-AF65-F5344CB8AC3E}">
        <p14:creationId xmlns:p14="http://schemas.microsoft.com/office/powerpoint/2010/main" val="160633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t>Testing Harness (Cont.)</a:t>
            </a:r>
          </a:p>
        </p:txBody>
      </p:sp>
      <p:sp>
        <p:nvSpPr>
          <p:cNvPr id="23557"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2355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C8FEC068-F7F1-C54D-8FC5-6AB97031C2EC}" type="slidenum">
              <a:rPr lang="en-US">
                <a:latin typeface="Arial Black" charset="0"/>
              </a:rPr>
              <a:pPr eaLnBrk="1" hangingPunct="1"/>
              <a:t>24</a:t>
            </a:fld>
            <a:endParaRPr lang="en-US">
              <a:latin typeface="Arial Black" charset="0"/>
            </a:endParaRPr>
          </a:p>
        </p:txBody>
      </p:sp>
      <p:sp>
        <p:nvSpPr>
          <p:cNvPr id="23559" name="Rectangle 6"/>
          <p:cNvSpPr>
            <a:spLocks noChangeArrowheads="1"/>
          </p:cNvSpPr>
          <p:nvPr/>
        </p:nvSpPr>
        <p:spPr bwMode="auto">
          <a:xfrm>
            <a:off x="6858000" y="2989660"/>
            <a:ext cx="2438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dirty="0">
                <a:latin typeface="Helvetica Neue"/>
                <a:cs typeface="Helvetica Neue"/>
              </a:rPr>
              <a:t>Figure 13-5</a:t>
            </a:r>
          </a:p>
          <a:p>
            <a:r>
              <a:rPr lang="en-US" dirty="0" err="1">
                <a:latin typeface="Helvetica Neue"/>
                <a:cs typeface="Helvetica Neue"/>
              </a:rPr>
              <a:t>NUnit</a:t>
            </a:r>
            <a:r>
              <a:rPr lang="en-US" dirty="0">
                <a:latin typeface="Helvetica Neue"/>
                <a:cs typeface="Helvetica Neue"/>
              </a:rPr>
              <a:t>, a unit testing framework for .NET</a:t>
            </a:r>
          </a:p>
        </p:txBody>
      </p:sp>
      <p:pic>
        <p:nvPicPr>
          <p:cNvPr id="2356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13248"/>
            <a:ext cx="6248400" cy="3244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4147247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Title 6"/>
          <p:cNvSpPr>
            <a:spLocks noGrp="1"/>
          </p:cNvSpPr>
          <p:nvPr>
            <p:ph type="title"/>
          </p:nvPr>
        </p:nvSpPr>
        <p:spPr/>
        <p:txBody>
          <a:bodyPr>
            <a:normAutofit/>
          </a:bodyPr>
          <a:lstStyle/>
          <a:p>
            <a:pPr eaLnBrk="1" hangingPunct="1"/>
            <a:r>
              <a:rPr lang="en-US" dirty="0"/>
              <a:t>Combining Coding and Testing</a:t>
            </a:r>
          </a:p>
        </p:txBody>
      </p:sp>
      <p:sp>
        <p:nvSpPr>
          <p:cNvPr id="24581" name="Rectangle 3"/>
          <p:cNvSpPr>
            <a:spLocks noGrp="1" noChangeArrowheads="1"/>
          </p:cNvSpPr>
          <p:nvPr>
            <p:ph idx="1"/>
          </p:nvPr>
        </p:nvSpPr>
        <p:spPr/>
        <p:txBody>
          <a:bodyPr/>
          <a:lstStyle/>
          <a:p>
            <a:pPr eaLnBrk="1" hangingPunct="1"/>
            <a:r>
              <a:rPr lang="en-US" dirty="0">
                <a:latin typeface="Helvetica Neue"/>
                <a:cs typeface="Helvetica Neue"/>
              </a:rPr>
              <a:t>Coding and testing often go together.</a:t>
            </a:r>
          </a:p>
          <a:p>
            <a:pPr eaLnBrk="1" hangingPunct="1"/>
            <a:r>
              <a:rPr lang="en-US" dirty="0">
                <a:latin typeface="Helvetica Neue"/>
                <a:cs typeface="Helvetica Neue"/>
              </a:rPr>
              <a:t>Big companies have dedicated test staff.</a:t>
            </a:r>
          </a:p>
          <a:p>
            <a:pPr eaLnBrk="1" hangingPunct="1"/>
            <a:r>
              <a:rPr lang="en-US" dirty="0">
                <a:latin typeface="Helvetica Neue"/>
                <a:cs typeface="Helvetica Neue"/>
              </a:rPr>
              <a:t>With </a:t>
            </a:r>
            <a:r>
              <a:rPr lang="en-US" dirty="0" err="1">
                <a:latin typeface="Helvetica Neue"/>
                <a:cs typeface="Helvetica Neue"/>
              </a:rPr>
              <a:t>eXtreme</a:t>
            </a:r>
            <a:r>
              <a:rPr lang="en-US" dirty="0">
                <a:latin typeface="Helvetica Neue"/>
                <a:cs typeface="Helvetica Neue"/>
              </a:rPr>
              <a:t> programming (XP) a common technique is </a:t>
            </a:r>
            <a:r>
              <a:rPr lang="en-US" i="1" dirty="0">
                <a:latin typeface="Helvetica Neue"/>
                <a:cs typeface="Helvetica Neue"/>
              </a:rPr>
              <a:t>refactoring</a:t>
            </a:r>
            <a:r>
              <a:rPr lang="en-US" dirty="0">
                <a:latin typeface="Helvetica Neue"/>
                <a:cs typeface="Helvetica Neue"/>
              </a:rPr>
              <a:t>.</a:t>
            </a:r>
          </a:p>
          <a:p>
            <a:pPr eaLnBrk="1" hangingPunct="1"/>
            <a:r>
              <a:rPr lang="en-US" dirty="0"/>
              <a:t>Refactoring </a:t>
            </a:r>
            <a:r>
              <a:rPr lang="en-US" dirty="0">
                <a:latin typeface="Helvetica Neue"/>
                <a:cs typeface="Helvetica Neue"/>
              </a:rPr>
              <a:t>= making a program simpler after adding a new feature</a:t>
            </a:r>
          </a:p>
        </p:txBody>
      </p:sp>
      <p:sp>
        <p:nvSpPr>
          <p:cNvPr id="24580"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2457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00BB1BD4-A46D-4B49-B989-9B49B3AE3807}" type="slidenum">
              <a:rPr lang="en-US">
                <a:latin typeface="Arial Black" charset="0"/>
              </a:rPr>
              <a:pPr eaLnBrk="1" hangingPunct="1"/>
              <a:t>25</a:t>
            </a:fld>
            <a:endParaRPr lang="en-US">
              <a:latin typeface="Arial Black" charset="0"/>
            </a:endParaRPr>
          </a:p>
        </p:txBody>
      </p:sp>
    </p:spTree>
    <p:extLst>
      <p:ext uri="{BB962C8B-B14F-4D97-AF65-F5344CB8AC3E}">
        <p14:creationId xmlns:p14="http://schemas.microsoft.com/office/powerpoint/2010/main" val="179211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p:txBody>
          <a:bodyPr>
            <a:normAutofit/>
          </a:bodyPr>
          <a:lstStyle/>
          <a:p>
            <a:pPr eaLnBrk="1" hangingPunct="1"/>
            <a:r>
              <a:rPr lang="en-US" dirty="0"/>
              <a:t>Acceptance Testing by Users</a:t>
            </a:r>
          </a:p>
        </p:txBody>
      </p:sp>
      <p:sp>
        <p:nvSpPr>
          <p:cNvPr id="25606" name="Rectangle 3"/>
          <p:cNvSpPr>
            <a:spLocks noGrp="1" noChangeArrowheads="1"/>
          </p:cNvSpPr>
          <p:nvPr>
            <p:ph idx="1"/>
          </p:nvPr>
        </p:nvSpPr>
        <p:spPr/>
        <p:txBody>
          <a:bodyPr/>
          <a:lstStyle/>
          <a:p>
            <a:pPr eaLnBrk="1" hangingPunct="1"/>
            <a:r>
              <a:rPr lang="en-US" dirty="0"/>
              <a:t>Acceptance testing: </a:t>
            </a:r>
            <a:r>
              <a:rPr lang="en-US" dirty="0">
                <a:latin typeface="Helvetica Neue"/>
                <a:cs typeface="Helvetica Neue"/>
              </a:rPr>
              <a:t>the process whereby actual users test a completed information system, the end result of which is the users</a:t>
            </a:r>
            <a:r>
              <a:rPr lang="ja-JP" altLang="en-US" dirty="0">
                <a:latin typeface="Helvetica Neue"/>
                <a:cs typeface="Helvetica Neue"/>
              </a:rPr>
              <a:t>’</a:t>
            </a:r>
            <a:r>
              <a:rPr lang="en-US" dirty="0">
                <a:latin typeface="Helvetica Neue"/>
                <a:cs typeface="Helvetica Neue"/>
              </a:rPr>
              <a:t> acceptance of it</a:t>
            </a:r>
          </a:p>
        </p:txBody>
      </p:sp>
      <p:sp>
        <p:nvSpPr>
          <p:cNvPr id="25604"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2560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B8E500A8-96E0-384F-B6A1-08EBEA9778B5}" type="slidenum">
              <a:rPr lang="en-US">
                <a:latin typeface="Arial Black" charset="0"/>
              </a:rPr>
              <a:pPr eaLnBrk="1" hangingPunct="1"/>
              <a:t>26</a:t>
            </a:fld>
            <a:endParaRPr lang="en-US">
              <a:latin typeface="Arial Black" charset="0"/>
            </a:endParaRPr>
          </a:p>
        </p:txBody>
      </p:sp>
    </p:spTree>
    <p:extLst>
      <p:ext uri="{BB962C8B-B14F-4D97-AF65-F5344CB8AC3E}">
        <p14:creationId xmlns:p14="http://schemas.microsoft.com/office/powerpoint/2010/main" val="4199123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p:cNvSpPr>
            <a:spLocks noGrp="1" noChangeArrowheads="1"/>
          </p:cNvSpPr>
          <p:nvPr>
            <p:ph type="title"/>
          </p:nvPr>
        </p:nvSpPr>
        <p:spPr/>
        <p:txBody>
          <a:bodyPr>
            <a:normAutofit fontScale="90000"/>
          </a:bodyPr>
          <a:lstStyle/>
          <a:p>
            <a:pPr eaLnBrk="1" hangingPunct="1"/>
            <a:r>
              <a:rPr lang="en-US" sz="4000" dirty="0"/>
              <a:t>Acceptance Testing by Users (Cont.)</a:t>
            </a:r>
          </a:p>
        </p:txBody>
      </p:sp>
      <p:sp>
        <p:nvSpPr>
          <p:cNvPr id="26630" name="Rectangle 3"/>
          <p:cNvSpPr>
            <a:spLocks noGrp="1" noChangeArrowheads="1"/>
          </p:cNvSpPr>
          <p:nvPr>
            <p:ph idx="1"/>
          </p:nvPr>
        </p:nvSpPr>
        <p:spPr/>
        <p:txBody>
          <a:bodyPr/>
          <a:lstStyle/>
          <a:p>
            <a:pPr eaLnBrk="1" hangingPunct="1"/>
            <a:r>
              <a:rPr lang="en-US" dirty="0"/>
              <a:t>Alpha testing: </a:t>
            </a:r>
            <a:r>
              <a:rPr lang="en-US" dirty="0">
                <a:latin typeface="Helvetica Neue"/>
                <a:cs typeface="Helvetica Neue"/>
              </a:rPr>
              <a:t>user testing of a completed information system using simulated data</a:t>
            </a:r>
          </a:p>
          <a:p>
            <a:pPr eaLnBrk="1" hangingPunct="1"/>
            <a:r>
              <a:rPr lang="en-US" dirty="0"/>
              <a:t>Beta testing: </a:t>
            </a:r>
            <a:r>
              <a:rPr lang="en-US" dirty="0">
                <a:latin typeface="Helvetica Neue"/>
                <a:cs typeface="Helvetica Neue"/>
              </a:rPr>
              <a:t>user testing of a completed information system using real data in the real user environment</a:t>
            </a:r>
          </a:p>
        </p:txBody>
      </p:sp>
      <p:sp>
        <p:nvSpPr>
          <p:cNvPr id="26628"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2662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A0E4C37D-1C98-4F45-AC22-0EE1D65C743C}" type="slidenum">
              <a:rPr lang="en-US">
                <a:latin typeface="Arial Black" charset="0"/>
              </a:rPr>
              <a:pPr eaLnBrk="1" hangingPunct="1"/>
              <a:t>27</a:t>
            </a:fld>
            <a:endParaRPr lang="en-US">
              <a:latin typeface="Arial Black" charset="0"/>
            </a:endParaRPr>
          </a:p>
        </p:txBody>
      </p:sp>
    </p:spTree>
    <p:extLst>
      <p:ext uri="{BB962C8B-B14F-4D97-AF65-F5344CB8AC3E}">
        <p14:creationId xmlns:p14="http://schemas.microsoft.com/office/powerpoint/2010/main" val="2427475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normAutofit fontScale="90000"/>
          </a:bodyPr>
          <a:lstStyle/>
          <a:p>
            <a:pPr eaLnBrk="1" hangingPunct="1"/>
            <a:r>
              <a:rPr lang="en-US" sz="4000" dirty="0"/>
              <a:t>Acceptance Testing by Users (Cont.)</a:t>
            </a:r>
          </a:p>
        </p:txBody>
      </p:sp>
      <p:sp>
        <p:nvSpPr>
          <p:cNvPr id="27652" name="Content Placeholder 2"/>
          <p:cNvSpPr>
            <a:spLocks noGrp="1"/>
          </p:cNvSpPr>
          <p:nvPr>
            <p:ph idx="1"/>
          </p:nvPr>
        </p:nvSpPr>
        <p:spPr/>
        <p:txBody>
          <a:bodyPr>
            <a:normAutofit fontScale="92500"/>
          </a:bodyPr>
          <a:lstStyle/>
          <a:p>
            <a:pPr eaLnBrk="1" hangingPunct="1"/>
            <a:r>
              <a:rPr lang="en-US" dirty="0"/>
              <a:t>Types of Alpha Test:</a:t>
            </a:r>
          </a:p>
          <a:p>
            <a:pPr lvl="1" eaLnBrk="1" hangingPunct="1">
              <a:spcBef>
                <a:spcPts val="600"/>
              </a:spcBef>
            </a:pPr>
            <a:r>
              <a:rPr lang="en-US" sz="2200" i="1" dirty="0">
                <a:latin typeface="Helvetica Neue"/>
                <a:cs typeface="Helvetica Neue"/>
              </a:rPr>
              <a:t>Recovery testing — </a:t>
            </a:r>
            <a:r>
              <a:rPr lang="en-US" sz="2200" dirty="0">
                <a:latin typeface="Helvetica Neue"/>
                <a:cs typeface="Helvetica Neue"/>
              </a:rPr>
              <a:t>forces software (or environment) to fail in order to verify that recovery is properly performed</a:t>
            </a:r>
          </a:p>
          <a:p>
            <a:pPr lvl="1" eaLnBrk="1" hangingPunct="1">
              <a:spcBef>
                <a:spcPts val="600"/>
              </a:spcBef>
            </a:pPr>
            <a:r>
              <a:rPr lang="en-US" sz="2200" i="1" dirty="0">
                <a:latin typeface="Helvetica Neue"/>
                <a:cs typeface="Helvetica Neue"/>
              </a:rPr>
              <a:t>Security testing — </a:t>
            </a:r>
            <a:r>
              <a:rPr lang="en-US" sz="2200" dirty="0">
                <a:latin typeface="Helvetica Neue"/>
                <a:cs typeface="Helvetica Neue"/>
              </a:rPr>
              <a:t>verifies that protection mechanisms built into the system will protect it from improper penetration</a:t>
            </a:r>
          </a:p>
          <a:p>
            <a:pPr lvl="1" eaLnBrk="1" hangingPunct="1">
              <a:spcBef>
                <a:spcPts val="600"/>
              </a:spcBef>
            </a:pPr>
            <a:r>
              <a:rPr lang="en-US" sz="2200" i="1" dirty="0">
                <a:latin typeface="Helvetica Neue"/>
                <a:cs typeface="Helvetica Neue"/>
              </a:rPr>
              <a:t>Stress testing —</a:t>
            </a:r>
            <a:r>
              <a:rPr lang="en-US" sz="2200" dirty="0">
                <a:latin typeface="Helvetica Neue"/>
                <a:cs typeface="Helvetica Neue"/>
              </a:rPr>
              <a:t> tries to break the system</a:t>
            </a:r>
          </a:p>
          <a:p>
            <a:pPr lvl="1" eaLnBrk="1" hangingPunct="1">
              <a:spcBef>
                <a:spcPts val="600"/>
              </a:spcBef>
            </a:pPr>
            <a:r>
              <a:rPr lang="en-US" sz="2200" i="1" dirty="0">
                <a:latin typeface="Helvetica Neue"/>
                <a:cs typeface="Helvetica Neue"/>
              </a:rPr>
              <a:t>Performance testing —</a:t>
            </a:r>
            <a:r>
              <a:rPr lang="en-US" sz="2200" dirty="0">
                <a:latin typeface="Helvetica Neue"/>
                <a:cs typeface="Helvetica Neue"/>
              </a:rPr>
              <a:t> determines how the system performs on the range of possible environments in which it may be </a:t>
            </a:r>
            <a:r>
              <a:rPr lang="en-US" sz="2200" dirty="0" smtClean="0">
                <a:latin typeface="Helvetica Neue"/>
                <a:cs typeface="Helvetica Neue"/>
              </a:rPr>
              <a:t>used</a:t>
            </a:r>
            <a:endParaRPr lang="en-US" dirty="0">
              <a:latin typeface="Helvetica Neue"/>
              <a:cs typeface="Helvetica Neue"/>
            </a:endParaRPr>
          </a:p>
        </p:txBody>
      </p:sp>
      <p:sp>
        <p:nvSpPr>
          <p:cNvPr id="27654"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2765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97366ACF-8F5C-D34F-98B3-645BF1B8BBAE}" type="slidenum">
              <a:rPr lang="en-US">
                <a:latin typeface="Arial Black" charset="0"/>
              </a:rPr>
              <a:pPr eaLnBrk="1" hangingPunct="1"/>
              <a:t>28</a:t>
            </a:fld>
            <a:endParaRPr lang="en-US">
              <a:latin typeface="Arial Black" charset="0"/>
            </a:endParaRPr>
          </a:p>
        </p:txBody>
      </p:sp>
    </p:spTree>
    <p:extLst>
      <p:ext uri="{BB962C8B-B14F-4D97-AF65-F5344CB8AC3E}">
        <p14:creationId xmlns:p14="http://schemas.microsoft.com/office/powerpoint/2010/main" val="1710382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3430" y="168088"/>
            <a:ext cx="8881890" cy="1025711"/>
          </a:xfrm>
        </p:spPr>
        <p:txBody>
          <a:bodyPr>
            <a:normAutofit fontScale="90000"/>
          </a:bodyPr>
          <a:lstStyle/>
          <a:p>
            <a:r>
              <a:rPr lang="en-US" dirty="0" smtClean="0"/>
              <a:t>Implementation and maintenance of information systems</a:t>
            </a:r>
            <a:endParaRPr lang="en-US" dirty="0"/>
          </a:p>
        </p:txBody>
      </p:sp>
      <p:sp>
        <p:nvSpPr>
          <p:cNvPr id="20484" name="Text Box 3"/>
          <p:cNvSpPr txBox="1">
            <a:spLocks noChangeArrowheads="1"/>
          </p:cNvSpPr>
          <p:nvPr/>
        </p:nvSpPr>
        <p:spPr bwMode="auto">
          <a:xfrm>
            <a:off x="609600" y="1193800"/>
            <a:ext cx="7924800" cy="2239064"/>
          </a:xfrm>
          <a:prstGeom prst="rect">
            <a:avLst/>
          </a:prstGeom>
          <a:noFill/>
          <a:ln w="9525">
            <a:noFill/>
            <a:miter lim="800000"/>
            <a:headEnd/>
            <a:tailEnd/>
          </a:ln>
        </p:spPr>
        <p:txBody>
          <a:bodyPr wrap="square" lIns="91430" tIns="45715" rIns="91430" bIns="45715">
            <a:prstTxWarp prst="textNoShape">
              <a:avLst/>
            </a:prstTxWarp>
            <a:spAutoFit/>
          </a:bodyPr>
          <a:lstStyle/>
          <a:p>
            <a:pPr>
              <a:lnSpc>
                <a:spcPct val="130000"/>
              </a:lnSpc>
            </a:pPr>
            <a:r>
              <a:rPr lang="en-US" b="1" dirty="0" smtClean="0">
                <a:latin typeface="Helvetica Neue"/>
                <a:ea typeface="Arial" pitchFamily="-112" charset="0"/>
                <a:cs typeface="Helvetica Neue"/>
              </a:rPr>
              <a:t>5.1.	Overview of systems </a:t>
            </a:r>
            <a:r>
              <a:rPr lang="en-US" b="1" dirty="0">
                <a:latin typeface="Helvetica Neue"/>
                <a:ea typeface="Arial" pitchFamily="-112" charset="0"/>
                <a:cs typeface="Helvetica Neue"/>
              </a:rPr>
              <a:t>i</a:t>
            </a:r>
            <a:r>
              <a:rPr lang="en-US" b="1" dirty="0" smtClean="0">
                <a:latin typeface="Helvetica Neue"/>
                <a:ea typeface="Arial" pitchFamily="-112" charset="0"/>
                <a:cs typeface="Helvetica Neue"/>
              </a:rPr>
              <a:t>mplementation </a:t>
            </a:r>
            <a:r>
              <a:rPr lang="en-US" b="1" dirty="0">
                <a:latin typeface="Helvetica Neue"/>
                <a:ea typeface="Arial" pitchFamily="-112" charset="0"/>
                <a:cs typeface="Helvetica Neue"/>
              </a:rPr>
              <a:t>p</a:t>
            </a:r>
            <a:r>
              <a:rPr lang="en-US" b="1" dirty="0" smtClean="0">
                <a:latin typeface="Helvetica Neue"/>
                <a:ea typeface="Arial" pitchFamily="-112" charset="0"/>
                <a:cs typeface="Helvetica Neue"/>
              </a:rPr>
              <a:t>rocess, organizational 	issues in systems implementation</a:t>
            </a:r>
          </a:p>
          <a:p>
            <a:pPr>
              <a:lnSpc>
                <a:spcPct val="130000"/>
              </a:lnSpc>
            </a:pPr>
            <a:r>
              <a:rPr lang="en-US" b="1" dirty="0" smtClean="0">
                <a:latin typeface="Helvetica Neue"/>
                <a:ea typeface="Arial" pitchFamily="-112" charset="0"/>
                <a:cs typeface="Helvetica Neue"/>
              </a:rPr>
              <a:t>5.2.	Systems documentation and testing </a:t>
            </a:r>
            <a:r>
              <a:rPr lang="mr-IN" b="1" dirty="0" smtClean="0">
                <a:latin typeface="Helvetica Neue"/>
                <a:ea typeface="Arial" pitchFamily="-112" charset="0"/>
                <a:cs typeface="Helvetica Neue"/>
              </a:rPr>
              <a:t>–</a:t>
            </a:r>
            <a:r>
              <a:rPr lang="en-US" b="1" dirty="0" smtClean="0">
                <a:latin typeface="Helvetica Neue"/>
                <a:ea typeface="Arial" pitchFamily="-112" charset="0"/>
                <a:cs typeface="Helvetica Neue"/>
              </a:rPr>
              <a:t> test </a:t>
            </a:r>
            <a:r>
              <a:rPr lang="en-US" b="1" dirty="0">
                <a:latin typeface="Helvetica Neue"/>
                <a:ea typeface="Arial" pitchFamily="-112" charset="0"/>
                <a:cs typeface="Helvetica Neue"/>
              </a:rPr>
              <a:t>a</a:t>
            </a:r>
            <a:r>
              <a:rPr lang="en-US" b="1" dirty="0" smtClean="0">
                <a:latin typeface="Helvetica Neue"/>
                <a:ea typeface="Arial" pitchFamily="-112" charset="0"/>
                <a:cs typeface="Helvetica Neue"/>
              </a:rPr>
              <a:t>utomation, coverage, 	and model-driven test design, </a:t>
            </a:r>
            <a:r>
              <a:rPr lang="en-US" b="1" dirty="0">
                <a:latin typeface="Helvetica Neue"/>
                <a:ea typeface="Arial" pitchFamily="-112" charset="0"/>
                <a:cs typeface="Helvetica Neue"/>
              </a:rPr>
              <a:t>a</a:t>
            </a:r>
            <a:r>
              <a:rPr lang="en-US" b="1" dirty="0" smtClean="0">
                <a:latin typeface="Helvetica Neue"/>
                <a:ea typeface="Arial" pitchFamily="-112" charset="0"/>
                <a:cs typeface="Helvetica Neue"/>
              </a:rPr>
              <a:t>cceptance testing</a:t>
            </a:r>
          </a:p>
          <a:p>
            <a:pPr>
              <a:lnSpc>
                <a:spcPct val="130000"/>
              </a:lnSpc>
            </a:pPr>
            <a:r>
              <a:rPr lang="en-US" b="1" dirty="0" smtClean="0">
                <a:latin typeface="Helvetica Neue"/>
                <a:ea typeface="Arial" pitchFamily="-112" charset="0"/>
                <a:cs typeface="Helvetica Neue"/>
              </a:rPr>
              <a:t>5.3.	Configuration management, automated development tools for 	maintenance</a:t>
            </a:r>
            <a:endParaRPr lang="en-US" b="1" dirty="0">
              <a:latin typeface="Helvetica Neue"/>
              <a:ea typeface="Arial" pitchFamily="-112" charset="0"/>
              <a:cs typeface="Helvetica Neue"/>
            </a:endParaRPr>
          </a:p>
        </p:txBody>
      </p:sp>
      <p:sp>
        <p:nvSpPr>
          <p:cNvPr id="2" name="Date Placeholder 1"/>
          <p:cNvSpPr>
            <a:spLocks noGrp="1"/>
          </p:cNvSpPr>
          <p:nvPr>
            <p:ph type="dt" sz="half" idx="10"/>
          </p:nvPr>
        </p:nvSpPr>
        <p:spPr/>
        <p:txBody>
          <a:bodyPr/>
          <a:lstStyle/>
          <a:p>
            <a:r>
              <a:rPr lang="en-US" smtClean="0"/>
              <a:t>Information Systems, Unit 05</a:t>
            </a:r>
            <a:endParaRPr lang="en-US"/>
          </a:p>
        </p:txBody>
      </p:sp>
      <p:sp>
        <p:nvSpPr>
          <p:cNvPr id="6" name="Slide Number Placeholder 5"/>
          <p:cNvSpPr>
            <a:spLocks noGrp="1"/>
          </p:cNvSpPr>
          <p:nvPr>
            <p:ph type="sldNum" sz="quarter" idx="12"/>
          </p:nvPr>
        </p:nvSpPr>
        <p:spPr/>
        <p:txBody>
          <a:bodyPr/>
          <a:lstStyle/>
          <a:p>
            <a:fld id="{70915109-DA69-6E47-8559-61ECB78F5B26}" type="slidenum">
              <a:rPr lang="en-US" smtClean="0"/>
              <a:t>2</a:t>
            </a:fld>
            <a:endParaRPr lang="en-US"/>
          </a:p>
        </p:txBody>
      </p:sp>
    </p:spTree>
    <p:custDataLst>
      <p:tags r:id="rId1"/>
    </p:custDataLst>
    <p:extLst>
      <p:ext uri="{BB962C8B-B14F-4D97-AF65-F5344CB8AC3E}">
        <p14:creationId xmlns:p14="http://schemas.microsoft.com/office/powerpoint/2010/main" val="4149209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p:cNvSpPr>
            <a:spLocks noGrp="1" noChangeArrowheads="1"/>
          </p:cNvSpPr>
          <p:nvPr>
            <p:ph type="title"/>
          </p:nvPr>
        </p:nvSpPr>
        <p:spPr/>
        <p:txBody>
          <a:bodyPr/>
          <a:lstStyle/>
          <a:p>
            <a:pPr eaLnBrk="1" hangingPunct="1"/>
            <a:r>
              <a:rPr lang="en-US" dirty="0"/>
              <a:t>Installation</a:t>
            </a:r>
          </a:p>
        </p:txBody>
      </p:sp>
      <p:sp>
        <p:nvSpPr>
          <p:cNvPr id="28678" name="Rectangle 3"/>
          <p:cNvSpPr>
            <a:spLocks noGrp="1" noChangeArrowheads="1"/>
          </p:cNvSpPr>
          <p:nvPr>
            <p:ph idx="1"/>
          </p:nvPr>
        </p:nvSpPr>
        <p:spPr/>
        <p:txBody>
          <a:bodyPr>
            <a:normAutofit fontScale="92500" lnSpcReduction="10000"/>
          </a:bodyPr>
          <a:lstStyle/>
          <a:p>
            <a:pPr marL="609600" indent="-609600" eaLnBrk="1" hangingPunct="1">
              <a:lnSpc>
                <a:spcPct val="90000"/>
              </a:lnSpc>
            </a:pPr>
            <a:r>
              <a:rPr lang="en-US" dirty="0"/>
              <a:t>Installation: </a:t>
            </a:r>
            <a:r>
              <a:rPr lang="en-US" dirty="0">
                <a:latin typeface="Helvetica Neue"/>
                <a:cs typeface="Helvetica Neue"/>
              </a:rPr>
              <a:t>the organizational process of changing over from the current information system to a new one</a:t>
            </a:r>
          </a:p>
          <a:p>
            <a:pPr marL="609600" indent="-609600" eaLnBrk="1" hangingPunct="1">
              <a:lnSpc>
                <a:spcPct val="90000"/>
              </a:lnSpc>
            </a:pPr>
            <a:r>
              <a:rPr lang="en-US" dirty="0">
                <a:latin typeface="Helvetica Neue"/>
                <a:cs typeface="Helvetica Neue"/>
              </a:rPr>
              <a:t>Four installation strategies:</a:t>
            </a:r>
          </a:p>
          <a:p>
            <a:pPr marL="990600" lvl="1" indent="-533400" eaLnBrk="1" hangingPunct="1">
              <a:lnSpc>
                <a:spcPct val="90000"/>
              </a:lnSpc>
            </a:pPr>
            <a:r>
              <a:rPr lang="en-US" dirty="0">
                <a:latin typeface="Helvetica Neue"/>
                <a:cs typeface="Helvetica Neue"/>
              </a:rPr>
              <a:t>Direct Installation</a:t>
            </a:r>
          </a:p>
          <a:p>
            <a:pPr marL="990600" lvl="1" indent="-533400" eaLnBrk="1" hangingPunct="1">
              <a:lnSpc>
                <a:spcPct val="90000"/>
              </a:lnSpc>
            </a:pPr>
            <a:r>
              <a:rPr lang="en-US" dirty="0">
                <a:latin typeface="Helvetica Neue"/>
                <a:cs typeface="Helvetica Neue"/>
              </a:rPr>
              <a:t>Parallel Installation</a:t>
            </a:r>
          </a:p>
          <a:p>
            <a:pPr marL="990600" lvl="1" indent="-533400" eaLnBrk="1" hangingPunct="1">
              <a:lnSpc>
                <a:spcPct val="90000"/>
              </a:lnSpc>
            </a:pPr>
            <a:r>
              <a:rPr lang="en-US" dirty="0">
                <a:latin typeface="Helvetica Neue"/>
                <a:cs typeface="Helvetica Neue"/>
              </a:rPr>
              <a:t>Single-location installation</a:t>
            </a:r>
          </a:p>
          <a:p>
            <a:pPr marL="990600" lvl="1" indent="-533400" eaLnBrk="1" hangingPunct="1">
              <a:lnSpc>
                <a:spcPct val="90000"/>
              </a:lnSpc>
            </a:pPr>
            <a:r>
              <a:rPr lang="en-US" dirty="0">
                <a:latin typeface="Helvetica Neue"/>
                <a:cs typeface="Helvetica Neue"/>
              </a:rPr>
              <a:t>Phased Installation</a:t>
            </a:r>
          </a:p>
        </p:txBody>
      </p:sp>
      <p:sp>
        <p:nvSpPr>
          <p:cNvPr id="28676"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2867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7207A156-BB7C-904B-8B2C-7D15B6A27AD1}" type="slidenum">
              <a:rPr lang="en-US">
                <a:latin typeface="Arial Black" charset="0"/>
              </a:rPr>
              <a:pPr eaLnBrk="1" hangingPunct="1"/>
              <a:t>29</a:t>
            </a:fld>
            <a:endParaRPr lang="en-US">
              <a:latin typeface="Arial Black" charset="0"/>
            </a:endParaRPr>
          </a:p>
        </p:txBody>
      </p:sp>
    </p:spTree>
    <p:extLst>
      <p:ext uri="{BB962C8B-B14F-4D97-AF65-F5344CB8AC3E}">
        <p14:creationId xmlns:p14="http://schemas.microsoft.com/office/powerpoint/2010/main" val="773842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itle 1"/>
          <p:cNvSpPr>
            <a:spLocks noGrp="1"/>
          </p:cNvSpPr>
          <p:nvPr>
            <p:ph type="title"/>
          </p:nvPr>
        </p:nvSpPr>
        <p:spPr/>
        <p:txBody>
          <a:bodyPr/>
          <a:lstStyle/>
          <a:p>
            <a:pPr eaLnBrk="1" hangingPunct="1"/>
            <a:r>
              <a:rPr lang="en-US" dirty="0"/>
              <a:t>Direct Installation</a:t>
            </a:r>
          </a:p>
        </p:txBody>
      </p:sp>
      <p:sp>
        <p:nvSpPr>
          <p:cNvPr id="29700" name="Content Placeholder 2"/>
          <p:cNvSpPr>
            <a:spLocks noGrp="1"/>
          </p:cNvSpPr>
          <p:nvPr>
            <p:ph idx="1"/>
          </p:nvPr>
        </p:nvSpPr>
        <p:spPr/>
        <p:txBody>
          <a:bodyPr/>
          <a:lstStyle/>
          <a:p>
            <a:pPr eaLnBrk="1" hangingPunct="1"/>
            <a:r>
              <a:rPr lang="en-US" dirty="0"/>
              <a:t>Direct installation: </a:t>
            </a:r>
            <a:r>
              <a:rPr lang="en-US" dirty="0">
                <a:latin typeface="Helvetica Neue"/>
                <a:cs typeface="Helvetica Neue"/>
              </a:rPr>
              <a:t>changing over from the old system to a new one by turning off the old system when the new system is turned on</a:t>
            </a:r>
          </a:p>
        </p:txBody>
      </p:sp>
      <p:sp>
        <p:nvSpPr>
          <p:cNvPr id="29702"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2970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8BCF1D3A-327E-E14B-A7C4-F4E4B1640206}" type="slidenum">
              <a:rPr lang="en-US">
                <a:latin typeface="Arial Black" charset="0"/>
              </a:rPr>
              <a:pPr eaLnBrk="1" hangingPunct="1"/>
              <a:t>30</a:t>
            </a:fld>
            <a:endParaRPr lang="en-US">
              <a:latin typeface="Arial Black" charset="0"/>
            </a:endParaRPr>
          </a:p>
        </p:txBody>
      </p:sp>
      <p:pic>
        <p:nvPicPr>
          <p:cNvPr id="29703" name="Picture 6" descr="Noname.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857500"/>
            <a:ext cx="4953000" cy="1737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3999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itle 1"/>
          <p:cNvSpPr>
            <a:spLocks noGrp="1"/>
          </p:cNvSpPr>
          <p:nvPr>
            <p:ph type="title"/>
          </p:nvPr>
        </p:nvSpPr>
        <p:spPr/>
        <p:txBody>
          <a:bodyPr/>
          <a:lstStyle/>
          <a:p>
            <a:pPr eaLnBrk="1" hangingPunct="1"/>
            <a:r>
              <a:rPr lang="en-US" dirty="0"/>
              <a:t>Parallel Installation</a:t>
            </a:r>
          </a:p>
        </p:txBody>
      </p:sp>
      <p:sp>
        <p:nvSpPr>
          <p:cNvPr id="30724" name="Content Placeholder 2"/>
          <p:cNvSpPr>
            <a:spLocks noGrp="1"/>
          </p:cNvSpPr>
          <p:nvPr>
            <p:ph idx="1"/>
          </p:nvPr>
        </p:nvSpPr>
        <p:spPr/>
        <p:txBody>
          <a:bodyPr/>
          <a:lstStyle/>
          <a:p>
            <a:pPr eaLnBrk="1" hangingPunct="1"/>
            <a:r>
              <a:rPr lang="en-US" dirty="0"/>
              <a:t>Parallel installation: </a:t>
            </a:r>
            <a:r>
              <a:rPr lang="en-US" dirty="0">
                <a:latin typeface="Helvetica Neue"/>
                <a:cs typeface="Helvetica Neue"/>
              </a:rPr>
              <a:t>running the old information system and the new one at the same time until management decides the old system can be turned off</a:t>
            </a:r>
          </a:p>
        </p:txBody>
      </p:sp>
      <p:sp>
        <p:nvSpPr>
          <p:cNvPr id="30726"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3072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C9324A1D-1716-1240-B8AA-D7319891B9DC}" type="slidenum">
              <a:rPr lang="en-US">
                <a:latin typeface="Arial Black" charset="0"/>
              </a:rPr>
              <a:pPr eaLnBrk="1" hangingPunct="1"/>
              <a:t>31</a:t>
            </a:fld>
            <a:endParaRPr lang="en-US">
              <a:latin typeface="Arial Black" charset="0"/>
            </a:endParaRPr>
          </a:p>
        </p:txBody>
      </p:sp>
      <p:pic>
        <p:nvPicPr>
          <p:cNvPr id="30727" name="Picture 6" descr="Noname.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05201" y="3153289"/>
            <a:ext cx="4232275" cy="1744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7577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normAutofit/>
          </a:bodyPr>
          <a:lstStyle/>
          <a:p>
            <a:pPr eaLnBrk="1" hangingPunct="1"/>
            <a:r>
              <a:rPr lang="en-US" dirty="0"/>
              <a:t>Single-Location Installation</a:t>
            </a:r>
          </a:p>
        </p:txBody>
      </p:sp>
      <p:sp>
        <p:nvSpPr>
          <p:cNvPr id="31748" name="Content Placeholder 2"/>
          <p:cNvSpPr>
            <a:spLocks noGrp="1"/>
          </p:cNvSpPr>
          <p:nvPr>
            <p:ph idx="1"/>
          </p:nvPr>
        </p:nvSpPr>
        <p:spPr/>
        <p:txBody>
          <a:bodyPr/>
          <a:lstStyle/>
          <a:p>
            <a:pPr eaLnBrk="1" hangingPunct="1"/>
            <a:r>
              <a:rPr lang="en-US" dirty="0"/>
              <a:t>Single-location installation: </a:t>
            </a:r>
            <a:r>
              <a:rPr lang="en-US" dirty="0">
                <a:latin typeface="Helvetica Neue"/>
                <a:cs typeface="Helvetica Neue"/>
              </a:rPr>
              <a:t>trying out an information system at one site and using the experience to decide if and how the new system should be deployed throughout the organization</a:t>
            </a:r>
          </a:p>
          <a:p>
            <a:pPr eaLnBrk="1" hangingPunct="1"/>
            <a:r>
              <a:rPr lang="en-US" dirty="0">
                <a:latin typeface="Helvetica Neue"/>
                <a:cs typeface="Helvetica Neue"/>
              </a:rPr>
              <a:t>Also known as location or pilot installation</a:t>
            </a:r>
          </a:p>
        </p:txBody>
      </p:sp>
      <p:sp>
        <p:nvSpPr>
          <p:cNvPr id="31750"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3174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60C1CA6-9EEA-6E4D-99AD-9F8B339300A8}" type="slidenum">
              <a:rPr lang="en-US">
                <a:latin typeface="Arial Black" charset="0"/>
              </a:rPr>
              <a:pPr eaLnBrk="1" hangingPunct="1"/>
              <a:t>32</a:t>
            </a:fld>
            <a:endParaRPr lang="en-US">
              <a:latin typeface="Arial Black" charset="0"/>
            </a:endParaRPr>
          </a:p>
        </p:txBody>
      </p:sp>
    </p:spTree>
    <p:extLst>
      <p:ext uri="{BB962C8B-B14F-4D97-AF65-F5344CB8AC3E}">
        <p14:creationId xmlns:p14="http://schemas.microsoft.com/office/powerpoint/2010/main" val="1406448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itle 1"/>
          <p:cNvSpPr>
            <a:spLocks noGrp="1"/>
          </p:cNvSpPr>
          <p:nvPr>
            <p:ph type="title"/>
          </p:nvPr>
        </p:nvSpPr>
        <p:spPr/>
        <p:txBody>
          <a:bodyPr>
            <a:normAutofit fontScale="90000"/>
          </a:bodyPr>
          <a:lstStyle/>
          <a:p>
            <a:pPr eaLnBrk="1" hangingPunct="1"/>
            <a:r>
              <a:rPr lang="en-US" dirty="0"/>
              <a:t>Single-Location Installation (cont.)</a:t>
            </a:r>
          </a:p>
        </p:txBody>
      </p:sp>
      <p:sp>
        <p:nvSpPr>
          <p:cNvPr id="32773"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3277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94E8CA02-0A21-194A-BD31-C1A8DF277D93}" type="slidenum">
              <a:rPr lang="en-US">
                <a:latin typeface="Arial Black" charset="0"/>
              </a:rPr>
              <a:pPr eaLnBrk="1" hangingPunct="1"/>
              <a:t>33</a:t>
            </a:fld>
            <a:endParaRPr lang="en-US">
              <a:latin typeface="Arial Black" charset="0"/>
            </a:endParaRPr>
          </a:p>
        </p:txBody>
      </p:sp>
      <p:pic>
        <p:nvPicPr>
          <p:cNvPr id="32774" name="Picture 7" descr="Noname.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1601" y="1048186"/>
            <a:ext cx="6124575" cy="3346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1645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itle 1"/>
          <p:cNvSpPr>
            <a:spLocks noGrp="1"/>
          </p:cNvSpPr>
          <p:nvPr>
            <p:ph type="title"/>
          </p:nvPr>
        </p:nvSpPr>
        <p:spPr/>
        <p:txBody>
          <a:bodyPr/>
          <a:lstStyle/>
          <a:p>
            <a:pPr eaLnBrk="1" hangingPunct="1"/>
            <a:r>
              <a:rPr lang="en-US" dirty="0"/>
              <a:t>Phased Installation</a:t>
            </a:r>
          </a:p>
        </p:txBody>
      </p:sp>
      <p:sp>
        <p:nvSpPr>
          <p:cNvPr id="33796" name="Content Placeholder 2"/>
          <p:cNvSpPr>
            <a:spLocks noGrp="1"/>
          </p:cNvSpPr>
          <p:nvPr>
            <p:ph idx="1"/>
          </p:nvPr>
        </p:nvSpPr>
        <p:spPr/>
        <p:txBody>
          <a:bodyPr/>
          <a:lstStyle/>
          <a:p>
            <a:pPr eaLnBrk="1" hangingPunct="1"/>
            <a:r>
              <a:rPr lang="en-US" dirty="0"/>
              <a:t>Phased Installation: </a:t>
            </a:r>
            <a:r>
              <a:rPr lang="en-US" dirty="0">
                <a:latin typeface="Helvetica Neue"/>
                <a:cs typeface="Helvetica Neue"/>
              </a:rPr>
              <a:t>changing from the old information system to the new one incrementally, starting with one or a few functional components and then gradually extending the installation to cover the whole new system</a:t>
            </a:r>
          </a:p>
        </p:txBody>
      </p:sp>
      <p:sp>
        <p:nvSpPr>
          <p:cNvPr id="33798"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3379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D824C5BA-D385-7548-A294-497C84965883}" type="slidenum">
              <a:rPr lang="en-US">
                <a:latin typeface="Arial Black" charset="0"/>
              </a:rPr>
              <a:pPr eaLnBrk="1" hangingPunct="1"/>
              <a:t>34</a:t>
            </a:fld>
            <a:endParaRPr lang="en-US">
              <a:latin typeface="Arial Black" charset="0"/>
            </a:endParaRPr>
          </a:p>
        </p:txBody>
      </p:sp>
    </p:spTree>
    <p:extLst>
      <p:ext uri="{BB962C8B-B14F-4D97-AF65-F5344CB8AC3E}">
        <p14:creationId xmlns:p14="http://schemas.microsoft.com/office/powerpoint/2010/main" val="3931091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itle 1"/>
          <p:cNvSpPr>
            <a:spLocks noGrp="1"/>
          </p:cNvSpPr>
          <p:nvPr>
            <p:ph type="title"/>
          </p:nvPr>
        </p:nvSpPr>
        <p:spPr/>
        <p:txBody>
          <a:bodyPr/>
          <a:lstStyle/>
          <a:p>
            <a:pPr eaLnBrk="1" hangingPunct="1"/>
            <a:r>
              <a:rPr lang="en-US" dirty="0"/>
              <a:t>Phased Installation (cont.)</a:t>
            </a:r>
          </a:p>
        </p:txBody>
      </p:sp>
      <p:sp>
        <p:nvSpPr>
          <p:cNvPr id="34821"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3482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69046F51-A13B-2547-8E5E-6BD93FBFBF66}" type="slidenum">
              <a:rPr lang="en-US">
                <a:latin typeface="Arial Black" charset="0"/>
              </a:rPr>
              <a:pPr eaLnBrk="1" hangingPunct="1"/>
              <a:t>35</a:t>
            </a:fld>
            <a:endParaRPr lang="en-US">
              <a:latin typeface="Arial Black" charset="0"/>
            </a:endParaRPr>
          </a:p>
        </p:txBody>
      </p:sp>
      <p:pic>
        <p:nvPicPr>
          <p:cNvPr id="34822" name="Picture 7" descr="Noname.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169129"/>
            <a:ext cx="7335838" cy="2687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8476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ChangeArrowheads="1"/>
          </p:cNvSpPr>
          <p:nvPr>
            <p:ph type="title"/>
          </p:nvPr>
        </p:nvSpPr>
        <p:spPr/>
        <p:txBody>
          <a:bodyPr/>
          <a:lstStyle/>
          <a:p>
            <a:pPr eaLnBrk="1" hangingPunct="1"/>
            <a:r>
              <a:rPr lang="en-US" dirty="0"/>
              <a:t>Planning Installation</a:t>
            </a:r>
          </a:p>
        </p:txBody>
      </p:sp>
      <p:sp>
        <p:nvSpPr>
          <p:cNvPr id="35846" name="Rectangle 3"/>
          <p:cNvSpPr>
            <a:spLocks noGrp="1" noChangeArrowheads="1"/>
          </p:cNvSpPr>
          <p:nvPr>
            <p:ph idx="1"/>
          </p:nvPr>
        </p:nvSpPr>
        <p:spPr/>
        <p:txBody>
          <a:bodyPr>
            <a:normAutofit fontScale="92500" lnSpcReduction="10000"/>
          </a:bodyPr>
          <a:lstStyle/>
          <a:p>
            <a:pPr eaLnBrk="1" hangingPunct="1"/>
            <a:r>
              <a:rPr lang="en-US" sz="4000" dirty="0"/>
              <a:t>Considerations</a:t>
            </a:r>
          </a:p>
          <a:p>
            <a:pPr lvl="1" eaLnBrk="1" hangingPunct="1"/>
            <a:r>
              <a:rPr lang="en-US" sz="3600" dirty="0">
                <a:latin typeface="Helvetica Neue"/>
                <a:cs typeface="Helvetica Neue"/>
              </a:rPr>
              <a:t>Data conversion</a:t>
            </a:r>
          </a:p>
          <a:p>
            <a:pPr lvl="2" eaLnBrk="1" hangingPunct="1"/>
            <a:r>
              <a:rPr lang="en-US" sz="3200" dirty="0">
                <a:latin typeface="Helvetica Neue"/>
                <a:cs typeface="Helvetica Neue"/>
              </a:rPr>
              <a:t>Error correction</a:t>
            </a:r>
          </a:p>
          <a:p>
            <a:pPr lvl="2" eaLnBrk="1" hangingPunct="1"/>
            <a:r>
              <a:rPr lang="en-US" sz="3200" dirty="0">
                <a:latin typeface="Helvetica Neue"/>
                <a:cs typeface="Helvetica Neue"/>
              </a:rPr>
              <a:t>Loading from current system</a:t>
            </a:r>
          </a:p>
          <a:p>
            <a:pPr lvl="1" eaLnBrk="1" hangingPunct="1"/>
            <a:r>
              <a:rPr lang="en-US" sz="3600" dirty="0">
                <a:latin typeface="Helvetica Neue"/>
                <a:cs typeface="Helvetica Neue"/>
              </a:rPr>
              <a:t>Planned system shutdown</a:t>
            </a:r>
          </a:p>
          <a:p>
            <a:pPr lvl="1" eaLnBrk="1" hangingPunct="1"/>
            <a:r>
              <a:rPr lang="en-US" sz="3600" dirty="0">
                <a:latin typeface="Helvetica Neue"/>
                <a:cs typeface="Helvetica Neue"/>
              </a:rPr>
              <a:t>Business cycle of </a:t>
            </a:r>
            <a:r>
              <a:rPr lang="en-US" sz="3600" dirty="0" smtClean="0">
                <a:latin typeface="Helvetica Neue"/>
                <a:cs typeface="Helvetica Neue"/>
              </a:rPr>
              <a:t>organization</a:t>
            </a:r>
            <a:endParaRPr lang="en-US" sz="4000" dirty="0">
              <a:latin typeface="Helvetica Neue"/>
              <a:cs typeface="Helvetica Neue"/>
            </a:endParaRPr>
          </a:p>
        </p:txBody>
      </p:sp>
      <p:sp>
        <p:nvSpPr>
          <p:cNvPr id="35844"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3584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449B0E1D-C7B5-3048-B535-69063F7A4B26}" type="slidenum">
              <a:rPr lang="en-US">
                <a:latin typeface="Arial Black" charset="0"/>
              </a:rPr>
              <a:pPr eaLnBrk="1" hangingPunct="1"/>
              <a:t>36</a:t>
            </a:fld>
            <a:endParaRPr lang="en-US">
              <a:latin typeface="Arial Black" charset="0"/>
            </a:endParaRPr>
          </a:p>
        </p:txBody>
      </p:sp>
    </p:spTree>
    <p:extLst>
      <p:ext uri="{BB962C8B-B14F-4D97-AF65-F5344CB8AC3E}">
        <p14:creationId xmlns:p14="http://schemas.microsoft.com/office/powerpoint/2010/main" val="2530031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itle 1"/>
          <p:cNvSpPr>
            <a:spLocks noGrp="1"/>
          </p:cNvSpPr>
          <p:nvPr>
            <p:ph type="title"/>
          </p:nvPr>
        </p:nvSpPr>
        <p:spPr/>
        <p:txBody>
          <a:bodyPr/>
          <a:lstStyle/>
          <a:p>
            <a:pPr eaLnBrk="1" hangingPunct="1"/>
            <a:r>
              <a:rPr lang="en-US" dirty="0"/>
              <a:t>Documenting the System</a:t>
            </a:r>
          </a:p>
        </p:txBody>
      </p:sp>
      <p:sp>
        <p:nvSpPr>
          <p:cNvPr id="36868" name="Content Placeholder 2"/>
          <p:cNvSpPr>
            <a:spLocks noGrp="1"/>
          </p:cNvSpPr>
          <p:nvPr>
            <p:ph idx="1"/>
          </p:nvPr>
        </p:nvSpPr>
        <p:spPr/>
        <p:txBody>
          <a:bodyPr>
            <a:normAutofit/>
          </a:bodyPr>
          <a:lstStyle/>
          <a:p>
            <a:pPr eaLnBrk="1" hangingPunct="1"/>
            <a:r>
              <a:rPr lang="en-US" dirty="0"/>
              <a:t>System documentation: </a:t>
            </a:r>
            <a:r>
              <a:rPr lang="en-US" dirty="0">
                <a:latin typeface="Helvetica Neue"/>
                <a:cs typeface="Helvetica Neue"/>
              </a:rPr>
              <a:t>detailed information about a system</a:t>
            </a:r>
            <a:r>
              <a:rPr lang="ja-JP" altLang="en-US" dirty="0">
                <a:latin typeface="Helvetica Neue"/>
                <a:cs typeface="Helvetica Neue"/>
              </a:rPr>
              <a:t>’</a:t>
            </a:r>
            <a:r>
              <a:rPr lang="en-US" dirty="0">
                <a:latin typeface="Helvetica Neue"/>
                <a:cs typeface="Helvetica Neue"/>
              </a:rPr>
              <a:t>s design specifications, its internal workings, and its functionality</a:t>
            </a:r>
          </a:p>
          <a:p>
            <a:pPr eaLnBrk="1" hangingPunct="1"/>
            <a:r>
              <a:rPr lang="en-US" dirty="0"/>
              <a:t>User documentation: </a:t>
            </a:r>
            <a:r>
              <a:rPr lang="en-US" dirty="0">
                <a:latin typeface="Helvetica Neue"/>
                <a:cs typeface="Helvetica Neue"/>
              </a:rPr>
              <a:t>written or other visual information about an application system, how it works, and how to use it</a:t>
            </a:r>
          </a:p>
        </p:txBody>
      </p:sp>
      <p:sp>
        <p:nvSpPr>
          <p:cNvPr id="36870"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3686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6CA1B99B-BE50-3540-B524-F59782E3450F}" type="slidenum">
              <a:rPr lang="en-US">
                <a:latin typeface="Arial Black" charset="0"/>
              </a:rPr>
              <a:pPr eaLnBrk="1" hangingPunct="1"/>
              <a:t>37</a:t>
            </a:fld>
            <a:endParaRPr lang="en-US">
              <a:latin typeface="Arial Black" charset="0"/>
            </a:endParaRPr>
          </a:p>
        </p:txBody>
      </p:sp>
    </p:spTree>
    <p:extLst>
      <p:ext uri="{BB962C8B-B14F-4D97-AF65-F5344CB8AC3E}">
        <p14:creationId xmlns:p14="http://schemas.microsoft.com/office/powerpoint/2010/main" val="2094721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itle 1"/>
          <p:cNvSpPr>
            <a:spLocks noGrp="1"/>
          </p:cNvSpPr>
          <p:nvPr>
            <p:ph type="title"/>
          </p:nvPr>
        </p:nvSpPr>
        <p:spPr/>
        <p:txBody>
          <a:bodyPr>
            <a:normAutofit/>
          </a:bodyPr>
          <a:lstStyle/>
          <a:p>
            <a:pPr eaLnBrk="1" hangingPunct="1"/>
            <a:r>
              <a:rPr lang="en-US" sz="4000" dirty="0"/>
              <a:t>Documenting the System (Cont.)</a:t>
            </a:r>
          </a:p>
        </p:txBody>
      </p:sp>
      <p:sp>
        <p:nvSpPr>
          <p:cNvPr id="37892" name="Content Placeholder 2"/>
          <p:cNvSpPr>
            <a:spLocks noGrp="1"/>
          </p:cNvSpPr>
          <p:nvPr>
            <p:ph idx="1"/>
          </p:nvPr>
        </p:nvSpPr>
        <p:spPr/>
        <p:txBody>
          <a:bodyPr>
            <a:normAutofit fontScale="92500"/>
          </a:bodyPr>
          <a:lstStyle/>
          <a:p>
            <a:pPr eaLnBrk="1" hangingPunct="1"/>
            <a:r>
              <a:rPr lang="en-US" dirty="0"/>
              <a:t>Internal documentation: </a:t>
            </a:r>
            <a:r>
              <a:rPr lang="en-US" dirty="0">
                <a:latin typeface="Helvetica Neue"/>
                <a:cs typeface="Helvetica Neue"/>
              </a:rPr>
              <a:t>system documentation that is part of the program source code or is generated at compile time</a:t>
            </a:r>
          </a:p>
          <a:p>
            <a:pPr eaLnBrk="1" hangingPunct="1"/>
            <a:r>
              <a:rPr lang="en-US" dirty="0"/>
              <a:t>External documentation: </a:t>
            </a:r>
            <a:r>
              <a:rPr lang="en-US" dirty="0">
                <a:latin typeface="Helvetica Neue"/>
                <a:cs typeface="Helvetica Neue"/>
              </a:rPr>
              <a:t>system documentation that includes the outcome of structured diagramming techniques such as data flow and E-R diagrams</a:t>
            </a:r>
          </a:p>
        </p:txBody>
      </p:sp>
      <p:sp>
        <p:nvSpPr>
          <p:cNvPr id="37894"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3789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CCEE833D-FF6E-2042-9EA9-94DA56918E1F}" type="slidenum">
              <a:rPr lang="en-US">
                <a:latin typeface="Arial Black" charset="0"/>
              </a:rPr>
              <a:pPr eaLnBrk="1" hangingPunct="1"/>
              <a:t>38</a:t>
            </a:fld>
            <a:endParaRPr lang="en-US">
              <a:latin typeface="Arial Black" charset="0"/>
            </a:endParaRPr>
          </a:p>
        </p:txBody>
      </p:sp>
    </p:spTree>
    <p:extLst>
      <p:ext uri="{BB962C8B-B14F-4D97-AF65-F5344CB8AC3E}">
        <p14:creationId xmlns:p14="http://schemas.microsoft.com/office/powerpoint/2010/main" val="2645206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547263"/>
            <a:ext cx="8229600" cy="4047360"/>
          </a:xfrm>
        </p:spPr>
        <p:txBody>
          <a:bodyPr anchor="ctr" anchorCtr="0"/>
          <a:lstStyle/>
          <a:p>
            <a:pPr marL="0" indent="0" algn="ctr">
              <a:lnSpc>
                <a:spcPct val="90000"/>
              </a:lnSpc>
              <a:buNone/>
            </a:pPr>
            <a:r>
              <a:rPr lang="en-US" b="1" dirty="0" smtClean="0"/>
              <a:t>System Implementation</a:t>
            </a:r>
            <a:endParaRPr lang="en-US" b="1" dirty="0"/>
          </a:p>
        </p:txBody>
      </p:sp>
      <p:sp>
        <p:nvSpPr>
          <p:cNvPr id="3" name="TextBox 2"/>
          <p:cNvSpPr txBox="1"/>
          <p:nvPr/>
        </p:nvSpPr>
        <p:spPr>
          <a:xfrm>
            <a:off x="467166" y="2984311"/>
            <a:ext cx="8219634" cy="1015663"/>
          </a:xfrm>
          <a:prstGeom prst="rect">
            <a:avLst/>
          </a:prstGeom>
          <a:noFill/>
        </p:spPr>
        <p:txBody>
          <a:bodyPr wrap="square" rtlCol="0">
            <a:spAutoFit/>
          </a:bodyPr>
          <a:lstStyle/>
          <a:p>
            <a:pPr algn="ctr"/>
            <a:r>
              <a:rPr lang="en-US" sz="1200" dirty="0" smtClean="0">
                <a:latin typeface="Helvetica Neue"/>
                <a:cs typeface="Helvetica Neue"/>
              </a:rPr>
              <a:t>References</a:t>
            </a:r>
            <a:r>
              <a:rPr lang="en-US" sz="1200" dirty="0">
                <a:latin typeface="Helvetica Neue"/>
                <a:cs typeface="Helvetica Neue"/>
              </a:rPr>
              <a:t/>
            </a:r>
            <a:br>
              <a:rPr lang="en-US" sz="1200" dirty="0">
                <a:latin typeface="Helvetica Neue"/>
                <a:cs typeface="Helvetica Neue"/>
              </a:rPr>
            </a:br>
            <a:r>
              <a:rPr lang="en-US" sz="1200" dirty="0">
                <a:latin typeface="Helvetica Neue"/>
                <a:cs typeface="Helvetica Neue"/>
              </a:rPr>
              <a:t>- - - - </a:t>
            </a:r>
            <a:r>
              <a:rPr lang="en-US" sz="1200" dirty="0" smtClean="0">
                <a:latin typeface="Helvetica Neue"/>
                <a:cs typeface="Helvetica Neue"/>
              </a:rPr>
              <a:t>- </a:t>
            </a:r>
            <a:r>
              <a:rPr lang="en-US" sz="1200" dirty="0">
                <a:latin typeface="Helvetica Neue"/>
                <a:cs typeface="Helvetica Neue"/>
              </a:rPr>
              <a:t>- - - </a:t>
            </a:r>
            <a:r>
              <a:rPr lang="en-US" sz="1200" u="sng" dirty="0">
                <a:latin typeface="Helvetica Neue"/>
                <a:cs typeface="Helvetica Neue"/>
              </a:rPr>
              <a:t/>
            </a:r>
            <a:br>
              <a:rPr lang="en-US" sz="1200" u="sng" dirty="0">
                <a:latin typeface="Helvetica Neue"/>
                <a:cs typeface="Helvetica Neue"/>
              </a:rPr>
            </a:br>
            <a:r>
              <a:rPr lang="en-US" dirty="0" err="1" smtClean="0">
                <a:latin typeface="Helvetica Neue"/>
                <a:cs typeface="Helvetica Neue"/>
              </a:rPr>
              <a:t>Valacich</a:t>
            </a:r>
            <a:r>
              <a:rPr lang="en-US" dirty="0" smtClean="0">
                <a:latin typeface="Helvetica Neue"/>
                <a:cs typeface="Helvetica Neue"/>
              </a:rPr>
              <a:t> and George, </a:t>
            </a:r>
            <a:r>
              <a:rPr lang="en-US" i="1" dirty="0" smtClean="0">
                <a:latin typeface="Helvetica Neue"/>
                <a:cs typeface="Helvetica Neue"/>
              </a:rPr>
              <a:t>Modern Systems Analysis and Design</a:t>
            </a:r>
            <a:r>
              <a:rPr lang="en-US" dirty="0" smtClean="0">
                <a:latin typeface="Helvetica Neue"/>
                <a:cs typeface="Helvetica Neue"/>
              </a:rPr>
              <a:t>, 8</a:t>
            </a:r>
            <a:r>
              <a:rPr lang="en-US" baseline="30000" dirty="0" smtClean="0">
                <a:latin typeface="Helvetica Neue"/>
                <a:cs typeface="Helvetica Neue"/>
              </a:rPr>
              <a:t>th</a:t>
            </a:r>
            <a:r>
              <a:rPr lang="en-US" dirty="0" smtClean="0">
                <a:latin typeface="Helvetica Neue"/>
                <a:cs typeface="Helvetica Neue"/>
              </a:rPr>
              <a:t> Ed., </a:t>
            </a:r>
            <a:br>
              <a:rPr lang="en-US" dirty="0" smtClean="0">
                <a:latin typeface="Helvetica Neue"/>
                <a:cs typeface="Helvetica Neue"/>
              </a:rPr>
            </a:br>
            <a:r>
              <a:rPr lang="en-US" dirty="0" smtClean="0">
                <a:latin typeface="Helvetica Neue"/>
                <a:cs typeface="Helvetica Neue"/>
              </a:rPr>
              <a:t>Pearson, Chapter 13</a:t>
            </a:r>
            <a:endParaRPr lang="en-US" sz="1200" dirty="0">
              <a:latin typeface="Helvetica Neue"/>
              <a:cs typeface="Helvetica Neue"/>
            </a:endParaRPr>
          </a:p>
        </p:txBody>
      </p:sp>
      <p:sp>
        <p:nvSpPr>
          <p:cNvPr id="2" name="Date Placeholder 1"/>
          <p:cNvSpPr>
            <a:spLocks noGrp="1"/>
          </p:cNvSpPr>
          <p:nvPr>
            <p:ph type="dt" sz="half" idx="10"/>
          </p:nvPr>
        </p:nvSpPr>
        <p:spPr/>
        <p:txBody>
          <a:bodyPr/>
          <a:lstStyle/>
          <a:p>
            <a:r>
              <a:rPr lang="en-US" smtClean="0"/>
              <a:t>Information Systems, Unit 05</a:t>
            </a:r>
            <a:endParaRPr lang="en-US"/>
          </a:p>
        </p:txBody>
      </p:sp>
      <p:sp>
        <p:nvSpPr>
          <p:cNvPr id="6" name="Slide Number Placeholder 5"/>
          <p:cNvSpPr>
            <a:spLocks noGrp="1"/>
          </p:cNvSpPr>
          <p:nvPr>
            <p:ph type="sldNum" sz="quarter" idx="12"/>
          </p:nvPr>
        </p:nvSpPr>
        <p:spPr/>
        <p:txBody>
          <a:bodyPr/>
          <a:lstStyle/>
          <a:p>
            <a:fld id="{70915109-DA69-6E47-8559-61ECB78F5B26}" type="slidenum">
              <a:rPr lang="en-US" smtClean="0"/>
              <a:t>3</a:t>
            </a:fld>
            <a:endParaRPr lang="en-US"/>
          </a:p>
        </p:txBody>
      </p:sp>
    </p:spTree>
    <p:extLst>
      <p:ext uri="{BB962C8B-B14F-4D97-AF65-F5344CB8AC3E}">
        <p14:creationId xmlns:p14="http://schemas.microsoft.com/office/powerpoint/2010/main" val="320345145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3891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D07ADC36-DC0E-C346-A58B-327A08F8213E}" type="slidenum">
              <a:rPr lang="en-US">
                <a:latin typeface="Arial Black" charset="0"/>
              </a:rPr>
              <a:pPr eaLnBrk="1" hangingPunct="1"/>
              <a:t>39</a:t>
            </a:fld>
            <a:endParaRPr lang="en-US">
              <a:latin typeface="Arial Black" charset="0"/>
            </a:endParaRPr>
          </a:p>
        </p:txBody>
      </p:sp>
      <p:pic>
        <p:nvPicPr>
          <p:cNvPr id="3891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302361"/>
            <a:ext cx="8710613" cy="438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218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3993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0C3D7CEC-BFB7-714C-88DE-120DB91FEE28}" type="slidenum">
              <a:rPr lang="en-US">
                <a:latin typeface="Arial Black" charset="0"/>
              </a:rPr>
              <a:pPr eaLnBrk="1" hangingPunct="1"/>
              <a:t>40</a:t>
            </a:fld>
            <a:endParaRPr lang="en-US">
              <a:latin typeface="Arial Black" charset="0"/>
            </a:endParaRPr>
          </a:p>
        </p:txBody>
      </p:sp>
      <p:sp>
        <p:nvSpPr>
          <p:cNvPr id="39941" name="Rectangle 1"/>
          <p:cNvSpPr>
            <a:spLocks noChangeArrowheads="1"/>
          </p:cNvSpPr>
          <p:nvPr/>
        </p:nvSpPr>
        <p:spPr bwMode="auto">
          <a:xfrm>
            <a:off x="381000" y="3906010"/>
            <a:ext cx="4572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dirty="0">
                <a:latin typeface="Helvetica Neue"/>
                <a:cs typeface="Helvetica Neue"/>
              </a:rPr>
              <a:t>Figure 13-7</a:t>
            </a:r>
          </a:p>
          <a:p>
            <a:r>
              <a:rPr lang="en-US" dirty="0">
                <a:latin typeface="Helvetica Neue"/>
                <a:cs typeface="Helvetica Neue"/>
              </a:rPr>
              <a:t>Example of online user documentation</a:t>
            </a:r>
          </a:p>
          <a:p>
            <a:r>
              <a:rPr lang="en-US" dirty="0">
                <a:latin typeface="Helvetica Neue"/>
                <a:cs typeface="Helvetica Neue"/>
              </a:rPr>
              <a:t>(</a:t>
            </a:r>
            <a:r>
              <a:rPr lang="en-US" i="1" dirty="0">
                <a:latin typeface="Helvetica Neue"/>
                <a:cs typeface="Helvetica Neue"/>
              </a:rPr>
              <a:t>Source: </a:t>
            </a:r>
            <a:r>
              <a:rPr lang="en-US" dirty="0">
                <a:latin typeface="Helvetica Neue"/>
                <a:cs typeface="Helvetica Neue"/>
              </a:rPr>
              <a:t>Microsoft Corporation.)</a:t>
            </a:r>
          </a:p>
        </p:txBody>
      </p:sp>
      <p:pic>
        <p:nvPicPr>
          <p:cNvPr id="3994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326" y="342676"/>
            <a:ext cx="7305675" cy="35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3032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2"/>
          <p:cNvSpPr>
            <a:spLocks noGrp="1"/>
          </p:cNvSpPr>
          <p:nvPr>
            <p:ph type="title"/>
          </p:nvPr>
        </p:nvSpPr>
        <p:spPr/>
        <p:txBody>
          <a:bodyPr>
            <a:normAutofit/>
          </a:bodyPr>
          <a:lstStyle/>
          <a:p>
            <a:r>
              <a:rPr lang="en-US" dirty="0" smtClean="0"/>
              <a:t>Generic User</a:t>
            </a:r>
            <a:r>
              <a:rPr lang="ja-JP" altLang="en-US" dirty="0" smtClean="0"/>
              <a:t>’</a:t>
            </a:r>
            <a:r>
              <a:rPr lang="en-US" dirty="0" smtClean="0"/>
              <a:t>s Guide Outline</a:t>
            </a:r>
            <a:endParaRPr lang="en-US" dirty="0"/>
          </a:p>
        </p:txBody>
      </p:sp>
      <p:sp>
        <p:nvSpPr>
          <p:cNvPr id="40965"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40964"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606AB4E8-0192-1341-8B9D-0EECC1A34049}" type="slidenum">
              <a:rPr lang="en-US">
                <a:latin typeface="Arial Black" charset="0"/>
              </a:rPr>
              <a:pPr eaLnBrk="1" hangingPunct="1"/>
              <a:t>41</a:t>
            </a:fld>
            <a:endParaRPr lang="en-US">
              <a:latin typeface="Arial Black" charset="0"/>
            </a:endParaRPr>
          </a:p>
        </p:txBody>
      </p:sp>
      <p:sp>
        <p:nvSpPr>
          <p:cNvPr id="40966" name="Rectangle 1"/>
          <p:cNvSpPr>
            <a:spLocks noChangeArrowheads="1"/>
          </p:cNvSpPr>
          <p:nvPr/>
        </p:nvSpPr>
        <p:spPr bwMode="auto">
          <a:xfrm>
            <a:off x="457200" y="1072753"/>
            <a:ext cx="3886200"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a:latin typeface="Helvetica Neue Black Condensed"/>
                <a:cs typeface="Helvetica Neue Black Condensed"/>
              </a:rPr>
              <a:t>Preface</a:t>
            </a:r>
          </a:p>
          <a:p>
            <a:r>
              <a:rPr lang="en-US" dirty="0">
                <a:latin typeface="Helvetica Neue Black Condensed"/>
                <a:cs typeface="Helvetica Neue Black Condensed"/>
              </a:rPr>
              <a:t>1. Introduction</a:t>
            </a:r>
          </a:p>
          <a:p>
            <a:pPr lvl="1"/>
            <a:r>
              <a:rPr lang="en-US" dirty="0">
                <a:latin typeface="Helvetica Neue"/>
                <a:cs typeface="Helvetica Neue"/>
              </a:rPr>
              <a:t>1.1. Configurations</a:t>
            </a:r>
          </a:p>
          <a:p>
            <a:pPr lvl="1"/>
            <a:r>
              <a:rPr lang="en-US" dirty="0">
                <a:latin typeface="Helvetica Neue"/>
                <a:cs typeface="Helvetica Neue"/>
              </a:rPr>
              <a:t>1.2 Function flow</a:t>
            </a:r>
          </a:p>
          <a:p>
            <a:r>
              <a:rPr lang="en-US" dirty="0">
                <a:latin typeface="Helvetica Neue Black Condensed"/>
                <a:cs typeface="Helvetica Neue Black Condensed"/>
              </a:rPr>
              <a:t>2. User interface</a:t>
            </a:r>
          </a:p>
          <a:p>
            <a:pPr lvl="1"/>
            <a:r>
              <a:rPr lang="en-US" dirty="0">
                <a:latin typeface="Helvetica Neue"/>
                <a:cs typeface="Helvetica Neue"/>
              </a:rPr>
              <a:t>2.1 Display screens</a:t>
            </a:r>
          </a:p>
          <a:p>
            <a:pPr lvl="1"/>
            <a:r>
              <a:rPr lang="en-US" dirty="0">
                <a:latin typeface="Helvetica Neue"/>
                <a:cs typeface="Helvetica Neue"/>
              </a:rPr>
              <a:t>2.2 Command types</a:t>
            </a:r>
          </a:p>
          <a:p>
            <a:r>
              <a:rPr lang="en-US" dirty="0">
                <a:latin typeface="Helvetica Neue Black Condensed"/>
                <a:cs typeface="Helvetica Neue Black Condensed"/>
              </a:rPr>
              <a:t>3. Getting started</a:t>
            </a:r>
          </a:p>
          <a:p>
            <a:pPr lvl="1"/>
            <a:r>
              <a:rPr lang="en-US" dirty="0">
                <a:latin typeface="Helvetica Neue"/>
                <a:cs typeface="Helvetica Neue"/>
              </a:rPr>
              <a:t>3.1 Login</a:t>
            </a:r>
          </a:p>
          <a:p>
            <a:pPr lvl="1"/>
            <a:r>
              <a:rPr lang="en-US" dirty="0">
                <a:latin typeface="Helvetica Neue"/>
                <a:cs typeface="Helvetica Neue"/>
              </a:rPr>
              <a:t>3.2 Logout</a:t>
            </a:r>
          </a:p>
          <a:p>
            <a:pPr lvl="1"/>
            <a:r>
              <a:rPr lang="en-US" dirty="0">
                <a:latin typeface="Helvetica Neue"/>
                <a:cs typeface="Helvetica Neue"/>
              </a:rPr>
              <a:t>3.3 Save</a:t>
            </a:r>
          </a:p>
          <a:p>
            <a:pPr lvl="1"/>
            <a:r>
              <a:rPr lang="en-US" dirty="0">
                <a:latin typeface="Helvetica Neue"/>
                <a:cs typeface="Helvetica Neue"/>
              </a:rPr>
              <a:t>3.4 Error recovery</a:t>
            </a:r>
          </a:p>
          <a:p>
            <a:pPr lvl="1"/>
            <a:r>
              <a:rPr lang="en-US" dirty="0">
                <a:latin typeface="Helvetica Neue"/>
                <a:cs typeface="Helvetica Neue"/>
              </a:rPr>
              <a:t>3.n [Basic procedure name]</a:t>
            </a:r>
          </a:p>
        </p:txBody>
      </p:sp>
      <p:sp>
        <p:nvSpPr>
          <p:cNvPr id="40967" name="Rectangle 7"/>
          <p:cNvSpPr>
            <a:spLocks noChangeArrowheads="1"/>
          </p:cNvSpPr>
          <p:nvPr/>
        </p:nvSpPr>
        <p:spPr bwMode="auto">
          <a:xfrm>
            <a:off x="4343400" y="1200150"/>
            <a:ext cx="43434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latin typeface="Helvetica Neue"/>
                <a:cs typeface="Helvetica Neue"/>
              </a:rPr>
              <a:t>n. [Task name]</a:t>
            </a:r>
          </a:p>
          <a:p>
            <a:r>
              <a:rPr lang="en-US" dirty="0">
                <a:latin typeface="Helvetica Neue Black Condensed"/>
                <a:cs typeface="Helvetica Neue Black Condensed"/>
              </a:rPr>
              <a:t>Appendix A—Error Messages</a:t>
            </a:r>
          </a:p>
          <a:p>
            <a:r>
              <a:rPr lang="en-US" dirty="0">
                <a:latin typeface="Helvetica Neue"/>
                <a:cs typeface="Helvetica Neue"/>
              </a:rPr>
              <a:t>	([Appendix])</a:t>
            </a:r>
          </a:p>
          <a:p>
            <a:r>
              <a:rPr lang="en-US" dirty="0">
                <a:latin typeface="Helvetica Neue Black Condensed"/>
                <a:cs typeface="Helvetica Neue Black Condensed"/>
              </a:rPr>
              <a:t>Glossary</a:t>
            </a:r>
          </a:p>
          <a:p>
            <a:r>
              <a:rPr lang="en-US" dirty="0">
                <a:latin typeface="Helvetica Neue"/>
                <a:cs typeface="Helvetica Neue"/>
              </a:rPr>
              <a:t>	Terms</a:t>
            </a:r>
          </a:p>
          <a:p>
            <a:r>
              <a:rPr lang="en-US" dirty="0">
                <a:latin typeface="Helvetica Neue"/>
                <a:cs typeface="Helvetica Neue"/>
              </a:rPr>
              <a:t>	Acronyms</a:t>
            </a:r>
          </a:p>
          <a:p>
            <a:r>
              <a:rPr lang="en-US" dirty="0">
                <a:latin typeface="Helvetica Neue Black Condensed"/>
                <a:cs typeface="Helvetica Neue Black Condensed"/>
              </a:rPr>
              <a:t>Index</a:t>
            </a:r>
          </a:p>
        </p:txBody>
      </p:sp>
      <p:sp>
        <p:nvSpPr>
          <p:cNvPr id="40968" name="Rectangle 3"/>
          <p:cNvSpPr>
            <a:spLocks noChangeArrowheads="1"/>
          </p:cNvSpPr>
          <p:nvPr/>
        </p:nvSpPr>
        <p:spPr bwMode="auto">
          <a:xfrm>
            <a:off x="5715000" y="3919538"/>
            <a:ext cx="2667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i="1" dirty="0">
                <a:latin typeface="Helvetica Neue"/>
                <a:cs typeface="Helvetica Neue"/>
              </a:rPr>
              <a:t>Source: </a:t>
            </a:r>
            <a:r>
              <a:rPr lang="en-US" dirty="0">
                <a:latin typeface="Helvetica Neue"/>
                <a:cs typeface="Helvetica Neue"/>
              </a:rPr>
              <a:t>Adapted from Bell and Evans, 1989.)</a:t>
            </a:r>
          </a:p>
        </p:txBody>
      </p:sp>
    </p:spTree>
    <p:extLst>
      <p:ext uri="{BB962C8B-B14F-4D97-AF65-F5344CB8AC3E}">
        <p14:creationId xmlns:p14="http://schemas.microsoft.com/office/powerpoint/2010/main" val="3098389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itle 1"/>
          <p:cNvSpPr>
            <a:spLocks noGrp="1"/>
          </p:cNvSpPr>
          <p:nvPr>
            <p:ph type="title"/>
          </p:nvPr>
        </p:nvSpPr>
        <p:spPr/>
        <p:txBody>
          <a:bodyPr>
            <a:normAutofit/>
          </a:bodyPr>
          <a:lstStyle/>
          <a:p>
            <a:pPr eaLnBrk="1" hangingPunct="1"/>
            <a:r>
              <a:rPr lang="en-US" dirty="0"/>
              <a:t>Training and Supporting Users</a:t>
            </a:r>
          </a:p>
        </p:txBody>
      </p:sp>
      <p:sp>
        <p:nvSpPr>
          <p:cNvPr id="41988" name="Content Placeholder 2"/>
          <p:cNvSpPr>
            <a:spLocks noGrp="1"/>
          </p:cNvSpPr>
          <p:nvPr>
            <p:ph idx="1"/>
          </p:nvPr>
        </p:nvSpPr>
        <p:spPr/>
        <p:txBody>
          <a:bodyPr>
            <a:normAutofit lnSpcReduction="10000"/>
          </a:bodyPr>
          <a:lstStyle/>
          <a:p>
            <a:pPr eaLnBrk="1" hangingPunct="1"/>
            <a:r>
              <a:rPr lang="en-US" dirty="0"/>
              <a:t>Support: </a:t>
            </a:r>
            <a:r>
              <a:rPr lang="en-US" dirty="0">
                <a:latin typeface="Helvetica Neue"/>
                <a:cs typeface="Helvetica Neue"/>
              </a:rPr>
              <a:t>providing ongoing educational and problem-solving assistance to information system users </a:t>
            </a:r>
          </a:p>
          <a:p>
            <a:pPr eaLnBrk="1" hangingPunct="1"/>
            <a:r>
              <a:rPr lang="en-US" dirty="0">
                <a:latin typeface="Helvetica Neue"/>
                <a:cs typeface="Helvetica Neue"/>
              </a:rPr>
              <a:t>For in-house developed systems, support materials and jobs will have to be prepared or designed as part of the implementation process.</a:t>
            </a:r>
          </a:p>
        </p:txBody>
      </p:sp>
      <p:sp>
        <p:nvSpPr>
          <p:cNvPr id="41990"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4198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D9F1C663-BD6C-3641-911E-66D2F1375816}" type="slidenum">
              <a:rPr lang="en-US">
                <a:latin typeface="Arial Black" charset="0"/>
              </a:rPr>
              <a:pPr eaLnBrk="1" hangingPunct="1"/>
              <a:t>42</a:t>
            </a:fld>
            <a:endParaRPr lang="en-US">
              <a:latin typeface="Arial Black" charset="0"/>
            </a:endParaRPr>
          </a:p>
        </p:txBody>
      </p:sp>
    </p:spTree>
    <p:extLst>
      <p:ext uri="{BB962C8B-B14F-4D97-AF65-F5344CB8AC3E}">
        <p14:creationId xmlns:p14="http://schemas.microsoft.com/office/powerpoint/2010/main" val="3872759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2"/>
          <p:cNvSpPr>
            <a:spLocks noGrp="1" noChangeArrowheads="1"/>
          </p:cNvSpPr>
          <p:nvPr>
            <p:ph type="title"/>
          </p:nvPr>
        </p:nvSpPr>
        <p:spPr/>
        <p:txBody>
          <a:bodyPr>
            <a:normAutofit fontScale="90000"/>
          </a:bodyPr>
          <a:lstStyle/>
          <a:p>
            <a:pPr eaLnBrk="1" hangingPunct="1"/>
            <a:r>
              <a:rPr lang="en-US" sz="4000" dirty="0"/>
              <a:t>Training Information Systems Users</a:t>
            </a:r>
          </a:p>
        </p:txBody>
      </p:sp>
      <p:sp>
        <p:nvSpPr>
          <p:cNvPr id="43014" name="Rectangle 3"/>
          <p:cNvSpPr>
            <a:spLocks noGrp="1" noChangeArrowheads="1"/>
          </p:cNvSpPr>
          <p:nvPr>
            <p:ph idx="1"/>
          </p:nvPr>
        </p:nvSpPr>
        <p:spPr/>
        <p:txBody>
          <a:bodyPr>
            <a:normAutofit lnSpcReduction="10000"/>
          </a:bodyPr>
          <a:lstStyle/>
          <a:p>
            <a:pPr marL="609600" indent="-609600" eaLnBrk="1" hangingPunct="1"/>
            <a:r>
              <a:rPr lang="en-US" dirty="0"/>
              <a:t>Potential training topics</a:t>
            </a:r>
          </a:p>
          <a:p>
            <a:pPr marL="990600" lvl="1" indent="-533400" eaLnBrk="1" hangingPunct="1"/>
            <a:r>
              <a:rPr lang="en-US" dirty="0">
                <a:latin typeface="Helvetica Neue"/>
                <a:cs typeface="Helvetica Neue"/>
              </a:rPr>
              <a:t>Use of the system</a:t>
            </a:r>
          </a:p>
          <a:p>
            <a:pPr marL="990600" lvl="1" indent="-533400" eaLnBrk="1" hangingPunct="1"/>
            <a:r>
              <a:rPr lang="en-US" dirty="0">
                <a:latin typeface="Helvetica Neue"/>
                <a:cs typeface="Helvetica Neue"/>
              </a:rPr>
              <a:t>General computer concepts</a:t>
            </a:r>
          </a:p>
          <a:p>
            <a:pPr marL="990600" lvl="1" indent="-533400" eaLnBrk="1" hangingPunct="1"/>
            <a:r>
              <a:rPr lang="en-US" dirty="0">
                <a:latin typeface="Helvetica Neue"/>
                <a:cs typeface="Helvetica Neue"/>
              </a:rPr>
              <a:t>Information system concepts</a:t>
            </a:r>
          </a:p>
          <a:p>
            <a:pPr marL="990600" lvl="1" indent="-533400" eaLnBrk="1" hangingPunct="1"/>
            <a:r>
              <a:rPr lang="en-US" dirty="0">
                <a:latin typeface="Helvetica Neue"/>
                <a:cs typeface="Helvetica Neue"/>
              </a:rPr>
              <a:t>Organizational concepts</a:t>
            </a:r>
          </a:p>
          <a:p>
            <a:pPr marL="990600" lvl="1" indent="-533400" eaLnBrk="1" hangingPunct="1"/>
            <a:r>
              <a:rPr lang="en-US" dirty="0">
                <a:latin typeface="Helvetica Neue"/>
                <a:cs typeface="Helvetica Neue"/>
              </a:rPr>
              <a:t>System management</a:t>
            </a:r>
          </a:p>
          <a:p>
            <a:pPr marL="990600" lvl="1" indent="-533400" eaLnBrk="1" hangingPunct="1"/>
            <a:r>
              <a:rPr lang="en-US" dirty="0">
                <a:latin typeface="Helvetica Neue"/>
                <a:cs typeface="Helvetica Neue"/>
              </a:rPr>
              <a:t>System installation</a:t>
            </a:r>
          </a:p>
        </p:txBody>
      </p:sp>
      <p:sp>
        <p:nvSpPr>
          <p:cNvPr id="43012"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4301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B44F93A9-8E28-854D-A647-87A3E08E0627}" type="slidenum">
              <a:rPr lang="en-US">
                <a:latin typeface="Arial Black" charset="0"/>
              </a:rPr>
              <a:pPr eaLnBrk="1" hangingPunct="1"/>
              <a:t>43</a:t>
            </a:fld>
            <a:endParaRPr lang="en-US">
              <a:latin typeface="Arial Black" charset="0"/>
            </a:endParaRPr>
          </a:p>
        </p:txBody>
      </p:sp>
    </p:spTree>
    <p:extLst>
      <p:ext uri="{BB962C8B-B14F-4D97-AF65-F5344CB8AC3E}">
        <p14:creationId xmlns:p14="http://schemas.microsoft.com/office/powerpoint/2010/main" val="3675352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itle 1"/>
          <p:cNvSpPr>
            <a:spLocks noGrp="1"/>
          </p:cNvSpPr>
          <p:nvPr>
            <p:ph type="title"/>
          </p:nvPr>
        </p:nvSpPr>
        <p:spPr/>
        <p:txBody>
          <a:bodyPr/>
          <a:lstStyle/>
          <a:p>
            <a:r>
              <a:rPr lang="en-US" dirty="0"/>
              <a:t>Types of Training Methods</a:t>
            </a:r>
          </a:p>
        </p:txBody>
      </p:sp>
      <p:sp>
        <p:nvSpPr>
          <p:cNvPr id="44036" name="Content Placeholder 2"/>
          <p:cNvSpPr>
            <a:spLocks noGrp="1"/>
          </p:cNvSpPr>
          <p:nvPr>
            <p:ph idx="1"/>
          </p:nvPr>
        </p:nvSpPr>
        <p:spPr/>
        <p:txBody>
          <a:bodyPr>
            <a:normAutofit fontScale="92500"/>
          </a:bodyPr>
          <a:lstStyle/>
          <a:p>
            <a:r>
              <a:rPr lang="en-US" dirty="0">
                <a:latin typeface="Helvetica Neue"/>
                <a:cs typeface="Helvetica Neue"/>
              </a:rPr>
              <a:t>Resident expert</a:t>
            </a:r>
          </a:p>
          <a:p>
            <a:r>
              <a:rPr lang="en-US" dirty="0">
                <a:latin typeface="Helvetica Neue"/>
                <a:cs typeface="Helvetica Neue"/>
              </a:rPr>
              <a:t>Traditional instructor-led classroom training</a:t>
            </a:r>
          </a:p>
          <a:p>
            <a:r>
              <a:rPr lang="en-US" dirty="0">
                <a:latin typeface="Helvetica Neue"/>
                <a:cs typeface="Helvetica Neue"/>
              </a:rPr>
              <a:t>E-learning, distance learning</a:t>
            </a:r>
          </a:p>
          <a:p>
            <a:r>
              <a:rPr lang="en-US" dirty="0">
                <a:latin typeface="Helvetica Neue"/>
                <a:cs typeface="Helvetica Neue"/>
              </a:rPr>
              <a:t>Blended learning (instructor plus e-learning)</a:t>
            </a:r>
          </a:p>
          <a:p>
            <a:r>
              <a:rPr lang="en-US" dirty="0">
                <a:latin typeface="Helvetica Neue"/>
                <a:cs typeface="Helvetica Neue"/>
              </a:rPr>
              <a:t>Software help components</a:t>
            </a:r>
          </a:p>
          <a:p>
            <a:r>
              <a:rPr lang="en-US" dirty="0">
                <a:latin typeface="Helvetica Neue"/>
                <a:cs typeface="Helvetica Neue"/>
              </a:rPr>
              <a:t>External sources (e.g. vendors)</a:t>
            </a:r>
          </a:p>
        </p:txBody>
      </p:sp>
      <p:sp>
        <p:nvSpPr>
          <p:cNvPr id="44038"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4403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6C5904E8-691B-024A-9277-6577F584E04A}" type="slidenum">
              <a:rPr lang="en-US">
                <a:latin typeface="Arial Black" charset="0"/>
              </a:rPr>
              <a:pPr eaLnBrk="1" hangingPunct="1"/>
              <a:t>44</a:t>
            </a:fld>
            <a:endParaRPr lang="en-US">
              <a:latin typeface="Arial Black" charset="0"/>
            </a:endParaRPr>
          </a:p>
        </p:txBody>
      </p:sp>
    </p:spTree>
    <p:extLst>
      <p:ext uri="{BB962C8B-B14F-4D97-AF65-F5344CB8AC3E}">
        <p14:creationId xmlns:p14="http://schemas.microsoft.com/office/powerpoint/2010/main" val="425764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itle 1"/>
          <p:cNvSpPr>
            <a:spLocks noGrp="1"/>
          </p:cNvSpPr>
          <p:nvPr>
            <p:ph type="title"/>
          </p:nvPr>
        </p:nvSpPr>
        <p:spPr/>
        <p:txBody>
          <a:bodyPr>
            <a:normAutofit fontScale="90000"/>
          </a:bodyPr>
          <a:lstStyle/>
          <a:p>
            <a:pPr eaLnBrk="1" hangingPunct="1"/>
            <a:r>
              <a:rPr lang="en-US" dirty="0"/>
              <a:t>Training Information Systems Users (Cont.)</a:t>
            </a:r>
          </a:p>
        </p:txBody>
      </p:sp>
      <p:sp>
        <p:nvSpPr>
          <p:cNvPr id="45060" name="Content Placeholder 2"/>
          <p:cNvSpPr>
            <a:spLocks noGrp="1"/>
          </p:cNvSpPr>
          <p:nvPr>
            <p:ph idx="1"/>
          </p:nvPr>
        </p:nvSpPr>
        <p:spPr/>
        <p:txBody>
          <a:bodyPr>
            <a:normAutofit fontScale="92500"/>
          </a:bodyPr>
          <a:lstStyle/>
          <a:p>
            <a:pPr eaLnBrk="1" hangingPunct="1"/>
            <a:r>
              <a:rPr lang="en-US" dirty="0"/>
              <a:t>Electronic performance support system (EPSS): </a:t>
            </a:r>
            <a:r>
              <a:rPr lang="en-US" dirty="0">
                <a:latin typeface="Helvetica Neue"/>
                <a:cs typeface="Helvetica Neue"/>
              </a:rPr>
              <a:t>component of a software package or an application in which training and educational information is embedded</a:t>
            </a:r>
          </a:p>
          <a:p>
            <a:pPr eaLnBrk="1" hangingPunct="1"/>
            <a:r>
              <a:rPr lang="en-US" dirty="0">
                <a:latin typeface="Helvetica Neue"/>
                <a:cs typeface="Helvetica Neue"/>
              </a:rPr>
              <a:t>An EPSS can take several forms, including a tutorial, an expert system shell, and hypertext jumps to reference materials.</a:t>
            </a:r>
          </a:p>
        </p:txBody>
      </p:sp>
      <p:sp>
        <p:nvSpPr>
          <p:cNvPr id="45062"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4506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86058A11-C601-924C-9AE7-826C3F81F84E}" type="slidenum">
              <a:rPr lang="en-US">
                <a:latin typeface="Arial Black" charset="0"/>
              </a:rPr>
              <a:pPr eaLnBrk="1" hangingPunct="1"/>
              <a:t>45</a:t>
            </a:fld>
            <a:endParaRPr lang="en-US">
              <a:latin typeface="Arial Black" charset="0"/>
            </a:endParaRPr>
          </a:p>
        </p:txBody>
      </p:sp>
    </p:spTree>
    <p:extLst>
      <p:ext uri="{BB962C8B-B14F-4D97-AF65-F5344CB8AC3E}">
        <p14:creationId xmlns:p14="http://schemas.microsoft.com/office/powerpoint/2010/main" val="2699265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2"/>
          <p:cNvSpPr>
            <a:spLocks noGrp="1" noChangeArrowheads="1"/>
          </p:cNvSpPr>
          <p:nvPr>
            <p:ph type="title"/>
          </p:nvPr>
        </p:nvSpPr>
        <p:spPr/>
        <p:txBody>
          <a:bodyPr>
            <a:normAutofit fontScale="90000"/>
          </a:bodyPr>
          <a:lstStyle/>
          <a:p>
            <a:pPr eaLnBrk="1" hangingPunct="1"/>
            <a:r>
              <a:rPr lang="en-US" sz="4000" dirty="0"/>
              <a:t>Supporting Information Systems Users</a:t>
            </a:r>
          </a:p>
        </p:txBody>
      </p:sp>
      <p:sp>
        <p:nvSpPr>
          <p:cNvPr id="46086" name="Rectangle 3"/>
          <p:cNvSpPr>
            <a:spLocks noGrp="1" noChangeArrowheads="1"/>
          </p:cNvSpPr>
          <p:nvPr>
            <p:ph idx="1"/>
          </p:nvPr>
        </p:nvSpPr>
        <p:spPr/>
        <p:txBody>
          <a:bodyPr>
            <a:normAutofit lnSpcReduction="10000"/>
          </a:bodyPr>
          <a:lstStyle/>
          <a:p>
            <a:pPr eaLnBrk="1" hangingPunct="1"/>
            <a:r>
              <a:rPr lang="en-US" dirty="0">
                <a:latin typeface="Helvetica Neue"/>
                <a:cs typeface="Helvetica Neue"/>
              </a:rPr>
              <a:t>Support is important to users, but has often been inadequate.</a:t>
            </a:r>
          </a:p>
          <a:p>
            <a:pPr eaLnBrk="1" hangingPunct="1"/>
            <a:r>
              <a:rPr lang="en-US" dirty="0">
                <a:latin typeface="Helvetica Neue"/>
                <a:cs typeface="Helvetica Neue"/>
              </a:rPr>
              <a:t>Providing support can be expensive and time-consuming.</a:t>
            </a:r>
          </a:p>
          <a:p>
            <a:pPr eaLnBrk="1" hangingPunct="1"/>
            <a:r>
              <a:rPr lang="en-US" dirty="0">
                <a:latin typeface="Helvetica Neue"/>
                <a:cs typeface="Helvetica Neue"/>
              </a:rPr>
              <a:t>Vendors usually charge for their support, using 900- numbers, or charge a fee for unlimited or monthly support.</a:t>
            </a:r>
          </a:p>
        </p:txBody>
      </p:sp>
      <p:sp>
        <p:nvSpPr>
          <p:cNvPr id="46084"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4608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90CA2211-DD7E-FA41-8523-DC3F82016006}" type="slidenum">
              <a:rPr lang="en-US">
                <a:latin typeface="Arial Black" charset="0"/>
              </a:rPr>
              <a:pPr eaLnBrk="1" hangingPunct="1"/>
              <a:t>46</a:t>
            </a:fld>
            <a:endParaRPr lang="en-US">
              <a:latin typeface="Arial Black" charset="0"/>
            </a:endParaRPr>
          </a:p>
        </p:txBody>
      </p:sp>
    </p:spTree>
    <p:extLst>
      <p:ext uri="{BB962C8B-B14F-4D97-AF65-F5344CB8AC3E}">
        <p14:creationId xmlns:p14="http://schemas.microsoft.com/office/powerpoint/2010/main" val="2646824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itle 1"/>
          <p:cNvSpPr>
            <a:spLocks noGrp="1"/>
          </p:cNvSpPr>
          <p:nvPr>
            <p:ph type="title"/>
          </p:nvPr>
        </p:nvSpPr>
        <p:spPr/>
        <p:txBody>
          <a:bodyPr/>
          <a:lstStyle/>
          <a:p>
            <a:pPr eaLnBrk="1" hangingPunct="1"/>
            <a:r>
              <a:rPr lang="en-US" dirty="0"/>
              <a:t>Automating Support</a:t>
            </a:r>
          </a:p>
        </p:txBody>
      </p:sp>
      <p:sp>
        <p:nvSpPr>
          <p:cNvPr id="47108" name="Content Placeholder 2"/>
          <p:cNvSpPr>
            <a:spLocks noGrp="1"/>
          </p:cNvSpPr>
          <p:nvPr>
            <p:ph idx="1"/>
          </p:nvPr>
        </p:nvSpPr>
        <p:spPr/>
        <p:txBody>
          <a:bodyPr>
            <a:normAutofit fontScale="92500"/>
          </a:bodyPr>
          <a:lstStyle/>
          <a:p>
            <a:pPr eaLnBrk="1" hangingPunct="1"/>
            <a:r>
              <a:rPr lang="en-US" sz="4000" dirty="0"/>
              <a:t>One approach is through automation.</a:t>
            </a:r>
          </a:p>
          <a:p>
            <a:pPr lvl="1" eaLnBrk="1" hangingPunct="1"/>
            <a:r>
              <a:rPr lang="en-US" sz="3600" dirty="0">
                <a:latin typeface="Helvetica Neue"/>
                <a:cs typeface="Helvetica Neue"/>
              </a:rPr>
              <a:t>Internet-based online support forums</a:t>
            </a:r>
          </a:p>
          <a:p>
            <a:pPr lvl="1" eaLnBrk="1" hangingPunct="1"/>
            <a:r>
              <a:rPr lang="en-US" sz="3600" dirty="0">
                <a:latin typeface="Helvetica Neue"/>
                <a:cs typeface="Helvetica Neue"/>
              </a:rPr>
              <a:t>On-demand fax</a:t>
            </a:r>
          </a:p>
          <a:p>
            <a:pPr lvl="1" eaLnBrk="1" hangingPunct="1"/>
            <a:r>
              <a:rPr lang="en-US" sz="3600" dirty="0">
                <a:latin typeface="Helvetica Neue"/>
                <a:cs typeface="Helvetica Neue"/>
              </a:rPr>
              <a:t>Voice response systems</a:t>
            </a:r>
          </a:p>
          <a:p>
            <a:pPr lvl="1" eaLnBrk="1" hangingPunct="1"/>
            <a:r>
              <a:rPr lang="en-US" sz="3600" dirty="0">
                <a:latin typeface="Helvetica Neue"/>
                <a:cs typeface="Helvetica Neue"/>
              </a:rPr>
              <a:t>Knowledge bases</a:t>
            </a:r>
          </a:p>
        </p:txBody>
      </p:sp>
      <p:sp>
        <p:nvSpPr>
          <p:cNvPr id="47110"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4710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E917407C-81F2-4149-9F28-3EA261463F68}" type="slidenum">
              <a:rPr lang="en-US">
                <a:latin typeface="Arial Black" charset="0"/>
              </a:rPr>
              <a:pPr eaLnBrk="1" hangingPunct="1"/>
              <a:t>47</a:t>
            </a:fld>
            <a:endParaRPr lang="en-US">
              <a:latin typeface="Arial Black" charset="0"/>
            </a:endParaRPr>
          </a:p>
        </p:txBody>
      </p:sp>
    </p:spTree>
    <p:extLst>
      <p:ext uri="{BB962C8B-B14F-4D97-AF65-F5344CB8AC3E}">
        <p14:creationId xmlns:p14="http://schemas.microsoft.com/office/powerpoint/2010/main" val="1702407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2"/>
          <p:cNvSpPr>
            <a:spLocks noGrp="1" noChangeArrowheads="1"/>
          </p:cNvSpPr>
          <p:nvPr>
            <p:ph type="title"/>
          </p:nvPr>
        </p:nvSpPr>
        <p:spPr/>
        <p:txBody>
          <a:bodyPr>
            <a:normAutofit fontScale="90000"/>
          </a:bodyPr>
          <a:lstStyle/>
          <a:p>
            <a:pPr eaLnBrk="1" hangingPunct="1"/>
            <a:r>
              <a:rPr lang="en-US" sz="3600" dirty="0"/>
              <a:t>Providing Support Through a Help Desk</a:t>
            </a:r>
          </a:p>
        </p:txBody>
      </p:sp>
      <p:sp>
        <p:nvSpPr>
          <p:cNvPr id="48134" name="Rectangle 3"/>
          <p:cNvSpPr>
            <a:spLocks noGrp="1" noChangeArrowheads="1"/>
          </p:cNvSpPr>
          <p:nvPr>
            <p:ph idx="1"/>
          </p:nvPr>
        </p:nvSpPr>
        <p:spPr/>
        <p:txBody>
          <a:bodyPr/>
          <a:lstStyle/>
          <a:p>
            <a:pPr eaLnBrk="1" hangingPunct="1"/>
            <a:r>
              <a:rPr lang="en-US" dirty="0"/>
              <a:t>Help desk: </a:t>
            </a:r>
            <a:r>
              <a:rPr lang="en-US" dirty="0">
                <a:latin typeface="Helvetica Neue"/>
                <a:cs typeface="Helvetica Neue"/>
              </a:rPr>
              <a:t>a single point of contact for all user inquiries and problems about a particular information system or for all users in a particular department</a:t>
            </a:r>
          </a:p>
        </p:txBody>
      </p:sp>
      <p:sp>
        <p:nvSpPr>
          <p:cNvPr id="48132"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4813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3274FDDD-2EB6-814E-B568-4B376D5D0BA7}" type="slidenum">
              <a:rPr lang="en-US">
                <a:latin typeface="Arial Black" charset="0"/>
              </a:rPr>
              <a:pPr eaLnBrk="1" hangingPunct="1"/>
              <a:t>48</a:t>
            </a:fld>
            <a:endParaRPr lang="en-US">
              <a:latin typeface="Arial Black" charset="0"/>
            </a:endParaRPr>
          </a:p>
        </p:txBody>
      </p:sp>
    </p:spTree>
    <p:extLst>
      <p:ext uri="{BB962C8B-B14F-4D97-AF65-F5344CB8AC3E}">
        <p14:creationId xmlns:p14="http://schemas.microsoft.com/office/powerpoint/2010/main" val="1419534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p:txBody>
          <a:bodyPr/>
          <a:lstStyle/>
          <a:p>
            <a:pPr eaLnBrk="1" hangingPunct="1"/>
            <a:r>
              <a:rPr lang="en-US" dirty="0"/>
              <a:t>Learning Objectives</a:t>
            </a:r>
          </a:p>
        </p:txBody>
      </p:sp>
      <p:sp>
        <p:nvSpPr>
          <p:cNvPr id="3078" name="Rectangle 3"/>
          <p:cNvSpPr>
            <a:spLocks noGrp="1" noChangeArrowheads="1"/>
          </p:cNvSpPr>
          <p:nvPr>
            <p:ph idx="1"/>
          </p:nvPr>
        </p:nvSpPr>
        <p:spPr/>
        <p:txBody>
          <a:bodyPr>
            <a:normAutofit fontScale="92500" lnSpcReduction="20000"/>
          </a:bodyPr>
          <a:lstStyle/>
          <a:p>
            <a:pPr eaLnBrk="1" hangingPunct="1"/>
            <a:r>
              <a:rPr lang="en-US" sz="2400" dirty="0">
                <a:latin typeface="Helvetica Neue"/>
                <a:cs typeface="Helvetica Neue"/>
              </a:rPr>
              <a:t>Describe the process of coding, testing, and converting an organizational information system and outline the deliverables and outcomes of the process.</a:t>
            </a:r>
          </a:p>
          <a:p>
            <a:pPr eaLnBrk="1" hangingPunct="1"/>
            <a:r>
              <a:rPr lang="en-US" sz="2400" dirty="0">
                <a:latin typeface="Helvetica Neue"/>
                <a:cs typeface="Helvetica Neue"/>
              </a:rPr>
              <a:t>Prepare a test plan for an information system.</a:t>
            </a:r>
          </a:p>
          <a:p>
            <a:pPr eaLnBrk="1" hangingPunct="1"/>
            <a:r>
              <a:rPr lang="en-US" sz="2400" dirty="0">
                <a:latin typeface="Helvetica Neue"/>
                <a:cs typeface="Helvetica Neue"/>
              </a:rPr>
              <a:t>Apply four installation strategies: direct, parallel, single-location, and phased installation.</a:t>
            </a:r>
          </a:p>
          <a:p>
            <a:pPr eaLnBrk="1" hangingPunct="1"/>
            <a:r>
              <a:rPr lang="en-US" sz="2400" dirty="0">
                <a:latin typeface="Helvetica Neue"/>
                <a:cs typeface="Helvetica Neue"/>
              </a:rPr>
              <a:t>List the deliverables for documenting the system and for training and supporting users.</a:t>
            </a:r>
          </a:p>
          <a:p>
            <a:pPr eaLnBrk="1" hangingPunct="1"/>
            <a:r>
              <a:rPr lang="en-US" sz="2400" dirty="0">
                <a:latin typeface="Helvetica Neue"/>
                <a:cs typeface="Helvetica Neue"/>
              </a:rPr>
              <a:t>Compare the many modes available for organizational information system training, including self-training and electronic performance support systems</a:t>
            </a:r>
            <a:r>
              <a:rPr lang="en-US" sz="2400" dirty="0" smtClean="0">
                <a:latin typeface="Helvetica Neue"/>
                <a:cs typeface="Helvetica Neue"/>
              </a:rPr>
              <a:t>.</a:t>
            </a:r>
            <a:endParaRPr lang="en-US" sz="2400" dirty="0">
              <a:latin typeface="Helvetica Neue"/>
              <a:cs typeface="Helvetica Neue"/>
            </a:endParaRPr>
          </a:p>
        </p:txBody>
      </p:sp>
      <p:sp>
        <p:nvSpPr>
          <p:cNvPr id="3076"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307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70E7AF84-60F2-8E40-933B-023F58375FA6}" type="slidenum">
              <a:rPr lang="en-US">
                <a:latin typeface="Arial Black" charset="0"/>
              </a:rPr>
              <a:pPr eaLnBrk="1" hangingPunct="1"/>
              <a:t>4</a:t>
            </a:fld>
            <a:endParaRPr lang="en-US">
              <a:latin typeface="Arial Black" charset="0"/>
            </a:endParaRPr>
          </a:p>
        </p:txBody>
      </p:sp>
    </p:spTree>
    <p:extLst>
      <p:ext uri="{BB962C8B-B14F-4D97-AF65-F5344CB8AC3E}">
        <p14:creationId xmlns:p14="http://schemas.microsoft.com/office/powerpoint/2010/main" val="3855108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2"/>
          <p:cNvSpPr>
            <a:spLocks noGrp="1" noChangeArrowheads="1"/>
          </p:cNvSpPr>
          <p:nvPr>
            <p:ph type="title"/>
          </p:nvPr>
        </p:nvSpPr>
        <p:spPr/>
        <p:txBody>
          <a:bodyPr>
            <a:normAutofit fontScale="90000"/>
          </a:bodyPr>
          <a:lstStyle/>
          <a:p>
            <a:pPr eaLnBrk="1" hangingPunct="1"/>
            <a:r>
              <a:rPr lang="en-US" sz="3600" dirty="0"/>
              <a:t>Providing Support Through a Help Desk (Cont.)</a:t>
            </a:r>
          </a:p>
        </p:txBody>
      </p:sp>
      <p:sp>
        <p:nvSpPr>
          <p:cNvPr id="49158" name="Rectangle 3"/>
          <p:cNvSpPr>
            <a:spLocks noGrp="1" noChangeArrowheads="1"/>
          </p:cNvSpPr>
          <p:nvPr>
            <p:ph idx="1"/>
          </p:nvPr>
        </p:nvSpPr>
        <p:spPr/>
        <p:txBody>
          <a:bodyPr>
            <a:normAutofit fontScale="92500" lnSpcReduction="10000"/>
          </a:bodyPr>
          <a:lstStyle/>
          <a:p>
            <a:pPr eaLnBrk="1" hangingPunct="1"/>
            <a:r>
              <a:rPr lang="en-US" sz="3600" dirty="0"/>
              <a:t>Requires</a:t>
            </a:r>
          </a:p>
          <a:p>
            <a:pPr lvl="1" eaLnBrk="1" hangingPunct="1"/>
            <a:r>
              <a:rPr lang="en-US" sz="3200" i="1" dirty="0">
                <a:latin typeface="Helvetica Neue"/>
                <a:cs typeface="Helvetica Neue"/>
              </a:rPr>
              <a:t>Technical skills</a:t>
            </a:r>
            <a:r>
              <a:rPr lang="en-US" sz="3200" dirty="0">
                <a:latin typeface="Helvetica Neue"/>
                <a:cs typeface="Helvetica Neue"/>
              </a:rPr>
              <a:t>: extensive knowledge about how to use the system and typical problems that can be encountered</a:t>
            </a:r>
          </a:p>
          <a:p>
            <a:pPr lvl="1" eaLnBrk="1" hangingPunct="1"/>
            <a:r>
              <a:rPr lang="en-US" sz="3200" i="1" dirty="0">
                <a:latin typeface="Helvetica Neue"/>
                <a:cs typeface="Helvetica Neue"/>
              </a:rPr>
              <a:t>People skills</a:t>
            </a:r>
            <a:r>
              <a:rPr lang="en-US" sz="3200" dirty="0">
                <a:latin typeface="Helvetica Neue"/>
                <a:cs typeface="Helvetica Neue"/>
              </a:rPr>
              <a:t>: good listening and communication, dealing with complaints and frustrations</a:t>
            </a:r>
          </a:p>
        </p:txBody>
      </p:sp>
      <p:sp>
        <p:nvSpPr>
          <p:cNvPr id="49156"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4915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E607E644-E2FC-E546-9F42-A43AA51E8925}" type="slidenum">
              <a:rPr lang="en-US">
                <a:latin typeface="Arial Black" charset="0"/>
              </a:rPr>
              <a:pPr eaLnBrk="1" hangingPunct="1"/>
              <a:t>49</a:t>
            </a:fld>
            <a:endParaRPr lang="en-US">
              <a:latin typeface="Arial Black" charset="0"/>
            </a:endParaRPr>
          </a:p>
        </p:txBody>
      </p:sp>
    </p:spTree>
    <p:extLst>
      <p:ext uri="{BB962C8B-B14F-4D97-AF65-F5344CB8AC3E}">
        <p14:creationId xmlns:p14="http://schemas.microsoft.com/office/powerpoint/2010/main" val="2506494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2"/>
          <p:cNvSpPr>
            <a:spLocks noGrp="1" noChangeArrowheads="1"/>
          </p:cNvSpPr>
          <p:nvPr>
            <p:ph type="title"/>
          </p:nvPr>
        </p:nvSpPr>
        <p:spPr/>
        <p:txBody>
          <a:bodyPr>
            <a:normAutofit fontScale="90000"/>
          </a:bodyPr>
          <a:lstStyle/>
          <a:p>
            <a:pPr eaLnBrk="1" hangingPunct="1"/>
            <a:r>
              <a:rPr lang="en-US" dirty="0"/>
              <a:t>Support Issues for the Analyst to Consider</a:t>
            </a:r>
          </a:p>
        </p:txBody>
      </p:sp>
      <p:sp>
        <p:nvSpPr>
          <p:cNvPr id="50182" name="Rectangle 3"/>
          <p:cNvSpPr>
            <a:spLocks noGrp="1" noChangeArrowheads="1"/>
          </p:cNvSpPr>
          <p:nvPr>
            <p:ph idx="1"/>
          </p:nvPr>
        </p:nvSpPr>
        <p:spPr/>
        <p:txBody>
          <a:bodyPr>
            <a:normAutofit lnSpcReduction="10000"/>
          </a:bodyPr>
          <a:lstStyle/>
          <a:p>
            <a:pPr eaLnBrk="1" hangingPunct="1"/>
            <a:r>
              <a:rPr lang="en-US" dirty="0">
                <a:latin typeface="Helvetica Neue"/>
                <a:cs typeface="Helvetica Neue"/>
              </a:rPr>
              <a:t>User questions and problems</a:t>
            </a:r>
          </a:p>
          <a:p>
            <a:pPr eaLnBrk="1" hangingPunct="1"/>
            <a:r>
              <a:rPr lang="en-US" dirty="0">
                <a:latin typeface="Helvetica Neue"/>
                <a:cs typeface="Helvetica Neue"/>
              </a:rPr>
              <a:t>Recovery and backup</a:t>
            </a:r>
          </a:p>
          <a:p>
            <a:pPr eaLnBrk="1" hangingPunct="1"/>
            <a:r>
              <a:rPr lang="en-US" dirty="0">
                <a:latin typeface="Helvetica Neue"/>
                <a:cs typeface="Helvetica Neue"/>
              </a:rPr>
              <a:t>Disaster recovery</a:t>
            </a:r>
          </a:p>
          <a:p>
            <a:pPr eaLnBrk="1" hangingPunct="1"/>
            <a:r>
              <a:rPr lang="en-US" dirty="0">
                <a:latin typeface="Helvetica Neue"/>
                <a:cs typeface="Helvetica Neue"/>
              </a:rPr>
              <a:t>PC maintenance</a:t>
            </a:r>
          </a:p>
          <a:p>
            <a:pPr eaLnBrk="1" hangingPunct="1"/>
            <a:r>
              <a:rPr lang="en-US" dirty="0">
                <a:latin typeface="Helvetica Neue"/>
                <a:cs typeface="Helvetica Neue"/>
              </a:rPr>
              <a:t>Writing newsletters</a:t>
            </a:r>
          </a:p>
          <a:p>
            <a:pPr eaLnBrk="1" hangingPunct="1"/>
            <a:r>
              <a:rPr lang="en-US" dirty="0">
                <a:latin typeface="Helvetica Neue"/>
                <a:cs typeface="Helvetica Neue"/>
              </a:rPr>
              <a:t>Setting up user groups</a:t>
            </a:r>
          </a:p>
        </p:txBody>
      </p:sp>
      <p:sp>
        <p:nvSpPr>
          <p:cNvPr id="50180"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5017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FE249FB5-2266-6847-A9AE-181778304192}" type="slidenum">
              <a:rPr lang="en-US">
                <a:latin typeface="Arial Black" charset="0"/>
              </a:rPr>
              <a:pPr eaLnBrk="1" hangingPunct="1"/>
              <a:t>50</a:t>
            </a:fld>
            <a:endParaRPr lang="en-US">
              <a:latin typeface="Arial Black" charset="0"/>
            </a:endParaRPr>
          </a:p>
        </p:txBody>
      </p:sp>
    </p:spTree>
    <p:extLst>
      <p:ext uri="{BB962C8B-B14F-4D97-AF65-F5344CB8AC3E}">
        <p14:creationId xmlns:p14="http://schemas.microsoft.com/office/powerpoint/2010/main" val="301737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2"/>
          <p:cNvSpPr>
            <a:spLocks noGrp="1" noChangeArrowheads="1"/>
          </p:cNvSpPr>
          <p:nvPr>
            <p:ph type="title"/>
          </p:nvPr>
        </p:nvSpPr>
        <p:spPr/>
        <p:txBody>
          <a:bodyPr>
            <a:normAutofit fontScale="90000"/>
          </a:bodyPr>
          <a:lstStyle/>
          <a:p>
            <a:pPr eaLnBrk="1" hangingPunct="1"/>
            <a:r>
              <a:rPr lang="en-US" sz="4000" dirty="0"/>
              <a:t>Organizational Issues in Systems Implementation</a:t>
            </a:r>
          </a:p>
        </p:txBody>
      </p:sp>
      <p:sp>
        <p:nvSpPr>
          <p:cNvPr id="51206" name="Rectangle 3"/>
          <p:cNvSpPr>
            <a:spLocks noGrp="1" noChangeArrowheads="1"/>
          </p:cNvSpPr>
          <p:nvPr>
            <p:ph idx="1"/>
          </p:nvPr>
        </p:nvSpPr>
        <p:spPr/>
        <p:txBody>
          <a:bodyPr>
            <a:normAutofit fontScale="77500" lnSpcReduction="20000"/>
          </a:bodyPr>
          <a:lstStyle/>
          <a:p>
            <a:pPr eaLnBrk="1" hangingPunct="1"/>
            <a:r>
              <a:rPr lang="en-US" sz="3000" dirty="0"/>
              <a:t>Why does implementation sometimes fail?</a:t>
            </a:r>
          </a:p>
          <a:p>
            <a:pPr eaLnBrk="1" hangingPunct="1"/>
            <a:r>
              <a:rPr lang="en-US" sz="3000" dirty="0"/>
              <a:t>Traditional wisdom of primary success factors:</a:t>
            </a:r>
          </a:p>
          <a:p>
            <a:pPr lvl="1" eaLnBrk="1" hangingPunct="1"/>
            <a:r>
              <a:rPr lang="en-US" dirty="0">
                <a:latin typeface="Helvetica Neue"/>
                <a:cs typeface="Helvetica Neue"/>
              </a:rPr>
              <a:t>Management support</a:t>
            </a:r>
          </a:p>
          <a:p>
            <a:pPr lvl="1" eaLnBrk="1" hangingPunct="1"/>
            <a:r>
              <a:rPr lang="en-US" dirty="0">
                <a:latin typeface="Helvetica Neue"/>
                <a:cs typeface="Helvetica Neue"/>
              </a:rPr>
              <a:t>User involvement</a:t>
            </a:r>
          </a:p>
          <a:p>
            <a:pPr lvl="1" eaLnBrk="1" hangingPunct="1"/>
            <a:r>
              <a:rPr lang="en-US" dirty="0">
                <a:latin typeface="Helvetica Neue"/>
                <a:cs typeface="Helvetica Neue"/>
              </a:rPr>
              <a:t>But these are not enough</a:t>
            </a:r>
          </a:p>
          <a:p>
            <a:r>
              <a:rPr lang="en-US" sz="3000" dirty="0"/>
              <a:t>Other important factors</a:t>
            </a:r>
          </a:p>
          <a:p>
            <a:pPr lvl="1" eaLnBrk="1" hangingPunct="1"/>
            <a:r>
              <a:rPr lang="en-US" dirty="0">
                <a:latin typeface="Helvetica Neue"/>
                <a:cs typeface="Helvetica Neue"/>
              </a:rPr>
              <a:t>Commitment to project</a:t>
            </a:r>
          </a:p>
          <a:p>
            <a:pPr lvl="1" eaLnBrk="1" hangingPunct="1"/>
            <a:r>
              <a:rPr lang="en-US" dirty="0">
                <a:latin typeface="Helvetica Neue"/>
                <a:cs typeface="Helvetica Neue"/>
              </a:rPr>
              <a:t>Commitment to change</a:t>
            </a:r>
          </a:p>
          <a:p>
            <a:pPr lvl="1" eaLnBrk="1" hangingPunct="1"/>
            <a:r>
              <a:rPr lang="en-US" dirty="0">
                <a:latin typeface="Helvetica Neue"/>
                <a:cs typeface="Helvetica Neue"/>
              </a:rPr>
              <a:t>Extent of project definition and planning</a:t>
            </a:r>
          </a:p>
        </p:txBody>
      </p:sp>
      <p:sp>
        <p:nvSpPr>
          <p:cNvPr id="51204"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5120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CC0E8EDB-558F-274B-AAC9-C25DCCD61B7E}" type="slidenum">
              <a:rPr lang="en-US">
                <a:latin typeface="Arial Black" charset="0"/>
              </a:rPr>
              <a:pPr eaLnBrk="1" hangingPunct="1"/>
              <a:t>51</a:t>
            </a:fld>
            <a:endParaRPr lang="en-US">
              <a:latin typeface="Arial Black" charset="0"/>
            </a:endParaRPr>
          </a:p>
        </p:txBody>
      </p:sp>
    </p:spTree>
    <p:extLst>
      <p:ext uri="{BB962C8B-B14F-4D97-AF65-F5344CB8AC3E}">
        <p14:creationId xmlns:p14="http://schemas.microsoft.com/office/powerpoint/2010/main" val="4185503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itle 1"/>
          <p:cNvSpPr>
            <a:spLocks noGrp="1"/>
          </p:cNvSpPr>
          <p:nvPr>
            <p:ph type="title"/>
          </p:nvPr>
        </p:nvSpPr>
        <p:spPr/>
        <p:txBody>
          <a:bodyPr>
            <a:normAutofit/>
          </a:bodyPr>
          <a:lstStyle/>
          <a:p>
            <a:r>
              <a:rPr lang="en-US" dirty="0"/>
              <a:t>Factors Influencing System Use</a:t>
            </a:r>
          </a:p>
        </p:txBody>
      </p:sp>
      <p:sp>
        <p:nvSpPr>
          <p:cNvPr id="52228" name="Content Placeholder 2"/>
          <p:cNvSpPr>
            <a:spLocks noGrp="1"/>
          </p:cNvSpPr>
          <p:nvPr>
            <p:ph idx="1"/>
          </p:nvPr>
        </p:nvSpPr>
        <p:spPr/>
        <p:txBody>
          <a:bodyPr>
            <a:normAutofit lnSpcReduction="10000"/>
          </a:bodyPr>
          <a:lstStyle/>
          <a:p>
            <a:r>
              <a:rPr lang="en-US" dirty="0">
                <a:latin typeface="Helvetica Neue"/>
                <a:cs typeface="Helvetica Neue"/>
              </a:rPr>
              <a:t>Personal stake of users</a:t>
            </a:r>
          </a:p>
          <a:p>
            <a:r>
              <a:rPr lang="en-US" dirty="0">
                <a:latin typeface="Helvetica Neue"/>
                <a:cs typeface="Helvetica Neue"/>
              </a:rPr>
              <a:t>System characteristics</a:t>
            </a:r>
          </a:p>
          <a:p>
            <a:r>
              <a:rPr lang="en-US" dirty="0">
                <a:latin typeface="Helvetica Neue"/>
                <a:cs typeface="Helvetica Neue"/>
              </a:rPr>
              <a:t>User demographics</a:t>
            </a:r>
          </a:p>
          <a:p>
            <a:r>
              <a:rPr lang="en-US" dirty="0">
                <a:latin typeface="Helvetica Neue"/>
                <a:cs typeface="Helvetica Neue"/>
              </a:rPr>
              <a:t>Organizational support</a:t>
            </a:r>
          </a:p>
          <a:p>
            <a:r>
              <a:rPr lang="en-US" dirty="0">
                <a:latin typeface="Helvetica Neue"/>
                <a:cs typeface="Helvetica Neue"/>
              </a:rPr>
              <a:t>Performance</a:t>
            </a:r>
          </a:p>
          <a:p>
            <a:r>
              <a:rPr lang="en-US" dirty="0">
                <a:latin typeface="Helvetica Neue"/>
                <a:cs typeface="Helvetica Neue"/>
              </a:rPr>
              <a:t>Satisfaction</a:t>
            </a:r>
          </a:p>
        </p:txBody>
      </p:sp>
      <p:sp>
        <p:nvSpPr>
          <p:cNvPr id="52230"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5222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31394C0B-C950-5046-A161-54015BEE7015}" type="slidenum">
              <a:rPr lang="en-US">
                <a:latin typeface="Arial Black" charset="0"/>
              </a:rPr>
              <a:pPr eaLnBrk="1" hangingPunct="1"/>
              <a:t>52</a:t>
            </a:fld>
            <a:endParaRPr lang="en-US">
              <a:latin typeface="Arial Black" charset="0"/>
            </a:endParaRPr>
          </a:p>
        </p:txBody>
      </p:sp>
    </p:spTree>
    <p:extLst>
      <p:ext uri="{BB962C8B-B14F-4D97-AF65-F5344CB8AC3E}">
        <p14:creationId xmlns:p14="http://schemas.microsoft.com/office/powerpoint/2010/main" val="2940568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6"/>
          <p:cNvSpPr>
            <a:spLocks noGrp="1"/>
          </p:cNvSpPr>
          <p:nvPr>
            <p:ph type="title"/>
          </p:nvPr>
        </p:nvSpPr>
        <p:spPr/>
        <p:txBody>
          <a:bodyPr/>
          <a:lstStyle/>
          <a:p>
            <a:r>
              <a:rPr lang="en-US" dirty="0"/>
              <a:t>Success Factors</a:t>
            </a:r>
          </a:p>
        </p:txBody>
      </p:sp>
      <p:sp>
        <p:nvSpPr>
          <p:cNvPr id="53253"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5325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89C7A3A-4236-CE48-8DBE-05D4984D84E0}" type="slidenum">
              <a:rPr lang="en-US">
                <a:latin typeface="Arial Black" charset="0"/>
              </a:rPr>
              <a:pPr eaLnBrk="1" hangingPunct="1"/>
              <a:t>53</a:t>
            </a:fld>
            <a:endParaRPr lang="en-US">
              <a:latin typeface="Arial Black" charset="0"/>
            </a:endParaRPr>
          </a:p>
        </p:txBody>
      </p:sp>
      <p:pic>
        <p:nvPicPr>
          <p:cNvPr id="532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4352" y="1028700"/>
            <a:ext cx="7101048" cy="3284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5" name="Rectangle 7"/>
          <p:cNvSpPr>
            <a:spLocks noChangeArrowheads="1"/>
          </p:cNvSpPr>
          <p:nvPr/>
        </p:nvSpPr>
        <p:spPr bwMode="auto">
          <a:xfrm>
            <a:off x="381000" y="3126582"/>
            <a:ext cx="4038600"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400" b="1" dirty="0">
                <a:latin typeface="Helvetica Neue"/>
                <a:cs typeface="Helvetica Neue"/>
              </a:rPr>
              <a:t>Figure 13-10</a:t>
            </a:r>
          </a:p>
          <a:p>
            <a:r>
              <a:rPr lang="en-US" sz="1400" dirty="0">
                <a:latin typeface="Helvetica Neue"/>
                <a:cs typeface="Helvetica Neue"/>
              </a:rPr>
              <a:t>Implementation success</a:t>
            </a:r>
          </a:p>
          <a:p>
            <a:r>
              <a:rPr lang="en-US" sz="1400" dirty="0">
                <a:latin typeface="Helvetica Neue"/>
                <a:cs typeface="Helvetica Neue"/>
              </a:rPr>
              <a:t>(</a:t>
            </a:r>
            <a:r>
              <a:rPr lang="en-US" sz="1400" i="1" dirty="0">
                <a:latin typeface="Helvetica Neue"/>
                <a:cs typeface="Helvetica Neue"/>
              </a:rPr>
              <a:t>Source: </a:t>
            </a:r>
            <a:r>
              <a:rPr lang="en-US" sz="1400" dirty="0">
                <a:latin typeface="Helvetica Neue"/>
                <a:cs typeface="Helvetica Neue"/>
              </a:rPr>
              <a:t>Adapted from Lucas, H. C. 1997.</a:t>
            </a:r>
            <a:r>
              <a:rPr lang="en-US" sz="1400" i="1" dirty="0">
                <a:latin typeface="Helvetica Neue"/>
                <a:cs typeface="Helvetica Neue"/>
              </a:rPr>
              <a:t>Information Technology for Management</a:t>
            </a:r>
            <a:r>
              <a:rPr lang="en-US" sz="1400" dirty="0">
                <a:latin typeface="Helvetica Neue"/>
                <a:cs typeface="Helvetica Neue"/>
              </a:rPr>
              <a:t>. New York: McGraw-Hill, with the permission of the McGraw-Hill Companies. All rights reserved.)</a:t>
            </a:r>
          </a:p>
        </p:txBody>
      </p:sp>
    </p:spTree>
    <p:extLst>
      <p:ext uri="{BB962C8B-B14F-4D97-AF65-F5344CB8AC3E}">
        <p14:creationId xmlns:p14="http://schemas.microsoft.com/office/powerpoint/2010/main" val="1189546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itle 1"/>
          <p:cNvSpPr>
            <a:spLocks noGrp="1"/>
          </p:cNvSpPr>
          <p:nvPr>
            <p:ph type="title"/>
          </p:nvPr>
        </p:nvSpPr>
        <p:spPr/>
        <p:txBody>
          <a:bodyPr/>
          <a:lstStyle/>
          <a:p>
            <a:pPr eaLnBrk="1" hangingPunct="1"/>
            <a:r>
              <a:rPr lang="en-US" dirty="0"/>
              <a:t>Security Issues</a:t>
            </a:r>
          </a:p>
        </p:txBody>
      </p:sp>
      <p:sp>
        <p:nvSpPr>
          <p:cNvPr id="54276" name="Content Placeholder 2"/>
          <p:cNvSpPr>
            <a:spLocks noGrp="1"/>
          </p:cNvSpPr>
          <p:nvPr>
            <p:ph idx="1"/>
          </p:nvPr>
        </p:nvSpPr>
        <p:spPr/>
        <p:txBody>
          <a:bodyPr>
            <a:normAutofit fontScale="92500" lnSpcReduction="10000"/>
          </a:bodyPr>
          <a:lstStyle/>
          <a:p>
            <a:pPr eaLnBrk="1" hangingPunct="1"/>
            <a:r>
              <a:rPr lang="en-US" dirty="0">
                <a:latin typeface="Helvetica Neue"/>
                <a:cs typeface="Helvetica Neue"/>
              </a:rPr>
              <a:t>Increasingly important issue for organizations and their management</a:t>
            </a:r>
          </a:p>
          <a:p>
            <a:pPr eaLnBrk="1" hangingPunct="1"/>
            <a:r>
              <a:rPr lang="en-US" dirty="0"/>
              <a:t>Mal</a:t>
            </a:r>
            <a:r>
              <a:rPr lang="en-US" dirty="0">
                <a:latin typeface="Helvetica Neue"/>
                <a:cs typeface="Helvetica Neue"/>
              </a:rPr>
              <a:t>icious soft</a:t>
            </a:r>
            <a:r>
              <a:rPr lang="en-US" dirty="0"/>
              <a:t>ware</a:t>
            </a:r>
            <a:r>
              <a:rPr lang="en-US" dirty="0">
                <a:latin typeface="Helvetica Neue"/>
                <a:cs typeface="Helvetica Neue"/>
              </a:rPr>
              <a:t> (</a:t>
            </a:r>
            <a:r>
              <a:rPr lang="en-US" i="1" dirty="0">
                <a:latin typeface="Helvetica Neue"/>
                <a:cs typeface="Helvetica Neue"/>
              </a:rPr>
              <a:t>malware</a:t>
            </a:r>
            <a:r>
              <a:rPr lang="en-US" dirty="0">
                <a:latin typeface="Helvetica Neue"/>
                <a:cs typeface="Helvetica Neue"/>
              </a:rPr>
              <a:t>): includes Trojan horses, worms, viruses, and other kinds</a:t>
            </a:r>
          </a:p>
          <a:p>
            <a:pPr eaLnBrk="1" hangingPunct="1"/>
            <a:r>
              <a:rPr lang="en-US" dirty="0">
                <a:latin typeface="Helvetica Neue"/>
                <a:cs typeface="Helvetica Neue"/>
              </a:rPr>
              <a:t>External sources of threats include laptop theft, system penetration, and denial of service.</a:t>
            </a:r>
          </a:p>
        </p:txBody>
      </p:sp>
      <p:sp>
        <p:nvSpPr>
          <p:cNvPr id="54278"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5427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2304F447-CAE1-5E4A-8BCA-B2509BD0C3BF}" type="slidenum">
              <a:rPr lang="en-US">
                <a:latin typeface="Arial Black" charset="0"/>
              </a:rPr>
              <a:pPr eaLnBrk="1" hangingPunct="1"/>
              <a:t>54</a:t>
            </a:fld>
            <a:endParaRPr lang="en-US">
              <a:latin typeface="Arial Black" charset="0"/>
            </a:endParaRPr>
          </a:p>
        </p:txBody>
      </p:sp>
    </p:spTree>
    <p:extLst>
      <p:ext uri="{BB962C8B-B14F-4D97-AF65-F5344CB8AC3E}">
        <p14:creationId xmlns:p14="http://schemas.microsoft.com/office/powerpoint/2010/main" val="3017827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5529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464FBD78-5FCA-F749-852F-1FFFEF105584}" type="slidenum">
              <a:rPr lang="en-US">
                <a:latin typeface="Arial Black" charset="0"/>
              </a:rPr>
              <a:pPr eaLnBrk="1" hangingPunct="1"/>
              <a:t>55</a:t>
            </a:fld>
            <a:endParaRPr lang="en-US">
              <a:latin typeface="Arial Black" charset="0"/>
            </a:endParaRPr>
          </a:p>
        </p:txBody>
      </p:sp>
      <p:pic>
        <p:nvPicPr>
          <p:cNvPr id="5530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1123950"/>
            <a:ext cx="34290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686050"/>
            <a:ext cx="34417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971550"/>
            <a:ext cx="3416300" cy="2201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4" name="Rectangle 1"/>
          <p:cNvSpPr>
            <a:spLocks noChangeArrowheads="1"/>
          </p:cNvSpPr>
          <p:nvPr/>
        </p:nvSpPr>
        <p:spPr bwMode="auto">
          <a:xfrm>
            <a:off x="533400" y="457200"/>
            <a:ext cx="8267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b="1" dirty="0">
                <a:latin typeface="Helvetica Neue"/>
                <a:cs typeface="Helvetica Neue"/>
              </a:rPr>
              <a:t>Table 13-8 </a:t>
            </a:r>
            <a:r>
              <a:rPr lang="en-US" sz="2400" dirty="0">
                <a:latin typeface="Helvetica Neue"/>
                <a:cs typeface="Helvetica Neue"/>
              </a:rPr>
              <a:t>Selected Statistics on IT Security</a:t>
            </a:r>
          </a:p>
        </p:txBody>
      </p:sp>
      <p:sp>
        <p:nvSpPr>
          <p:cNvPr id="55305" name="Rectangle 2"/>
          <p:cNvSpPr>
            <a:spLocks noChangeArrowheads="1"/>
          </p:cNvSpPr>
          <p:nvPr/>
        </p:nvSpPr>
        <p:spPr bwMode="auto">
          <a:xfrm>
            <a:off x="6508750" y="3714750"/>
            <a:ext cx="263525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dirty="0">
                <a:latin typeface="Helvetica Neue"/>
                <a:cs typeface="Helvetica Neue"/>
              </a:rPr>
              <a:t>(</a:t>
            </a:r>
            <a:r>
              <a:rPr lang="en-US" sz="1600" i="1" dirty="0">
                <a:latin typeface="Helvetica Neue"/>
                <a:cs typeface="Helvetica Neue"/>
              </a:rPr>
              <a:t>Source: </a:t>
            </a:r>
            <a:r>
              <a:rPr lang="en-US" sz="1600" dirty="0">
                <a:latin typeface="Helvetica Neue"/>
                <a:cs typeface="Helvetica Neue"/>
              </a:rPr>
              <a:t>Data from Computer Security</a:t>
            </a:r>
          </a:p>
          <a:p>
            <a:r>
              <a:rPr lang="en-US" sz="1600" dirty="0">
                <a:latin typeface="Helvetica Neue"/>
                <a:cs typeface="Helvetica Neue"/>
              </a:rPr>
              <a:t>Institute [Richardson], 2011.)</a:t>
            </a:r>
          </a:p>
        </p:txBody>
      </p:sp>
    </p:spTree>
    <p:extLst>
      <p:ext uri="{BB962C8B-B14F-4D97-AF65-F5344CB8AC3E}">
        <p14:creationId xmlns:p14="http://schemas.microsoft.com/office/powerpoint/2010/main" val="1351035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itle 1"/>
          <p:cNvSpPr>
            <a:spLocks noGrp="1"/>
          </p:cNvSpPr>
          <p:nvPr>
            <p:ph type="title"/>
          </p:nvPr>
        </p:nvSpPr>
        <p:spPr/>
        <p:txBody>
          <a:bodyPr>
            <a:noAutofit/>
          </a:bodyPr>
          <a:lstStyle/>
          <a:p>
            <a:pPr eaLnBrk="1" hangingPunct="1"/>
            <a:r>
              <a:rPr lang="en-US" sz="2400" dirty="0"/>
              <a:t>Electronic Commerce Application: System Implementation for Pine Valley </a:t>
            </a:r>
            <a:r>
              <a:rPr lang="en-US" sz="2400" dirty="0" smtClean="0"/>
              <a:t>Furniture’s Web-Store</a:t>
            </a:r>
            <a:endParaRPr lang="en-US" sz="2400" dirty="0"/>
          </a:p>
        </p:txBody>
      </p:sp>
      <p:sp>
        <p:nvSpPr>
          <p:cNvPr id="56324" name="Content Placeholder 2"/>
          <p:cNvSpPr>
            <a:spLocks noGrp="1"/>
          </p:cNvSpPr>
          <p:nvPr>
            <p:ph idx="1"/>
          </p:nvPr>
        </p:nvSpPr>
        <p:spPr/>
        <p:txBody>
          <a:bodyPr>
            <a:normAutofit lnSpcReduction="10000"/>
          </a:bodyPr>
          <a:lstStyle/>
          <a:p>
            <a:pPr eaLnBrk="1" hangingPunct="1"/>
            <a:r>
              <a:rPr lang="en-US" dirty="0">
                <a:latin typeface="Helvetica Neue"/>
                <a:cs typeface="Helvetica Neue"/>
              </a:rPr>
              <a:t>Developing test cases for the </a:t>
            </a:r>
            <a:r>
              <a:rPr lang="en-US" dirty="0" smtClean="0">
                <a:latin typeface="Helvetica Neue"/>
                <a:cs typeface="Helvetica Neue"/>
              </a:rPr>
              <a:t>Web-Store </a:t>
            </a:r>
            <a:r>
              <a:rPr lang="en-US" dirty="0">
                <a:latin typeface="Helvetica Neue"/>
                <a:cs typeface="Helvetica Neue"/>
              </a:rPr>
              <a:t>include testing categories as follows:</a:t>
            </a:r>
          </a:p>
          <a:p>
            <a:pPr lvl="1" eaLnBrk="1" hangingPunct="1"/>
            <a:r>
              <a:rPr lang="en-US" dirty="0">
                <a:latin typeface="Helvetica Neue"/>
                <a:cs typeface="Helvetica Neue"/>
              </a:rPr>
              <a:t>Simple functionality</a:t>
            </a:r>
          </a:p>
          <a:p>
            <a:pPr lvl="1" eaLnBrk="1" hangingPunct="1"/>
            <a:r>
              <a:rPr lang="en-US" dirty="0">
                <a:latin typeface="Helvetica Neue"/>
                <a:cs typeface="Helvetica Neue"/>
              </a:rPr>
              <a:t>Multiple functionality</a:t>
            </a:r>
          </a:p>
          <a:p>
            <a:pPr lvl="1" eaLnBrk="1" hangingPunct="1"/>
            <a:r>
              <a:rPr lang="en-US" dirty="0">
                <a:latin typeface="Helvetica Neue"/>
                <a:cs typeface="Helvetica Neue"/>
              </a:rPr>
              <a:t>Function chains</a:t>
            </a:r>
          </a:p>
          <a:p>
            <a:pPr lvl="1" eaLnBrk="1" hangingPunct="1"/>
            <a:r>
              <a:rPr lang="en-US" dirty="0">
                <a:latin typeface="Helvetica Neue"/>
                <a:cs typeface="Helvetica Neue"/>
              </a:rPr>
              <a:t>Elective functions</a:t>
            </a:r>
          </a:p>
          <a:p>
            <a:pPr lvl="1" eaLnBrk="1" hangingPunct="1"/>
            <a:r>
              <a:rPr lang="en-US" dirty="0">
                <a:latin typeface="Helvetica Neue"/>
                <a:cs typeface="Helvetica Neue"/>
              </a:rPr>
              <a:t>Emergency/crisis</a:t>
            </a:r>
          </a:p>
        </p:txBody>
      </p:sp>
      <p:sp>
        <p:nvSpPr>
          <p:cNvPr id="56326"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5632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65EFD50E-457C-F740-B3B8-E7373E6329A1}" type="slidenum">
              <a:rPr lang="en-US">
                <a:latin typeface="Arial Black" charset="0"/>
              </a:rPr>
              <a:pPr eaLnBrk="1" hangingPunct="1"/>
              <a:t>56</a:t>
            </a:fld>
            <a:endParaRPr lang="en-US">
              <a:latin typeface="Arial Black" charset="0"/>
            </a:endParaRPr>
          </a:p>
        </p:txBody>
      </p:sp>
    </p:spTree>
    <p:extLst>
      <p:ext uri="{BB962C8B-B14F-4D97-AF65-F5344CB8AC3E}">
        <p14:creationId xmlns:p14="http://schemas.microsoft.com/office/powerpoint/2010/main" val="1045248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Title 1"/>
          <p:cNvSpPr>
            <a:spLocks noGrp="1"/>
          </p:cNvSpPr>
          <p:nvPr>
            <p:ph type="title"/>
          </p:nvPr>
        </p:nvSpPr>
        <p:spPr/>
        <p:txBody>
          <a:bodyPr>
            <a:normAutofit fontScale="90000"/>
          </a:bodyPr>
          <a:lstStyle/>
          <a:p>
            <a:pPr eaLnBrk="1" hangingPunct="1"/>
            <a:r>
              <a:rPr lang="en-US" sz="4000" dirty="0"/>
              <a:t>Developing Test Cases for </a:t>
            </a:r>
            <a:r>
              <a:rPr lang="en-US" sz="4000" dirty="0" smtClean="0"/>
              <a:t>Web-Store</a:t>
            </a:r>
            <a:endParaRPr lang="en-US" sz="4000" dirty="0"/>
          </a:p>
        </p:txBody>
      </p:sp>
      <p:sp>
        <p:nvSpPr>
          <p:cNvPr id="57348" name="Content Placeholder 2"/>
          <p:cNvSpPr>
            <a:spLocks noGrp="1"/>
          </p:cNvSpPr>
          <p:nvPr>
            <p:ph idx="1"/>
          </p:nvPr>
        </p:nvSpPr>
        <p:spPr/>
        <p:txBody>
          <a:bodyPr>
            <a:normAutofit fontScale="70000" lnSpcReduction="20000"/>
          </a:bodyPr>
          <a:lstStyle/>
          <a:p>
            <a:pPr eaLnBrk="1" hangingPunct="1">
              <a:buFont typeface="Wingdings" pitchFamily="2" charset="2"/>
              <a:buChar char="n"/>
              <a:defRPr/>
            </a:pPr>
            <a:r>
              <a:rPr lang="en-US" dirty="0" smtClean="0">
                <a:ea typeface="+mn-ea"/>
              </a:rPr>
              <a:t>Test case forms had the following sections: </a:t>
            </a:r>
          </a:p>
          <a:p>
            <a:pPr lvl="1" eaLnBrk="1" hangingPunct="1">
              <a:buFont typeface="Wingdings" pitchFamily="2" charset="2"/>
              <a:buChar char="¨"/>
              <a:defRPr/>
            </a:pPr>
            <a:r>
              <a:rPr lang="en-US" dirty="0" smtClean="0">
                <a:latin typeface="Helvetica Neue"/>
                <a:cs typeface="Helvetica Neue"/>
              </a:rPr>
              <a:t>Test Case ID</a:t>
            </a:r>
          </a:p>
          <a:p>
            <a:pPr lvl="1" eaLnBrk="1" hangingPunct="1">
              <a:buFont typeface="Wingdings" pitchFamily="2" charset="2"/>
              <a:buChar char="¨"/>
              <a:defRPr/>
            </a:pPr>
            <a:r>
              <a:rPr lang="en-US" dirty="0" smtClean="0">
                <a:latin typeface="Helvetica Neue"/>
                <a:cs typeface="Helvetica Neue"/>
              </a:rPr>
              <a:t>Category/Objective of Test</a:t>
            </a:r>
          </a:p>
          <a:p>
            <a:pPr lvl="1" eaLnBrk="1" hangingPunct="1">
              <a:buFont typeface="Wingdings" pitchFamily="2" charset="2"/>
              <a:buChar char="¨"/>
              <a:defRPr/>
            </a:pPr>
            <a:r>
              <a:rPr lang="en-US" dirty="0" smtClean="0">
                <a:latin typeface="Helvetica Neue"/>
                <a:cs typeface="Helvetica Neue"/>
              </a:rPr>
              <a:t>Description</a:t>
            </a:r>
          </a:p>
          <a:p>
            <a:pPr lvl="1" eaLnBrk="1" hangingPunct="1">
              <a:buFont typeface="Wingdings" pitchFamily="2" charset="2"/>
              <a:buChar char="¨"/>
              <a:defRPr/>
            </a:pPr>
            <a:r>
              <a:rPr lang="en-US" dirty="0" smtClean="0">
                <a:latin typeface="Helvetica Neue"/>
                <a:cs typeface="Helvetica Neue"/>
              </a:rPr>
              <a:t>System Version</a:t>
            </a:r>
          </a:p>
          <a:p>
            <a:pPr lvl="1" eaLnBrk="1" hangingPunct="1">
              <a:buFont typeface="Wingdings" pitchFamily="2" charset="2"/>
              <a:buChar char="¨"/>
              <a:defRPr/>
            </a:pPr>
            <a:r>
              <a:rPr lang="en-US" dirty="0" smtClean="0">
                <a:latin typeface="Helvetica Neue"/>
                <a:cs typeface="Helvetica Neue"/>
              </a:rPr>
              <a:t>Completion Date</a:t>
            </a:r>
          </a:p>
          <a:p>
            <a:pPr lvl="1" eaLnBrk="1" hangingPunct="1">
              <a:buFont typeface="Wingdings" pitchFamily="2" charset="2"/>
              <a:buChar char="¨"/>
              <a:defRPr/>
            </a:pPr>
            <a:r>
              <a:rPr lang="en-US" dirty="0" smtClean="0">
                <a:latin typeface="Helvetica Neue"/>
                <a:cs typeface="Helvetica Neue"/>
              </a:rPr>
              <a:t>Participants</a:t>
            </a:r>
          </a:p>
          <a:p>
            <a:pPr lvl="1" eaLnBrk="1" hangingPunct="1">
              <a:buFont typeface="Wingdings" pitchFamily="2" charset="2"/>
              <a:buChar char="¨"/>
              <a:defRPr/>
            </a:pPr>
            <a:r>
              <a:rPr lang="en-US" dirty="0" smtClean="0">
                <a:latin typeface="Helvetica Neue"/>
                <a:cs typeface="Helvetica Neue"/>
              </a:rPr>
              <a:t>Machine Characteristics (processor, operating system, memory, browser, etc.)</a:t>
            </a:r>
          </a:p>
          <a:p>
            <a:pPr lvl="1" eaLnBrk="1" hangingPunct="1">
              <a:buFont typeface="Wingdings" pitchFamily="2" charset="2"/>
              <a:buChar char="¨"/>
              <a:defRPr/>
            </a:pPr>
            <a:r>
              <a:rPr lang="en-US" dirty="0" smtClean="0">
                <a:latin typeface="Helvetica Neue"/>
                <a:cs typeface="Helvetica Neue"/>
              </a:rPr>
              <a:t>Test Result</a:t>
            </a:r>
          </a:p>
          <a:p>
            <a:pPr lvl="1" eaLnBrk="1" hangingPunct="1">
              <a:buFont typeface="Wingdings" pitchFamily="2" charset="2"/>
              <a:buChar char="¨"/>
              <a:defRPr/>
            </a:pPr>
            <a:r>
              <a:rPr lang="en-US" dirty="0" smtClean="0">
                <a:latin typeface="Helvetica Neue"/>
                <a:cs typeface="Helvetica Neue"/>
              </a:rPr>
              <a:t>Comments</a:t>
            </a:r>
          </a:p>
          <a:p>
            <a:pPr lvl="1" eaLnBrk="1" hangingPunct="1">
              <a:buFont typeface="Wingdings" pitchFamily="2" charset="2"/>
              <a:buChar char="¨"/>
              <a:defRPr/>
            </a:pPr>
            <a:endParaRPr lang="en-US" dirty="0" smtClean="0"/>
          </a:p>
        </p:txBody>
      </p:sp>
      <p:sp>
        <p:nvSpPr>
          <p:cNvPr id="57350"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5734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08FCE4D-3F0F-154F-8D29-93D8E61141C3}" type="slidenum">
              <a:rPr lang="en-US">
                <a:latin typeface="Arial Black" charset="0"/>
              </a:rPr>
              <a:pPr eaLnBrk="1" hangingPunct="1"/>
              <a:t>57</a:t>
            </a:fld>
            <a:endParaRPr lang="en-US">
              <a:latin typeface="Arial Black" charset="0"/>
            </a:endParaRPr>
          </a:p>
        </p:txBody>
      </p:sp>
    </p:spTree>
    <p:extLst>
      <p:ext uri="{BB962C8B-B14F-4D97-AF65-F5344CB8AC3E}">
        <p14:creationId xmlns:p14="http://schemas.microsoft.com/office/powerpoint/2010/main" val="3746455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4000" spc="-100" dirty="0" smtClean="0">
                <a:ea typeface="+mj-ea"/>
              </a:rPr>
              <a:t>Bug Tracking and System Evolution</a:t>
            </a:r>
          </a:p>
        </p:txBody>
      </p:sp>
      <p:sp>
        <p:nvSpPr>
          <p:cNvPr id="58372" name="Content Placeholder 2"/>
          <p:cNvSpPr>
            <a:spLocks noGrp="1"/>
          </p:cNvSpPr>
          <p:nvPr>
            <p:ph idx="1"/>
          </p:nvPr>
        </p:nvSpPr>
        <p:spPr/>
        <p:txBody>
          <a:bodyPr>
            <a:normAutofit fontScale="85000" lnSpcReduction="20000"/>
          </a:bodyPr>
          <a:lstStyle/>
          <a:p>
            <a:pPr eaLnBrk="1" hangingPunct="1"/>
            <a:r>
              <a:rPr lang="en-US" sz="2800" dirty="0"/>
              <a:t>Bug-tracking form has the following categories</a:t>
            </a:r>
            <a:r>
              <a:rPr lang="en-US" sz="2800" dirty="0">
                <a:latin typeface="Helvetica Neue"/>
                <a:cs typeface="Helvetica Neue"/>
              </a:rPr>
              <a:t>:</a:t>
            </a:r>
          </a:p>
          <a:p>
            <a:pPr lvl="1" eaLnBrk="1" hangingPunct="1"/>
            <a:r>
              <a:rPr lang="en-US" sz="2400" dirty="0">
                <a:latin typeface="Helvetica Neue"/>
                <a:cs typeface="Helvetica Neue"/>
              </a:rPr>
              <a:t>Bug Number (simple incremental number)</a:t>
            </a:r>
          </a:p>
          <a:p>
            <a:pPr lvl="1" eaLnBrk="1" hangingPunct="1"/>
            <a:r>
              <a:rPr lang="en-US" sz="2400" dirty="0">
                <a:latin typeface="Helvetica Neue"/>
                <a:cs typeface="Helvetica Neue"/>
              </a:rPr>
              <a:t>Test Case ID that Generated the Bug</a:t>
            </a:r>
          </a:p>
          <a:p>
            <a:pPr lvl="1" eaLnBrk="1" hangingPunct="1"/>
            <a:r>
              <a:rPr lang="en-US" sz="2400" dirty="0">
                <a:latin typeface="Helvetica Neue"/>
                <a:cs typeface="Helvetica Neue"/>
              </a:rPr>
              <a:t>Is the Bug Replicable?</a:t>
            </a:r>
          </a:p>
          <a:p>
            <a:pPr lvl="1" eaLnBrk="1" hangingPunct="1"/>
            <a:r>
              <a:rPr lang="en-US" sz="2400" dirty="0">
                <a:latin typeface="Helvetica Neue"/>
                <a:cs typeface="Helvetica Neue"/>
              </a:rPr>
              <a:t>Effects</a:t>
            </a:r>
          </a:p>
          <a:p>
            <a:pPr lvl="1" eaLnBrk="1" hangingPunct="1"/>
            <a:r>
              <a:rPr lang="en-US" sz="2400" dirty="0">
                <a:latin typeface="Helvetica Neue"/>
                <a:cs typeface="Helvetica Neue"/>
              </a:rPr>
              <a:t>Description</a:t>
            </a:r>
          </a:p>
          <a:p>
            <a:pPr lvl="1" eaLnBrk="1" hangingPunct="1"/>
            <a:r>
              <a:rPr lang="en-US" sz="2400" dirty="0">
                <a:latin typeface="Helvetica Neue"/>
                <a:cs typeface="Helvetica Neue"/>
              </a:rPr>
              <a:t>Resolution</a:t>
            </a:r>
          </a:p>
          <a:p>
            <a:pPr lvl="1" eaLnBrk="1" hangingPunct="1"/>
            <a:r>
              <a:rPr lang="en-US" sz="2400" dirty="0">
                <a:latin typeface="Helvetica Neue"/>
                <a:cs typeface="Helvetica Neue"/>
              </a:rPr>
              <a:t>Resolution Date</a:t>
            </a:r>
          </a:p>
          <a:p>
            <a:pPr lvl="1" eaLnBrk="1" hangingPunct="1"/>
            <a:r>
              <a:rPr lang="en-US" sz="2400" dirty="0">
                <a:latin typeface="Helvetica Neue"/>
                <a:cs typeface="Helvetica Neue"/>
              </a:rPr>
              <a:t>Comments</a:t>
            </a:r>
          </a:p>
          <a:p>
            <a:pPr eaLnBrk="1" hangingPunct="1"/>
            <a:r>
              <a:rPr lang="en-US" sz="2400" dirty="0">
                <a:latin typeface="Helvetica Neue"/>
                <a:cs typeface="Helvetica Neue"/>
              </a:rPr>
              <a:t>As batches of bugs are fixed, the version number of the software is incremented (below 1.0 during development and testing)</a:t>
            </a:r>
            <a:r>
              <a:rPr lang="en-US" sz="2400" dirty="0" smtClean="0">
                <a:latin typeface="Helvetica Neue"/>
                <a:cs typeface="Helvetica Neue"/>
              </a:rPr>
              <a:t>.</a:t>
            </a:r>
            <a:endParaRPr lang="en-US" sz="3200" dirty="0">
              <a:latin typeface="Helvetica Neue"/>
              <a:cs typeface="Helvetica Neue"/>
            </a:endParaRPr>
          </a:p>
        </p:txBody>
      </p:sp>
      <p:sp>
        <p:nvSpPr>
          <p:cNvPr id="58374"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5837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2BF24E53-9349-2548-B9EB-8D11317786DC}" type="slidenum">
              <a:rPr lang="en-US">
                <a:latin typeface="Arial Black" charset="0"/>
              </a:rPr>
              <a:pPr eaLnBrk="1" hangingPunct="1"/>
              <a:t>58</a:t>
            </a:fld>
            <a:endParaRPr lang="en-US">
              <a:latin typeface="Arial Black" charset="0"/>
            </a:endParaRPr>
          </a:p>
        </p:txBody>
      </p:sp>
    </p:spTree>
    <p:extLst>
      <p:ext uri="{BB962C8B-B14F-4D97-AF65-F5344CB8AC3E}">
        <p14:creationId xmlns:p14="http://schemas.microsoft.com/office/powerpoint/2010/main" val="67949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pPr eaLnBrk="1" hangingPunct="1"/>
            <a:r>
              <a:rPr lang="en-US" dirty="0"/>
              <a:t>Learning Objectives (Cont.)</a:t>
            </a:r>
          </a:p>
        </p:txBody>
      </p:sp>
      <p:sp>
        <p:nvSpPr>
          <p:cNvPr id="4102" name="Rectangle 3"/>
          <p:cNvSpPr>
            <a:spLocks noGrp="1" noChangeArrowheads="1"/>
          </p:cNvSpPr>
          <p:nvPr>
            <p:ph idx="1"/>
          </p:nvPr>
        </p:nvSpPr>
        <p:spPr/>
        <p:txBody>
          <a:bodyPr/>
          <a:lstStyle/>
          <a:p>
            <a:pPr eaLnBrk="1" hangingPunct="1"/>
            <a:r>
              <a:rPr lang="en-US" sz="2400" dirty="0">
                <a:latin typeface="Helvetica Neue"/>
                <a:cs typeface="Helvetica Neue"/>
              </a:rPr>
              <a:t>Discuss the issues of providing support for end-users.</a:t>
            </a:r>
          </a:p>
          <a:p>
            <a:pPr eaLnBrk="1" hangingPunct="1"/>
            <a:r>
              <a:rPr lang="en-US" sz="2400" dirty="0">
                <a:latin typeface="Helvetica Neue"/>
                <a:cs typeface="Helvetica Neue"/>
              </a:rPr>
              <a:t>Explain why system implementation sometimes fails.</a:t>
            </a:r>
          </a:p>
          <a:p>
            <a:pPr eaLnBrk="1" hangingPunct="1"/>
            <a:r>
              <a:rPr lang="en-US" sz="2400" dirty="0">
                <a:latin typeface="Helvetica Neue"/>
                <a:cs typeface="Helvetica Neue"/>
              </a:rPr>
              <a:t>Describe the threats to system security and remedies that can be applied.</a:t>
            </a:r>
          </a:p>
          <a:p>
            <a:pPr eaLnBrk="1" hangingPunct="1"/>
            <a:r>
              <a:rPr lang="en-US" sz="2400" dirty="0">
                <a:latin typeface="Helvetica Neue"/>
                <a:cs typeface="Helvetica Neue"/>
              </a:rPr>
              <a:t>Show how traditional implementation issues apply to electronic commerce applications.</a:t>
            </a:r>
          </a:p>
        </p:txBody>
      </p:sp>
      <p:sp>
        <p:nvSpPr>
          <p:cNvPr id="4100"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409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7C471B0B-129C-7840-BA62-4F4FB5585D72}" type="slidenum">
              <a:rPr lang="en-US">
                <a:latin typeface="Arial Black" charset="0"/>
              </a:rPr>
              <a:pPr eaLnBrk="1" hangingPunct="1"/>
              <a:t>5</a:t>
            </a:fld>
            <a:endParaRPr lang="en-US">
              <a:latin typeface="Arial Black" charset="0"/>
            </a:endParaRPr>
          </a:p>
        </p:txBody>
      </p:sp>
    </p:spTree>
    <p:extLst>
      <p:ext uri="{BB962C8B-B14F-4D97-AF65-F5344CB8AC3E}">
        <p14:creationId xmlns:p14="http://schemas.microsoft.com/office/powerpoint/2010/main" val="1636286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itle 1"/>
          <p:cNvSpPr>
            <a:spLocks noGrp="1"/>
          </p:cNvSpPr>
          <p:nvPr>
            <p:ph type="title"/>
          </p:nvPr>
        </p:nvSpPr>
        <p:spPr/>
        <p:txBody>
          <a:bodyPr>
            <a:normAutofit fontScale="90000"/>
          </a:bodyPr>
          <a:lstStyle/>
          <a:p>
            <a:pPr eaLnBrk="1" hangingPunct="1"/>
            <a:r>
              <a:rPr lang="en-US" dirty="0"/>
              <a:t>Alpha and Beta Testing the </a:t>
            </a:r>
            <a:r>
              <a:rPr lang="en-US" dirty="0" smtClean="0"/>
              <a:t>Web-Store</a:t>
            </a:r>
            <a:endParaRPr lang="en-US" dirty="0"/>
          </a:p>
        </p:txBody>
      </p:sp>
      <p:sp>
        <p:nvSpPr>
          <p:cNvPr id="59396" name="Content Placeholder 2"/>
          <p:cNvSpPr>
            <a:spLocks noGrp="1"/>
          </p:cNvSpPr>
          <p:nvPr>
            <p:ph idx="1"/>
          </p:nvPr>
        </p:nvSpPr>
        <p:spPr/>
        <p:txBody>
          <a:bodyPr>
            <a:normAutofit fontScale="92500" lnSpcReduction="20000"/>
          </a:bodyPr>
          <a:lstStyle/>
          <a:p>
            <a:pPr eaLnBrk="1" hangingPunct="1"/>
            <a:r>
              <a:rPr lang="en-US" dirty="0"/>
              <a:t>Alpha Testing:</a:t>
            </a:r>
          </a:p>
          <a:p>
            <a:pPr lvl="1" eaLnBrk="1" hangingPunct="1"/>
            <a:r>
              <a:rPr lang="en-US" dirty="0">
                <a:latin typeface="Helvetica Neue"/>
                <a:cs typeface="Helvetica Neue"/>
              </a:rPr>
              <a:t>PVF employees who actively participated received a t-shirt and $100 to shop.</a:t>
            </a:r>
          </a:p>
          <a:p>
            <a:pPr lvl="1" eaLnBrk="1" hangingPunct="1"/>
            <a:r>
              <a:rPr lang="en-US" dirty="0">
                <a:latin typeface="Helvetica Neue"/>
                <a:cs typeface="Helvetica Neue"/>
              </a:rPr>
              <a:t>Development team conducted extensive recovery, security, stress, and performance testing.</a:t>
            </a:r>
          </a:p>
          <a:p>
            <a:r>
              <a:rPr lang="en-US" dirty="0"/>
              <a:t>Beta Testing</a:t>
            </a:r>
          </a:p>
          <a:p>
            <a:pPr lvl="1" eaLnBrk="1" hangingPunct="1"/>
            <a:r>
              <a:rPr lang="en-US" dirty="0">
                <a:latin typeface="Helvetica Neue"/>
                <a:cs typeface="Helvetica Neue"/>
              </a:rPr>
              <a:t>PVF recruited several of their established customers to help in beta testing.</a:t>
            </a:r>
          </a:p>
        </p:txBody>
      </p:sp>
      <p:sp>
        <p:nvSpPr>
          <p:cNvPr id="59398"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5939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72E53643-19AC-9A41-AF9C-59C2D755D01B}" type="slidenum">
              <a:rPr lang="en-US">
                <a:latin typeface="Arial Black" charset="0"/>
              </a:rPr>
              <a:pPr eaLnBrk="1" hangingPunct="1"/>
              <a:t>59</a:t>
            </a:fld>
            <a:endParaRPr lang="en-US">
              <a:latin typeface="Arial Black" charset="0"/>
            </a:endParaRPr>
          </a:p>
        </p:txBody>
      </p:sp>
    </p:spTree>
    <p:extLst>
      <p:ext uri="{BB962C8B-B14F-4D97-AF65-F5344CB8AC3E}">
        <p14:creationId xmlns:p14="http://schemas.microsoft.com/office/powerpoint/2010/main" val="4013086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Title 1"/>
          <p:cNvSpPr>
            <a:spLocks noGrp="1"/>
          </p:cNvSpPr>
          <p:nvPr>
            <p:ph type="title"/>
          </p:nvPr>
        </p:nvSpPr>
        <p:spPr/>
        <p:txBody>
          <a:bodyPr/>
          <a:lstStyle/>
          <a:p>
            <a:pPr eaLnBrk="1" hangingPunct="1"/>
            <a:r>
              <a:rPr lang="en-US" dirty="0" smtClean="0"/>
              <a:t>Web-Store </a:t>
            </a:r>
            <a:r>
              <a:rPr lang="en-US" dirty="0"/>
              <a:t>Installation</a:t>
            </a:r>
          </a:p>
        </p:txBody>
      </p:sp>
      <p:sp>
        <p:nvSpPr>
          <p:cNvPr id="60420" name="Content Placeholder 2"/>
          <p:cNvSpPr>
            <a:spLocks noGrp="1"/>
          </p:cNvSpPr>
          <p:nvPr>
            <p:ph idx="1"/>
          </p:nvPr>
        </p:nvSpPr>
        <p:spPr/>
        <p:txBody>
          <a:bodyPr/>
          <a:lstStyle/>
          <a:p>
            <a:pPr eaLnBrk="1" hangingPunct="1"/>
            <a:r>
              <a:rPr lang="en-US" dirty="0" err="1">
                <a:latin typeface="Helvetica Neue"/>
                <a:cs typeface="Helvetica Neue"/>
              </a:rPr>
              <a:t>WebStore</a:t>
            </a:r>
            <a:r>
              <a:rPr lang="en-US" dirty="0">
                <a:latin typeface="Helvetica Neue"/>
                <a:cs typeface="Helvetica Neue"/>
              </a:rPr>
              <a:t> was ready to go online and development team recommended to top management that it was time to </a:t>
            </a:r>
            <a:r>
              <a:rPr lang="ja-JP" altLang="en-US" dirty="0">
                <a:latin typeface="Helvetica Neue"/>
                <a:cs typeface="Helvetica Neue"/>
              </a:rPr>
              <a:t>“</a:t>
            </a:r>
            <a:r>
              <a:rPr lang="en-US" dirty="0">
                <a:latin typeface="Helvetica Neue"/>
                <a:cs typeface="Helvetica Neue"/>
              </a:rPr>
              <a:t>flip the switch</a:t>
            </a:r>
            <a:r>
              <a:rPr lang="ja-JP" altLang="en-US" dirty="0">
                <a:latin typeface="Helvetica Neue"/>
                <a:cs typeface="Helvetica Neue"/>
              </a:rPr>
              <a:t>”</a:t>
            </a:r>
            <a:r>
              <a:rPr lang="en-US" dirty="0">
                <a:latin typeface="Helvetica Neue"/>
                <a:cs typeface="Helvetica Neue"/>
              </a:rPr>
              <a:t>.</a:t>
            </a:r>
          </a:p>
        </p:txBody>
      </p:sp>
      <p:sp>
        <p:nvSpPr>
          <p:cNvPr id="60422"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6042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9D648A66-08AE-AB4F-9D09-03E27346CE8E}" type="slidenum">
              <a:rPr lang="en-US">
                <a:latin typeface="Arial Black" charset="0"/>
              </a:rPr>
              <a:pPr eaLnBrk="1" hangingPunct="1"/>
              <a:t>60</a:t>
            </a:fld>
            <a:endParaRPr lang="en-US">
              <a:latin typeface="Arial Black" charset="0"/>
            </a:endParaRPr>
          </a:p>
        </p:txBody>
      </p:sp>
    </p:spTree>
    <p:extLst>
      <p:ext uri="{BB962C8B-B14F-4D97-AF65-F5344CB8AC3E}">
        <p14:creationId xmlns:p14="http://schemas.microsoft.com/office/powerpoint/2010/main" val="3798101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2"/>
          <p:cNvSpPr>
            <a:spLocks noGrp="1" noChangeArrowheads="1"/>
          </p:cNvSpPr>
          <p:nvPr>
            <p:ph type="title"/>
          </p:nvPr>
        </p:nvSpPr>
        <p:spPr/>
        <p:txBody>
          <a:bodyPr/>
          <a:lstStyle/>
          <a:p>
            <a:pPr eaLnBrk="1" hangingPunct="1"/>
            <a:r>
              <a:rPr lang="en-US" sz="4000" dirty="0"/>
              <a:t>Project Close-Down</a:t>
            </a:r>
          </a:p>
        </p:txBody>
      </p:sp>
      <p:sp>
        <p:nvSpPr>
          <p:cNvPr id="61446" name="Rectangle 3"/>
          <p:cNvSpPr>
            <a:spLocks noGrp="1" noChangeArrowheads="1"/>
          </p:cNvSpPr>
          <p:nvPr>
            <p:ph idx="1"/>
          </p:nvPr>
        </p:nvSpPr>
        <p:spPr/>
        <p:txBody>
          <a:bodyPr>
            <a:normAutofit fontScale="92500" lnSpcReduction="10000"/>
          </a:bodyPr>
          <a:lstStyle/>
          <a:p>
            <a:pPr eaLnBrk="1" hangingPunct="1"/>
            <a:r>
              <a:rPr lang="en-US" sz="2800" dirty="0">
                <a:latin typeface="Helvetica Neue"/>
                <a:cs typeface="Helvetica Neue"/>
              </a:rPr>
              <a:t>Evaluate team.</a:t>
            </a:r>
          </a:p>
          <a:p>
            <a:pPr lvl="1" eaLnBrk="1" hangingPunct="1"/>
            <a:r>
              <a:rPr lang="en-US" sz="2600" dirty="0">
                <a:latin typeface="Helvetica Neue"/>
                <a:cs typeface="Helvetica Neue"/>
              </a:rPr>
              <a:t>Reassign members to other projects.</a:t>
            </a:r>
          </a:p>
          <a:p>
            <a:pPr eaLnBrk="1" hangingPunct="1"/>
            <a:r>
              <a:rPr lang="en-US" sz="2800" dirty="0">
                <a:latin typeface="Helvetica Neue"/>
                <a:cs typeface="Helvetica Neue"/>
              </a:rPr>
              <a:t>Notify all affected parties that the development project is ending and that you are switching to operation and maintenance mode.</a:t>
            </a:r>
          </a:p>
          <a:p>
            <a:pPr eaLnBrk="1" hangingPunct="1"/>
            <a:r>
              <a:rPr lang="en-US" sz="2800" dirty="0">
                <a:latin typeface="Helvetica Neue"/>
                <a:cs typeface="Helvetica Neue"/>
              </a:rPr>
              <a:t>Conduct post project reviews.</a:t>
            </a:r>
          </a:p>
          <a:p>
            <a:pPr eaLnBrk="1" hangingPunct="1"/>
            <a:r>
              <a:rPr lang="en-US" sz="2800" dirty="0">
                <a:latin typeface="Helvetica Neue"/>
                <a:cs typeface="Helvetica Neue"/>
              </a:rPr>
              <a:t>Close out customer contract.</a:t>
            </a:r>
          </a:p>
          <a:p>
            <a:pPr lvl="1" eaLnBrk="1" hangingPunct="1"/>
            <a:r>
              <a:rPr lang="en-US" sz="2600" dirty="0">
                <a:latin typeface="Helvetica Neue"/>
                <a:cs typeface="Helvetica Neue"/>
              </a:rPr>
              <a:t>Formal signoff</a:t>
            </a:r>
          </a:p>
          <a:p>
            <a:pPr eaLnBrk="1" hangingPunct="1">
              <a:lnSpc>
                <a:spcPct val="90000"/>
              </a:lnSpc>
              <a:buFont typeface="Wingdings" charset="0"/>
              <a:buNone/>
            </a:pPr>
            <a:endParaRPr lang="en-US" dirty="0">
              <a:latin typeface="Helvetica Neue"/>
              <a:cs typeface="Helvetica Neue"/>
            </a:endParaRPr>
          </a:p>
        </p:txBody>
      </p:sp>
      <p:sp>
        <p:nvSpPr>
          <p:cNvPr id="61444"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6144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29F3B0CD-C056-1C4B-8629-274C598C8CE5}" type="slidenum">
              <a:rPr lang="en-US">
                <a:latin typeface="Arial Black" charset="0"/>
              </a:rPr>
              <a:pPr eaLnBrk="1" hangingPunct="1"/>
              <a:t>61</a:t>
            </a:fld>
            <a:endParaRPr lang="en-US">
              <a:latin typeface="Arial Black" charset="0"/>
            </a:endParaRPr>
          </a:p>
        </p:txBody>
      </p:sp>
    </p:spTree>
    <p:extLst>
      <p:ext uri="{BB962C8B-B14F-4D97-AF65-F5344CB8AC3E}">
        <p14:creationId xmlns:p14="http://schemas.microsoft.com/office/powerpoint/2010/main" val="3232967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2"/>
          <p:cNvSpPr>
            <a:spLocks noGrp="1" noChangeArrowheads="1"/>
          </p:cNvSpPr>
          <p:nvPr>
            <p:ph type="title"/>
          </p:nvPr>
        </p:nvSpPr>
        <p:spPr/>
        <p:txBody>
          <a:bodyPr/>
          <a:lstStyle/>
          <a:p>
            <a:pPr eaLnBrk="1" hangingPunct="1"/>
            <a:r>
              <a:rPr lang="en-US" dirty="0"/>
              <a:t>Summary</a:t>
            </a:r>
          </a:p>
        </p:txBody>
      </p:sp>
      <p:sp>
        <p:nvSpPr>
          <p:cNvPr id="62470" name="Rectangle 3"/>
          <p:cNvSpPr>
            <a:spLocks noGrp="1" noChangeArrowheads="1"/>
          </p:cNvSpPr>
          <p:nvPr>
            <p:ph idx="1"/>
          </p:nvPr>
        </p:nvSpPr>
        <p:spPr/>
        <p:txBody>
          <a:bodyPr>
            <a:normAutofit lnSpcReduction="10000"/>
          </a:bodyPr>
          <a:lstStyle/>
          <a:p>
            <a:pPr marL="0" indent="0" eaLnBrk="1" hangingPunct="1">
              <a:lnSpc>
                <a:spcPct val="90000"/>
              </a:lnSpc>
              <a:buNone/>
            </a:pPr>
            <a:r>
              <a:rPr lang="en-US" sz="2800" dirty="0">
                <a:latin typeface="Helvetica Neue"/>
                <a:cs typeface="Helvetica Neue"/>
              </a:rPr>
              <a:t>In this chapter you learned how to:</a:t>
            </a:r>
          </a:p>
          <a:p>
            <a:pPr eaLnBrk="1" hangingPunct="1"/>
            <a:r>
              <a:rPr lang="en-US" sz="2400" dirty="0">
                <a:latin typeface="Helvetica Neue"/>
                <a:cs typeface="Helvetica Neue"/>
              </a:rPr>
              <a:t>Describe the process of coding, testing, and converting an organizational information system and outline the deliverables and outcomes of the process.</a:t>
            </a:r>
          </a:p>
          <a:p>
            <a:pPr eaLnBrk="1" hangingPunct="1"/>
            <a:r>
              <a:rPr lang="en-US" sz="2400" dirty="0">
                <a:latin typeface="Helvetica Neue"/>
                <a:cs typeface="Helvetica Neue"/>
              </a:rPr>
              <a:t>Prepare a test plan for an information system.</a:t>
            </a:r>
          </a:p>
          <a:p>
            <a:pPr eaLnBrk="1" hangingPunct="1"/>
            <a:r>
              <a:rPr lang="en-US" sz="2400" dirty="0">
                <a:latin typeface="Helvetica Neue"/>
                <a:cs typeface="Helvetica Neue"/>
              </a:rPr>
              <a:t>Apply four installation strategies: direct, parallel, single-location, and phased installation.</a:t>
            </a:r>
          </a:p>
          <a:p>
            <a:pPr eaLnBrk="1" hangingPunct="1"/>
            <a:r>
              <a:rPr lang="en-US" sz="2400" dirty="0">
                <a:latin typeface="Helvetica Neue"/>
                <a:cs typeface="Helvetica Neue"/>
              </a:rPr>
              <a:t>List the deliverables for documenting the system and for training and supporting users.</a:t>
            </a:r>
          </a:p>
        </p:txBody>
      </p:sp>
      <p:sp>
        <p:nvSpPr>
          <p:cNvPr id="62468"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6246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E07DCCA4-0C0C-1547-B9B2-289F3DF584C6}" type="slidenum">
              <a:rPr lang="en-US">
                <a:latin typeface="Arial Black" charset="0"/>
              </a:rPr>
              <a:pPr eaLnBrk="1" hangingPunct="1"/>
              <a:t>62</a:t>
            </a:fld>
            <a:endParaRPr lang="en-US">
              <a:latin typeface="Arial Black" charset="0"/>
            </a:endParaRPr>
          </a:p>
        </p:txBody>
      </p:sp>
    </p:spTree>
    <p:extLst>
      <p:ext uri="{BB962C8B-B14F-4D97-AF65-F5344CB8AC3E}">
        <p14:creationId xmlns:p14="http://schemas.microsoft.com/office/powerpoint/2010/main" val="1035262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Rectangle 2"/>
          <p:cNvSpPr>
            <a:spLocks noGrp="1" noChangeArrowheads="1"/>
          </p:cNvSpPr>
          <p:nvPr>
            <p:ph type="title"/>
          </p:nvPr>
        </p:nvSpPr>
        <p:spPr/>
        <p:txBody>
          <a:bodyPr/>
          <a:lstStyle/>
          <a:p>
            <a:pPr eaLnBrk="1" hangingPunct="1"/>
            <a:r>
              <a:rPr lang="en-US" dirty="0"/>
              <a:t>Summary (Cont.)</a:t>
            </a:r>
          </a:p>
        </p:txBody>
      </p:sp>
      <p:sp>
        <p:nvSpPr>
          <p:cNvPr id="63494" name="Rectangle 3"/>
          <p:cNvSpPr>
            <a:spLocks noGrp="1" noChangeArrowheads="1"/>
          </p:cNvSpPr>
          <p:nvPr>
            <p:ph idx="1"/>
          </p:nvPr>
        </p:nvSpPr>
        <p:spPr/>
        <p:txBody>
          <a:bodyPr>
            <a:normAutofit lnSpcReduction="10000"/>
          </a:bodyPr>
          <a:lstStyle/>
          <a:p>
            <a:pPr eaLnBrk="1" hangingPunct="1"/>
            <a:r>
              <a:rPr lang="en-US" sz="2400" dirty="0">
                <a:latin typeface="Arial" charset="0"/>
                <a:cs typeface="Arial" charset="0"/>
              </a:rPr>
              <a:t>Compare the many modes available for organizational information system training, including self-training and electronic performance support systems.</a:t>
            </a:r>
          </a:p>
          <a:p>
            <a:pPr eaLnBrk="1" hangingPunct="1"/>
            <a:r>
              <a:rPr lang="en-US" sz="2400" dirty="0">
                <a:latin typeface="Arial" charset="0"/>
                <a:cs typeface="Arial" charset="0"/>
              </a:rPr>
              <a:t>Discuss the issues of providing support for end-users.</a:t>
            </a:r>
          </a:p>
          <a:p>
            <a:pPr eaLnBrk="1" hangingPunct="1"/>
            <a:r>
              <a:rPr lang="en-US" sz="2400" dirty="0">
                <a:latin typeface="Arial" charset="0"/>
                <a:cs typeface="Arial" charset="0"/>
              </a:rPr>
              <a:t>Explain why system implementation sometimes fails.</a:t>
            </a:r>
          </a:p>
          <a:p>
            <a:pPr eaLnBrk="1" hangingPunct="1"/>
            <a:r>
              <a:rPr lang="en-US" sz="2400" dirty="0">
                <a:latin typeface="Arial" charset="0"/>
                <a:cs typeface="Arial" charset="0"/>
              </a:rPr>
              <a:t>Describe the threats to system security and remedies that can be applied.</a:t>
            </a:r>
          </a:p>
          <a:p>
            <a:pPr eaLnBrk="1" hangingPunct="1"/>
            <a:r>
              <a:rPr lang="en-US" sz="2400" dirty="0">
                <a:latin typeface="Arial" charset="0"/>
                <a:cs typeface="Arial" charset="0"/>
              </a:rPr>
              <a:t>Show how traditional implementation issues apply to electronic commerce applications.</a:t>
            </a:r>
          </a:p>
        </p:txBody>
      </p:sp>
      <p:sp>
        <p:nvSpPr>
          <p:cNvPr id="63492"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6349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F71A725-1088-A845-B649-5F895FD5E2D8}" type="slidenum">
              <a:rPr lang="en-US">
                <a:latin typeface="Arial Black" charset="0"/>
              </a:rPr>
              <a:pPr eaLnBrk="1" hangingPunct="1"/>
              <a:t>63</a:t>
            </a:fld>
            <a:endParaRPr lang="en-US">
              <a:latin typeface="Arial Black" charset="0"/>
            </a:endParaRPr>
          </a:p>
        </p:txBody>
      </p:sp>
    </p:spTree>
    <p:extLst>
      <p:ext uri="{BB962C8B-B14F-4D97-AF65-F5344CB8AC3E}">
        <p14:creationId xmlns:p14="http://schemas.microsoft.com/office/powerpoint/2010/main" val="1587803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547263"/>
            <a:ext cx="8229600" cy="4047360"/>
          </a:xfrm>
        </p:spPr>
        <p:txBody>
          <a:bodyPr anchor="ctr" anchorCtr="0"/>
          <a:lstStyle/>
          <a:p>
            <a:pPr marL="0" indent="0" algn="ctr">
              <a:lnSpc>
                <a:spcPct val="90000"/>
              </a:lnSpc>
              <a:buNone/>
            </a:pPr>
            <a:r>
              <a:rPr lang="en-US" b="1" dirty="0" smtClean="0"/>
              <a:t>Maintaining Information Systems</a:t>
            </a:r>
            <a:endParaRPr lang="en-US" b="1" dirty="0"/>
          </a:p>
        </p:txBody>
      </p:sp>
      <p:sp>
        <p:nvSpPr>
          <p:cNvPr id="3" name="TextBox 2"/>
          <p:cNvSpPr txBox="1"/>
          <p:nvPr/>
        </p:nvSpPr>
        <p:spPr>
          <a:xfrm>
            <a:off x="467166" y="2984311"/>
            <a:ext cx="8219634" cy="1015663"/>
          </a:xfrm>
          <a:prstGeom prst="rect">
            <a:avLst/>
          </a:prstGeom>
          <a:noFill/>
        </p:spPr>
        <p:txBody>
          <a:bodyPr wrap="square" rtlCol="0">
            <a:spAutoFit/>
          </a:bodyPr>
          <a:lstStyle/>
          <a:p>
            <a:pPr algn="ctr"/>
            <a:r>
              <a:rPr lang="en-US" sz="1200" dirty="0" smtClean="0">
                <a:latin typeface="Helvetica Neue"/>
                <a:cs typeface="Helvetica Neue"/>
              </a:rPr>
              <a:t>References</a:t>
            </a:r>
            <a:r>
              <a:rPr lang="en-US" sz="1200" dirty="0">
                <a:latin typeface="Helvetica Neue"/>
                <a:cs typeface="Helvetica Neue"/>
              </a:rPr>
              <a:t/>
            </a:r>
            <a:br>
              <a:rPr lang="en-US" sz="1200" dirty="0">
                <a:latin typeface="Helvetica Neue"/>
                <a:cs typeface="Helvetica Neue"/>
              </a:rPr>
            </a:br>
            <a:r>
              <a:rPr lang="en-US" sz="1200" dirty="0">
                <a:latin typeface="Helvetica Neue"/>
                <a:cs typeface="Helvetica Neue"/>
              </a:rPr>
              <a:t>- - - - </a:t>
            </a:r>
            <a:r>
              <a:rPr lang="en-US" sz="1200" dirty="0" smtClean="0">
                <a:latin typeface="Helvetica Neue"/>
                <a:cs typeface="Helvetica Neue"/>
              </a:rPr>
              <a:t>- </a:t>
            </a:r>
            <a:r>
              <a:rPr lang="en-US" sz="1200" dirty="0">
                <a:latin typeface="Helvetica Neue"/>
                <a:cs typeface="Helvetica Neue"/>
              </a:rPr>
              <a:t>- - - </a:t>
            </a:r>
            <a:r>
              <a:rPr lang="en-US" sz="1200" u="sng" dirty="0">
                <a:latin typeface="Helvetica Neue"/>
                <a:cs typeface="Helvetica Neue"/>
              </a:rPr>
              <a:t/>
            </a:r>
            <a:br>
              <a:rPr lang="en-US" sz="1200" u="sng" dirty="0">
                <a:latin typeface="Helvetica Neue"/>
                <a:cs typeface="Helvetica Neue"/>
              </a:rPr>
            </a:br>
            <a:r>
              <a:rPr lang="en-US" dirty="0" err="1" smtClean="0">
                <a:latin typeface="Helvetica Neue"/>
                <a:cs typeface="Helvetica Neue"/>
              </a:rPr>
              <a:t>Valacich</a:t>
            </a:r>
            <a:r>
              <a:rPr lang="en-US" dirty="0" smtClean="0">
                <a:latin typeface="Helvetica Neue"/>
                <a:cs typeface="Helvetica Neue"/>
              </a:rPr>
              <a:t> and George, </a:t>
            </a:r>
            <a:r>
              <a:rPr lang="en-US" i="1" dirty="0" smtClean="0">
                <a:latin typeface="Helvetica Neue"/>
                <a:cs typeface="Helvetica Neue"/>
              </a:rPr>
              <a:t>Modern Systems Analysis and Design</a:t>
            </a:r>
            <a:r>
              <a:rPr lang="en-US" dirty="0" smtClean="0">
                <a:latin typeface="Helvetica Neue"/>
                <a:cs typeface="Helvetica Neue"/>
              </a:rPr>
              <a:t>, 8</a:t>
            </a:r>
            <a:r>
              <a:rPr lang="en-US" baseline="30000" dirty="0" smtClean="0">
                <a:latin typeface="Helvetica Neue"/>
                <a:cs typeface="Helvetica Neue"/>
              </a:rPr>
              <a:t>th</a:t>
            </a:r>
            <a:r>
              <a:rPr lang="en-US" dirty="0" smtClean="0">
                <a:latin typeface="Helvetica Neue"/>
                <a:cs typeface="Helvetica Neue"/>
              </a:rPr>
              <a:t> Ed., </a:t>
            </a:r>
            <a:br>
              <a:rPr lang="en-US" dirty="0" smtClean="0">
                <a:latin typeface="Helvetica Neue"/>
                <a:cs typeface="Helvetica Neue"/>
              </a:rPr>
            </a:br>
            <a:r>
              <a:rPr lang="en-US" dirty="0" smtClean="0">
                <a:latin typeface="Helvetica Neue"/>
                <a:cs typeface="Helvetica Neue"/>
              </a:rPr>
              <a:t>Pearson, Chapter 14</a:t>
            </a:r>
            <a:endParaRPr lang="en-US" sz="1200" dirty="0">
              <a:latin typeface="Helvetica Neue"/>
              <a:cs typeface="Helvetica Neue"/>
            </a:endParaRPr>
          </a:p>
        </p:txBody>
      </p:sp>
      <p:sp>
        <p:nvSpPr>
          <p:cNvPr id="2" name="Date Placeholder 1"/>
          <p:cNvSpPr>
            <a:spLocks noGrp="1"/>
          </p:cNvSpPr>
          <p:nvPr>
            <p:ph type="dt" sz="half" idx="10"/>
          </p:nvPr>
        </p:nvSpPr>
        <p:spPr/>
        <p:txBody>
          <a:bodyPr/>
          <a:lstStyle/>
          <a:p>
            <a:r>
              <a:rPr lang="en-US" smtClean="0"/>
              <a:t>Information Systems, Unit 05</a:t>
            </a:r>
            <a:endParaRPr lang="en-US"/>
          </a:p>
        </p:txBody>
      </p:sp>
      <p:sp>
        <p:nvSpPr>
          <p:cNvPr id="6" name="Slide Number Placeholder 5"/>
          <p:cNvSpPr>
            <a:spLocks noGrp="1"/>
          </p:cNvSpPr>
          <p:nvPr>
            <p:ph type="sldNum" sz="quarter" idx="12"/>
          </p:nvPr>
        </p:nvSpPr>
        <p:spPr/>
        <p:txBody>
          <a:bodyPr/>
          <a:lstStyle/>
          <a:p>
            <a:fld id="{70915109-DA69-6E47-8559-61ECB78F5B26}" type="slidenum">
              <a:rPr lang="en-US" smtClean="0"/>
              <a:t>64</a:t>
            </a:fld>
            <a:endParaRPr lang="en-US"/>
          </a:p>
        </p:txBody>
      </p:sp>
    </p:spTree>
    <p:extLst>
      <p:ext uri="{BB962C8B-B14F-4D97-AF65-F5344CB8AC3E}">
        <p14:creationId xmlns:p14="http://schemas.microsoft.com/office/powerpoint/2010/main" val="81606503"/>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p:txBody>
          <a:bodyPr/>
          <a:lstStyle/>
          <a:p>
            <a:pPr eaLnBrk="1" hangingPunct="1"/>
            <a:r>
              <a:rPr lang="en-US" dirty="0"/>
              <a:t>Learning Objectives</a:t>
            </a:r>
          </a:p>
        </p:txBody>
      </p:sp>
      <p:sp>
        <p:nvSpPr>
          <p:cNvPr id="3078" name="Rectangle 3"/>
          <p:cNvSpPr>
            <a:spLocks noGrp="1" noChangeArrowheads="1"/>
          </p:cNvSpPr>
          <p:nvPr>
            <p:ph idx="1"/>
          </p:nvPr>
        </p:nvSpPr>
        <p:spPr/>
        <p:txBody>
          <a:bodyPr>
            <a:normAutofit lnSpcReduction="10000"/>
          </a:bodyPr>
          <a:lstStyle/>
          <a:p>
            <a:pPr eaLnBrk="1" hangingPunct="1">
              <a:lnSpc>
                <a:spcPct val="90000"/>
              </a:lnSpc>
            </a:pPr>
            <a:r>
              <a:rPr lang="en-US" sz="2400" dirty="0">
                <a:latin typeface="Helvetica Neue"/>
                <a:cs typeface="Helvetica Neue"/>
              </a:rPr>
              <a:t>Explain and contrast four types of system maintenance.</a:t>
            </a:r>
          </a:p>
          <a:p>
            <a:pPr eaLnBrk="1" hangingPunct="1">
              <a:lnSpc>
                <a:spcPct val="90000"/>
              </a:lnSpc>
            </a:pPr>
            <a:r>
              <a:rPr lang="en-US" sz="2400" dirty="0">
                <a:latin typeface="Helvetica Neue"/>
                <a:cs typeface="Helvetica Neue"/>
              </a:rPr>
              <a:t>Describe several factors that influence the cost of maintaining an information system and apply these factors to the design of maintainable systems.</a:t>
            </a:r>
          </a:p>
          <a:p>
            <a:pPr eaLnBrk="1" hangingPunct="1">
              <a:lnSpc>
                <a:spcPct val="90000"/>
              </a:lnSpc>
            </a:pPr>
            <a:r>
              <a:rPr lang="en-US" sz="2400" dirty="0">
                <a:latin typeface="Helvetica Neue"/>
                <a:cs typeface="Helvetica Neue"/>
              </a:rPr>
              <a:t>Describe maintenance management issues, including alternative organizational structures, quality measurement, processes for handling change requests, and configuration management.</a:t>
            </a:r>
          </a:p>
          <a:p>
            <a:pPr eaLnBrk="1" hangingPunct="1">
              <a:lnSpc>
                <a:spcPct val="90000"/>
              </a:lnSpc>
            </a:pPr>
            <a:r>
              <a:rPr lang="en-US" sz="2400" dirty="0">
                <a:latin typeface="Helvetica Neue"/>
                <a:cs typeface="Helvetica Neue"/>
              </a:rPr>
              <a:t>Explain the role of CASE tools in maintaining information systems</a:t>
            </a:r>
            <a:r>
              <a:rPr lang="en-US" sz="2400" dirty="0" smtClean="0">
                <a:latin typeface="Helvetica Neue"/>
                <a:cs typeface="Helvetica Neue"/>
              </a:rPr>
              <a:t>.</a:t>
            </a:r>
            <a:endParaRPr lang="en-US" sz="2400" dirty="0">
              <a:latin typeface="Helvetica Neue"/>
              <a:cs typeface="Helvetica Neue"/>
            </a:endParaRPr>
          </a:p>
        </p:txBody>
      </p:sp>
      <p:sp>
        <p:nvSpPr>
          <p:cNvPr id="3076"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307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B46A6B0F-C4D1-3E4D-B394-7ABFED5D5004}" type="slidenum">
              <a:rPr lang="en-US">
                <a:latin typeface="Arial Black" charset="0"/>
              </a:rPr>
              <a:pPr eaLnBrk="1" hangingPunct="1"/>
              <a:t>65</a:t>
            </a:fld>
            <a:endParaRPr lang="en-US">
              <a:latin typeface="Arial Black" charset="0"/>
            </a:endParaRPr>
          </a:p>
        </p:txBody>
      </p:sp>
    </p:spTree>
    <p:extLst>
      <p:ext uri="{BB962C8B-B14F-4D97-AF65-F5344CB8AC3E}">
        <p14:creationId xmlns:p14="http://schemas.microsoft.com/office/powerpoint/2010/main" val="759011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normAutofit/>
          </a:bodyPr>
          <a:lstStyle/>
          <a:p>
            <a:pPr eaLnBrk="1" hangingPunct="1"/>
            <a:r>
              <a:rPr lang="en-US" dirty="0"/>
              <a:t>Maintaining Information Systems</a:t>
            </a:r>
          </a:p>
        </p:txBody>
      </p:sp>
      <p:sp>
        <p:nvSpPr>
          <p:cNvPr id="4101"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410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AC1085DB-E72B-264D-9669-44A06E341E76}" type="slidenum">
              <a:rPr lang="en-US">
                <a:latin typeface="Arial Black" charset="0"/>
              </a:rPr>
              <a:pPr eaLnBrk="1" hangingPunct="1"/>
              <a:t>66</a:t>
            </a:fld>
            <a:endParaRPr lang="en-US">
              <a:latin typeface="Arial Black" charset="0"/>
            </a:endParaRPr>
          </a:p>
        </p:txBody>
      </p:sp>
      <p:pic>
        <p:nvPicPr>
          <p:cNvPr id="4102" name="Picture 7" descr="Noname.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4839" y="987251"/>
            <a:ext cx="7934325" cy="3488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Rectangle 8"/>
          <p:cNvSpPr>
            <a:spLocks noChangeArrowheads="1"/>
          </p:cNvSpPr>
          <p:nvPr/>
        </p:nvSpPr>
        <p:spPr bwMode="auto">
          <a:xfrm>
            <a:off x="533400" y="3829050"/>
            <a:ext cx="457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dirty="0">
                <a:latin typeface="Helvetica Neue"/>
                <a:cs typeface="Helvetica Neue"/>
              </a:rPr>
              <a:t>FIGURE 14-1</a:t>
            </a:r>
          </a:p>
          <a:p>
            <a:r>
              <a:rPr lang="en-US" dirty="0">
                <a:latin typeface="Helvetica Neue"/>
                <a:cs typeface="Helvetica Neue"/>
              </a:rPr>
              <a:t>Systems development life cycle</a:t>
            </a:r>
          </a:p>
        </p:txBody>
      </p:sp>
    </p:spTree>
    <p:extLst>
      <p:ext uri="{BB962C8B-B14F-4D97-AF65-F5344CB8AC3E}">
        <p14:creationId xmlns:p14="http://schemas.microsoft.com/office/powerpoint/2010/main" val="2644138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noAutofit/>
          </a:bodyPr>
          <a:lstStyle/>
          <a:p>
            <a:pPr eaLnBrk="1" hangingPunct="1"/>
            <a:r>
              <a:rPr lang="en-US" sz="3200" dirty="0"/>
              <a:t>The Process of Maintaining Information Systems</a:t>
            </a:r>
          </a:p>
        </p:txBody>
      </p:sp>
      <p:sp>
        <p:nvSpPr>
          <p:cNvPr id="5126" name="Rectangle 3"/>
          <p:cNvSpPr>
            <a:spLocks noGrp="1" noChangeArrowheads="1"/>
          </p:cNvSpPr>
          <p:nvPr>
            <p:ph idx="1"/>
          </p:nvPr>
        </p:nvSpPr>
        <p:spPr/>
        <p:txBody>
          <a:bodyPr>
            <a:normAutofit/>
          </a:bodyPr>
          <a:lstStyle/>
          <a:p>
            <a:pPr eaLnBrk="1" hangingPunct="1">
              <a:lnSpc>
                <a:spcPct val="90000"/>
              </a:lnSpc>
            </a:pPr>
            <a:r>
              <a:rPr lang="en-US" dirty="0">
                <a:latin typeface="Helvetica Neue"/>
                <a:cs typeface="Helvetica Neue"/>
              </a:rPr>
              <a:t>Process of returning to the beginning of the SDLC and repeating development steps focusing on system change until the change is implemented</a:t>
            </a:r>
          </a:p>
          <a:p>
            <a:pPr eaLnBrk="1" hangingPunct="1">
              <a:lnSpc>
                <a:spcPct val="90000"/>
              </a:lnSpc>
            </a:pPr>
            <a:r>
              <a:rPr lang="en-US" dirty="0">
                <a:latin typeface="Helvetica Neue"/>
                <a:cs typeface="Helvetica Neue"/>
              </a:rPr>
              <a:t>Maintenance is the longest phase in the SDLC.</a:t>
            </a:r>
          </a:p>
        </p:txBody>
      </p:sp>
      <p:sp>
        <p:nvSpPr>
          <p:cNvPr id="5124"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512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7BE87A05-8602-F54C-9A68-165EA0EE74B4}" type="slidenum">
              <a:rPr lang="en-US">
                <a:latin typeface="Arial Black" charset="0"/>
              </a:rPr>
              <a:pPr eaLnBrk="1" hangingPunct="1"/>
              <a:t>67</a:t>
            </a:fld>
            <a:endParaRPr lang="en-US">
              <a:latin typeface="Arial Black" charset="0"/>
            </a:endParaRPr>
          </a:p>
        </p:txBody>
      </p:sp>
    </p:spTree>
    <p:extLst>
      <p:ext uri="{BB962C8B-B14F-4D97-AF65-F5344CB8AC3E}">
        <p14:creationId xmlns:p14="http://schemas.microsoft.com/office/powerpoint/2010/main" val="2930182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p:txBody>
          <a:bodyPr>
            <a:noAutofit/>
          </a:bodyPr>
          <a:lstStyle/>
          <a:p>
            <a:pPr eaLnBrk="1" hangingPunct="1"/>
            <a:r>
              <a:rPr lang="en-US" sz="3200" dirty="0"/>
              <a:t>The Process of Maintaining Information Systems (Cont.)</a:t>
            </a:r>
          </a:p>
        </p:txBody>
      </p:sp>
      <p:sp>
        <p:nvSpPr>
          <p:cNvPr id="6150" name="Rectangle 3"/>
          <p:cNvSpPr>
            <a:spLocks noGrp="1" noChangeArrowheads="1"/>
          </p:cNvSpPr>
          <p:nvPr>
            <p:ph idx="1"/>
          </p:nvPr>
        </p:nvSpPr>
        <p:spPr/>
        <p:txBody>
          <a:bodyPr/>
          <a:lstStyle/>
          <a:p>
            <a:pPr eaLnBrk="1" hangingPunct="1">
              <a:lnSpc>
                <a:spcPct val="90000"/>
              </a:lnSpc>
            </a:pPr>
            <a:r>
              <a:rPr lang="en-US" sz="3600" dirty="0"/>
              <a:t>Four major activities:</a:t>
            </a:r>
          </a:p>
          <a:p>
            <a:pPr lvl="1" eaLnBrk="1" hangingPunct="1">
              <a:lnSpc>
                <a:spcPct val="90000"/>
              </a:lnSpc>
            </a:pPr>
            <a:r>
              <a:rPr lang="en-US" sz="3200" dirty="0">
                <a:latin typeface="Helvetica Neue"/>
                <a:cs typeface="Helvetica Neue"/>
              </a:rPr>
              <a:t>Obtaining maintenance requests</a:t>
            </a:r>
          </a:p>
          <a:p>
            <a:pPr lvl="1" eaLnBrk="1" hangingPunct="1">
              <a:lnSpc>
                <a:spcPct val="90000"/>
              </a:lnSpc>
            </a:pPr>
            <a:r>
              <a:rPr lang="en-US" sz="3200" dirty="0">
                <a:latin typeface="Helvetica Neue"/>
                <a:cs typeface="Helvetica Neue"/>
              </a:rPr>
              <a:t>Transforming requests into changes</a:t>
            </a:r>
          </a:p>
          <a:p>
            <a:pPr lvl="1" eaLnBrk="1" hangingPunct="1">
              <a:lnSpc>
                <a:spcPct val="90000"/>
              </a:lnSpc>
            </a:pPr>
            <a:r>
              <a:rPr lang="en-US" sz="3200" dirty="0">
                <a:latin typeface="Helvetica Neue"/>
                <a:cs typeface="Helvetica Neue"/>
              </a:rPr>
              <a:t>Designing changes</a:t>
            </a:r>
          </a:p>
          <a:p>
            <a:pPr lvl="1" eaLnBrk="1" hangingPunct="1">
              <a:lnSpc>
                <a:spcPct val="90000"/>
              </a:lnSpc>
            </a:pPr>
            <a:r>
              <a:rPr lang="en-US" sz="3200" dirty="0">
                <a:latin typeface="Helvetica Neue"/>
                <a:cs typeface="Helvetica Neue"/>
              </a:rPr>
              <a:t>Implementing changes</a:t>
            </a:r>
          </a:p>
        </p:txBody>
      </p:sp>
      <p:sp>
        <p:nvSpPr>
          <p:cNvPr id="6148"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614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447329DD-C8AC-6F4A-AE95-12C3A1EF73D4}" type="slidenum">
              <a:rPr lang="en-US">
                <a:latin typeface="Arial Black" charset="0"/>
              </a:rPr>
              <a:pPr eaLnBrk="1" hangingPunct="1"/>
              <a:t>68</a:t>
            </a:fld>
            <a:endParaRPr lang="en-US">
              <a:latin typeface="Arial Black" charset="0"/>
            </a:endParaRPr>
          </a:p>
        </p:txBody>
      </p:sp>
    </p:spTree>
    <p:extLst>
      <p:ext uri="{BB962C8B-B14F-4D97-AF65-F5344CB8AC3E}">
        <p14:creationId xmlns:p14="http://schemas.microsoft.com/office/powerpoint/2010/main" val="4072836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94085"/>
            <a:ext cx="6103938" cy="456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512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3EBB0E1B-F9BF-074F-9EEB-1DE32E2D7DA7}" type="slidenum">
              <a:rPr lang="en-US">
                <a:latin typeface="Arial Black" charset="0"/>
              </a:rPr>
              <a:pPr eaLnBrk="1" hangingPunct="1"/>
              <a:t>6</a:t>
            </a:fld>
            <a:endParaRPr lang="en-US">
              <a:latin typeface="Arial Black" charset="0"/>
            </a:endParaRPr>
          </a:p>
        </p:txBody>
      </p:sp>
      <p:sp>
        <p:nvSpPr>
          <p:cNvPr id="5126" name="Rectangle 7"/>
          <p:cNvSpPr>
            <a:spLocks noChangeArrowheads="1"/>
          </p:cNvSpPr>
          <p:nvPr/>
        </p:nvSpPr>
        <p:spPr bwMode="auto">
          <a:xfrm>
            <a:off x="6019800" y="2571751"/>
            <a:ext cx="27432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dirty="0">
                <a:latin typeface="Helvetica Neue"/>
                <a:cs typeface="Helvetica Neue"/>
              </a:rPr>
              <a:t>FIGURE 13-1</a:t>
            </a:r>
          </a:p>
          <a:p>
            <a:r>
              <a:rPr lang="en-US" dirty="0">
                <a:latin typeface="Helvetica Neue"/>
                <a:cs typeface="Helvetica Neue"/>
              </a:rPr>
              <a:t>Systems development life cycle with the implementation phase highlighted</a:t>
            </a:r>
          </a:p>
        </p:txBody>
      </p:sp>
    </p:spTree>
    <p:extLst>
      <p:ext uri="{BB962C8B-B14F-4D97-AF65-F5344CB8AC3E}">
        <p14:creationId xmlns:p14="http://schemas.microsoft.com/office/powerpoint/2010/main" val="67694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717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62DF2A8E-CBAC-8D49-9F19-33799CE7013A}" type="slidenum">
              <a:rPr lang="en-US">
                <a:latin typeface="Arial Black" charset="0"/>
              </a:rPr>
              <a:pPr eaLnBrk="1" hangingPunct="1"/>
              <a:t>69</a:t>
            </a:fld>
            <a:endParaRPr lang="en-US">
              <a:latin typeface="Arial Black" charset="0"/>
            </a:endParaRPr>
          </a:p>
        </p:txBody>
      </p:sp>
      <p:sp>
        <p:nvSpPr>
          <p:cNvPr id="7173" name="Rectangle 9"/>
          <p:cNvSpPr>
            <a:spLocks noChangeArrowheads="1"/>
          </p:cNvSpPr>
          <p:nvPr/>
        </p:nvSpPr>
        <p:spPr bwMode="auto">
          <a:xfrm>
            <a:off x="381000" y="2628901"/>
            <a:ext cx="28194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dirty="0">
                <a:latin typeface="Helvetica Neue"/>
                <a:cs typeface="Helvetica Neue"/>
              </a:rPr>
              <a:t>FIGURE 14-2</a:t>
            </a:r>
          </a:p>
          <a:p>
            <a:r>
              <a:rPr lang="en-US" dirty="0">
                <a:latin typeface="Helvetica Neue"/>
                <a:cs typeface="Helvetica Neue"/>
              </a:rPr>
              <a:t>System Service Request for purchasing</a:t>
            </a:r>
          </a:p>
          <a:p>
            <a:r>
              <a:rPr lang="en-US" dirty="0">
                <a:latin typeface="Helvetica Neue"/>
                <a:cs typeface="Helvetica Neue"/>
              </a:rPr>
              <a:t>fulfillment system (Pine Valley Furniture)</a:t>
            </a:r>
          </a:p>
        </p:txBody>
      </p:sp>
      <p:pic>
        <p:nvPicPr>
          <p:cNvPr id="717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8026" y="100787"/>
            <a:ext cx="5591175" cy="494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9604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itle 1"/>
          <p:cNvSpPr>
            <a:spLocks noGrp="1"/>
          </p:cNvSpPr>
          <p:nvPr>
            <p:ph type="title"/>
          </p:nvPr>
        </p:nvSpPr>
        <p:spPr/>
        <p:txBody>
          <a:bodyPr/>
          <a:lstStyle/>
          <a:p>
            <a:pPr eaLnBrk="1" hangingPunct="1"/>
            <a:r>
              <a:rPr lang="en-US" dirty="0"/>
              <a:t>Deliverables and Outcome</a:t>
            </a:r>
          </a:p>
        </p:txBody>
      </p:sp>
      <p:sp>
        <p:nvSpPr>
          <p:cNvPr id="8196" name="Content Placeholder 2"/>
          <p:cNvSpPr>
            <a:spLocks noGrp="1"/>
          </p:cNvSpPr>
          <p:nvPr>
            <p:ph idx="1"/>
          </p:nvPr>
        </p:nvSpPr>
        <p:spPr/>
        <p:txBody>
          <a:bodyPr/>
          <a:lstStyle/>
          <a:p>
            <a:pPr eaLnBrk="1" hangingPunct="1"/>
            <a:r>
              <a:rPr lang="en-US" sz="4000" dirty="0">
                <a:latin typeface="Helvetica Neue"/>
                <a:cs typeface="Helvetica Neue"/>
              </a:rPr>
              <a:t>The maintenance phase of the SDLC is basically a subset of the activities of the entire development process.</a:t>
            </a:r>
          </a:p>
        </p:txBody>
      </p:sp>
      <p:sp>
        <p:nvSpPr>
          <p:cNvPr id="8198"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819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BD8E4C85-A15B-354E-960C-31FC99FF05CD}" type="slidenum">
              <a:rPr lang="en-US">
                <a:latin typeface="Arial Black" charset="0"/>
              </a:rPr>
              <a:pPr eaLnBrk="1" hangingPunct="1"/>
              <a:t>70</a:t>
            </a:fld>
            <a:endParaRPr lang="en-US">
              <a:latin typeface="Arial Black" charset="0"/>
            </a:endParaRPr>
          </a:p>
        </p:txBody>
      </p:sp>
    </p:spTree>
    <p:extLst>
      <p:ext uri="{BB962C8B-B14F-4D97-AF65-F5344CB8AC3E}">
        <p14:creationId xmlns:p14="http://schemas.microsoft.com/office/powerpoint/2010/main" val="1873060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p:cNvSpPr>
          <p:nvPr>
            <p:ph type="title"/>
          </p:nvPr>
        </p:nvSpPr>
        <p:spPr/>
        <p:txBody>
          <a:bodyPr>
            <a:normAutofit/>
          </a:bodyPr>
          <a:lstStyle/>
          <a:p>
            <a:pPr eaLnBrk="1" hangingPunct="1"/>
            <a:r>
              <a:rPr lang="en-US" dirty="0"/>
              <a:t>Deliverables and Outcome (Cont.)</a:t>
            </a:r>
          </a:p>
        </p:txBody>
      </p:sp>
      <p:sp>
        <p:nvSpPr>
          <p:cNvPr id="9220" name="Content Placeholder 2"/>
          <p:cNvSpPr>
            <a:spLocks noGrp="1"/>
          </p:cNvSpPr>
          <p:nvPr>
            <p:ph idx="1"/>
          </p:nvPr>
        </p:nvSpPr>
        <p:spPr/>
        <p:txBody>
          <a:bodyPr>
            <a:normAutofit fontScale="92500" lnSpcReduction="10000"/>
          </a:bodyPr>
          <a:lstStyle/>
          <a:p>
            <a:pPr eaLnBrk="1" hangingPunct="1"/>
            <a:r>
              <a:rPr lang="en-US" sz="4000" dirty="0">
                <a:latin typeface="Helvetica Neue"/>
                <a:cs typeface="Helvetica Neue"/>
              </a:rPr>
              <a:t>The deliverables and outcomes from the process are the development of a new version of the software and new versions of all design documents created or modified during the maintenance effort.</a:t>
            </a:r>
          </a:p>
        </p:txBody>
      </p:sp>
      <p:sp>
        <p:nvSpPr>
          <p:cNvPr id="9222"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922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9ABA2CA8-A7AA-B340-840B-09FD85AFD2DA}" type="slidenum">
              <a:rPr lang="en-US">
                <a:latin typeface="Arial Black" charset="0"/>
              </a:rPr>
              <a:pPr eaLnBrk="1" hangingPunct="1"/>
              <a:t>71</a:t>
            </a:fld>
            <a:endParaRPr lang="en-US">
              <a:latin typeface="Arial Black" charset="0"/>
            </a:endParaRPr>
          </a:p>
        </p:txBody>
      </p:sp>
    </p:spTree>
    <p:extLst>
      <p:ext uri="{BB962C8B-B14F-4D97-AF65-F5344CB8AC3E}">
        <p14:creationId xmlns:p14="http://schemas.microsoft.com/office/powerpoint/2010/main" val="1302801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p:txBody>
          <a:bodyPr>
            <a:normAutofit/>
          </a:bodyPr>
          <a:lstStyle/>
          <a:p>
            <a:pPr eaLnBrk="1" hangingPunct="1"/>
            <a:r>
              <a:rPr lang="en-US" dirty="0"/>
              <a:t>Deliverables and Outcome (Cont.)</a:t>
            </a:r>
          </a:p>
        </p:txBody>
      </p:sp>
      <p:sp>
        <p:nvSpPr>
          <p:cNvPr id="10244"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1024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34124F30-15BB-8948-8D0E-72FF8646031E}" type="slidenum">
              <a:rPr lang="en-US">
                <a:latin typeface="Arial Black" charset="0"/>
              </a:rPr>
              <a:pPr eaLnBrk="1" hangingPunct="1"/>
              <a:t>72</a:t>
            </a:fld>
            <a:endParaRPr lang="en-US">
              <a:latin typeface="Arial Black" charset="0"/>
            </a:endParaRPr>
          </a:p>
        </p:txBody>
      </p:sp>
      <p:pic>
        <p:nvPicPr>
          <p:cNvPr id="10246" name="Picture 6"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33650" y="987251"/>
            <a:ext cx="5924550" cy="335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7" name="Rectangle 7"/>
          <p:cNvSpPr>
            <a:spLocks noChangeArrowheads="1"/>
          </p:cNvSpPr>
          <p:nvPr/>
        </p:nvSpPr>
        <p:spPr bwMode="auto">
          <a:xfrm>
            <a:off x="228600" y="3543300"/>
            <a:ext cx="4572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dirty="0">
                <a:latin typeface="Helvetica Neue"/>
                <a:cs typeface="Helvetica Neue"/>
              </a:rPr>
              <a:t>FIGURE 14-3</a:t>
            </a:r>
          </a:p>
          <a:p>
            <a:r>
              <a:rPr lang="en-US" dirty="0">
                <a:latin typeface="Helvetica Neue"/>
                <a:cs typeface="Helvetica Neue"/>
              </a:rPr>
              <a:t>Maintenance activities parallel those of</a:t>
            </a:r>
          </a:p>
          <a:p>
            <a:r>
              <a:rPr lang="en-US" dirty="0">
                <a:latin typeface="Helvetica Neue"/>
                <a:cs typeface="Helvetica Neue"/>
              </a:rPr>
              <a:t>the SDLC</a:t>
            </a:r>
          </a:p>
        </p:txBody>
      </p:sp>
    </p:spTree>
    <p:extLst>
      <p:ext uri="{BB962C8B-B14F-4D97-AF65-F5344CB8AC3E}">
        <p14:creationId xmlns:p14="http://schemas.microsoft.com/office/powerpoint/2010/main" val="1348874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p:txBody>
          <a:bodyPr>
            <a:normAutofit/>
          </a:bodyPr>
          <a:lstStyle/>
          <a:p>
            <a:pPr eaLnBrk="1" hangingPunct="1"/>
            <a:r>
              <a:rPr lang="en-US" dirty="0"/>
              <a:t>Types of System Maintenance</a:t>
            </a:r>
          </a:p>
        </p:txBody>
      </p:sp>
      <p:sp>
        <p:nvSpPr>
          <p:cNvPr id="11270" name="Rectangle 3"/>
          <p:cNvSpPr>
            <a:spLocks noGrp="1" noChangeArrowheads="1"/>
          </p:cNvSpPr>
          <p:nvPr>
            <p:ph idx="1"/>
          </p:nvPr>
        </p:nvSpPr>
        <p:spPr/>
        <p:txBody>
          <a:bodyPr>
            <a:normAutofit fontScale="47500" lnSpcReduction="20000"/>
          </a:bodyPr>
          <a:lstStyle/>
          <a:p>
            <a:pPr marL="609600" indent="-609600" eaLnBrk="1" hangingPunct="1">
              <a:lnSpc>
                <a:spcPct val="120000"/>
              </a:lnSpc>
              <a:spcBef>
                <a:spcPts val="0"/>
              </a:spcBef>
              <a:spcAft>
                <a:spcPts val="600"/>
              </a:spcAft>
            </a:pPr>
            <a:r>
              <a:rPr lang="en-US" sz="4000" dirty="0"/>
              <a:t>Maintenance: </a:t>
            </a:r>
            <a:r>
              <a:rPr lang="en-US" sz="4000" dirty="0">
                <a:latin typeface="Helvetica Neue"/>
                <a:cs typeface="Helvetica Neue"/>
              </a:rPr>
              <a:t>changes made to a system to fix or enhance its functionality</a:t>
            </a:r>
          </a:p>
          <a:p>
            <a:pPr marL="609600" indent="-609600">
              <a:lnSpc>
                <a:spcPct val="120000"/>
              </a:lnSpc>
              <a:spcBef>
                <a:spcPts val="0"/>
              </a:spcBef>
              <a:spcAft>
                <a:spcPts val="600"/>
              </a:spcAft>
            </a:pPr>
            <a:r>
              <a:rPr lang="en-US" sz="4000" dirty="0"/>
              <a:t>Corrective maintenance: </a:t>
            </a:r>
            <a:r>
              <a:rPr lang="en-US" sz="4000" dirty="0">
                <a:latin typeface="Helvetica Neue"/>
                <a:cs typeface="Helvetica Neue"/>
              </a:rPr>
              <a:t>changes made to a system to repair flaws in its design, coding, or implementation</a:t>
            </a:r>
          </a:p>
          <a:p>
            <a:pPr marL="609600" indent="-609600">
              <a:lnSpc>
                <a:spcPct val="120000"/>
              </a:lnSpc>
              <a:spcBef>
                <a:spcPts val="0"/>
              </a:spcBef>
              <a:spcAft>
                <a:spcPts val="600"/>
              </a:spcAft>
            </a:pPr>
            <a:r>
              <a:rPr lang="en-US" sz="4000" dirty="0"/>
              <a:t>Adaptive maintenance: </a:t>
            </a:r>
            <a:r>
              <a:rPr lang="en-US" sz="4000" dirty="0">
                <a:latin typeface="Helvetica Neue"/>
                <a:cs typeface="Helvetica Neue"/>
              </a:rPr>
              <a:t>changes made to a system to evolve its functionality to changing business needs or technologies</a:t>
            </a:r>
          </a:p>
          <a:p>
            <a:pPr marL="609600" indent="-609600">
              <a:lnSpc>
                <a:spcPct val="120000"/>
              </a:lnSpc>
              <a:spcBef>
                <a:spcPts val="0"/>
              </a:spcBef>
              <a:spcAft>
                <a:spcPts val="600"/>
              </a:spcAft>
            </a:pPr>
            <a:r>
              <a:rPr lang="en-US" sz="4000" dirty="0"/>
              <a:t>Perfective maintenance: </a:t>
            </a:r>
            <a:r>
              <a:rPr lang="en-US" sz="4000" dirty="0">
                <a:latin typeface="Helvetica Neue"/>
                <a:cs typeface="Helvetica Neue"/>
              </a:rPr>
              <a:t>changes made to a system to add new features or to improve performance</a:t>
            </a:r>
          </a:p>
          <a:p>
            <a:pPr marL="609600" indent="-609600">
              <a:lnSpc>
                <a:spcPct val="120000"/>
              </a:lnSpc>
              <a:spcBef>
                <a:spcPts val="0"/>
              </a:spcBef>
              <a:spcAft>
                <a:spcPts val="600"/>
              </a:spcAft>
            </a:pPr>
            <a:r>
              <a:rPr lang="en-US" sz="4000" dirty="0"/>
              <a:t>Preventive maintenance: </a:t>
            </a:r>
            <a:r>
              <a:rPr lang="en-US" sz="4000" dirty="0">
                <a:latin typeface="Helvetica Neue"/>
                <a:cs typeface="Helvetica Neue"/>
              </a:rPr>
              <a:t>changes made to a system to avoid possible future problems</a:t>
            </a:r>
          </a:p>
        </p:txBody>
      </p:sp>
      <p:sp>
        <p:nvSpPr>
          <p:cNvPr id="11268"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1126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7FD3091A-6ABB-9643-8E15-5EA4C3860917}" type="slidenum">
              <a:rPr lang="en-US">
                <a:latin typeface="Arial Black" charset="0"/>
              </a:rPr>
              <a:pPr eaLnBrk="1" hangingPunct="1"/>
              <a:t>73</a:t>
            </a:fld>
            <a:endParaRPr lang="en-US">
              <a:latin typeface="Arial Black" charset="0"/>
            </a:endParaRPr>
          </a:p>
        </p:txBody>
      </p:sp>
    </p:spTree>
    <p:extLst>
      <p:ext uri="{BB962C8B-B14F-4D97-AF65-F5344CB8AC3E}">
        <p14:creationId xmlns:p14="http://schemas.microsoft.com/office/powerpoint/2010/main" val="4232558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1188" b="7466"/>
          <a:stretch/>
        </p:blipFill>
        <p:spPr bwMode="auto">
          <a:xfrm>
            <a:off x="2273300" y="886927"/>
            <a:ext cx="6413500" cy="2942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Title 6"/>
          <p:cNvSpPr>
            <a:spLocks noGrp="1"/>
          </p:cNvSpPr>
          <p:nvPr>
            <p:ph type="title"/>
          </p:nvPr>
        </p:nvSpPr>
        <p:spPr/>
        <p:txBody>
          <a:bodyPr>
            <a:normAutofit fontScale="90000"/>
          </a:bodyPr>
          <a:lstStyle/>
          <a:p>
            <a:r>
              <a:rPr lang="en-US" dirty="0"/>
              <a:t>Types of System Maintenance (Cont.)</a:t>
            </a:r>
          </a:p>
        </p:txBody>
      </p:sp>
      <p:sp>
        <p:nvSpPr>
          <p:cNvPr id="16390"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1638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A28421FE-7366-BD4E-BDBF-0DFC85A6B14B}" type="slidenum">
              <a:rPr lang="en-US">
                <a:latin typeface="Arial Black" charset="0"/>
              </a:rPr>
              <a:pPr eaLnBrk="1" hangingPunct="1"/>
              <a:t>74</a:t>
            </a:fld>
            <a:endParaRPr lang="en-US">
              <a:latin typeface="Arial Black" charset="0"/>
            </a:endParaRPr>
          </a:p>
        </p:txBody>
      </p:sp>
      <p:sp>
        <p:nvSpPr>
          <p:cNvPr id="16391" name="Rectangle 7"/>
          <p:cNvSpPr>
            <a:spLocks noChangeArrowheads="1"/>
          </p:cNvSpPr>
          <p:nvPr/>
        </p:nvSpPr>
        <p:spPr bwMode="auto">
          <a:xfrm>
            <a:off x="381000" y="3614737"/>
            <a:ext cx="6629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b="1" dirty="0">
                <a:latin typeface="Helvetica Neue"/>
                <a:cs typeface="Helvetica Neue"/>
              </a:rPr>
              <a:t>Figure 14-4</a:t>
            </a:r>
          </a:p>
          <a:p>
            <a:r>
              <a:rPr lang="en-US" sz="1600" dirty="0">
                <a:latin typeface="Helvetica Neue"/>
                <a:cs typeface="Helvetica Neue"/>
              </a:rPr>
              <a:t>Value and non-value adding of different types of maintenance (</a:t>
            </a:r>
            <a:r>
              <a:rPr lang="en-US" sz="1600" i="1" dirty="0">
                <a:latin typeface="Helvetica Neue"/>
                <a:cs typeface="Helvetica Neue"/>
              </a:rPr>
              <a:t>Sources: </a:t>
            </a:r>
            <a:r>
              <a:rPr lang="en-US" sz="1600" dirty="0">
                <a:latin typeface="Helvetica Neue"/>
                <a:cs typeface="Helvetica Neue"/>
              </a:rPr>
              <a:t>Based on Andrews and Leventhal,1993; Pressman, 2005.)</a:t>
            </a:r>
          </a:p>
        </p:txBody>
      </p:sp>
    </p:spTree>
    <p:extLst>
      <p:ext uri="{BB962C8B-B14F-4D97-AF65-F5344CB8AC3E}">
        <p14:creationId xmlns:p14="http://schemas.microsoft.com/office/powerpoint/2010/main" val="1336703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p:txBody>
          <a:bodyPr/>
          <a:lstStyle/>
          <a:p>
            <a:pPr eaLnBrk="1" hangingPunct="1"/>
            <a:r>
              <a:rPr lang="en-US" sz="4000" dirty="0"/>
              <a:t>The Cost of Maintenance</a:t>
            </a:r>
          </a:p>
        </p:txBody>
      </p:sp>
      <p:sp>
        <p:nvSpPr>
          <p:cNvPr id="17414" name="Rectangle 3"/>
          <p:cNvSpPr>
            <a:spLocks noGrp="1" noChangeArrowheads="1"/>
          </p:cNvSpPr>
          <p:nvPr>
            <p:ph idx="1"/>
          </p:nvPr>
        </p:nvSpPr>
        <p:spPr/>
        <p:txBody>
          <a:bodyPr/>
          <a:lstStyle/>
          <a:p>
            <a:pPr marL="609600" indent="-609600" eaLnBrk="1" hangingPunct="1">
              <a:lnSpc>
                <a:spcPct val="90000"/>
              </a:lnSpc>
              <a:spcBef>
                <a:spcPct val="15000"/>
              </a:spcBef>
            </a:pPr>
            <a:r>
              <a:rPr lang="en-US" dirty="0">
                <a:latin typeface="Helvetica Neue"/>
                <a:cs typeface="Helvetica Neue"/>
              </a:rPr>
              <a:t>Many organizations allocate 60-80% of information systems budget to maintenance.</a:t>
            </a:r>
          </a:p>
          <a:p>
            <a:pPr marL="609600" indent="-609600" eaLnBrk="1" hangingPunct="1">
              <a:lnSpc>
                <a:spcPct val="90000"/>
              </a:lnSpc>
              <a:spcBef>
                <a:spcPct val="15000"/>
              </a:spcBef>
            </a:pPr>
            <a:r>
              <a:rPr lang="en-US" dirty="0"/>
              <a:t>Maintainability: </a:t>
            </a:r>
            <a:r>
              <a:rPr lang="en-US" dirty="0">
                <a:latin typeface="Helvetica Neue"/>
                <a:cs typeface="Helvetica Neue"/>
              </a:rPr>
              <a:t>the ease with which software can be understood, corrected, adapted, and enhanced</a:t>
            </a:r>
          </a:p>
        </p:txBody>
      </p:sp>
      <p:sp>
        <p:nvSpPr>
          <p:cNvPr id="17412"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1741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4DD072E7-F65A-5C4E-AB1B-4F4307341DEB}" type="slidenum">
              <a:rPr lang="en-US">
                <a:latin typeface="Arial Black" charset="0"/>
              </a:rPr>
              <a:pPr eaLnBrk="1" hangingPunct="1"/>
              <a:t>75</a:t>
            </a:fld>
            <a:endParaRPr lang="en-US">
              <a:latin typeface="Arial Black" charset="0"/>
            </a:endParaRPr>
          </a:p>
        </p:txBody>
      </p:sp>
    </p:spTree>
    <p:extLst>
      <p:ext uri="{BB962C8B-B14F-4D97-AF65-F5344CB8AC3E}">
        <p14:creationId xmlns:p14="http://schemas.microsoft.com/office/powerpoint/2010/main" val="2236642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p:cNvSpPr>
            <a:spLocks noGrp="1" noChangeArrowheads="1"/>
          </p:cNvSpPr>
          <p:nvPr>
            <p:ph type="title"/>
          </p:nvPr>
        </p:nvSpPr>
        <p:spPr/>
        <p:txBody>
          <a:bodyPr>
            <a:normAutofit/>
          </a:bodyPr>
          <a:lstStyle/>
          <a:p>
            <a:pPr eaLnBrk="1" hangingPunct="1"/>
            <a:r>
              <a:rPr lang="en-US" sz="4000" dirty="0"/>
              <a:t>The Cost of Maintenance (Cont.)</a:t>
            </a:r>
          </a:p>
        </p:txBody>
      </p:sp>
      <p:sp>
        <p:nvSpPr>
          <p:cNvPr id="18436"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1843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F9CE6D91-D940-3147-A1AB-E90D4C193DFA}" type="slidenum">
              <a:rPr lang="en-US">
                <a:latin typeface="Arial Black" charset="0"/>
              </a:rPr>
              <a:pPr eaLnBrk="1" hangingPunct="1"/>
              <a:t>76</a:t>
            </a:fld>
            <a:endParaRPr lang="en-US">
              <a:latin typeface="Arial Black" charset="0"/>
            </a:endParaRPr>
          </a:p>
        </p:txBody>
      </p:sp>
      <p:pic>
        <p:nvPicPr>
          <p:cNvPr id="18438" name="Picture 7"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09826" y="987251"/>
            <a:ext cx="6657975" cy="366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Rectangle 9"/>
          <p:cNvSpPr>
            <a:spLocks noChangeArrowheads="1"/>
          </p:cNvSpPr>
          <p:nvPr/>
        </p:nvSpPr>
        <p:spPr bwMode="auto">
          <a:xfrm>
            <a:off x="304800" y="1714500"/>
            <a:ext cx="20574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b="1" dirty="0">
                <a:latin typeface="Helvetica Neue"/>
                <a:cs typeface="Helvetica Neue"/>
              </a:rPr>
              <a:t>FIGURE 14-5</a:t>
            </a:r>
          </a:p>
          <a:p>
            <a:r>
              <a:rPr lang="en-US" sz="1600" dirty="0">
                <a:latin typeface="Helvetica Neue"/>
                <a:cs typeface="Helvetica Neue"/>
              </a:rPr>
              <a:t>New development versus maintenance </a:t>
            </a:r>
            <a:r>
              <a:rPr lang="en-US" sz="1600" dirty="0" smtClean="0">
                <a:latin typeface="Helvetica Neue"/>
                <a:cs typeface="Helvetica Neue"/>
              </a:rPr>
              <a:t>as a </a:t>
            </a:r>
            <a:r>
              <a:rPr lang="en-US" sz="1600" dirty="0">
                <a:latin typeface="Helvetica Neue"/>
                <a:cs typeface="Helvetica Neue"/>
              </a:rPr>
              <a:t>percentage of the software budget over the years</a:t>
            </a:r>
          </a:p>
          <a:p>
            <a:endParaRPr lang="en-US" sz="1600" dirty="0">
              <a:latin typeface="Helvetica Neue"/>
              <a:cs typeface="Helvetica Neue"/>
            </a:endParaRPr>
          </a:p>
          <a:p>
            <a:r>
              <a:rPr lang="en-US" sz="1600" dirty="0">
                <a:latin typeface="Helvetica Neue"/>
                <a:cs typeface="Helvetica Neue"/>
              </a:rPr>
              <a:t>(</a:t>
            </a:r>
            <a:r>
              <a:rPr lang="en-US" sz="1600" i="1" dirty="0">
                <a:latin typeface="Helvetica Neue"/>
                <a:cs typeface="Helvetica Neue"/>
              </a:rPr>
              <a:t>Source:</a:t>
            </a:r>
            <a:r>
              <a:rPr lang="en-US" sz="1600" dirty="0">
                <a:latin typeface="Helvetica Neue"/>
                <a:cs typeface="Helvetica Neue"/>
              </a:rPr>
              <a:t> Based on Pressman, 2005.)</a:t>
            </a:r>
          </a:p>
        </p:txBody>
      </p:sp>
    </p:spTree>
    <p:extLst>
      <p:ext uri="{BB962C8B-B14F-4D97-AF65-F5344CB8AC3E}">
        <p14:creationId xmlns:p14="http://schemas.microsoft.com/office/powerpoint/2010/main" val="3717506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p:txBody>
          <a:bodyPr>
            <a:normAutofit/>
          </a:bodyPr>
          <a:lstStyle/>
          <a:p>
            <a:pPr eaLnBrk="1" hangingPunct="1"/>
            <a:r>
              <a:rPr lang="en-US" sz="4000" dirty="0"/>
              <a:t>The Cost of Maintenance (Cont.)</a:t>
            </a:r>
          </a:p>
        </p:txBody>
      </p:sp>
      <p:sp>
        <p:nvSpPr>
          <p:cNvPr id="19462" name="Rectangle 3"/>
          <p:cNvSpPr>
            <a:spLocks noGrp="1" noChangeArrowheads="1"/>
          </p:cNvSpPr>
          <p:nvPr>
            <p:ph idx="1"/>
          </p:nvPr>
        </p:nvSpPr>
        <p:spPr/>
        <p:txBody>
          <a:bodyPr>
            <a:normAutofit fontScale="92500" lnSpcReduction="20000"/>
          </a:bodyPr>
          <a:lstStyle/>
          <a:p>
            <a:pPr marL="609600" indent="-609600" eaLnBrk="1" hangingPunct="1">
              <a:lnSpc>
                <a:spcPct val="90000"/>
              </a:lnSpc>
              <a:spcBef>
                <a:spcPct val="15000"/>
              </a:spcBef>
            </a:pPr>
            <a:r>
              <a:rPr lang="en-US" sz="3600" dirty="0"/>
              <a:t>Factors that influence system maintainability:</a:t>
            </a:r>
          </a:p>
          <a:p>
            <a:pPr marL="990600" lvl="1" indent="-533400" eaLnBrk="1" hangingPunct="1">
              <a:lnSpc>
                <a:spcPct val="90000"/>
              </a:lnSpc>
              <a:spcBef>
                <a:spcPct val="15000"/>
              </a:spcBef>
            </a:pPr>
            <a:r>
              <a:rPr lang="en-US" sz="3200" i="1" dirty="0">
                <a:latin typeface="Helvetica Neue"/>
                <a:cs typeface="Helvetica Neue"/>
              </a:rPr>
              <a:t>Latent defects</a:t>
            </a:r>
          </a:p>
          <a:p>
            <a:pPr marL="990600" lvl="1" indent="-533400" eaLnBrk="1" hangingPunct="1">
              <a:lnSpc>
                <a:spcPct val="90000"/>
              </a:lnSpc>
              <a:spcBef>
                <a:spcPct val="15000"/>
              </a:spcBef>
            </a:pPr>
            <a:r>
              <a:rPr lang="en-US" sz="3200" i="1" dirty="0">
                <a:latin typeface="Helvetica Neue"/>
                <a:cs typeface="Helvetica Neue"/>
              </a:rPr>
              <a:t>Number of customers for a given system</a:t>
            </a:r>
          </a:p>
          <a:p>
            <a:pPr marL="990600" lvl="1" indent="-533400" eaLnBrk="1" hangingPunct="1">
              <a:lnSpc>
                <a:spcPct val="90000"/>
              </a:lnSpc>
              <a:spcBef>
                <a:spcPct val="15000"/>
              </a:spcBef>
            </a:pPr>
            <a:r>
              <a:rPr lang="en-US" sz="3200" i="1" dirty="0">
                <a:latin typeface="Helvetica Neue"/>
                <a:cs typeface="Helvetica Neue"/>
              </a:rPr>
              <a:t>Quality of system documentation</a:t>
            </a:r>
          </a:p>
          <a:p>
            <a:pPr marL="990600" lvl="1" indent="-533400" eaLnBrk="1" hangingPunct="1">
              <a:lnSpc>
                <a:spcPct val="90000"/>
              </a:lnSpc>
              <a:spcBef>
                <a:spcPct val="15000"/>
              </a:spcBef>
            </a:pPr>
            <a:r>
              <a:rPr lang="en-US" sz="3200" i="1" dirty="0">
                <a:latin typeface="Helvetica Neue"/>
                <a:cs typeface="Helvetica Neue"/>
              </a:rPr>
              <a:t>Maintenance personnel</a:t>
            </a:r>
          </a:p>
          <a:p>
            <a:pPr marL="990600" lvl="1" indent="-533400" eaLnBrk="1" hangingPunct="1">
              <a:lnSpc>
                <a:spcPct val="90000"/>
              </a:lnSpc>
              <a:spcBef>
                <a:spcPct val="15000"/>
              </a:spcBef>
            </a:pPr>
            <a:r>
              <a:rPr lang="en-US" sz="3200" i="1" dirty="0">
                <a:latin typeface="Helvetica Neue"/>
                <a:cs typeface="Helvetica Neue"/>
              </a:rPr>
              <a:t>Tools</a:t>
            </a:r>
          </a:p>
          <a:p>
            <a:pPr marL="990600" lvl="1" indent="-533400" eaLnBrk="1" hangingPunct="1">
              <a:lnSpc>
                <a:spcPct val="90000"/>
              </a:lnSpc>
              <a:spcBef>
                <a:spcPct val="15000"/>
              </a:spcBef>
            </a:pPr>
            <a:r>
              <a:rPr lang="en-US" sz="3200" i="1" dirty="0">
                <a:latin typeface="Helvetica Neue"/>
                <a:cs typeface="Helvetica Neue"/>
              </a:rPr>
              <a:t>Well-structured programs</a:t>
            </a:r>
          </a:p>
        </p:txBody>
      </p:sp>
      <p:sp>
        <p:nvSpPr>
          <p:cNvPr id="19460"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1945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940B2FEA-5074-C54C-BD15-115BC37039C6}" type="slidenum">
              <a:rPr lang="en-US">
                <a:latin typeface="Arial Black" charset="0"/>
              </a:rPr>
              <a:pPr eaLnBrk="1" hangingPunct="1"/>
              <a:t>77</a:t>
            </a:fld>
            <a:endParaRPr lang="en-US">
              <a:latin typeface="Arial Black" charset="0"/>
            </a:endParaRPr>
          </a:p>
        </p:txBody>
      </p:sp>
    </p:spTree>
    <p:extLst>
      <p:ext uri="{BB962C8B-B14F-4D97-AF65-F5344CB8AC3E}">
        <p14:creationId xmlns:p14="http://schemas.microsoft.com/office/powerpoint/2010/main" val="3179953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1"/>
          <p:cNvSpPr>
            <a:spLocks noGrp="1"/>
          </p:cNvSpPr>
          <p:nvPr>
            <p:ph type="title"/>
          </p:nvPr>
        </p:nvSpPr>
        <p:spPr/>
        <p:txBody>
          <a:bodyPr>
            <a:normAutofit/>
          </a:bodyPr>
          <a:lstStyle/>
          <a:p>
            <a:pPr eaLnBrk="1" hangingPunct="1"/>
            <a:r>
              <a:rPr lang="en-US" sz="4000" dirty="0"/>
              <a:t>The Cost of Maintenance (Cont.)</a:t>
            </a:r>
          </a:p>
        </p:txBody>
      </p:sp>
      <p:sp>
        <p:nvSpPr>
          <p:cNvPr id="20485"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2048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8A3F23E4-93BB-A542-98F6-BBC4C4B1CAEB}" type="slidenum">
              <a:rPr lang="en-US">
                <a:latin typeface="Arial Black" charset="0"/>
              </a:rPr>
              <a:pPr eaLnBrk="1" hangingPunct="1"/>
              <a:t>78</a:t>
            </a:fld>
            <a:endParaRPr lang="en-US">
              <a:latin typeface="Arial Black" charset="0"/>
            </a:endParaRPr>
          </a:p>
        </p:txBody>
      </p:sp>
      <p:pic>
        <p:nvPicPr>
          <p:cNvPr id="20486" name="Picture 7" descr="Noname.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05126" y="987251"/>
            <a:ext cx="6238875" cy="3595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Rectangle 8"/>
          <p:cNvSpPr>
            <a:spLocks noChangeArrowheads="1"/>
          </p:cNvSpPr>
          <p:nvPr/>
        </p:nvSpPr>
        <p:spPr bwMode="auto">
          <a:xfrm>
            <a:off x="304800" y="1371601"/>
            <a:ext cx="2590800" cy="2862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dirty="0">
                <a:latin typeface="Helvetica Neue"/>
                <a:cs typeface="Helvetica Neue"/>
              </a:rPr>
              <a:t>FIGURE 14-6</a:t>
            </a:r>
          </a:p>
          <a:p>
            <a:r>
              <a:rPr lang="en-US" dirty="0">
                <a:latin typeface="Helvetica Neue"/>
                <a:cs typeface="Helvetica Neue"/>
              </a:rPr>
              <a:t>Quality documentation eases Maintenance</a:t>
            </a:r>
          </a:p>
          <a:p>
            <a:endParaRPr lang="en-US" dirty="0">
              <a:latin typeface="Helvetica Neue"/>
              <a:cs typeface="Helvetica Neue"/>
            </a:endParaRPr>
          </a:p>
          <a:p>
            <a:r>
              <a:rPr lang="en-US" dirty="0">
                <a:latin typeface="Helvetica Neue"/>
                <a:cs typeface="Helvetica Neue"/>
              </a:rPr>
              <a:t>(</a:t>
            </a:r>
            <a:r>
              <a:rPr lang="en-US" i="1" dirty="0">
                <a:latin typeface="Helvetica Neue"/>
                <a:cs typeface="Helvetica Neue"/>
              </a:rPr>
              <a:t>Source: Based on Hanna, M. 1992.</a:t>
            </a:r>
          </a:p>
          <a:p>
            <a:r>
              <a:rPr lang="ja-JP" altLang="en-US" dirty="0">
                <a:latin typeface="Helvetica Neue"/>
                <a:cs typeface="Helvetica Neue"/>
              </a:rPr>
              <a:t>“</a:t>
            </a:r>
            <a:r>
              <a:rPr lang="en-US" dirty="0">
                <a:latin typeface="Helvetica Neue"/>
                <a:cs typeface="Helvetica Neue"/>
              </a:rPr>
              <a:t>Using Documentation as a Life-Cycle Tool.</a:t>
            </a:r>
            <a:r>
              <a:rPr lang="ja-JP" altLang="en-US" dirty="0">
                <a:latin typeface="Helvetica Neue"/>
                <a:cs typeface="Helvetica Neue"/>
              </a:rPr>
              <a:t>”</a:t>
            </a:r>
            <a:r>
              <a:rPr lang="en-US" dirty="0">
                <a:latin typeface="Helvetica Neue"/>
                <a:cs typeface="Helvetica Neue"/>
              </a:rPr>
              <a:t> </a:t>
            </a:r>
            <a:r>
              <a:rPr lang="en-US" i="1" dirty="0">
                <a:latin typeface="Helvetica Neue"/>
                <a:cs typeface="Helvetica Neue"/>
              </a:rPr>
              <a:t>Software Magazine [December]: </a:t>
            </a:r>
            <a:r>
              <a:rPr lang="en-US" dirty="0">
                <a:latin typeface="Helvetica Neue"/>
                <a:cs typeface="Helvetica Neue"/>
              </a:rPr>
              <a:t>41–46.)</a:t>
            </a:r>
          </a:p>
        </p:txBody>
      </p:sp>
    </p:spTree>
    <p:extLst>
      <p:ext uri="{BB962C8B-B14F-4D97-AF65-F5344CB8AC3E}">
        <p14:creationId xmlns:p14="http://schemas.microsoft.com/office/powerpoint/2010/main" val="3125425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p:txBody>
          <a:bodyPr/>
          <a:lstStyle/>
          <a:p>
            <a:pPr eaLnBrk="1" hangingPunct="1"/>
            <a:r>
              <a:rPr lang="en-US" sz="4000" dirty="0"/>
              <a:t>System Implementation</a:t>
            </a:r>
          </a:p>
        </p:txBody>
      </p:sp>
      <p:sp>
        <p:nvSpPr>
          <p:cNvPr id="6150" name="Rectangle 3"/>
          <p:cNvSpPr>
            <a:spLocks noGrp="1" noChangeArrowheads="1"/>
          </p:cNvSpPr>
          <p:nvPr>
            <p:ph idx="1"/>
          </p:nvPr>
        </p:nvSpPr>
        <p:spPr/>
        <p:txBody>
          <a:bodyPr>
            <a:normAutofit fontScale="92500" lnSpcReduction="10000"/>
          </a:bodyPr>
          <a:lstStyle/>
          <a:p>
            <a:pPr marL="609600" indent="-609600" eaLnBrk="1" hangingPunct="1">
              <a:lnSpc>
                <a:spcPct val="90000"/>
              </a:lnSpc>
            </a:pPr>
            <a:r>
              <a:rPr lang="en-US" sz="3600" dirty="0"/>
              <a:t>Six major activities:</a:t>
            </a:r>
          </a:p>
          <a:p>
            <a:pPr marL="990600" lvl="1" indent="-533400" eaLnBrk="1" hangingPunct="1">
              <a:lnSpc>
                <a:spcPct val="90000"/>
              </a:lnSpc>
            </a:pPr>
            <a:r>
              <a:rPr lang="en-US" sz="3200" dirty="0">
                <a:latin typeface="Helvetica Neue"/>
                <a:cs typeface="Helvetica Neue"/>
              </a:rPr>
              <a:t>Coding</a:t>
            </a:r>
          </a:p>
          <a:p>
            <a:pPr marL="990600" lvl="1" indent="-533400" eaLnBrk="1" hangingPunct="1">
              <a:lnSpc>
                <a:spcPct val="90000"/>
              </a:lnSpc>
            </a:pPr>
            <a:r>
              <a:rPr lang="en-US" sz="3200" dirty="0">
                <a:latin typeface="Helvetica Neue"/>
                <a:cs typeface="Helvetica Neue"/>
              </a:rPr>
              <a:t>Testing</a:t>
            </a:r>
          </a:p>
          <a:p>
            <a:pPr marL="990600" lvl="1" indent="-533400" eaLnBrk="1" hangingPunct="1">
              <a:lnSpc>
                <a:spcPct val="90000"/>
              </a:lnSpc>
            </a:pPr>
            <a:r>
              <a:rPr lang="en-US" sz="3200" dirty="0">
                <a:latin typeface="Helvetica Neue"/>
                <a:cs typeface="Helvetica Neue"/>
              </a:rPr>
              <a:t>Installation</a:t>
            </a:r>
          </a:p>
          <a:p>
            <a:pPr marL="990600" lvl="1" indent="-533400" eaLnBrk="1" hangingPunct="1">
              <a:lnSpc>
                <a:spcPct val="90000"/>
              </a:lnSpc>
            </a:pPr>
            <a:r>
              <a:rPr lang="en-US" sz="3200" dirty="0">
                <a:latin typeface="Helvetica Neue"/>
                <a:cs typeface="Helvetica Neue"/>
              </a:rPr>
              <a:t>Documentation</a:t>
            </a:r>
          </a:p>
          <a:p>
            <a:pPr marL="990600" lvl="1" indent="-533400" eaLnBrk="1" hangingPunct="1">
              <a:lnSpc>
                <a:spcPct val="90000"/>
              </a:lnSpc>
            </a:pPr>
            <a:r>
              <a:rPr lang="en-US" sz="3200" dirty="0">
                <a:latin typeface="Helvetica Neue"/>
                <a:cs typeface="Helvetica Neue"/>
              </a:rPr>
              <a:t>Training</a:t>
            </a:r>
          </a:p>
          <a:p>
            <a:pPr marL="990600" lvl="1" indent="-533400" eaLnBrk="1" hangingPunct="1">
              <a:lnSpc>
                <a:spcPct val="90000"/>
              </a:lnSpc>
            </a:pPr>
            <a:r>
              <a:rPr lang="en-US" sz="3200" dirty="0">
                <a:latin typeface="Helvetica Neue"/>
                <a:cs typeface="Helvetica Neue"/>
              </a:rPr>
              <a:t>Support</a:t>
            </a:r>
          </a:p>
        </p:txBody>
      </p:sp>
      <p:sp>
        <p:nvSpPr>
          <p:cNvPr id="6148"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614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C953B894-5DAF-E64D-9052-D9FD9F0BF64A}" type="slidenum">
              <a:rPr lang="en-US">
                <a:latin typeface="Arial Black" charset="0"/>
              </a:rPr>
              <a:pPr eaLnBrk="1" hangingPunct="1"/>
              <a:t>7</a:t>
            </a:fld>
            <a:endParaRPr lang="en-US">
              <a:latin typeface="Arial Black" charset="0"/>
            </a:endParaRPr>
          </a:p>
        </p:txBody>
      </p:sp>
    </p:spTree>
    <p:extLst>
      <p:ext uri="{BB962C8B-B14F-4D97-AF65-F5344CB8AC3E}">
        <p14:creationId xmlns:p14="http://schemas.microsoft.com/office/powerpoint/2010/main" val="988231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p:cNvSpPr>
            <a:spLocks noGrp="1" noChangeArrowheads="1"/>
          </p:cNvSpPr>
          <p:nvPr>
            <p:ph type="title"/>
          </p:nvPr>
        </p:nvSpPr>
        <p:spPr/>
        <p:txBody>
          <a:bodyPr>
            <a:normAutofit/>
          </a:bodyPr>
          <a:lstStyle/>
          <a:p>
            <a:pPr eaLnBrk="1" hangingPunct="1"/>
            <a:r>
              <a:rPr lang="en-US" sz="4000" dirty="0"/>
              <a:t>Managing Maintenance Personnel</a:t>
            </a:r>
          </a:p>
        </p:txBody>
      </p:sp>
      <p:sp>
        <p:nvSpPr>
          <p:cNvPr id="21510" name="Rectangle 3"/>
          <p:cNvSpPr>
            <a:spLocks noGrp="1" noChangeArrowheads="1"/>
          </p:cNvSpPr>
          <p:nvPr>
            <p:ph idx="1"/>
          </p:nvPr>
        </p:nvSpPr>
        <p:spPr/>
        <p:txBody>
          <a:bodyPr>
            <a:normAutofit fontScale="77500" lnSpcReduction="20000"/>
          </a:bodyPr>
          <a:lstStyle/>
          <a:p>
            <a:pPr eaLnBrk="1" hangingPunct="1"/>
            <a:r>
              <a:rPr lang="en-US" dirty="0">
                <a:latin typeface="Helvetica Neue"/>
                <a:cs typeface="Helvetica Neue"/>
              </a:rPr>
              <a:t>Number of people working in maintenance has surpassed number working in development.</a:t>
            </a:r>
          </a:p>
          <a:p>
            <a:pPr eaLnBrk="1" hangingPunct="1"/>
            <a:r>
              <a:rPr lang="en-US" dirty="0">
                <a:latin typeface="Helvetica Neue"/>
                <a:cs typeface="Helvetica Neue"/>
              </a:rPr>
              <a:t>Maintenance work is often viewed negatively by IS personnel</a:t>
            </a:r>
            <a:r>
              <a:rPr lang="en-US" dirty="0" smtClean="0">
                <a:latin typeface="Helvetica Neue"/>
                <a:cs typeface="Helvetica Neue"/>
              </a:rPr>
              <a:t>.</a:t>
            </a:r>
          </a:p>
          <a:p>
            <a:r>
              <a:rPr lang="en-US" dirty="0">
                <a:latin typeface="Helvetica Neue"/>
                <a:cs typeface="Helvetica Neue"/>
              </a:rPr>
              <a:t>Organizations often rotate personnel in and out of maintenance roles in order to lessen negative feelings about maintenance.</a:t>
            </a:r>
          </a:p>
          <a:p>
            <a:r>
              <a:rPr lang="en-US" dirty="0">
                <a:latin typeface="Helvetica Neue"/>
                <a:cs typeface="Helvetica Neue"/>
              </a:rPr>
              <a:t>Organizations have historically rewarded people involved in new development better than maintenance personnel.</a:t>
            </a:r>
          </a:p>
        </p:txBody>
      </p:sp>
      <p:sp>
        <p:nvSpPr>
          <p:cNvPr id="21508"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2150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859152E1-C4EC-E745-AFCF-676D246FD48F}" type="slidenum">
              <a:rPr lang="en-US">
                <a:latin typeface="Arial Black" charset="0"/>
              </a:rPr>
              <a:pPr eaLnBrk="1" hangingPunct="1"/>
              <a:t>79</a:t>
            </a:fld>
            <a:endParaRPr lang="en-US">
              <a:latin typeface="Arial Black" charset="0"/>
            </a:endParaRPr>
          </a:p>
        </p:txBody>
      </p:sp>
    </p:spTree>
    <p:extLst>
      <p:ext uri="{BB962C8B-B14F-4D97-AF65-F5344CB8AC3E}">
        <p14:creationId xmlns:p14="http://schemas.microsoft.com/office/powerpoint/2010/main" val="801181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p:txBody>
          <a:bodyPr>
            <a:normAutofit fontScale="90000"/>
          </a:bodyPr>
          <a:lstStyle/>
          <a:p>
            <a:pPr eaLnBrk="1" hangingPunct="1"/>
            <a:r>
              <a:rPr lang="en-US" sz="4000" dirty="0"/>
              <a:t>Managing Maintenance Personnel (Cont.)</a:t>
            </a:r>
          </a:p>
        </p:txBody>
      </p:sp>
      <p:sp>
        <p:nvSpPr>
          <p:cNvPr id="23558" name="Rectangle 3"/>
          <p:cNvSpPr>
            <a:spLocks noGrp="1" noChangeArrowheads="1"/>
          </p:cNvSpPr>
          <p:nvPr>
            <p:ph idx="1"/>
          </p:nvPr>
        </p:nvSpPr>
        <p:spPr/>
        <p:txBody>
          <a:bodyPr>
            <a:normAutofit fontScale="92500" lnSpcReduction="10000"/>
          </a:bodyPr>
          <a:lstStyle/>
          <a:p>
            <a:pPr eaLnBrk="1" hangingPunct="1">
              <a:spcBef>
                <a:spcPts val="1200"/>
              </a:spcBef>
            </a:pPr>
            <a:r>
              <a:rPr lang="en-US" sz="3300" dirty="0">
                <a:latin typeface="Helvetica Neue"/>
                <a:cs typeface="Helvetica Neue"/>
              </a:rPr>
              <a:t>Three possible organizational structures:</a:t>
            </a:r>
          </a:p>
          <a:p>
            <a:pPr lvl="1" eaLnBrk="1" hangingPunct="1">
              <a:spcBef>
                <a:spcPts val="1200"/>
              </a:spcBef>
            </a:pPr>
            <a:r>
              <a:rPr lang="en-US" sz="3000" i="1" dirty="0"/>
              <a:t>Separate</a:t>
            </a:r>
            <a:r>
              <a:rPr lang="en-US" sz="3000" i="1" dirty="0">
                <a:latin typeface="Helvetica Neue"/>
                <a:cs typeface="Helvetica Neue"/>
              </a:rPr>
              <a:t> </a:t>
            </a:r>
            <a:r>
              <a:rPr lang="en-US" sz="3000" dirty="0">
                <a:latin typeface="Helvetica Neue"/>
                <a:cs typeface="Helvetica Neue"/>
              </a:rPr>
              <a:t>— maintenance group consists of different personnel than development group</a:t>
            </a:r>
          </a:p>
          <a:p>
            <a:pPr lvl="1" eaLnBrk="1" hangingPunct="1">
              <a:spcBef>
                <a:spcPts val="1200"/>
              </a:spcBef>
            </a:pPr>
            <a:r>
              <a:rPr lang="en-US" sz="3000" i="1" dirty="0"/>
              <a:t>Combined</a:t>
            </a:r>
            <a:r>
              <a:rPr lang="en-US" sz="3000" i="1" dirty="0">
                <a:latin typeface="Helvetica Neue"/>
                <a:cs typeface="Helvetica Neue"/>
              </a:rPr>
              <a:t> </a:t>
            </a:r>
            <a:r>
              <a:rPr lang="en-US" sz="3000" dirty="0">
                <a:latin typeface="Helvetica Neue"/>
                <a:cs typeface="Helvetica Neue"/>
              </a:rPr>
              <a:t>— developers also maintain systems</a:t>
            </a:r>
          </a:p>
          <a:p>
            <a:pPr lvl="1" eaLnBrk="1" hangingPunct="1">
              <a:spcBef>
                <a:spcPts val="1200"/>
              </a:spcBef>
            </a:pPr>
            <a:r>
              <a:rPr lang="en-US" sz="3000" i="1" dirty="0"/>
              <a:t>Functional</a:t>
            </a:r>
            <a:r>
              <a:rPr lang="en-US" sz="3000" i="1" dirty="0">
                <a:latin typeface="Helvetica Neue"/>
                <a:cs typeface="Helvetica Neue"/>
              </a:rPr>
              <a:t> </a:t>
            </a:r>
            <a:r>
              <a:rPr lang="en-US" sz="3000" dirty="0">
                <a:latin typeface="Helvetica Neue"/>
                <a:cs typeface="Helvetica Neue"/>
              </a:rPr>
              <a:t>— maintenance personnel work within the functional business unit</a:t>
            </a:r>
          </a:p>
        </p:txBody>
      </p:sp>
      <p:sp>
        <p:nvSpPr>
          <p:cNvPr id="23556"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2355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66120B98-A5CD-A741-8A0A-5979352440D7}" type="slidenum">
              <a:rPr lang="en-US">
                <a:latin typeface="Arial Black" charset="0"/>
              </a:rPr>
              <a:pPr eaLnBrk="1" hangingPunct="1"/>
              <a:t>80</a:t>
            </a:fld>
            <a:endParaRPr lang="en-US">
              <a:latin typeface="Arial Black" charset="0"/>
            </a:endParaRPr>
          </a:p>
        </p:txBody>
      </p:sp>
    </p:spTree>
    <p:extLst>
      <p:ext uri="{BB962C8B-B14F-4D97-AF65-F5344CB8AC3E}">
        <p14:creationId xmlns:p14="http://schemas.microsoft.com/office/powerpoint/2010/main" val="227510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p:txBody>
          <a:bodyPr>
            <a:normAutofit fontScale="90000"/>
          </a:bodyPr>
          <a:lstStyle/>
          <a:p>
            <a:pPr eaLnBrk="1" hangingPunct="1"/>
            <a:r>
              <a:rPr lang="en-US" sz="3600" dirty="0"/>
              <a:t>Managing Maintenance Personnel (Cont.)</a:t>
            </a:r>
          </a:p>
        </p:txBody>
      </p:sp>
      <p:graphicFrame>
        <p:nvGraphicFramePr>
          <p:cNvPr id="306179" name="Group 3"/>
          <p:cNvGraphicFramePr>
            <a:graphicFrameLocks noGrp="1"/>
          </p:cNvGraphicFramePr>
          <p:nvPr>
            <p:ph idx="1"/>
            <p:extLst>
              <p:ext uri="{D42A27DB-BD31-4B8C-83A1-F6EECF244321}">
                <p14:modId xmlns:p14="http://schemas.microsoft.com/office/powerpoint/2010/main" val="4065802027"/>
              </p:ext>
            </p:extLst>
          </p:nvPr>
        </p:nvGraphicFramePr>
        <p:xfrm>
          <a:off x="457200" y="1200150"/>
          <a:ext cx="8229601" cy="3343275"/>
        </p:xfrm>
        <a:graphic>
          <a:graphicData uri="http://schemas.openxmlformats.org/drawingml/2006/table">
            <a:tbl>
              <a:tblPr/>
              <a:tblGrid>
                <a:gridCol w="2848708"/>
                <a:gridCol w="2532185"/>
                <a:gridCol w="2848708"/>
              </a:tblGrid>
              <a:tr h="1028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100" b="1" i="0" u="none" strike="noStrike" cap="none" normalizeH="0" baseline="0" dirty="0" smtClean="0">
                          <a:ln>
                            <a:noFill/>
                          </a:ln>
                          <a:solidFill>
                            <a:schemeClr val="tx1"/>
                          </a:solidFill>
                          <a:effectLst/>
                          <a:latin typeface="Helvetica Neue Black Condensed"/>
                          <a:cs typeface="Helvetica Neue Black Condensed"/>
                        </a:rPr>
                        <a:t>Maintenance Organization Type</a:t>
                      </a:r>
                    </a:p>
                  </a:txBody>
                  <a:tcPr marL="94957" marR="94957"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100" b="1" i="0" u="none" strike="noStrike" cap="none" normalizeH="0" baseline="0" dirty="0" smtClean="0">
                          <a:ln>
                            <a:noFill/>
                          </a:ln>
                          <a:solidFill>
                            <a:schemeClr val="tx1"/>
                          </a:solidFill>
                          <a:effectLst/>
                          <a:latin typeface="Helvetica Neue Black Condensed"/>
                          <a:cs typeface="Helvetica Neue Black Condensed"/>
                        </a:rPr>
                        <a:t>Advantages</a:t>
                      </a:r>
                    </a:p>
                  </a:txBody>
                  <a:tcPr marL="94957" marR="94957"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100" b="1" i="0" u="none" strike="noStrike" cap="none" normalizeH="0" baseline="0" dirty="0" smtClean="0">
                          <a:ln>
                            <a:noFill/>
                          </a:ln>
                          <a:solidFill>
                            <a:schemeClr val="tx1"/>
                          </a:solidFill>
                          <a:effectLst/>
                          <a:latin typeface="Helvetica Neue Black Condensed"/>
                          <a:cs typeface="Helvetica Neue Black Condensed"/>
                        </a:rPr>
                        <a:t>Disadvantages</a:t>
                      </a:r>
                    </a:p>
                  </a:txBody>
                  <a:tcPr marL="94957" marR="94957"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15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100" b="0" i="0" u="none" strike="noStrike" cap="none" normalizeH="0" baseline="0" dirty="0" smtClean="0">
                          <a:ln>
                            <a:noFill/>
                          </a:ln>
                          <a:solidFill>
                            <a:schemeClr val="tx1"/>
                          </a:solidFill>
                          <a:effectLst/>
                          <a:latin typeface="Helvetica Neue"/>
                          <a:cs typeface="Helvetica Neue"/>
                        </a:rPr>
                        <a:t>Separate</a:t>
                      </a:r>
                    </a:p>
                  </a:txBody>
                  <a:tcPr marL="94957" marR="94957"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500" b="0" i="0" u="none" strike="noStrike" cap="none" normalizeH="0" baseline="0" smtClean="0">
                          <a:ln>
                            <a:noFill/>
                          </a:ln>
                          <a:solidFill>
                            <a:schemeClr val="tx1"/>
                          </a:solidFill>
                          <a:effectLst/>
                          <a:latin typeface="Helvetica Neue"/>
                          <a:cs typeface="Helvetica Neue"/>
                        </a:rPr>
                        <a:t>Improved system and documentation quality</a:t>
                      </a:r>
                    </a:p>
                  </a:txBody>
                  <a:tcPr marL="94957" marR="94957"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500" b="0" i="0" u="none" strike="noStrike" cap="none" normalizeH="0" baseline="0" smtClean="0">
                          <a:ln>
                            <a:noFill/>
                          </a:ln>
                          <a:solidFill>
                            <a:schemeClr val="tx1"/>
                          </a:solidFill>
                          <a:effectLst/>
                          <a:latin typeface="Helvetica Neue"/>
                          <a:cs typeface="Helvetica Neue"/>
                        </a:rPr>
                        <a:t>Ignorance of critical undocumented information</a:t>
                      </a:r>
                    </a:p>
                  </a:txBody>
                  <a:tcPr marL="94957" marR="94957"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15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100" b="0" i="0" u="none" strike="noStrike" cap="none" normalizeH="0" baseline="0" dirty="0" smtClean="0">
                          <a:ln>
                            <a:noFill/>
                          </a:ln>
                          <a:solidFill>
                            <a:schemeClr val="tx1"/>
                          </a:solidFill>
                          <a:effectLst/>
                          <a:latin typeface="Helvetica Neue"/>
                          <a:cs typeface="Helvetica Neue"/>
                        </a:rPr>
                        <a:t>Combined</a:t>
                      </a:r>
                    </a:p>
                  </a:txBody>
                  <a:tcPr marL="94957" marR="94957"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500" b="0" i="0" u="none" strike="noStrike" cap="none" normalizeH="0" baseline="0" dirty="0" smtClean="0">
                          <a:ln>
                            <a:noFill/>
                          </a:ln>
                          <a:solidFill>
                            <a:schemeClr val="tx1"/>
                          </a:solidFill>
                          <a:effectLst/>
                          <a:latin typeface="Helvetica Neue"/>
                          <a:cs typeface="Helvetica Neue"/>
                        </a:rPr>
                        <a:t>Maintenance group knows all about system</a:t>
                      </a:r>
                    </a:p>
                  </a:txBody>
                  <a:tcPr marL="94957" marR="94957"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500" b="0" i="0" u="none" strike="noStrike" cap="none" normalizeH="0" baseline="0" smtClean="0">
                          <a:ln>
                            <a:noFill/>
                          </a:ln>
                          <a:solidFill>
                            <a:schemeClr val="tx1"/>
                          </a:solidFill>
                          <a:effectLst/>
                          <a:latin typeface="Helvetica Neue"/>
                          <a:cs typeface="Helvetica Neue"/>
                        </a:rPr>
                        <a:t>Less emphasis on good documentation</a:t>
                      </a:r>
                    </a:p>
                  </a:txBody>
                  <a:tcPr marL="94957" marR="94957"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15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100" b="0" i="0" u="none" strike="noStrike" cap="none" normalizeH="0" baseline="0" smtClean="0">
                          <a:ln>
                            <a:noFill/>
                          </a:ln>
                          <a:solidFill>
                            <a:schemeClr val="tx1"/>
                          </a:solidFill>
                          <a:effectLst/>
                          <a:latin typeface="Helvetica Neue"/>
                          <a:cs typeface="Helvetica Neue"/>
                        </a:rPr>
                        <a:t>Functional</a:t>
                      </a:r>
                    </a:p>
                  </a:txBody>
                  <a:tcPr marL="94957" marR="94957"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500" b="0" i="0" u="none" strike="noStrike" cap="none" normalizeH="0" baseline="0" smtClean="0">
                          <a:ln>
                            <a:noFill/>
                          </a:ln>
                          <a:solidFill>
                            <a:schemeClr val="tx1"/>
                          </a:solidFill>
                          <a:effectLst/>
                          <a:latin typeface="Helvetica Neue"/>
                          <a:cs typeface="Helvetica Neue"/>
                        </a:rPr>
                        <a:t>Personnel have vested interest</a:t>
                      </a:r>
                    </a:p>
                  </a:txBody>
                  <a:tcPr marL="94957" marR="94957"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500" b="0" i="0" u="none" strike="noStrike" cap="none" normalizeH="0" baseline="0" dirty="0" smtClean="0">
                          <a:ln>
                            <a:noFill/>
                          </a:ln>
                          <a:solidFill>
                            <a:schemeClr val="tx1"/>
                          </a:solidFill>
                          <a:effectLst/>
                          <a:latin typeface="Helvetica Neue"/>
                          <a:cs typeface="Helvetica Neue"/>
                        </a:rPr>
                        <a:t>Limited job mobility and human or technical resources</a:t>
                      </a:r>
                    </a:p>
                  </a:txBody>
                  <a:tcPr marL="94957" marR="94957"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580"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2457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652032A5-9F5F-484E-A588-EC885C1D2C00}" type="slidenum">
              <a:rPr lang="en-US">
                <a:latin typeface="Arial Black" charset="0"/>
              </a:rPr>
              <a:pPr eaLnBrk="1" hangingPunct="1"/>
              <a:t>81</a:t>
            </a:fld>
            <a:endParaRPr lang="en-US">
              <a:latin typeface="Arial Black" charset="0"/>
            </a:endParaRPr>
          </a:p>
        </p:txBody>
      </p:sp>
    </p:spTree>
    <p:extLst>
      <p:ext uri="{BB962C8B-B14F-4D97-AF65-F5344CB8AC3E}">
        <p14:creationId xmlns:p14="http://schemas.microsoft.com/office/powerpoint/2010/main" val="3944624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p:txBody>
          <a:bodyPr>
            <a:normAutofit/>
          </a:bodyPr>
          <a:lstStyle/>
          <a:p>
            <a:pPr eaLnBrk="1" hangingPunct="1"/>
            <a:r>
              <a:rPr lang="en-US" sz="3200" dirty="0"/>
              <a:t>Measuring Maintenance Effectiveness</a:t>
            </a:r>
          </a:p>
        </p:txBody>
      </p:sp>
      <p:sp>
        <p:nvSpPr>
          <p:cNvPr id="25606" name="Rectangle 3"/>
          <p:cNvSpPr>
            <a:spLocks noGrp="1" noChangeArrowheads="1"/>
          </p:cNvSpPr>
          <p:nvPr>
            <p:ph idx="1"/>
          </p:nvPr>
        </p:nvSpPr>
        <p:spPr/>
        <p:txBody>
          <a:bodyPr>
            <a:normAutofit fontScale="77500" lnSpcReduction="20000"/>
          </a:bodyPr>
          <a:lstStyle/>
          <a:p>
            <a:pPr eaLnBrk="1" hangingPunct="1"/>
            <a:r>
              <a:rPr lang="en-US" sz="3600" dirty="0">
                <a:latin typeface="Helvetica Neue"/>
                <a:cs typeface="Helvetica Neue"/>
              </a:rPr>
              <a:t>Must measure the following factors:</a:t>
            </a:r>
          </a:p>
          <a:p>
            <a:pPr lvl="1" eaLnBrk="1" hangingPunct="1"/>
            <a:r>
              <a:rPr lang="en-US" sz="3600" dirty="0">
                <a:latin typeface="Helvetica Neue"/>
                <a:cs typeface="Helvetica Neue"/>
              </a:rPr>
              <a:t>Number of failures</a:t>
            </a:r>
          </a:p>
          <a:p>
            <a:pPr lvl="1" eaLnBrk="1" hangingPunct="1"/>
            <a:r>
              <a:rPr lang="en-US" sz="3600" dirty="0">
                <a:latin typeface="Helvetica Neue"/>
                <a:cs typeface="Helvetica Neue"/>
              </a:rPr>
              <a:t>Time between each failure</a:t>
            </a:r>
          </a:p>
          <a:p>
            <a:pPr lvl="1" eaLnBrk="1" hangingPunct="1"/>
            <a:r>
              <a:rPr lang="en-US" sz="3600" dirty="0">
                <a:latin typeface="Helvetica Neue"/>
                <a:cs typeface="Helvetica Neue"/>
              </a:rPr>
              <a:t>Type of </a:t>
            </a:r>
            <a:r>
              <a:rPr lang="en-US" sz="3600" dirty="0" smtClean="0">
                <a:latin typeface="Helvetica Neue"/>
                <a:cs typeface="Helvetica Neue"/>
              </a:rPr>
              <a:t>failure</a:t>
            </a:r>
          </a:p>
          <a:p>
            <a:r>
              <a:rPr lang="en-US" sz="3600" dirty="0"/>
              <a:t>Mean time between failures (MTBF)</a:t>
            </a:r>
            <a:r>
              <a:rPr lang="en-US" sz="3600" dirty="0">
                <a:latin typeface="Helvetica Neue"/>
                <a:cs typeface="Helvetica Neue"/>
              </a:rPr>
              <a:t>: a measurement of error occurrences that can be tracked over time to indicate the quality of a system</a:t>
            </a:r>
          </a:p>
          <a:p>
            <a:pPr marL="457200" lvl="1" indent="0" eaLnBrk="1" hangingPunct="1">
              <a:buNone/>
            </a:pPr>
            <a:endParaRPr lang="en-US" sz="3600" dirty="0" smtClean="0">
              <a:latin typeface="Helvetica Neue"/>
              <a:cs typeface="Helvetica Neue"/>
            </a:endParaRPr>
          </a:p>
        </p:txBody>
      </p:sp>
      <p:sp>
        <p:nvSpPr>
          <p:cNvPr id="25604"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2560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6E6788B5-FA8E-2341-841D-CE05AB18DC1A}" type="slidenum">
              <a:rPr lang="en-US">
                <a:latin typeface="Arial Black" charset="0"/>
              </a:rPr>
              <a:pPr eaLnBrk="1" hangingPunct="1"/>
              <a:t>82</a:t>
            </a:fld>
            <a:endParaRPr lang="en-US">
              <a:latin typeface="Arial Black" charset="0"/>
            </a:endParaRPr>
          </a:p>
        </p:txBody>
      </p:sp>
    </p:spTree>
    <p:extLst>
      <p:ext uri="{BB962C8B-B14F-4D97-AF65-F5344CB8AC3E}">
        <p14:creationId xmlns:p14="http://schemas.microsoft.com/office/powerpoint/2010/main" val="3277448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noAutofit/>
          </a:bodyPr>
          <a:lstStyle/>
          <a:p>
            <a:pPr eaLnBrk="1" hangingPunct="1"/>
            <a:r>
              <a:rPr lang="en-US" sz="3200" dirty="0"/>
              <a:t>Measuring Maintenance Effectiveness (Cont.)</a:t>
            </a:r>
          </a:p>
        </p:txBody>
      </p:sp>
      <p:sp>
        <p:nvSpPr>
          <p:cNvPr id="27653"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2765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74F9062F-36A3-7444-AEB7-B455D49AB5EA}" type="slidenum">
              <a:rPr lang="en-US">
                <a:latin typeface="Arial Black" charset="0"/>
              </a:rPr>
              <a:pPr eaLnBrk="1" hangingPunct="1"/>
              <a:t>83</a:t>
            </a:fld>
            <a:endParaRPr lang="en-US">
              <a:latin typeface="Arial Black" charset="0"/>
            </a:endParaRPr>
          </a:p>
        </p:txBody>
      </p:sp>
      <p:pic>
        <p:nvPicPr>
          <p:cNvPr id="27654" name="Picture 7" descr="Noname.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4176" y="1075063"/>
            <a:ext cx="6143625" cy="33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Rectangle 8"/>
          <p:cNvSpPr>
            <a:spLocks noChangeArrowheads="1"/>
          </p:cNvSpPr>
          <p:nvPr/>
        </p:nvSpPr>
        <p:spPr bwMode="auto">
          <a:xfrm>
            <a:off x="228600" y="3386137"/>
            <a:ext cx="2819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dirty="0">
                <a:latin typeface="Helvetica Neue"/>
                <a:cs typeface="Helvetica Neue"/>
              </a:rPr>
              <a:t>FIGURE 14-7</a:t>
            </a:r>
          </a:p>
          <a:p>
            <a:r>
              <a:rPr lang="en-US" dirty="0">
                <a:latin typeface="Helvetica Neue"/>
                <a:cs typeface="Helvetica Neue"/>
              </a:rPr>
              <a:t>How the mean time between failures</a:t>
            </a:r>
          </a:p>
          <a:p>
            <a:r>
              <a:rPr lang="en-US" dirty="0">
                <a:latin typeface="Helvetica Neue"/>
                <a:cs typeface="Helvetica Neue"/>
              </a:rPr>
              <a:t>should change over time</a:t>
            </a:r>
          </a:p>
        </p:txBody>
      </p:sp>
    </p:spTree>
    <p:extLst>
      <p:ext uri="{BB962C8B-B14F-4D97-AF65-F5344CB8AC3E}">
        <p14:creationId xmlns:p14="http://schemas.microsoft.com/office/powerpoint/2010/main" val="337908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noGrp="1"/>
          </p:cNvSpPr>
          <p:nvPr>
            <p:ph type="title"/>
          </p:nvPr>
        </p:nvSpPr>
        <p:spPr/>
        <p:txBody>
          <a:bodyPr>
            <a:normAutofit fontScale="90000"/>
          </a:bodyPr>
          <a:lstStyle/>
          <a:p>
            <a:pPr eaLnBrk="1" hangingPunct="1"/>
            <a:r>
              <a:rPr lang="en-US" dirty="0"/>
              <a:t>Controlling Maintenance Requests</a:t>
            </a:r>
          </a:p>
        </p:txBody>
      </p:sp>
      <p:sp>
        <p:nvSpPr>
          <p:cNvPr id="28676" name="Content Placeholder 2"/>
          <p:cNvSpPr>
            <a:spLocks noGrp="1"/>
          </p:cNvSpPr>
          <p:nvPr>
            <p:ph idx="1"/>
          </p:nvPr>
        </p:nvSpPr>
        <p:spPr/>
        <p:txBody>
          <a:bodyPr/>
          <a:lstStyle/>
          <a:p>
            <a:pPr eaLnBrk="1" hangingPunct="1"/>
            <a:r>
              <a:rPr lang="en-US" dirty="0">
                <a:latin typeface="Helvetica Neue"/>
                <a:cs typeface="Helvetica Neue"/>
              </a:rPr>
              <a:t>Maintenance requests can be frequent.</a:t>
            </a:r>
          </a:p>
          <a:p>
            <a:pPr eaLnBrk="1" hangingPunct="1"/>
            <a:r>
              <a:rPr lang="en-US" dirty="0">
                <a:latin typeface="Helvetica Neue"/>
                <a:cs typeface="Helvetica Neue"/>
              </a:rPr>
              <a:t>Prioritize based on type and urgency of request.</a:t>
            </a:r>
          </a:p>
          <a:p>
            <a:pPr eaLnBrk="1" hangingPunct="1"/>
            <a:r>
              <a:rPr lang="en-US" dirty="0">
                <a:latin typeface="Helvetica Neue"/>
                <a:cs typeface="Helvetica Neue"/>
              </a:rPr>
              <a:t>Evaluations are based on feasibility analysis.</a:t>
            </a:r>
          </a:p>
        </p:txBody>
      </p:sp>
      <p:sp>
        <p:nvSpPr>
          <p:cNvPr id="28678"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2867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8DAD5178-365F-0848-B4B1-4B376E14288E}" type="slidenum">
              <a:rPr lang="en-US">
                <a:latin typeface="Arial Black" charset="0"/>
              </a:rPr>
              <a:pPr eaLnBrk="1" hangingPunct="1"/>
              <a:t>84</a:t>
            </a:fld>
            <a:endParaRPr lang="en-US">
              <a:latin typeface="Arial Black" charset="0"/>
            </a:endParaRPr>
          </a:p>
        </p:txBody>
      </p:sp>
    </p:spTree>
    <p:extLst>
      <p:ext uri="{BB962C8B-B14F-4D97-AF65-F5344CB8AC3E}">
        <p14:creationId xmlns:p14="http://schemas.microsoft.com/office/powerpoint/2010/main" val="1784586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054905"/>
            <a:ext cx="6553200" cy="3712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Title 1"/>
          <p:cNvSpPr>
            <a:spLocks noGrp="1"/>
          </p:cNvSpPr>
          <p:nvPr>
            <p:ph type="title"/>
          </p:nvPr>
        </p:nvSpPr>
        <p:spPr/>
        <p:txBody>
          <a:bodyPr>
            <a:normAutofit fontScale="90000"/>
          </a:bodyPr>
          <a:lstStyle/>
          <a:p>
            <a:pPr eaLnBrk="1" hangingPunct="1"/>
            <a:r>
              <a:rPr lang="en-US" dirty="0"/>
              <a:t>Controlling Maintenance Requests (Cont.)</a:t>
            </a:r>
          </a:p>
        </p:txBody>
      </p:sp>
      <p:sp>
        <p:nvSpPr>
          <p:cNvPr id="29701"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2970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3FCAA39-8C7C-304D-983D-AAEAEF8C24D6}" type="slidenum">
              <a:rPr lang="en-US">
                <a:latin typeface="Arial Black" charset="0"/>
              </a:rPr>
              <a:pPr eaLnBrk="1" hangingPunct="1"/>
              <a:t>85</a:t>
            </a:fld>
            <a:endParaRPr lang="en-US">
              <a:latin typeface="Arial Black" charset="0"/>
            </a:endParaRPr>
          </a:p>
        </p:txBody>
      </p:sp>
      <p:sp>
        <p:nvSpPr>
          <p:cNvPr id="29703" name="Rectangle 8"/>
          <p:cNvSpPr>
            <a:spLocks noChangeArrowheads="1"/>
          </p:cNvSpPr>
          <p:nvPr/>
        </p:nvSpPr>
        <p:spPr bwMode="auto">
          <a:xfrm>
            <a:off x="381000" y="1600200"/>
            <a:ext cx="281091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b="1" dirty="0">
                <a:latin typeface="Helvetica Neue"/>
                <a:cs typeface="Helvetica Neue"/>
              </a:rPr>
              <a:t>FIGURE 14-8</a:t>
            </a:r>
          </a:p>
          <a:p>
            <a:r>
              <a:rPr lang="en-US" dirty="0">
                <a:latin typeface="Helvetica Neue"/>
                <a:cs typeface="Helvetica Neue"/>
              </a:rPr>
              <a:t>How to prioritize maintenance requests</a:t>
            </a:r>
          </a:p>
        </p:txBody>
      </p:sp>
    </p:spTree>
    <p:extLst>
      <p:ext uri="{BB962C8B-B14F-4D97-AF65-F5344CB8AC3E}">
        <p14:creationId xmlns:p14="http://schemas.microsoft.com/office/powerpoint/2010/main" val="97391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itle 1"/>
          <p:cNvSpPr>
            <a:spLocks noGrp="1"/>
          </p:cNvSpPr>
          <p:nvPr>
            <p:ph type="title"/>
          </p:nvPr>
        </p:nvSpPr>
        <p:spPr/>
        <p:txBody>
          <a:bodyPr>
            <a:normAutofit fontScale="90000"/>
          </a:bodyPr>
          <a:lstStyle/>
          <a:p>
            <a:pPr eaLnBrk="1" hangingPunct="1"/>
            <a:r>
              <a:rPr lang="en-US" dirty="0"/>
              <a:t>Controlling Maintenance Requests (Cont.)</a:t>
            </a:r>
          </a:p>
        </p:txBody>
      </p:sp>
      <p:sp>
        <p:nvSpPr>
          <p:cNvPr id="30725"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3072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3A6B4808-DD79-BA41-B971-4ACE1C1C280D}" type="slidenum">
              <a:rPr lang="en-US">
                <a:latin typeface="Arial Black" charset="0"/>
              </a:rPr>
              <a:pPr eaLnBrk="1" hangingPunct="1"/>
              <a:t>86</a:t>
            </a:fld>
            <a:endParaRPr lang="en-US">
              <a:latin typeface="Arial Black" charset="0"/>
            </a:endParaRPr>
          </a:p>
        </p:txBody>
      </p:sp>
      <p:grpSp>
        <p:nvGrpSpPr>
          <p:cNvPr id="30726" name="Group 9"/>
          <p:cNvGrpSpPr>
            <a:grpSpLocks/>
          </p:cNvGrpSpPr>
          <p:nvPr/>
        </p:nvGrpSpPr>
        <p:grpSpPr bwMode="auto">
          <a:xfrm>
            <a:off x="0" y="1128815"/>
            <a:ext cx="8991600" cy="3480514"/>
            <a:chOff x="0" y="1828800"/>
            <a:chExt cx="8991600" cy="3810000"/>
          </a:xfrm>
        </p:grpSpPr>
        <p:pic>
          <p:nvPicPr>
            <p:cNvPr id="30728" name="Picture 7" descr="Noname.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830" y="1828800"/>
              <a:ext cx="8739770" cy="3675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9" name="Rectangle 8"/>
            <p:cNvSpPr>
              <a:spLocks noChangeArrowheads="1"/>
            </p:cNvSpPr>
            <p:nvPr/>
          </p:nvSpPr>
          <p:spPr bwMode="auto">
            <a:xfrm>
              <a:off x="0" y="4800600"/>
              <a:ext cx="2362200" cy="83820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grpSp>
      <p:sp>
        <p:nvSpPr>
          <p:cNvPr id="30727" name="Rectangle 10"/>
          <p:cNvSpPr>
            <a:spLocks noChangeArrowheads="1"/>
          </p:cNvSpPr>
          <p:nvPr/>
        </p:nvSpPr>
        <p:spPr bwMode="auto">
          <a:xfrm>
            <a:off x="533400" y="3600450"/>
            <a:ext cx="4572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dirty="0">
                <a:latin typeface="Helvetica Neue"/>
                <a:cs typeface="Helvetica Neue"/>
              </a:rPr>
              <a:t>FIGURE 14-9</a:t>
            </a:r>
          </a:p>
          <a:p>
            <a:r>
              <a:rPr lang="en-US" dirty="0">
                <a:latin typeface="Helvetica Neue"/>
                <a:cs typeface="Helvetica Neue"/>
              </a:rPr>
              <a:t>How a maintenance request moves</a:t>
            </a:r>
          </a:p>
          <a:p>
            <a:r>
              <a:rPr lang="en-US" dirty="0">
                <a:latin typeface="Helvetica Neue"/>
                <a:cs typeface="Helvetica Neue"/>
              </a:rPr>
              <a:t>through an organization</a:t>
            </a:r>
          </a:p>
        </p:txBody>
      </p:sp>
    </p:spTree>
    <p:extLst>
      <p:ext uri="{BB962C8B-B14F-4D97-AF65-F5344CB8AC3E}">
        <p14:creationId xmlns:p14="http://schemas.microsoft.com/office/powerpoint/2010/main" val="3688061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title"/>
          </p:nvPr>
        </p:nvSpPr>
        <p:spPr/>
        <p:txBody>
          <a:bodyPr/>
          <a:lstStyle/>
          <a:p>
            <a:pPr eaLnBrk="1" hangingPunct="1"/>
            <a:r>
              <a:rPr lang="en-US" dirty="0"/>
              <a:t>Configuration Management</a:t>
            </a:r>
          </a:p>
        </p:txBody>
      </p:sp>
      <p:sp>
        <p:nvSpPr>
          <p:cNvPr id="31750" name="Rectangle 3"/>
          <p:cNvSpPr>
            <a:spLocks noGrp="1" noChangeArrowheads="1"/>
          </p:cNvSpPr>
          <p:nvPr>
            <p:ph idx="1"/>
          </p:nvPr>
        </p:nvSpPr>
        <p:spPr/>
        <p:txBody>
          <a:bodyPr>
            <a:normAutofit fontScale="85000" lnSpcReduction="10000"/>
          </a:bodyPr>
          <a:lstStyle/>
          <a:p>
            <a:pPr marL="533400" indent="-533400" eaLnBrk="1" hangingPunct="1">
              <a:lnSpc>
                <a:spcPct val="90000"/>
              </a:lnSpc>
            </a:pPr>
            <a:r>
              <a:rPr lang="en-US" sz="3800" dirty="0"/>
              <a:t>Configuration management: </a:t>
            </a:r>
            <a:r>
              <a:rPr lang="en-US" sz="3800" dirty="0">
                <a:latin typeface="Helvetica Neue"/>
                <a:cs typeface="Helvetica Neue"/>
              </a:rPr>
              <a:t>the process of ensuring that only authorized changes are made to the </a:t>
            </a:r>
            <a:r>
              <a:rPr lang="en-US" sz="3800" dirty="0" smtClean="0">
                <a:latin typeface="Helvetica Neue"/>
                <a:cs typeface="Helvetica Neue"/>
              </a:rPr>
              <a:t>system</a:t>
            </a:r>
          </a:p>
          <a:p>
            <a:pPr marL="533400" indent="-533400">
              <a:lnSpc>
                <a:spcPct val="90000"/>
              </a:lnSpc>
            </a:pPr>
            <a:r>
              <a:rPr lang="en-US" sz="3800" dirty="0"/>
              <a:t>Baseline modules: </a:t>
            </a:r>
            <a:r>
              <a:rPr lang="en-US" sz="3800" dirty="0">
                <a:latin typeface="Helvetica Neue"/>
                <a:cs typeface="Helvetica Neue"/>
              </a:rPr>
              <a:t>software modules that have been tested, documented, and approved to be included in the most recently created version of a </a:t>
            </a:r>
            <a:r>
              <a:rPr lang="en-US" sz="3800" dirty="0" smtClean="0">
                <a:latin typeface="Helvetica Neue"/>
                <a:cs typeface="Helvetica Neue"/>
              </a:rPr>
              <a:t>system</a:t>
            </a:r>
            <a:endParaRPr lang="en-US" sz="3800" dirty="0">
              <a:latin typeface="Helvetica Neue"/>
              <a:cs typeface="Helvetica Neue"/>
            </a:endParaRPr>
          </a:p>
        </p:txBody>
      </p:sp>
      <p:sp>
        <p:nvSpPr>
          <p:cNvPr id="31748"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3174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C6A388C9-D013-4B44-9E52-47EE8A1F6FD4}" type="slidenum">
              <a:rPr lang="en-US">
                <a:latin typeface="Arial Black" charset="0"/>
              </a:rPr>
              <a:pPr eaLnBrk="1" hangingPunct="1"/>
              <a:t>87</a:t>
            </a:fld>
            <a:endParaRPr lang="en-US">
              <a:latin typeface="Arial Black" charset="0"/>
            </a:endParaRPr>
          </a:p>
        </p:txBody>
      </p:sp>
    </p:spTree>
    <p:extLst>
      <p:ext uri="{BB962C8B-B14F-4D97-AF65-F5344CB8AC3E}">
        <p14:creationId xmlns:p14="http://schemas.microsoft.com/office/powerpoint/2010/main" val="2214167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p:txBody>
          <a:bodyPr>
            <a:normAutofit/>
          </a:bodyPr>
          <a:lstStyle/>
          <a:p>
            <a:pPr eaLnBrk="1" hangingPunct="1"/>
            <a:r>
              <a:rPr lang="en-US" dirty="0"/>
              <a:t>Configuration Management (Cont.)</a:t>
            </a:r>
          </a:p>
        </p:txBody>
      </p:sp>
      <p:sp>
        <p:nvSpPr>
          <p:cNvPr id="32774" name="Rectangle 3"/>
          <p:cNvSpPr>
            <a:spLocks noGrp="1" noChangeArrowheads="1"/>
          </p:cNvSpPr>
          <p:nvPr>
            <p:ph idx="1"/>
          </p:nvPr>
        </p:nvSpPr>
        <p:spPr/>
        <p:txBody>
          <a:bodyPr>
            <a:normAutofit fontScale="77500" lnSpcReduction="20000"/>
          </a:bodyPr>
          <a:lstStyle/>
          <a:p>
            <a:pPr marL="533400" indent="-533400"/>
            <a:r>
              <a:rPr lang="en-US" sz="4000" dirty="0"/>
              <a:t>System librarian: </a:t>
            </a:r>
            <a:r>
              <a:rPr lang="en-US" sz="4000" dirty="0">
                <a:latin typeface="Helvetica Neue"/>
                <a:cs typeface="Helvetica Neue"/>
              </a:rPr>
              <a:t>a person responsible for controlling the checking out and checking in of baseline modules when a system is being developed or maintained</a:t>
            </a:r>
          </a:p>
          <a:p>
            <a:pPr marL="533400" indent="-533400"/>
            <a:r>
              <a:rPr lang="en-US" sz="4000" dirty="0"/>
              <a:t>Build routines: </a:t>
            </a:r>
            <a:r>
              <a:rPr lang="en-US" sz="4000" dirty="0">
                <a:latin typeface="Helvetica Neue"/>
                <a:cs typeface="Helvetica Neue"/>
              </a:rPr>
              <a:t>guidelines that list the instructions to construct an executable system from the baseline source code</a:t>
            </a:r>
          </a:p>
        </p:txBody>
      </p:sp>
      <p:sp>
        <p:nvSpPr>
          <p:cNvPr id="32772"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3277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A900EE18-CF27-8A46-B9A6-A870CDCF19B6}" type="slidenum">
              <a:rPr lang="en-US">
                <a:latin typeface="Arial Black" charset="0"/>
              </a:rPr>
              <a:pPr eaLnBrk="1" hangingPunct="1"/>
              <a:t>88</a:t>
            </a:fld>
            <a:endParaRPr lang="en-US">
              <a:latin typeface="Arial Black" charset="0"/>
            </a:endParaRPr>
          </a:p>
        </p:txBody>
      </p:sp>
    </p:spTree>
    <p:extLst>
      <p:ext uri="{BB962C8B-B14F-4D97-AF65-F5344CB8AC3E}">
        <p14:creationId xmlns:p14="http://schemas.microsoft.com/office/powerpoint/2010/main" val="4230925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p:txBody>
          <a:bodyPr>
            <a:normAutofit/>
          </a:bodyPr>
          <a:lstStyle/>
          <a:p>
            <a:pPr eaLnBrk="1" hangingPunct="1"/>
            <a:r>
              <a:rPr lang="en-US" sz="4000" dirty="0"/>
              <a:t>System Implementation (Cont.)</a:t>
            </a:r>
          </a:p>
        </p:txBody>
      </p:sp>
      <p:sp>
        <p:nvSpPr>
          <p:cNvPr id="7174" name="Rectangle 3"/>
          <p:cNvSpPr>
            <a:spLocks noGrp="1" noChangeArrowheads="1"/>
          </p:cNvSpPr>
          <p:nvPr>
            <p:ph idx="1"/>
          </p:nvPr>
        </p:nvSpPr>
        <p:spPr/>
        <p:txBody>
          <a:bodyPr>
            <a:normAutofit lnSpcReduction="10000"/>
          </a:bodyPr>
          <a:lstStyle/>
          <a:p>
            <a:pPr marL="609600" indent="-609600" eaLnBrk="1" hangingPunct="1">
              <a:lnSpc>
                <a:spcPct val="90000"/>
              </a:lnSpc>
            </a:pPr>
            <a:r>
              <a:rPr lang="en-US" sz="3600" dirty="0"/>
              <a:t>Purpose:</a:t>
            </a:r>
          </a:p>
          <a:p>
            <a:pPr marL="1009650" lvl="1" indent="-609600" eaLnBrk="1" hangingPunct="1">
              <a:lnSpc>
                <a:spcPct val="90000"/>
              </a:lnSpc>
            </a:pPr>
            <a:r>
              <a:rPr lang="en-US" sz="3200" dirty="0">
                <a:latin typeface="Helvetica Neue"/>
                <a:cs typeface="Helvetica Neue"/>
              </a:rPr>
              <a:t>To convert final physical system specifications into working and reliable software</a:t>
            </a:r>
          </a:p>
          <a:p>
            <a:pPr marL="1009650" lvl="1" indent="-609600" eaLnBrk="1" hangingPunct="1">
              <a:lnSpc>
                <a:spcPct val="90000"/>
              </a:lnSpc>
            </a:pPr>
            <a:r>
              <a:rPr lang="en-US" sz="3200" dirty="0">
                <a:latin typeface="Helvetica Neue"/>
                <a:cs typeface="Helvetica Neue"/>
              </a:rPr>
              <a:t>To document work that has been done</a:t>
            </a:r>
          </a:p>
          <a:p>
            <a:pPr marL="1009650" lvl="1" indent="-609600" eaLnBrk="1" hangingPunct="1">
              <a:lnSpc>
                <a:spcPct val="90000"/>
              </a:lnSpc>
            </a:pPr>
            <a:r>
              <a:rPr lang="en-US" sz="3200" dirty="0">
                <a:latin typeface="Helvetica Neue"/>
                <a:cs typeface="Helvetica Neue"/>
              </a:rPr>
              <a:t>To provide help for current and future users</a:t>
            </a:r>
          </a:p>
        </p:txBody>
      </p:sp>
      <p:sp>
        <p:nvSpPr>
          <p:cNvPr id="7172"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717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E3D04C1C-747E-7743-A532-3FC08AD734F4}" type="slidenum">
              <a:rPr lang="en-US">
                <a:latin typeface="Arial Black" charset="0"/>
              </a:rPr>
              <a:pPr eaLnBrk="1" hangingPunct="1"/>
              <a:t>8</a:t>
            </a:fld>
            <a:endParaRPr lang="en-US">
              <a:latin typeface="Arial Black" charset="0"/>
            </a:endParaRPr>
          </a:p>
        </p:txBody>
      </p:sp>
    </p:spTree>
    <p:extLst>
      <p:ext uri="{BB962C8B-B14F-4D97-AF65-F5344CB8AC3E}">
        <p14:creationId xmlns:p14="http://schemas.microsoft.com/office/powerpoint/2010/main" val="33541475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itle 1"/>
          <p:cNvSpPr>
            <a:spLocks noGrp="1"/>
          </p:cNvSpPr>
          <p:nvPr>
            <p:ph type="title"/>
          </p:nvPr>
        </p:nvSpPr>
        <p:spPr/>
        <p:txBody>
          <a:bodyPr>
            <a:noAutofit/>
          </a:bodyPr>
          <a:lstStyle/>
          <a:p>
            <a:pPr eaLnBrk="1" hangingPunct="1"/>
            <a:r>
              <a:rPr lang="en-US" sz="3200" dirty="0"/>
              <a:t>Role of CASE and Automated Development Tools in Maintenance</a:t>
            </a:r>
          </a:p>
        </p:txBody>
      </p:sp>
      <p:sp>
        <p:nvSpPr>
          <p:cNvPr id="34820" name="Content Placeholder 2"/>
          <p:cNvSpPr>
            <a:spLocks noGrp="1"/>
          </p:cNvSpPr>
          <p:nvPr>
            <p:ph idx="1"/>
          </p:nvPr>
        </p:nvSpPr>
        <p:spPr/>
        <p:txBody>
          <a:bodyPr>
            <a:normAutofit fontScale="92500"/>
          </a:bodyPr>
          <a:lstStyle/>
          <a:p>
            <a:pPr eaLnBrk="1" hangingPunct="1">
              <a:lnSpc>
                <a:spcPct val="90000"/>
              </a:lnSpc>
            </a:pPr>
            <a:r>
              <a:rPr lang="en-US" dirty="0"/>
              <a:t>Traditional systems development</a:t>
            </a:r>
          </a:p>
          <a:p>
            <a:pPr lvl="1" eaLnBrk="1" hangingPunct="1">
              <a:lnSpc>
                <a:spcPct val="90000"/>
              </a:lnSpc>
            </a:pPr>
            <a:r>
              <a:rPr lang="en-US" dirty="0">
                <a:latin typeface="Helvetica Neue"/>
                <a:cs typeface="Helvetica Neue"/>
              </a:rPr>
              <a:t>Emphasis is on coding and testing.</a:t>
            </a:r>
          </a:p>
          <a:p>
            <a:pPr lvl="1" eaLnBrk="1" hangingPunct="1">
              <a:lnSpc>
                <a:spcPct val="90000"/>
              </a:lnSpc>
            </a:pPr>
            <a:r>
              <a:rPr lang="en-US" dirty="0">
                <a:latin typeface="Helvetica Neue"/>
                <a:cs typeface="Helvetica Neue"/>
              </a:rPr>
              <a:t>Changes are implemented by coding and testing first.</a:t>
            </a:r>
          </a:p>
          <a:p>
            <a:pPr lvl="1" eaLnBrk="1" hangingPunct="1">
              <a:lnSpc>
                <a:spcPct val="90000"/>
              </a:lnSpc>
            </a:pPr>
            <a:r>
              <a:rPr lang="en-US" dirty="0">
                <a:latin typeface="Helvetica Neue"/>
                <a:cs typeface="Helvetica Neue"/>
              </a:rPr>
              <a:t>Documentation is done after maintenance is performed.</a:t>
            </a:r>
          </a:p>
          <a:p>
            <a:pPr lvl="1" eaLnBrk="1" hangingPunct="1">
              <a:lnSpc>
                <a:spcPct val="90000"/>
              </a:lnSpc>
            </a:pPr>
            <a:r>
              <a:rPr lang="en-US" dirty="0">
                <a:latin typeface="Helvetica Neue"/>
                <a:cs typeface="Helvetica Neue"/>
              </a:rPr>
              <a:t>Keeping documentation current is often neglected due to time-consuming nature of task.</a:t>
            </a:r>
          </a:p>
        </p:txBody>
      </p:sp>
      <p:sp>
        <p:nvSpPr>
          <p:cNvPr id="34822"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3482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DED5305F-BF20-4742-85EE-0EA69A322B87}" type="slidenum">
              <a:rPr lang="en-US">
                <a:latin typeface="Arial Black" charset="0"/>
              </a:rPr>
              <a:pPr eaLnBrk="1" hangingPunct="1"/>
              <a:t>89</a:t>
            </a:fld>
            <a:endParaRPr lang="en-US">
              <a:latin typeface="Arial Black" charset="0"/>
            </a:endParaRPr>
          </a:p>
        </p:txBody>
      </p:sp>
    </p:spTree>
    <p:extLst>
      <p:ext uri="{BB962C8B-B14F-4D97-AF65-F5344CB8AC3E}">
        <p14:creationId xmlns:p14="http://schemas.microsoft.com/office/powerpoint/2010/main" val="3478851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itle 1"/>
          <p:cNvSpPr>
            <a:spLocks noGrp="1"/>
          </p:cNvSpPr>
          <p:nvPr>
            <p:ph type="title"/>
          </p:nvPr>
        </p:nvSpPr>
        <p:spPr/>
        <p:txBody>
          <a:bodyPr>
            <a:normAutofit fontScale="90000"/>
          </a:bodyPr>
          <a:lstStyle/>
          <a:p>
            <a:pPr eaLnBrk="1" hangingPunct="1"/>
            <a:r>
              <a:rPr lang="en-US" sz="3600" dirty="0"/>
              <a:t>Role of CASE and Automated Development Tools in Maintenance (Cont.)</a:t>
            </a:r>
          </a:p>
        </p:txBody>
      </p:sp>
      <p:sp>
        <p:nvSpPr>
          <p:cNvPr id="35844" name="Content Placeholder 2"/>
          <p:cNvSpPr>
            <a:spLocks noGrp="1"/>
          </p:cNvSpPr>
          <p:nvPr>
            <p:ph idx="1"/>
          </p:nvPr>
        </p:nvSpPr>
        <p:spPr/>
        <p:txBody>
          <a:bodyPr>
            <a:normAutofit lnSpcReduction="10000"/>
          </a:bodyPr>
          <a:lstStyle/>
          <a:p>
            <a:pPr eaLnBrk="1" hangingPunct="1"/>
            <a:r>
              <a:rPr lang="en-US" dirty="0"/>
              <a:t>Development with CASE</a:t>
            </a:r>
          </a:p>
          <a:p>
            <a:pPr lvl="1" eaLnBrk="1" hangingPunct="1"/>
            <a:r>
              <a:rPr lang="en-US" dirty="0">
                <a:latin typeface="Helvetica Neue"/>
                <a:cs typeface="Helvetica Neue"/>
              </a:rPr>
              <a:t>Emphasis is on design documents.</a:t>
            </a:r>
          </a:p>
          <a:p>
            <a:pPr lvl="1" eaLnBrk="1" hangingPunct="1"/>
            <a:r>
              <a:rPr lang="en-US" dirty="0">
                <a:latin typeface="Helvetica Neue"/>
                <a:cs typeface="Helvetica Neue"/>
              </a:rPr>
              <a:t>Changes are implemented in design documents. </a:t>
            </a:r>
          </a:p>
          <a:p>
            <a:pPr lvl="1" eaLnBrk="1" hangingPunct="1"/>
            <a:r>
              <a:rPr lang="en-US" dirty="0">
                <a:latin typeface="Helvetica Neue"/>
                <a:cs typeface="Helvetica Neue"/>
              </a:rPr>
              <a:t>Code is regenerated using code generators.</a:t>
            </a:r>
          </a:p>
          <a:p>
            <a:pPr lvl="1" eaLnBrk="1" hangingPunct="1"/>
            <a:r>
              <a:rPr lang="en-US" dirty="0">
                <a:latin typeface="Helvetica Neue"/>
                <a:cs typeface="Helvetica Neue"/>
              </a:rPr>
              <a:t>Documentation is updated during maintenance.</a:t>
            </a:r>
          </a:p>
        </p:txBody>
      </p:sp>
      <p:sp>
        <p:nvSpPr>
          <p:cNvPr id="35846"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3584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274C5A59-A8ED-494D-8113-D94127E4D66D}" type="slidenum">
              <a:rPr lang="en-US">
                <a:latin typeface="Arial Black" charset="0"/>
              </a:rPr>
              <a:pPr eaLnBrk="1" hangingPunct="1"/>
              <a:t>90</a:t>
            </a:fld>
            <a:endParaRPr lang="en-US">
              <a:latin typeface="Arial Black" charset="0"/>
            </a:endParaRPr>
          </a:p>
        </p:txBody>
      </p:sp>
    </p:spTree>
    <p:extLst>
      <p:ext uri="{BB962C8B-B14F-4D97-AF65-F5344CB8AC3E}">
        <p14:creationId xmlns:p14="http://schemas.microsoft.com/office/powerpoint/2010/main" val="1299885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itle 1"/>
          <p:cNvSpPr>
            <a:spLocks noGrp="1"/>
          </p:cNvSpPr>
          <p:nvPr>
            <p:ph type="title"/>
          </p:nvPr>
        </p:nvSpPr>
        <p:spPr/>
        <p:txBody>
          <a:bodyPr>
            <a:normAutofit fontScale="90000"/>
          </a:bodyPr>
          <a:lstStyle/>
          <a:p>
            <a:pPr eaLnBrk="1" hangingPunct="1"/>
            <a:r>
              <a:rPr lang="en-US" sz="3600" dirty="0"/>
              <a:t>Role of CASE and Automated Development Tools in Maintenance (Cont.)</a:t>
            </a:r>
          </a:p>
        </p:txBody>
      </p:sp>
      <p:sp>
        <p:nvSpPr>
          <p:cNvPr id="36868" name="Content Placeholder 2"/>
          <p:cNvSpPr>
            <a:spLocks noGrp="1"/>
          </p:cNvSpPr>
          <p:nvPr>
            <p:ph idx="1"/>
          </p:nvPr>
        </p:nvSpPr>
        <p:spPr/>
        <p:txBody>
          <a:bodyPr>
            <a:normAutofit lnSpcReduction="10000"/>
          </a:bodyPr>
          <a:lstStyle/>
          <a:p>
            <a:pPr eaLnBrk="1" hangingPunct="1"/>
            <a:r>
              <a:rPr lang="en-US" dirty="0"/>
              <a:t>Reverse engineering: </a:t>
            </a:r>
            <a:r>
              <a:rPr lang="en-US" dirty="0">
                <a:latin typeface="Helvetica Neue"/>
                <a:cs typeface="Helvetica Neue"/>
              </a:rPr>
              <a:t>automated tools that read program source code as input and create graphical and textual representations of design-level information such as program control structures, data structures, logical flow, and data flow</a:t>
            </a:r>
          </a:p>
        </p:txBody>
      </p:sp>
      <p:sp>
        <p:nvSpPr>
          <p:cNvPr id="36870"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3686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0042B658-8E09-234D-826E-4C3FE3D3A797}" type="slidenum">
              <a:rPr lang="en-US">
                <a:latin typeface="Arial Black" charset="0"/>
              </a:rPr>
              <a:pPr eaLnBrk="1" hangingPunct="1"/>
              <a:t>91</a:t>
            </a:fld>
            <a:endParaRPr lang="en-US">
              <a:latin typeface="Arial Black" charset="0"/>
            </a:endParaRPr>
          </a:p>
        </p:txBody>
      </p:sp>
    </p:spTree>
    <p:extLst>
      <p:ext uri="{BB962C8B-B14F-4D97-AF65-F5344CB8AC3E}">
        <p14:creationId xmlns:p14="http://schemas.microsoft.com/office/powerpoint/2010/main" val="390742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itle 1"/>
          <p:cNvSpPr>
            <a:spLocks noGrp="1"/>
          </p:cNvSpPr>
          <p:nvPr>
            <p:ph type="title"/>
          </p:nvPr>
        </p:nvSpPr>
        <p:spPr/>
        <p:txBody>
          <a:bodyPr>
            <a:normAutofit fontScale="90000"/>
          </a:bodyPr>
          <a:lstStyle/>
          <a:p>
            <a:pPr eaLnBrk="1" hangingPunct="1"/>
            <a:r>
              <a:rPr lang="en-US" sz="3600" dirty="0"/>
              <a:t>Role of CASE and Automated Development Tools in Maintenance (Cont.)</a:t>
            </a:r>
          </a:p>
        </p:txBody>
      </p:sp>
      <p:sp>
        <p:nvSpPr>
          <p:cNvPr id="37892" name="Content Placeholder 2"/>
          <p:cNvSpPr>
            <a:spLocks noGrp="1"/>
          </p:cNvSpPr>
          <p:nvPr>
            <p:ph idx="1"/>
          </p:nvPr>
        </p:nvSpPr>
        <p:spPr/>
        <p:txBody>
          <a:bodyPr>
            <a:normAutofit lnSpcReduction="10000"/>
          </a:bodyPr>
          <a:lstStyle/>
          <a:p>
            <a:pPr eaLnBrk="1" hangingPunct="1"/>
            <a:r>
              <a:rPr lang="en-US" dirty="0"/>
              <a:t>Reengineering</a:t>
            </a:r>
            <a:r>
              <a:rPr lang="en-US" dirty="0">
                <a:latin typeface="Helvetica Neue"/>
                <a:cs typeface="Helvetica Neue"/>
              </a:rPr>
              <a:t>: automated tools that read program source code as input; perform an analysis of the program</a:t>
            </a:r>
            <a:r>
              <a:rPr lang="ja-JP" altLang="en-US" dirty="0">
                <a:latin typeface="Helvetica Neue"/>
                <a:cs typeface="Helvetica Neue"/>
              </a:rPr>
              <a:t>’</a:t>
            </a:r>
            <a:r>
              <a:rPr lang="en-US" dirty="0">
                <a:latin typeface="Helvetica Neue"/>
                <a:cs typeface="Helvetica Neue"/>
              </a:rPr>
              <a:t>s data and logic; and then automatically, or interactively with a systems analyst, alter an existing system in an effort to improve its quality or performance</a:t>
            </a:r>
          </a:p>
        </p:txBody>
      </p:sp>
      <p:sp>
        <p:nvSpPr>
          <p:cNvPr id="37894"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3789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1A8F9C5-4FE2-4F47-90E4-FFCDBDDBB241}" type="slidenum">
              <a:rPr lang="en-US">
                <a:latin typeface="Arial Black" charset="0"/>
              </a:rPr>
              <a:pPr eaLnBrk="1" hangingPunct="1"/>
              <a:t>92</a:t>
            </a:fld>
            <a:endParaRPr lang="en-US">
              <a:latin typeface="Arial Black" charset="0"/>
            </a:endParaRPr>
          </a:p>
        </p:txBody>
      </p:sp>
    </p:spTree>
    <p:extLst>
      <p:ext uri="{BB962C8B-B14F-4D97-AF65-F5344CB8AC3E}">
        <p14:creationId xmlns:p14="http://schemas.microsoft.com/office/powerpoint/2010/main" val="2279987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8" descr="AAHLQXN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8526" y="1070529"/>
            <a:ext cx="5375275"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Title 1"/>
          <p:cNvSpPr>
            <a:spLocks noGrp="1"/>
          </p:cNvSpPr>
          <p:nvPr>
            <p:ph type="title"/>
          </p:nvPr>
        </p:nvSpPr>
        <p:spPr/>
        <p:txBody>
          <a:bodyPr>
            <a:normAutofit fontScale="90000"/>
          </a:bodyPr>
          <a:lstStyle/>
          <a:p>
            <a:pPr eaLnBrk="1" hangingPunct="1"/>
            <a:r>
              <a:rPr lang="en-US" sz="3600" dirty="0"/>
              <a:t>Role of CASE and Automated Development Tools in Maintenance (Cont.)</a:t>
            </a:r>
          </a:p>
        </p:txBody>
      </p:sp>
      <p:sp>
        <p:nvSpPr>
          <p:cNvPr id="38918"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3891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499633FA-B983-7445-A7DD-9EAB0D5BDA8D}" type="slidenum">
              <a:rPr lang="en-US">
                <a:latin typeface="Arial Black" charset="0"/>
              </a:rPr>
              <a:pPr eaLnBrk="1" hangingPunct="1"/>
              <a:t>93</a:t>
            </a:fld>
            <a:endParaRPr lang="en-US">
              <a:latin typeface="Arial Black" charset="0"/>
            </a:endParaRPr>
          </a:p>
        </p:txBody>
      </p:sp>
      <p:sp>
        <p:nvSpPr>
          <p:cNvPr id="38919" name="Text Box 9"/>
          <p:cNvSpPr txBox="1">
            <a:spLocks noChangeArrowheads="1"/>
          </p:cNvSpPr>
          <p:nvPr/>
        </p:nvSpPr>
        <p:spPr bwMode="auto">
          <a:xfrm>
            <a:off x="457200" y="4120932"/>
            <a:ext cx="80168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dirty="0">
                <a:latin typeface="Helvetica Neue"/>
                <a:cs typeface="Helvetica Neue"/>
              </a:rPr>
              <a:t>Figure 14-10</a:t>
            </a:r>
            <a:r>
              <a:rPr lang="en-US" dirty="0">
                <a:latin typeface="Helvetica Neue"/>
                <a:cs typeface="Helvetica Neue"/>
              </a:rPr>
              <a:t> Visual Studio .NET engineer applications into Visio UML diagrams (</a:t>
            </a:r>
            <a:r>
              <a:rPr lang="en-US" i="1" dirty="0">
                <a:latin typeface="Helvetica Neue"/>
                <a:cs typeface="Helvetica Neue"/>
              </a:rPr>
              <a:t>Source: </a:t>
            </a:r>
            <a:r>
              <a:rPr lang="en-US" dirty="0">
                <a:latin typeface="Helvetica Neue"/>
                <a:cs typeface="Helvetica Neue"/>
              </a:rPr>
              <a:t>Microsoft Corporation.)</a:t>
            </a:r>
          </a:p>
        </p:txBody>
      </p:sp>
    </p:spTree>
    <p:extLst>
      <p:ext uri="{BB962C8B-B14F-4D97-AF65-F5344CB8AC3E}">
        <p14:creationId xmlns:p14="http://schemas.microsoft.com/office/powerpoint/2010/main" val="3365514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2"/>
          <p:cNvSpPr>
            <a:spLocks noGrp="1" noChangeArrowheads="1"/>
          </p:cNvSpPr>
          <p:nvPr>
            <p:ph type="title"/>
          </p:nvPr>
        </p:nvSpPr>
        <p:spPr/>
        <p:txBody>
          <a:bodyPr/>
          <a:lstStyle/>
          <a:p>
            <a:pPr eaLnBrk="1" hangingPunct="1"/>
            <a:r>
              <a:rPr lang="en-US" dirty="0"/>
              <a:t>Web Site Maintenance</a:t>
            </a:r>
          </a:p>
        </p:txBody>
      </p:sp>
      <p:sp>
        <p:nvSpPr>
          <p:cNvPr id="39942" name="Rectangle 3"/>
          <p:cNvSpPr>
            <a:spLocks noGrp="1" noChangeArrowheads="1"/>
          </p:cNvSpPr>
          <p:nvPr>
            <p:ph idx="1"/>
          </p:nvPr>
        </p:nvSpPr>
        <p:spPr/>
        <p:txBody>
          <a:bodyPr>
            <a:normAutofit lnSpcReduction="10000"/>
          </a:bodyPr>
          <a:lstStyle/>
          <a:p>
            <a:pPr eaLnBrk="1" hangingPunct="1"/>
            <a:r>
              <a:rPr lang="en-US" sz="3600" dirty="0">
                <a:latin typeface="Helvetica Neue"/>
                <a:cs typeface="Helvetica Neue"/>
              </a:rPr>
              <a:t>Special considerations:</a:t>
            </a:r>
          </a:p>
          <a:p>
            <a:pPr lvl="1" eaLnBrk="1" hangingPunct="1"/>
            <a:r>
              <a:rPr lang="en-US" sz="3200" dirty="0">
                <a:latin typeface="Helvetica Neue"/>
                <a:cs typeface="Helvetica Neue"/>
              </a:rPr>
              <a:t>24 X 7 X 365</a:t>
            </a:r>
          </a:p>
          <a:p>
            <a:pPr lvl="2" eaLnBrk="1" hangingPunct="1"/>
            <a:r>
              <a:rPr lang="en-US" sz="2800" dirty="0">
                <a:latin typeface="Helvetica Neue"/>
                <a:cs typeface="Helvetica Neue"/>
              </a:rPr>
              <a:t>Nature of continuous availability makes maintenance challenging.</a:t>
            </a:r>
          </a:p>
          <a:p>
            <a:pPr lvl="2" eaLnBrk="1" hangingPunct="1"/>
            <a:r>
              <a:rPr lang="en-US" sz="2800" dirty="0">
                <a:latin typeface="Helvetica Neue"/>
                <a:cs typeface="Helvetica Neue"/>
              </a:rPr>
              <a:t>Pages under maintenance can be locked.</a:t>
            </a:r>
          </a:p>
          <a:p>
            <a:pPr lvl="3" eaLnBrk="1" hangingPunct="1"/>
            <a:r>
              <a:rPr lang="en-US" sz="2400" dirty="0">
                <a:latin typeface="Helvetica Neue"/>
                <a:cs typeface="Helvetica Neue"/>
              </a:rPr>
              <a:t>Consider using date and time stamps to indicate when changes are made instead.</a:t>
            </a:r>
          </a:p>
        </p:txBody>
      </p:sp>
      <p:sp>
        <p:nvSpPr>
          <p:cNvPr id="39940"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3993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00DC7C65-7B8D-5143-9D5B-3DD3D4D63035}" type="slidenum">
              <a:rPr lang="en-US">
                <a:latin typeface="Arial Black" charset="0"/>
              </a:rPr>
              <a:pPr eaLnBrk="1" hangingPunct="1"/>
              <a:t>94</a:t>
            </a:fld>
            <a:endParaRPr lang="en-US">
              <a:latin typeface="Arial Black" charset="0"/>
            </a:endParaRPr>
          </a:p>
        </p:txBody>
      </p:sp>
    </p:spTree>
    <p:extLst>
      <p:ext uri="{BB962C8B-B14F-4D97-AF65-F5344CB8AC3E}">
        <p14:creationId xmlns:p14="http://schemas.microsoft.com/office/powerpoint/2010/main" val="1917614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2"/>
          <p:cNvSpPr>
            <a:spLocks noGrp="1" noChangeArrowheads="1"/>
          </p:cNvSpPr>
          <p:nvPr>
            <p:ph type="title"/>
          </p:nvPr>
        </p:nvSpPr>
        <p:spPr/>
        <p:txBody>
          <a:bodyPr>
            <a:normAutofit/>
          </a:bodyPr>
          <a:lstStyle/>
          <a:p>
            <a:pPr eaLnBrk="1" hangingPunct="1"/>
            <a:r>
              <a:rPr lang="en-US" dirty="0"/>
              <a:t>Web Site Maintenance (Cont.)</a:t>
            </a:r>
          </a:p>
        </p:txBody>
      </p:sp>
      <p:sp>
        <p:nvSpPr>
          <p:cNvPr id="40966" name="Rectangle 3"/>
          <p:cNvSpPr>
            <a:spLocks noGrp="1" noChangeArrowheads="1"/>
          </p:cNvSpPr>
          <p:nvPr>
            <p:ph idx="1"/>
          </p:nvPr>
        </p:nvSpPr>
        <p:spPr/>
        <p:txBody>
          <a:bodyPr>
            <a:normAutofit fontScale="62500" lnSpcReduction="20000"/>
          </a:bodyPr>
          <a:lstStyle/>
          <a:p>
            <a:r>
              <a:rPr lang="en-US" sz="3600" dirty="0">
                <a:latin typeface="Helvetica Neue"/>
                <a:cs typeface="Helvetica Neue"/>
              </a:rPr>
              <a:t>Check for broken links</a:t>
            </a:r>
          </a:p>
          <a:p>
            <a:r>
              <a:rPr lang="en-US" sz="3600" dirty="0">
                <a:latin typeface="Helvetica Neue"/>
                <a:cs typeface="Helvetica Neue"/>
              </a:rPr>
              <a:t>HTML Validation</a:t>
            </a:r>
          </a:p>
          <a:p>
            <a:pPr lvl="1">
              <a:buFont typeface="Lucida Grande"/>
              <a:buChar char="-"/>
            </a:pPr>
            <a:r>
              <a:rPr lang="en-US" sz="3200" dirty="0">
                <a:latin typeface="Helvetica Neue"/>
                <a:cs typeface="Helvetica Neue"/>
              </a:rPr>
              <a:t>Pages should be processed by a code validation routine before publication.</a:t>
            </a:r>
          </a:p>
          <a:p>
            <a:r>
              <a:rPr lang="en-US" sz="3600" dirty="0">
                <a:latin typeface="Helvetica Neue"/>
                <a:cs typeface="Helvetica Neue"/>
              </a:rPr>
              <a:t>Reregistration</a:t>
            </a:r>
          </a:p>
          <a:p>
            <a:r>
              <a:rPr lang="en-US" sz="3200" dirty="0">
                <a:latin typeface="Helvetica Neue"/>
                <a:cs typeface="Helvetica Neue"/>
              </a:rPr>
              <a:t>When content significantly changes, site may need to be reregistered with search engines</a:t>
            </a:r>
            <a:r>
              <a:rPr lang="en-US" sz="3200" dirty="0" smtClean="0">
                <a:latin typeface="Helvetica Neue"/>
                <a:cs typeface="Helvetica Neue"/>
              </a:rPr>
              <a:t>.</a:t>
            </a:r>
            <a:r>
              <a:rPr lang="en-US" sz="4000" dirty="0">
                <a:latin typeface="Helvetica Neue"/>
                <a:cs typeface="Helvetica Neue"/>
              </a:rPr>
              <a:t> Future Editions</a:t>
            </a:r>
          </a:p>
          <a:p>
            <a:pPr lvl="1">
              <a:buFont typeface="Lucida Grande"/>
              <a:buChar char="-"/>
            </a:pPr>
            <a:r>
              <a:rPr lang="en-US" sz="3600" dirty="0">
                <a:latin typeface="Helvetica Neue"/>
                <a:cs typeface="Helvetica Neue"/>
              </a:rPr>
              <a:t>Consistency is important to users.</a:t>
            </a:r>
          </a:p>
          <a:p>
            <a:pPr lvl="1">
              <a:buFont typeface="Lucida Grande"/>
              <a:buChar char="-"/>
            </a:pPr>
            <a:r>
              <a:rPr lang="en-US" sz="3600" dirty="0">
                <a:latin typeface="Helvetica Neue"/>
                <a:cs typeface="Helvetica Neue"/>
              </a:rPr>
              <a:t>Post indications of future changes to the site.</a:t>
            </a:r>
          </a:p>
          <a:p>
            <a:pPr lvl="1">
              <a:buFont typeface="Lucida Grande"/>
              <a:buChar char="-"/>
            </a:pPr>
            <a:r>
              <a:rPr lang="en-US" sz="3600" dirty="0">
                <a:latin typeface="Helvetica Neue"/>
                <a:cs typeface="Helvetica Neue"/>
              </a:rPr>
              <a:t>Batch changes</a:t>
            </a:r>
            <a:r>
              <a:rPr lang="en-US" sz="3600" dirty="0" smtClean="0">
                <a:latin typeface="Helvetica Neue"/>
                <a:cs typeface="Helvetica Neue"/>
              </a:rPr>
              <a:t>.</a:t>
            </a:r>
            <a:endParaRPr lang="en-US" sz="3600" dirty="0">
              <a:latin typeface="Helvetica Neue"/>
              <a:cs typeface="Helvetica Neue"/>
            </a:endParaRPr>
          </a:p>
        </p:txBody>
      </p:sp>
      <p:sp>
        <p:nvSpPr>
          <p:cNvPr id="40964"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4096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2A56E9EF-750A-3246-93BA-F783108F9D10}" type="slidenum">
              <a:rPr lang="en-US">
                <a:latin typeface="Arial Black" charset="0"/>
              </a:rPr>
              <a:pPr eaLnBrk="1" hangingPunct="1"/>
              <a:t>95</a:t>
            </a:fld>
            <a:endParaRPr lang="en-US">
              <a:latin typeface="Arial Black" charset="0"/>
            </a:endParaRPr>
          </a:p>
        </p:txBody>
      </p:sp>
    </p:spTree>
    <p:extLst>
      <p:ext uri="{BB962C8B-B14F-4D97-AF65-F5344CB8AC3E}">
        <p14:creationId xmlns:p14="http://schemas.microsoft.com/office/powerpoint/2010/main" val="361479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itle 1"/>
          <p:cNvSpPr>
            <a:spLocks noGrp="1"/>
          </p:cNvSpPr>
          <p:nvPr>
            <p:ph type="title"/>
          </p:nvPr>
        </p:nvSpPr>
        <p:spPr>
          <a:xfrm>
            <a:off x="457200" y="140855"/>
            <a:ext cx="8229600" cy="1478456"/>
          </a:xfrm>
        </p:spPr>
        <p:txBody>
          <a:bodyPr>
            <a:noAutofit/>
          </a:bodyPr>
          <a:lstStyle/>
          <a:p>
            <a:pPr eaLnBrk="1" hangingPunct="1"/>
            <a:r>
              <a:rPr lang="en-US" sz="2800" dirty="0"/>
              <a:t>Electronic Commerce Application: Maintaining an Information System for Pine Valley Furniture</a:t>
            </a:r>
            <a:r>
              <a:rPr lang="ja-JP" altLang="en-US" sz="2800" dirty="0"/>
              <a:t>’</a:t>
            </a:r>
            <a:r>
              <a:rPr lang="en-US" sz="2800" dirty="0"/>
              <a:t>s </a:t>
            </a:r>
            <a:r>
              <a:rPr lang="en-US" sz="2800" dirty="0" smtClean="0"/>
              <a:t>Web-Store</a:t>
            </a:r>
            <a:endParaRPr lang="en-US" sz="2800" dirty="0"/>
          </a:p>
        </p:txBody>
      </p:sp>
      <p:sp>
        <p:nvSpPr>
          <p:cNvPr id="43012" name="Content Placeholder 2"/>
          <p:cNvSpPr>
            <a:spLocks noGrp="1"/>
          </p:cNvSpPr>
          <p:nvPr>
            <p:ph idx="1"/>
          </p:nvPr>
        </p:nvSpPr>
        <p:spPr>
          <a:xfrm>
            <a:off x="457200" y="1619311"/>
            <a:ext cx="8229600" cy="2975311"/>
          </a:xfrm>
        </p:spPr>
        <p:txBody>
          <a:bodyPr/>
          <a:lstStyle/>
          <a:p>
            <a:pPr eaLnBrk="1" hangingPunct="1"/>
            <a:r>
              <a:rPr lang="en-US" sz="3000" dirty="0">
                <a:latin typeface="Helvetica Neue"/>
                <a:cs typeface="Helvetica Neue"/>
              </a:rPr>
              <a:t>To maintain PVF</a:t>
            </a:r>
            <a:r>
              <a:rPr lang="ja-JP" altLang="en-US" sz="3000" dirty="0">
                <a:latin typeface="Helvetica Neue"/>
                <a:cs typeface="Helvetica Neue"/>
              </a:rPr>
              <a:t>’</a:t>
            </a:r>
            <a:r>
              <a:rPr lang="en-US" sz="3000" dirty="0">
                <a:latin typeface="Helvetica Neue"/>
                <a:cs typeface="Helvetica Neue"/>
              </a:rPr>
              <a:t>s </a:t>
            </a:r>
            <a:r>
              <a:rPr lang="en-US" sz="3000" dirty="0" err="1">
                <a:latin typeface="Helvetica Neue"/>
                <a:cs typeface="Helvetica Neue"/>
              </a:rPr>
              <a:t>WebStore</a:t>
            </a:r>
            <a:r>
              <a:rPr lang="en-US" sz="3000" dirty="0">
                <a:latin typeface="Helvetica Neue"/>
                <a:cs typeface="Helvetica Neue"/>
              </a:rPr>
              <a:t>, the following questions need to be addressed:</a:t>
            </a:r>
          </a:p>
          <a:p>
            <a:pPr lvl="1" eaLnBrk="1" hangingPunct="1"/>
            <a:r>
              <a:rPr lang="ja-JP" altLang="en-US" sz="2600" dirty="0">
                <a:latin typeface="Helvetica Neue"/>
                <a:cs typeface="Helvetica Neue"/>
              </a:rPr>
              <a:t>“</a:t>
            </a:r>
            <a:r>
              <a:rPr lang="en-US" sz="2600" dirty="0">
                <a:latin typeface="Helvetica Neue"/>
                <a:cs typeface="Helvetica Neue"/>
              </a:rPr>
              <a:t>How much is our Web site worth?</a:t>
            </a:r>
            <a:r>
              <a:rPr lang="ja-JP" altLang="en-US" sz="2600" dirty="0">
                <a:latin typeface="Helvetica Neue"/>
                <a:cs typeface="Helvetica Neue"/>
              </a:rPr>
              <a:t>”</a:t>
            </a:r>
            <a:endParaRPr lang="en-US" sz="2600" dirty="0">
              <a:latin typeface="Helvetica Neue"/>
              <a:cs typeface="Helvetica Neue"/>
            </a:endParaRPr>
          </a:p>
          <a:p>
            <a:pPr lvl="1" eaLnBrk="1" hangingPunct="1"/>
            <a:r>
              <a:rPr lang="ja-JP" altLang="en-US" sz="2600" dirty="0">
                <a:latin typeface="Helvetica Neue"/>
                <a:cs typeface="Helvetica Neue"/>
              </a:rPr>
              <a:t>“</a:t>
            </a:r>
            <a:r>
              <a:rPr lang="en-US" sz="2600" dirty="0">
                <a:latin typeface="Helvetica Neue"/>
                <a:cs typeface="Helvetica Neue"/>
              </a:rPr>
              <a:t>How much does it cost our company when our Web site goes down?</a:t>
            </a:r>
            <a:r>
              <a:rPr lang="ja-JP" altLang="en-US" sz="2600" dirty="0">
                <a:latin typeface="Helvetica Neue"/>
                <a:cs typeface="Helvetica Neue"/>
              </a:rPr>
              <a:t>”</a:t>
            </a:r>
            <a:endParaRPr lang="en-US" sz="2600" dirty="0">
              <a:latin typeface="Helvetica Neue"/>
              <a:cs typeface="Helvetica Neue"/>
            </a:endParaRPr>
          </a:p>
          <a:p>
            <a:pPr lvl="1" eaLnBrk="1" hangingPunct="1"/>
            <a:r>
              <a:rPr lang="ja-JP" altLang="en-US" sz="2600" dirty="0">
                <a:latin typeface="Helvetica Neue"/>
                <a:cs typeface="Helvetica Neue"/>
              </a:rPr>
              <a:t>“</a:t>
            </a:r>
            <a:r>
              <a:rPr lang="en-US" sz="2600" dirty="0">
                <a:latin typeface="Helvetica Neue"/>
                <a:cs typeface="Helvetica Neue"/>
              </a:rPr>
              <a:t>How reliable does our Web site need to be?</a:t>
            </a:r>
            <a:r>
              <a:rPr lang="ja-JP" altLang="en-US" sz="2600" dirty="0">
                <a:latin typeface="Helvetica Neue"/>
                <a:cs typeface="Helvetica Neue"/>
              </a:rPr>
              <a:t>”</a:t>
            </a:r>
            <a:endParaRPr lang="en-US" sz="2600" dirty="0">
              <a:latin typeface="Helvetica Neue"/>
              <a:cs typeface="Helvetica Neue"/>
            </a:endParaRPr>
          </a:p>
        </p:txBody>
      </p:sp>
      <p:sp>
        <p:nvSpPr>
          <p:cNvPr id="43014"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4301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F8A38C68-8FCE-364E-BFA0-CC4CAAE69325}" type="slidenum">
              <a:rPr lang="en-US">
                <a:latin typeface="Arial Black" charset="0"/>
              </a:rPr>
              <a:pPr eaLnBrk="1" hangingPunct="1"/>
              <a:t>96</a:t>
            </a:fld>
            <a:endParaRPr lang="en-US">
              <a:latin typeface="Arial Black" charset="0"/>
            </a:endParaRPr>
          </a:p>
        </p:txBody>
      </p:sp>
    </p:spTree>
    <p:extLst>
      <p:ext uri="{BB962C8B-B14F-4D97-AF65-F5344CB8AC3E}">
        <p14:creationId xmlns:p14="http://schemas.microsoft.com/office/powerpoint/2010/main" val="3087871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itle 1"/>
          <p:cNvSpPr>
            <a:spLocks noGrp="1"/>
          </p:cNvSpPr>
          <p:nvPr>
            <p:ph type="title"/>
          </p:nvPr>
        </p:nvSpPr>
        <p:spPr>
          <a:xfrm>
            <a:off x="457200" y="140854"/>
            <a:ext cx="8229600" cy="1666593"/>
          </a:xfrm>
        </p:spPr>
        <p:txBody>
          <a:bodyPr>
            <a:normAutofit/>
          </a:bodyPr>
          <a:lstStyle/>
          <a:p>
            <a:pPr eaLnBrk="1" hangingPunct="1"/>
            <a:r>
              <a:rPr lang="en-US" sz="2800" dirty="0"/>
              <a:t>Electronic Commerce Application: Maintaining an Information System for Pine Valley Furniture</a:t>
            </a:r>
            <a:r>
              <a:rPr lang="ja-JP" altLang="en-US" sz="2800" dirty="0"/>
              <a:t>’</a:t>
            </a:r>
            <a:r>
              <a:rPr lang="en-US" sz="2800" dirty="0"/>
              <a:t>s </a:t>
            </a:r>
            <a:r>
              <a:rPr lang="en-US" sz="2800" dirty="0" err="1"/>
              <a:t>WebStore</a:t>
            </a:r>
            <a:r>
              <a:rPr lang="en-US" sz="2800" dirty="0"/>
              <a:t> (Cont.)</a:t>
            </a:r>
          </a:p>
        </p:txBody>
      </p:sp>
      <p:sp>
        <p:nvSpPr>
          <p:cNvPr id="44036" name="Content Placeholder 2"/>
          <p:cNvSpPr>
            <a:spLocks noGrp="1"/>
          </p:cNvSpPr>
          <p:nvPr>
            <p:ph idx="1"/>
          </p:nvPr>
        </p:nvSpPr>
        <p:spPr>
          <a:xfrm>
            <a:off x="457200" y="1867919"/>
            <a:ext cx="8229600" cy="2726703"/>
          </a:xfrm>
        </p:spPr>
        <p:txBody>
          <a:bodyPr/>
          <a:lstStyle/>
          <a:p>
            <a:pPr eaLnBrk="1" hangingPunct="1"/>
            <a:r>
              <a:rPr lang="en-US" sz="3000" dirty="0">
                <a:latin typeface="Helvetica Neue"/>
                <a:cs typeface="Helvetica Neue"/>
              </a:rPr>
              <a:t>Pine Valley Furniture needs to immediately develop a plan for addressing the </a:t>
            </a:r>
            <a:r>
              <a:rPr lang="en-US" sz="3000" dirty="0" err="1">
                <a:latin typeface="Helvetica Neue"/>
                <a:cs typeface="Helvetica Neue"/>
              </a:rPr>
              <a:t>WebStore</a:t>
            </a:r>
            <a:r>
              <a:rPr lang="ja-JP" altLang="en-US" sz="3000" dirty="0">
                <a:latin typeface="Helvetica Neue"/>
                <a:cs typeface="Helvetica Neue"/>
              </a:rPr>
              <a:t>’</a:t>
            </a:r>
            <a:r>
              <a:rPr lang="en-US" sz="3000" dirty="0">
                <a:latin typeface="Helvetica Neue"/>
                <a:cs typeface="Helvetica Neue"/>
              </a:rPr>
              <a:t>s service level problems.</a:t>
            </a:r>
          </a:p>
        </p:txBody>
      </p:sp>
      <p:sp>
        <p:nvSpPr>
          <p:cNvPr id="44038"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4403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6AD00676-80C7-684A-AA83-77021B185C6F}" type="slidenum">
              <a:rPr lang="en-US">
                <a:latin typeface="Arial Black" charset="0"/>
              </a:rPr>
              <a:pPr eaLnBrk="1" hangingPunct="1"/>
              <a:t>97</a:t>
            </a:fld>
            <a:endParaRPr lang="en-US">
              <a:latin typeface="Arial Black" charset="0"/>
            </a:endParaRPr>
          </a:p>
        </p:txBody>
      </p:sp>
    </p:spTree>
    <p:extLst>
      <p:ext uri="{BB962C8B-B14F-4D97-AF65-F5344CB8AC3E}">
        <p14:creationId xmlns:p14="http://schemas.microsoft.com/office/powerpoint/2010/main" val="4141938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2"/>
          <p:cNvSpPr>
            <a:spLocks noGrp="1" noChangeArrowheads="1"/>
          </p:cNvSpPr>
          <p:nvPr>
            <p:ph type="title"/>
          </p:nvPr>
        </p:nvSpPr>
        <p:spPr/>
        <p:txBody>
          <a:bodyPr/>
          <a:lstStyle/>
          <a:p>
            <a:pPr eaLnBrk="1" hangingPunct="1"/>
            <a:r>
              <a:rPr lang="en-US" dirty="0"/>
              <a:t>Summary</a:t>
            </a:r>
          </a:p>
        </p:txBody>
      </p:sp>
      <p:sp>
        <p:nvSpPr>
          <p:cNvPr id="45062" name="Rectangle 3"/>
          <p:cNvSpPr>
            <a:spLocks noGrp="1" noChangeArrowheads="1"/>
          </p:cNvSpPr>
          <p:nvPr>
            <p:ph idx="1"/>
          </p:nvPr>
        </p:nvSpPr>
        <p:spPr/>
        <p:txBody>
          <a:bodyPr>
            <a:normAutofit fontScale="92500" lnSpcReduction="20000"/>
          </a:bodyPr>
          <a:lstStyle/>
          <a:p>
            <a:pPr marL="0" indent="0" eaLnBrk="1" hangingPunct="1">
              <a:buNone/>
            </a:pPr>
            <a:r>
              <a:rPr lang="en-US" sz="3000" dirty="0">
                <a:latin typeface="Helvetica Neue"/>
                <a:cs typeface="Helvetica Neue"/>
              </a:rPr>
              <a:t>In this chapter you learned how to:</a:t>
            </a:r>
          </a:p>
          <a:p>
            <a:pPr eaLnBrk="1" hangingPunct="1"/>
            <a:r>
              <a:rPr lang="en-US" sz="2400" dirty="0">
                <a:latin typeface="Helvetica Neue"/>
                <a:cs typeface="Helvetica Neue"/>
              </a:rPr>
              <a:t>Explain and contrast four types of system maintenance.</a:t>
            </a:r>
          </a:p>
          <a:p>
            <a:pPr eaLnBrk="1" hangingPunct="1"/>
            <a:r>
              <a:rPr lang="en-US" sz="2400" dirty="0">
                <a:latin typeface="Helvetica Neue"/>
                <a:cs typeface="Helvetica Neue"/>
              </a:rPr>
              <a:t>Describe several facts that influence the cost of maintaining an information system and apply these factors to the design of maintainable systems. </a:t>
            </a:r>
          </a:p>
          <a:p>
            <a:pPr eaLnBrk="1" hangingPunct="1"/>
            <a:r>
              <a:rPr lang="en-US" sz="2400" dirty="0">
                <a:latin typeface="Helvetica Neue"/>
                <a:cs typeface="Helvetica Neue"/>
              </a:rPr>
              <a:t>Describe maintenance management issues, including alternative organizational structures, quality measurement, processes for handling change requests, and configuration management.</a:t>
            </a:r>
          </a:p>
          <a:p>
            <a:pPr eaLnBrk="1" hangingPunct="1"/>
            <a:r>
              <a:rPr lang="en-US" sz="2400" dirty="0">
                <a:latin typeface="Helvetica Neue"/>
                <a:cs typeface="Helvetica Neue"/>
              </a:rPr>
              <a:t>Explain the role of CASE tools in maintaining information systems.</a:t>
            </a:r>
          </a:p>
          <a:p>
            <a:pPr eaLnBrk="1" hangingPunct="1">
              <a:lnSpc>
                <a:spcPct val="80000"/>
              </a:lnSpc>
              <a:buClr>
                <a:srgbClr val="BA2212"/>
              </a:buClr>
              <a:buFont typeface="Wingdings" charset="0"/>
              <a:buChar char="ü"/>
            </a:pPr>
            <a:endParaRPr lang="en-US" sz="2400" dirty="0">
              <a:latin typeface="Helvetica Neue"/>
              <a:cs typeface="Helvetica Neue"/>
            </a:endParaRPr>
          </a:p>
        </p:txBody>
      </p:sp>
      <p:sp>
        <p:nvSpPr>
          <p:cNvPr id="45060"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mtClean="0"/>
              <a:t>Information Systems, Unit 05</a:t>
            </a:r>
            <a:endParaRPr lang="en-US"/>
          </a:p>
        </p:txBody>
      </p:sp>
      <p:sp>
        <p:nvSpPr>
          <p:cNvPr id="4505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65D40F42-BA12-D245-91FC-AC4DC8BF296D}" type="slidenum">
              <a:rPr lang="en-US">
                <a:latin typeface="Arial Black" charset="0"/>
              </a:rPr>
              <a:pPr eaLnBrk="1" hangingPunct="1"/>
              <a:t>98</a:t>
            </a:fld>
            <a:endParaRPr lang="en-US">
              <a:latin typeface="Arial Black" charset="0"/>
            </a:endParaRPr>
          </a:p>
        </p:txBody>
      </p:sp>
    </p:spTree>
    <p:extLst>
      <p:ext uri="{BB962C8B-B14F-4D97-AF65-F5344CB8AC3E}">
        <p14:creationId xmlns:p14="http://schemas.microsoft.com/office/powerpoint/2010/main" val="553054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6|36.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1560</TotalTime>
  <Words>4356</Words>
  <Application>Microsoft Macintosh PowerPoint</Application>
  <PresentationFormat>On-screen Show (16:9)</PresentationFormat>
  <Paragraphs>694</Paragraphs>
  <Slides>99</Slides>
  <Notes>37</Notes>
  <HiddenSlides>0</HiddenSlides>
  <MMClips>0</MMClips>
  <ScaleCrop>false</ScaleCrop>
  <HeadingPairs>
    <vt:vector size="4" baseType="variant">
      <vt:variant>
        <vt:lpstr>Theme</vt:lpstr>
      </vt:variant>
      <vt:variant>
        <vt:i4>1</vt:i4>
      </vt:variant>
      <vt:variant>
        <vt:lpstr>Slide Titles</vt:lpstr>
      </vt:variant>
      <vt:variant>
        <vt:i4>99</vt:i4>
      </vt:variant>
    </vt:vector>
  </HeadingPairs>
  <TitlesOfParts>
    <vt:vector size="100" baseType="lpstr">
      <vt:lpstr>Office Theme</vt:lpstr>
      <vt:lpstr>        INFORMATION SYSTEM</vt:lpstr>
      <vt:lpstr>PowerPoint Presentation</vt:lpstr>
      <vt:lpstr>Implementation and maintenance of information systems</vt:lpstr>
      <vt:lpstr>PowerPoint Presentation</vt:lpstr>
      <vt:lpstr>Learning Objectives</vt:lpstr>
      <vt:lpstr>Learning Objectives (Cont.)</vt:lpstr>
      <vt:lpstr>PowerPoint Presentation</vt:lpstr>
      <vt:lpstr>System Implementation</vt:lpstr>
      <vt:lpstr>System Implementation (Cont.)</vt:lpstr>
      <vt:lpstr>The Process of Coding, Testing, and Installation</vt:lpstr>
      <vt:lpstr>PowerPoint Presentation</vt:lpstr>
      <vt:lpstr>Documenting the System, Training Users, and Supporting Users</vt:lpstr>
      <vt:lpstr>PowerPoint Presentation</vt:lpstr>
      <vt:lpstr>Software Application Testing</vt:lpstr>
      <vt:lpstr>PowerPoint Presentation</vt:lpstr>
      <vt:lpstr>Seven Different Types of Tests</vt:lpstr>
      <vt:lpstr>Seven Different Types of Tests</vt:lpstr>
      <vt:lpstr>Seven Different Types of Tests (Cont.)</vt:lpstr>
      <vt:lpstr>Seven Different Types of Tests (Cont.)</vt:lpstr>
      <vt:lpstr>Seven Different Types of Tests (Cont.)</vt:lpstr>
      <vt:lpstr>The Testing Process</vt:lpstr>
      <vt:lpstr>The Testing Process (Cont.)</vt:lpstr>
      <vt:lpstr>PowerPoint Presentation</vt:lpstr>
      <vt:lpstr>Testing Harness</vt:lpstr>
      <vt:lpstr>Testing Harness (Cont.)</vt:lpstr>
      <vt:lpstr>Combining Coding and Testing</vt:lpstr>
      <vt:lpstr>Acceptance Testing by Users</vt:lpstr>
      <vt:lpstr>Acceptance Testing by Users (Cont.)</vt:lpstr>
      <vt:lpstr>Acceptance Testing by Users (Cont.)</vt:lpstr>
      <vt:lpstr>Installation</vt:lpstr>
      <vt:lpstr>Direct Installation</vt:lpstr>
      <vt:lpstr>Parallel Installation</vt:lpstr>
      <vt:lpstr>Single-Location Installation</vt:lpstr>
      <vt:lpstr>Single-Location Installation (cont.)</vt:lpstr>
      <vt:lpstr>Phased Installation</vt:lpstr>
      <vt:lpstr>Phased Installation (cont.)</vt:lpstr>
      <vt:lpstr>Planning Installation</vt:lpstr>
      <vt:lpstr>Documenting the System</vt:lpstr>
      <vt:lpstr>Documenting the System (Cont.)</vt:lpstr>
      <vt:lpstr>PowerPoint Presentation</vt:lpstr>
      <vt:lpstr>PowerPoint Presentation</vt:lpstr>
      <vt:lpstr>Generic User’s Guide Outline</vt:lpstr>
      <vt:lpstr>Training and Supporting Users</vt:lpstr>
      <vt:lpstr>Training Information Systems Users</vt:lpstr>
      <vt:lpstr>Types of Training Methods</vt:lpstr>
      <vt:lpstr>Training Information Systems Users (Cont.)</vt:lpstr>
      <vt:lpstr>Supporting Information Systems Users</vt:lpstr>
      <vt:lpstr>Automating Support</vt:lpstr>
      <vt:lpstr>Providing Support Through a Help Desk</vt:lpstr>
      <vt:lpstr>Providing Support Through a Help Desk (Cont.)</vt:lpstr>
      <vt:lpstr>Support Issues for the Analyst to Consider</vt:lpstr>
      <vt:lpstr>Organizational Issues in Systems Implementation</vt:lpstr>
      <vt:lpstr>Factors Influencing System Use</vt:lpstr>
      <vt:lpstr>Success Factors</vt:lpstr>
      <vt:lpstr>Security Issues</vt:lpstr>
      <vt:lpstr>PowerPoint Presentation</vt:lpstr>
      <vt:lpstr>Electronic Commerce Application: System Implementation for Pine Valley Furniture’s Web-Store</vt:lpstr>
      <vt:lpstr>Developing Test Cases for Web-Store</vt:lpstr>
      <vt:lpstr>Bug Tracking and System Evolution</vt:lpstr>
      <vt:lpstr>Alpha and Beta Testing the Web-Store</vt:lpstr>
      <vt:lpstr>Web-Store Installation</vt:lpstr>
      <vt:lpstr>Project Close-Down</vt:lpstr>
      <vt:lpstr>Summary</vt:lpstr>
      <vt:lpstr>Summary (Cont.)</vt:lpstr>
      <vt:lpstr>PowerPoint Presentation</vt:lpstr>
      <vt:lpstr>Learning Objectives</vt:lpstr>
      <vt:lpstr>Maintaining Information Systems</vt:lpstr>
      <vt:lpstr>The Process of Maintaining Information Systems</vt:lpstr>
      <vt:lpstr>The Process of Maintaining Information Systems (Cont.)</vt:lpstr>
      <vt:lpstr>PowerPoint Presentation</vt:lpstr>
      <vt:lpstr>Deliverables and Outcome</vt:lpstr>
      <vt:lpstr>Deliverables and Outcome (Cont.)</vt:lpstr>
      <vt:lpstr>Deliverables and Outcome (Cont.)</vt:lpstr>
      <vt:lpstr>Types of System Maintenance</vt:lpstr>
      <vt:lpstr>Types of System Maintenance (Cont.)</vt:lpstr>
      <vt:lpstr>The Cost of Maintenance</vt:lpstr>
      <vt:lpstr>The Cost of Maintenance (Cont.)</vt:lpstr>
      <vt:lpstr>The Cost of Maintenance (Cont.)</vt:lpstr>
      <vt:lpstr>The Cost of Maintenance (Cont.)</vt:lpstr>
      <vt:lpstr>Managing Maintenance Personnel</vt:lpstr>
      <vt:lpstr>Managing Maintenance Personnel (Cont.)</vt:lpstr>
      <vt:lpstr>Managing Maintenance Personnel (Cont.)</vt:lpstr>
      <vt:lpstr>Measuring Maintenance Effectiveness</vt:lpstr>
      <vt:lpstr>Measuring Maintenance Effectiveness (Cont.)</vt:lpstr>
      <vt:lpstr>Controlling Maintenance Requests</vt:lpstr>
      <vt:lpstr>Controlling Maintenance Requests (Cont.)</vt:lpstr>
      <vt:lpstr>Controlling Maintenance Requests (Cont.)</vt:lpstr>
      <vt:lpstr>Configuration Management</vt:lpstr>
      <vt:lpstr>Configuration Management (Cont.)</vt:lpstr>
      <vt:lpstr>Role of CASE and Automated Development Tools in Maintenance</vt:lpstr>
      <vt:lpstr>Role of CASE and Automated Development Tools in Maintenance (Cont.)</vt:lpstr>
      <vt:lpstr>Role of CASE and Automated Development Tools in Maintenance (Cont.)</vt:lpstr>
      <vt:lpstr>Role of CASE and Automated Development Tools in Maintenance (Cont.)</vt:lpstr>
      <vt:lpstr>Role of CASE and Automated Development Tools in Maintenance (Cont.)</vt:lpstr>
      <vt:lpstr>Web Site Maintenance</vt:lpstr>
      <vt:lpstr>Web Site Maintenance (Cont.)</vt:lpstr>
      <vt:lpstr>Electronic Commerce Application: Maintaining an Information System for Pine Valley Furniture’s Web-Store</vt:lpstr>
      <vt:lpstr>Electronic Commerce Application: Maintaining an Information System for Pine Valley Furniture’s WebStore (Cont.)</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Leadership</dc:title>
  <dc:creator>Pramod Parajuli</dc:creator>
  <cp:lastModifiedBy>Pramod Parajuli</cp:lastModifiedBy>
  <cp:revision>628</cp:revision>
  <cp:lastPrinted>2018-07-09T14:18:46Z</cp:lastPrinted>
  <dcterms:created xsi:type="dcterms:W3CDTF">2015-01-30T17:07:17Z</dcterms:created>
  <dcterms:modified xsi:type="dcterms:W3CDTF">2018-07-09T14:18:51Z</dcterms:modified>
</cp:coreProperties>
</file>