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60" r:id="rId1"/>
  </p:sldMasterIdLst>
  <p:notesMasterIdLst>
    <p:notesMasterId r:id="rId21"/>
  </p:notesMasterIdLst>
  <p:sldIdLst>
    <p:sldId id="256" r:id="rId2"/>
    <p:sldId id="284" r:id="rId3"/>
    <p:sldId id="303" r:id="rId4"/>
    <p:sldId id="321" r:id="rId5"/>
    <p:sldId id="338" r:id="rId6"/>
    <p:sldId id="322" r:id="rId7"/>
    <p:sldId id="324" r:id="rId8"/>
    <p:sldId id="323" r:id="rId9"/>
    <p:sldId id="331" r:id="rId10"/>
    <p:sldId id="328" r:id="rId11"/>
    <p:sldId id="336" r:id="rId12"/>
    <p:sldId id="332" r:id="rId13"/>
    <p:sldId id="304" r:id="rId14"/>
    <p:sldId id="308" r:id="rId15"/>
    <p:sldId id="319" r:id="rId16"/>
    <p:sldId id="327" r:id="rId17"/>
    <p:sldId id="325" r:id="rId18"/>
    <p:sldId id="294" r:id="rId19"/>
    <p:sldId id="31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BBB916-05FF-5141-A38D-A1FA34BDF6E2}">
          <p14:sldIdLst>
            <p14:sldId id="256"/>
            <p14:sldId id="284"/>
            <p14:sldId id="303"/>
            <p14:sldId id="321"/>
            <p14:sldId id="338"/>
            <p14:sldId id="322"/>
            <p14:sldId id="324"/>
            <p14:sldId id="323"/>
            <p14:sldId id="331"/>
            <p14:sldId id="328"/>
            <p14:sldId id="336"/>
            <p14:sldId id="332"/>
            <p14:sldId id="304"/>
            <p14:sldId id="308"/>
            <p14:sldId id="319"/>
            <p14:sldId id="327"/>
            <p14:sldId id="325"/>
            <p14:sldId id="294"/>
            <p14:sldId id="31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mod Paul" initials="PP" lastIdx="1" clrIdx="0">
    <p:extLst>
      <p:ext uri="{19B8F6BF-5375-455C-9EA6-DF929625EA0E}">
        <p15:presenceInfo xmlns:p15="http://schemas.microsoft.com/office/powerpoint/2012/main" userId="0c8af3b5b27ccd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4652"/>
  </p:normalViewPr>
  <p:slideViewPr>
    <p:cSldViewPr snapToGrid="0" snapToObjects="1">
      <p:cViewPr varScale="1">
        <p:scale>
          <a:sx n="96" d="100"/>
          <a:sy n="96" d="100"/>
        </p:scale>
        <p:origin x="376" y="16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svg"/><Relationship Id="rId1"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5855F2-E635-4D12-8826-705A96C7953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E43D135-A082-4B4B-861C-C9A3554F38DA}">
      <dgm:prSet/>
      <dgm:spPr/>
      <dgm:t>
        <a:bodyPr/>
        <a:lstStyle/>
        <a:p>
          <a:r>
            <a:rPr lang="en-AU"/>
            <a:t>In the financial domain, anomaly detection solutions were not able to use all the text data that was available for the customers like emails, chats with customer agents, survey information, financial transaction information, etc. Not able to channel these data to make better anomaly predictions.</a:t>
          </a:r>
          <a:endParaRPr lang="en-US"/>
        </a:p>
      </dgm:t>
    </dgm:pt>
    <dgm:pt modelId="{0AD35C62-CC83-4900-9C80-B46DF09AD633}" type="parTrans" cxnId="{07E1A3FF-16CB-440D-8966-76DF10692515}">
      <dgm:prSet/>
      <dgm:spPr/>
      <dgm:t>
        <a:bodyPr/>
        <a:lstStyle/>
        <a:p>
          <a:endParaRPr lang="en-US"/>
        </a:p>
      </dgm:t>
    </dgm:pt>
    <dgm:pt modelId="{C4A111BB-1B1F-4B93-9C9F-6E841473642C}" type="sibTrans" cxnId="{07E1A3FF-16CB-440D-8966-76DF10692515}">
      <dgm:prSet/>
      <dgm:spPr/>
      <dgm:t>
        <a:bodyPr/>
        <a:lstStyle/>
        <a:p>
          <a:endParaRPr lang="en-US"/>
        </a:p>
      </dgm:t>
    </dgm:pt>
    <dgm:pt modelId="{EB5F2FDD-BF22-4728-8461-A725C4FA2F49}">
      <dgm:prSet/>
      <dgm:spPr/>
      <dgm:t>
        <a:bodyPr/>
        <a:lstStyle/>
        <a:p>
          <a:r>
            <a:rPr lang="en-AU"/>
            <a:t>Numerical and text data used separately. Training the NLP model to catch the anomaly was the most difficult part. </a:t>
          </a:r>
          <a:endParaRPr lang="en-US"/>
        </a:p>
      </dgm:t>
    </dgm:pt>
    <dgm:pt modelId="{72AFF88E-9EA8-4851-B7C5-A49B60D34DD6}" type="parTrans" cxnId="{41B5B06C-F190-4C48-882F-D84741A40C77}">
      <dgm:prSet/>
      <dgm:spPr/>
      <dgm:t>
        <a:bodyPr/>
        <a:lstStyle/>
        <a:p>
          <a:endParaRPr lang="en-US"/>
        </a:p>
      </dgm:t>
    </dgm:pt>
    <dgm:pt modelId="{129CBF2C-5B2F-408A-B705-E20E79A7BA15}" type="sibTrans" cxnId="{41B5B06C-F190-4C48-882F-D84741A40C77}">
      <dgm:prSet/>
      <dgm:spPr/>
      <dgm:t>
        <a:bodyPr/>
        <a:lstStyle/>
        <a:p>
          <a:endParaRPr lang="en-US"/>
        </a:p>
      </dgm:t>
    </dgm:pt>
    <dgm:pt modelId="{F2833E32-94EB-8541-BD3E-3721F3DFC6AD}" type="pres">
      <dgm:prSet presAssocID="{735855F2-E635-4D12-8826-705A96C79533}" presName="linear" presStyleCnt="0">
        <dgm:presLayoutVars>
          <dgm:animLvl val="lvl"/>
          <dgm:resizeHandles val="exact"/>
        </dgm:presLayoutVars>
      </dgm:prSet>
      <dgm:spPr/>
    </dgm:pt>
    <dgm:pt modelId="{43BFC642-876A-0745-BE9B-76459469CEDA}" type="pres">
      <dgm:prSet presAssocID="{DE43D135-A082-4B4B-861C-C9A3554F38DA}" presName="parentText" presStyleLbl="node1" presStyleIdx="0" presStyleCnt="2">
        <dgm:presLayoutVars>
          <dgm:chMax val="0"/>
          <dgm:bulletEnabled val="1"/>
        </dgm:presLayoutVars>
      </dgm:prSet>
      <dgm:spPr/>
    </dgm:pt>
    <dgm:pt modelId="{5CB276F7-EDD2-C141-ABC2-CAE81D2320E3}" type="pres">
      <dgm:prSet presAssocID="{C4A111BB-1B1F-4B93-9C9F-6E841473642C}" presName="spacer" presStyleCnt="0"/>
      <dgm:spPr/>
    </dgm:pt>
    <dgm:pt modelId="{CFC48797-24E4-7049-91C1-D5093517BD7D}" type="pres">
      <dgm:prSet presAssocID="{EB5F2FDD-BF22-4728-8461-A725C4FA2F49}" presName="parentText" presStyleLbl="node1" presStyleIdx="1" presStyleCnt="2">
        <dgm:presLayoutVars>
          <dgm:chMax val="0"/>
          <dgm:bulletEnabled val="1"/>
        </dgm:presLayoutVars>
      </dgm:prSet>
      <dgm:spPr/>
    </dgm:pt>
  </dgm:ptLst>
  <dgm:cxnLst>
    <dgm:cxn modelId="{41B5B06C-F190-4C48-882F-D84741A40C77}" srcId="{735855F2-E635-4D12-8826-705A96C79533}" destId="{EB5F2FDD-BF22-4728-8461-A725C4FA2F49}" srcOrd="1" destOrd="0" parTransId="{72AFF88E-9EA8-4851-B7C5-A49B60D34DD6}" sibTransId="{129CBF2C-5B2F-408A-B705-E20E79A7BA15}"/>
    <dgm:cxn modelId="{3B00BCD8-3DEC-524B-82C7-75A9E38EB72D}" type="presOf" srcId="{DE43D135-A082-4B4B-861C-C9A3554F38DA}" destId="{43BFC642-876A-0745-BE9B-76459469CEDA}" srcOrd="0" destOrd="0" presId="urn:microsoft.com/office/officeart/2005/8/layout/vList2"/>
    <dgm:cxn modelId="{007C53DE-1774-7C46-8913-E06589059580}" type="presOf" srcId="{EB5F2FDD-BF22-4728-8461-A725C4FA2F49}" destId="{CFC48797-24E4-7049-91C1-D5093517BD7D}" srcOrd="0" destOrd="0" presId="urn:microsoft.com/office/officeart/2005/8/layout/vList2"/>
    <dgm:cxn modelId="{FCAC50E6-6D41-C94A-AF5D-72060A68A348}" type="presOf" srcId="{735855F2-E635-4D12-8826-705A96C79533}" destId="{F2833E32-94EB-8541-BD3E-3721F3DFC6AD}" srcOrd="0" destOrd="0" presId="urn:microsoft.com/office/officeart/2005/8/layout/vList2"/>
    <dgm:cxn modelId="{07E1A3FF-16CB-440D-8966-76DF10692515}" srcId="{735855F2-E635-4D12-8826-705A96C79533}" destId="{DE43D135-A082-4B4B-861C-C9A3554F38DA}" srcOrd="0" destOrd="0" parTransId="{0AD35C62-CC83-4900-9C80-B46DF09AD633}" sibTransId="{C4A111BB-1B1F-4B93-9C9F-6E841473642C}"/>
    <dgm:cxn modelId="{38ED74E8-C33B-7647-8CB0-58FE90E11250}" type="presParOf" srcId="{F2833E32-94EB-8541-BD3E-3721F3DFC6AD}" destId="{43BFC642-876A-0745-BE9B-76459469CEDA}" srcOrd="0" destOrd="0" presId="urn:microsoft.com/office/officeart/2005/8/layout/vList2"/>
    <dgm:cxn modelId="{37188FFD-5467-0E4A-A1F3-34C34A8D6F70}" type="presParOf" srcId="{F2833E32-94EB-8541-BD3E-3721F3DFC6AD}" destId="{5CB276F7-EDD2-C141-ABC2-CAE81D2320E3}" srcOrd="1" destOrd="0" presId="urn:microsoft.com/office/officeart/2005/8/layout/vList2"/>
    <dgm:cxn modelId="{8C306BA8-B405-6C49-90F6-CDCD96420542}" type="presParOf" srcId="{F2833E32-94EB-8541-BD3E-3721F3DFC6AD}" destId="{CFC48797-24E4-7049-91C1-D5093517BD7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60A6B9-9F85-40B7-80B2-D6CAFDE54D9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1335DDC-5E65-46AE-AF0E-971C2F163C4A}">
      <dgm:prSet/>
      <dgm:spPr/>
      <dgm:t>
        <a:bodyPr/>
        <a:lstStyle/>
        <a:p>
          <a:pPr>
            <a:lnSpc>
              <a:spcPct val="100000"/>
            </a:lnSpc>
          </a:pPr>
          <a:r>
            <a:rPr lang="en-AU"/>
            <a:t>Create a custom data set from numerical and text data</a:t>
          </a:r>
          <a:endParaRPr lang="en-US" dirty="0"/>
        </a:p>
      </dgm:t>
    </dgm:pt>
    <dgm:pt modelId="{D01259D1-4B75-4BDB-9283-809AD6A96B54}" type="parTrans" cxnId="{8AD9A2B2-AD66-4783-BBC6-3600B1C2E5F3}">
      <dgm:prSet/>
      <dgm:spPr/>
      <dgm:t>
        <a:bodyPr/>
        <a:lstStyle/>
        <a:p>
          <a:endParaRPr lang="en-US"/>
        </a:p>
      </dgm:t>
    </dgm:pt>
    <dgm:pt modelId="{1A53C8B7-94FA-419B-86BE-0944A23B6830}" type="sibTrans" cxnId="{8AD9A2B2-AD66-4783-BBC6-3600B1C2E5F3}">
      <dgm:prSet/>
      <dgm:spPr/>
      <dgm:t>
        <a:bodyPr/>
        <a:lstStyle/>
        <a:p>
          <a:endParaRPr lang="en-US"/>
        </a:p>
      </dgm:t>
    </dgm:pt>
    <dgm:pt modelId="{2D132BFA-3CC8-40F6-A8F0-E6FCC9E629CB}">
      <dgm:prSet/>
      <dgm:spPr/>
      <dgm:t>
        <a:bodyPr/>
        <a:lstStyle/>
        <a:p>
          <a:pPr>
            <a:lnSpc>
              <a:spcPct val="100000"/>
            </a:lnSpc>
          </a:pPr>
          <a:r>
            <a:rPr lang="en-AU"/>
            <a:t>Custom dataset is tuned to the NLP technique so that training is quick and effective. </a:t>
          </a:r>
          <a:endParaRPr lang="en-US"/>
        </a:p>
      </dgm:t>
    </dgm:pt>
    <dgm:pt modelId="{8BDE7201-00EA-4C59-95AE-4BAC03C28BF4}" type="parTrans" cxnId="{1F27A6DB-6D09-4A58-9153-726C1EB341C8}">
      <dgm:prSet/>
      <dgm:spPr/>
      <dgm:t>
        <a:bodyPr/>
        <a:lstStyle/>
        <a:p>
          <a:endParaRPr lang="en-US"/>
        </a:p>
      </dgm:t>
    </dgm:pt>
    <dgm:pt modelId="{87E1DAA0-F49D-4F2B-8929-39D397BA7E91}" type="sibTrans" cxnId="{1F27A6DB-6D09-4A58-9153-726C1EB341C8}">
      <dgm:prSet/>
      <dgm:spPr/>
      <dgm:t>
        <a:bodyPr/>
        <a:lstStyle/>
        <a:p>
          <a:endParaRPr lang="en-US"/>
        </a:p>
      </dgm:t>
    </dgm:pt>
    <dgm:pt modelId="{8EE8A231-0486-4B2E-A4EB-951B30B6BE00}">
      <dgm:prSet/>
      <dgm:spPr/>
      <dgm:t>
        <a:bodyPr/>
        <a:lstStyle/>
        <a:p>
          <a:pPr>
            <a:lnSpc>
              <a:spcPct val="100000"/>
            </a:lnSpc>
          </a:pPr>
          <a:r>
            <a:rPr lang="en-AU"/>
            <a:t>Vectors are generated for each customer in the dataset.</a:t>
          </a:r>
          <a:endParaRPr lang="en-US" dirty="0"/>
        </a:p>
      </dgm:t>
    </dgm:pt>
    <dgm:pt modelId="{DA1A86E5-D025-4B45-A46F-031F52F0CE15}" type="parTrans" cxnId="{7BB368CB-54B4-4ABC-A37B-5E1177EF67E6}">
      <dgm:prSet/>
      <dgm:spPr/>
      <dgm:t>
        <a:bodyPr/>
        <a:lstStyle/>
        <a:p>
          <a:endParaRPr lang="en-US"/>
        </a:p>
      </dgm:t>
    </dgm:pt>
    <dgm:pt modelId="{3D09D504-8EE4-4613-B60B-D50687EC4585}" type="sibTrans" cxnId="{7BB368CB-54B4-4ABC-A37B-5E1177EF67E6}">
      <dgm:prSet/>
      <dgm:spPr/>
      <dgm:t>
        <a:bodyPr/>
        <a:lstStyle/>
        <a:p>
          <a:endParaRPr lang="en-US"/>
        </a:p>
      </dgm:t>
    </dgm:pt>
    <dgm:pt modelId="{94914A60-3A13-4ECB-B57D-2A7304B7BEF2}" type="pres">
      <dgm:prSet presAssocID="{0160A6B9-9F85-40B7-80B2-D6CAFDE54D92}" presName="root" presStyleCnt="0">
        <dgm:presLayoutVars>
          <dgm:dir/>
          <dgm:resizeHandles val="exact"/>
        </dgm:presLayoutVars>
      </dgm:prSet>
      <dgm:spPr/>
    </dgm:pt>
    <dgm:pt modelId="{1C1EA89D-58DE-4D98-8B16-E647B70E6DC3}" type="pres">
      <dgm:prSet presAssocID="{91335DDC-5E65-46AE-AF0E-971C2F163C4A}" presName="compNode" presStyleCnt="0"/>
      <dgm:spPr/>
    </dgm:pt>
    <dgm:pt modelId="{722A6929-AE97-486A-9289-082B1DA6C92B}" type="pres">
      <dgm:prSet presAssocID="{91335DDC-5E65-46AE-AF0E-971C2F163C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8FA3AC2E-422A-45FF-844D-4FF3E0A86B1C}" type="pres">
      <dgm:prSet presAssocID="{91335DDC-5E65-46AE-AF0E-971C2F163C4A}" presName="spaceRect" presStyleCnt="0"/>
      <dgm:spPr/>
    </dgm:pt>
    <dgm:pt modelId="{F47E60E5-5D51-42F5-8290-B12B43481327}" type="pres">
      <dgm:prSet presAssocID="{91335DDC-5E65-46AE-AF0E-971C2F163C4A}" presName="textRect" presStyleLbl="revTx" presStyleIdx="0" presStyleCnt="3">
        <dgm:presLayoutVars>
          <dgm:chMax val="1"/>
          <dgm:chPref val="1"/>
        </dgm:presLayoutVars>
      </dgm:prSet>
      <dgm:spPr/>
    </dgm:pt>
    <dgm:pt modelId="{B82AC273-E4EE-497F-A6DA-1D19EF6E1C7F}" type="pres">
      <dgm:prSet presAssocID="{1A53C8B7-94FA-419B-86BE-0944A23B6830}" presName="sibTrans" presStyleCnt="0"/>
      <dgm:spPr/>
    </dgm:pt>
    <dgm:pt modelId="{69AE8D67-EDE4-4D1F-B29A-E9765A8AADEF}" type="pres">
      <dgm:prSet presAssocID="{2D132BFA-3CC8-40F6-A8F0-E6FCC9E629CB}" presName="compNode" presStyleCnt="0"/>
      <dgm:spPr/>
    </dgm:pt>
    <dgm:pt modelId="{6E13671E-9A72-4EE8-9BDB-038C52B6D2E0}" type="pres">
      <dgm:prSet presAssocID="{2D132BFA-3CC8-40F6-A8F0-E6FCC9E629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1ED2E603-AB0C-4DE8-82A8-BE88C5E4F9D7}" type="pres">
      <dgm:prSet presAssocID="{2D132BFA-3CC8-40F6-A8F0-E6FCC9E629CB}" presName="spaceRect" presStyleCnt="0"/>
      <dgm:spPr/>
    </dgm:pt>
    <dgm:pt modelId="{6E5FC729-7033-4CAC-B004-1B0823311C1B}" type="pres">
      <dgm:prSet presAssocID="{2D132BFA-3CC8-40F6-A8F0-E6FCC9E629CB}" presName="textRect" presStyleLbl="revTx" presStyleIdx="1" presStyleCnt="3">
        <dgm:presLayoutVars>
          <dgm:chMax val="1"/>
          <dgm:chPref val="1"/>
        </dgm:presLayoutVars>
      </dgm:prSet>
      <dgm:spPr/>
    </dgm:pt>
    <dgm:pt modelId="{11667A62-664C-4704-9AD0-F26729141978}" type="pres">
      <dgm:prSet presAssocID="{87E1DAA0-F49D-4F2B-8929-39D397BA7E91}" presName="sibTrans" presStyleCnt="0"/>
      <dgm:spPr/>
    </dgm:pt>
    <dgm:pt modelId="{CEE6BFC4-FD5B-4A80-8D05-CCFD0990763A}" type="pres">
      <dgm:prSet presAssocID="{8EE8A231-0486-4B2E-A4EB-951B30B6BE00}" presName="compNode" presStyleCnt="0"/>
      <dgm:spPr/>
    </dgm:pt>
    <dgm:pt modelId="{D7B4A26C-D9BD-47D0-AF3A-E40489CCB5D7}" type="pres">
      <dgm:prSet presAssocID="{8EE8A231-0486-4B2E-A4EB-951B30B6BE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4AA1BFA8-2190-4CE6-A857-536CBDF20026}" type="pres">
      <dgm:prSet presAssocID="{8EE8A231-0486-4B2E-A4EB-951B30B6BE00}" presName="spaceRect" presStyleCnt="0"/>
      <dgm:spPr/>
    </dgm:pt>
    <dgm:pt modelId="{2E769AE5-F7EF-4250-9104-DA3E71A99B9A}" type="pres">
      <dgm:prSet presAssocID="{8EE8A231-0486-4B2E-A4EB-951B30B6BE00}" presName="textRect" presStyleLbl="revTx" presStyleIdx="2" presStyleCnt="3">
        <dgm:presLayoutVars>
          <dgm:chMax val="1"/>
          <dgm:chPref val="1"/>
        </dgm:presLayoutVars>
      </dgm:prSet>
      <dgm:spPr/>
    </dgm:pt>
  </dgm:ptLst>
  <dgm:cxnLst>
    <dgm:cxn modelId="{A65BAB68-EBC7-9141-94EF-978CFA145F4E}" type="presOf" srcId="{0160A6B9-9F85-40B7-80B2-D6CAFDE54D92}" destId="{94914A60-3A13-4ECB-B57D-2A7304B7BEF2}" srcOrd="0" destOrd="0" presId="urn:microsoft.com/office/officeart/2018/2/layout/IconLabelList"/>
    <dgm:cxn modelId="{F92CF17C-560A-FA4D-8467-C7B6A67A5714}" type="presOf" srcId="{8EE8A231-0486-4B2E-A4EB-951B30B6BE00}" destId="{2E769AE5-F7EF-4250-9104-DA3E71A99B9A}" srcOrd="0" destOrd="0" presId="urn:microsoft.com/office/officeart/2018/2/layout/IconLabelList"/>
    <dgm:cxn modelId="{B2D77E9B-34F8-0146-8307-90B3D628856B}" type="presOf" srcId="{91335DDC-5E65-46AE-AF0E-971C2F163C4A}" destId="{F47E60E5-5D51-42F5-8290-B12B43481327}" srcOrd="0" destOrd="0" presId="urn:microsoft.com/office/officeart/2018/2/layout/IconLabelList"/>
    <dgm:cxn modelId="{83DDAA9D-990C-3940-80C4-96D1494CEA8B}" type="presOf" srcId="{2D132BFA-3CC8-40F6-A8F0-E6FCC9E629CB}" destId="{6E5FC729-7033-4CAC-B004-1B0823311C1B}" srcOrd="0" destOrd="0" presId="urn:microsoft.com/office/officeart/2018/2/layout/IconLabelList"/>
    <dgm:cxn modelId="{8AD9A2B2-AD66-4783-BBC6-3600B1C2E5F3}" srcId="{0160A6B9-9F85-40B7-80B2-D6CAFDE54D92}" destId="{91335DDC-5E65-46AE-AF0E-971C2F163C4A}" srcOrd="0" destOrd="0" parTransId="{D01259D1-4B75-4BDB-9283-809AD6A96B54}" sibTransId="{1A53C8B7-94FA-419B-86BE-0944A23B6830}"/>
    <dgm:cxn modelId="{7BB368CB-54B4-4ABC-A37B-5E1177EF67E6}" srcId="{0160A6B9-9F85-40B7-80B2-D6CAFDE54D92}" destId="{8EE8A231-0486-4B2E-A4EB-951B30B6BE00}" srcOrd="2" destOrd="0" parTransId="{DA1A86E5-D025-4B45-A46F-031F52F0CE15}" sibTransId="{3D09D504-8EE4-4613-B60B-D50687EC4585}"/>
    <dgm:cxn modelId="{1F27A6DB-6D09-4A58-9153-726C1EB341C8}" srcId="{0160A6B9-9F85-40B7-80B2-D6CAFDE54D92}" destId="{2D132BFA-3CC8-40F6-A8F0-E6FCC9E629CB}" srcOrd="1" destOrd="0" parTransId="{8BDE7201-00EA-4C59-95AE-4BAC03C28BF4}" sibTransId="{87E1DAA0-F49D-4F2B-8929-39D397BA7E91}"/>
    <dgm:cxn modelId="{A574985C-6754-FD4F-9C85-946068D86FB6}" type="presParOf" srcId="{94914A60-3A13-4ECB-B57D-2A7304B7BEF2}" destId="{1C1EA89D-58DE-4D98-8B16-E647B70E6DC3}" srcOrd="0" destOrd="0" presId="urn:microsoft.com/office/officeart/2018/2/layout/IconLabelList"/>
    <dgm:cxn modelId="{11EBBAC4-C4F1-2A45-8C72-09E946853DE0}" type="presParOf" srcId="{1C1EA89D-58DE-4D98-8B16-E647B70E6DC3}" destId="{722A6929-AE97-486A-9289-082B1DA6C92B}" srcOrd="0" destOrd="0" presId="urn:microsoft.com/office/officeart/2018/2/layout/IconLabelList"/>
    <dgm:cxn modelId="{4A8F78B7-B184-F443-97B5-BD454CBE64B6}" type="presParOf" srcId="{1C1EA89D-58DE-4D98-8B16-E647B70E6DC3}" destId="{8FA3AC2E-422A-45FF-844D-4FF3E0A86B1C}" srcOrd="1" destOrd="0" presId="urn:microsoft.com/office/officeart/2018/2/layout/IconLabelList"/>
    <dgm:cxn modelId="{E80DBEA2-C424-B644-8F62-638F29C1A02C}" type="presParOf" srcId="{1C1EA89D-58DE-4D98-8B16-E647B70E6DC3}" destId="{F47E60E5-5D51-42F5-8290-B12B43481327}" srcOrd="2" destOrd="0" presId="urn:microsoft.com/office/officeart/2018/2/layout/IconLabelList"/>
    <dgm:cxn modelId="{847441A5-1303-3849-8426-8804CCCF4A1F}" type="presParOf" srcId="{94914A60-3A13-4ECB-B57D-2A7304B7BEF2}" destId="{B82AC273-E4EE-497F-A6DA-1D19EF6E1C7F}" srcOrd="1" destOrd="0" presId="urn:microsoft.com/office/officeart/2018/2/layout/IconLabelList"/>
    <dgm:cxn modelId="{857C52D1-CD79-C84B-B5F3-C6040005161F}" type="presParOf" srcId="{94914A60-3A13-4ECB-B57D-2A7304B7BEF2}" destId="{69AE8D67-EDE4-4D1F-B29A-E9765A8AADEF}" srcOrd="2" destOrd="0" presId="urn:microsoft.com/office/officeart/2018/2/layout/IconLabelList"/>
    <dgm:cxn modelId="{598E3821-D5F5-E340-8CAD-C8E22B5346B5}" type="presParOf" srcId="{69AE8D67-EDE4-4D1F-B29A-E9765A8AADEF}" destId="{6E13671E-9A72-4EE8-9BDB-038C52B6D2E0}" srcOrd="0" destOrd="0" presId="urn:microsoft.com/office/officeart/2018/2/layout/IconLabelList"/>
    <dgm:cxn modelId="{E521D3EA-C2CC-4A44-9417-DD7A5B4080AC}" type="presParOf" srcId="{69AE8D67-EDE4-4D1F-B29A-E9765A8AADEF}" destId="{1ED2E603-AB0C-4DE8-82A8-BE88C5E4F9D7}" srcOrd="1" destOrd="0" presId="urn:microsoft.com/office/officeart/2018/2/layout/IconLabelList"/>
    <dgm:cxn modelId="{0559BE21-90BF-A542-A9F2-3BD5B956043D}" type="presParOf" srcId="{69AE8D67-EDE4-4D1F-B29A-E9765A8AADEF}" destId="{6E5FC729-7033-4CAC-B004-1B0823311C1B}" srcOrd="2" destOrd="0" presId="urn:microsoft.com/office/officeart/2018/2/layout/IconLabelList"/>
    <dgm:cxn modelId="{29A42A79-D469-0C4D-A982-73D7AF808814}" type="presParOf" srcId="{94914A60-3A13-4ECB-B57D-2A7304B7BEF2}" destId="{11667A62-664C-4704-9AD0-F26729141978}" srcOrd="3" destOrd="0" presId="urn:microsoft.com/office/officeart/2018/2/layout/IconLabelList"/>
    <dgm:cxn modelId="{2DE01112-0025-6645-B288-3803A840827E}" type="presParOf" srcId="{94914A60-3A13-4ECB-B57D-2A7304B7BEF2}" destId="{CEE6BFC4-FD5B-4A80-8D05-CCFD0990763A}" srcOrd="4" destOrd="0" presId="urn:microsoft.com/office/officeart/2018/2/layout/IconLabelList"/>
    <dgm:cxn modelId="{56471077-2DF4-9D48-A02D-FFBDFFC0BBF9}" type="presParOf" srcId="{CEE6BFC4-FD5B-4A80-8D05-CCFD0990763A}" destId="{D7B4A26C-D9BD-47D0-AF3A-E40489CCB5D7}" srcOrd="0" destOrd="0" presId="urn:microsoft.com/office/officeart/2018/2/layout/IconLabelList"/>
    <dgm:cxn modelId="{DDC470AB-05A2-ED40-A959-65677B8DD767}" type="presParOf" srcId="{CEE6BFC4-FD5B-4A80-8D05-CCFD0990763A}" destId="{4AA1BFA8-2190-4CE6-A857-536CBDF20026}" srcOrd="1" destOrd="0" presId="urn:microsoft.com/office/officeart/2018/2/layout/IconLabelList"/>
    <dgm:cxn modelId="{1FDBBDF9-84C6-064F-A5AC-32FE65724A7E}" type="presParOf" srcId="{CEE6BFC4-FD5B-4A80-8D05-CCFD0990763A}" destId="{2E769AE5-F7EF-4250-9104-DA3E71A99B9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D9F910-F8CF-46E7-AAAE-8592B189C3EB}" type="doc">
      <dgm:prSet loTypeId="urn:microsoft.com/office/officeart/2016/7/layout/VerticalSolidActionList" loCatId="List" qsTypeId="urn:microsoft.com/office/officeart/2005/8/quickstyle/simple1" qsCatId="simple" csTypeId="urn:microsoft.com/office/officeart/2005/8/colors/colorful5" csCatId="colorful"/>
      <dgm:spPr/>
      <dgm:t>
        <a:bodyPr/>
        <a:lstStyle/>
        <a:p>
          <a:endParaRPr lang="en-US"/>
        </a:p>
      </dgm:t>
    </dgm:pt>
    <dgm:pt modelId="{DBCC5A18-FB65-48F6-A28D-BA6C05FFBBD8}">
      <dgm:prSet/>
      <dgm:spPr/>
      <dgm:t>
        <a:bodyPr/>
        <a:lstStyle/>
        <a:p>
          <a:r>
            <a:rPr lang="en-US"/>
            <a:t>Choose</a:t>
          </a:r>
        </a:p>
      </dgm:t>
    </dgm:pt>
    <dgm:pt modelId="{5800267C-77DE-46D9-9846-DC1EF6F6677D}" type="parTrans" cxnId="{A3597F50-8C00-46B6-9545-28633BE83F31}">
      <dgm:prSet/>
      <dgm:spPr/>
      <dgm:t>
        <a:bodyPr/>
        <a:lstStyle/>
        <a:p>
          <a:endParaRPr lang="en-US"/>
        </a:p>
      </dgm:t>
    </dgm:pt>
    <dgm:pt modelId="{6418FA55-9C65-47EA-858F-FA9D80F9F10E}" type="sibTrans" cxnId="{A3597F50-8C00-46B6-9545-28633BE83F31}">
      <dgm:prSet/>
      <dgm:spPr/>
      <dgm:t>
        <a:bodyPr/>
        <a:lstStyle/>
        <a:p>
          <a:endParaRPr lang="en-US"/>
        </a:p>
      </dgm:t>
    </dgm:pt>
    <dgm:pt modelId="{D91E354B-B7A5-42A7-8911-750EEC7E139A}">
      <dgm:prSet/>
      <dgm:spPr/>
      <dgm:t>
        <a:bodyPr/>
        <a:lstStyle/>
        <a:p>
          <a:r>
            <a:rPr lang="en-US"/>
            <a:t>Choose a classifier model</a:t>
          </a:r>
        </a:p>
      </dgm:t>
    </dgm:pt>
    <dgm:pt modelId="{C12B68F1-ACF5-4CA6-B899-32B3B700DBAF}" type="parTrans" cxnId="{4CDAEEFA-78E1-48E8-A0FC-2A5645CE6C6E}">
      <dgm:prSet/>
      <dgm:spPr/>
      <dgm:t>
        <a:bodyPr/>
        <a:lstStyle/>
        <a:p>
          <a:endParaRPr lang="en-US"/>
        </a:p>
      </dgm:t>
    </dgm:pt>
    <dgm:pt modelId="{835BA28A-56CA-4957-95B7-9C4A3011E8D7}" type="sibTrans" cxnId="{4CDAEEFA-78E1-48E8-A0FC-2A5645CE6C6E}">
      <dgm:prSet/>
      <dgm:spPr/>
      <dgm:t>
        <a:bodyPr/>
        <a:lstStyle/>
        <a:p>
          <a:endParaRPr lang="en-US"/>
        </a:p>
      </dgm:t>
    </dgm:pt>
    <dgm:pt modelId="{38CF111D-34D8-4EF4-8A55-0A3FF6CE3302}">
      <dgm:prSet/>
      <dgm:spPr/>
      <dgm:t>
        <a:bodyPr/>
        <a:lstStyle/>
        <a:p>
          <a:r>
            <a:rPr lang="en-US"/>
            <a:t>Model</a:t>
          </a:r>
        </a:p>
      </dgm:t>
    </dgm:pt>
    <dgm:pt modelId="{E137C0D9-1B1C-481C-AB4D-3C6031A4AEF4}" type="parTrans" cxnId="{753B86B8-E65B-4692-B334-81BDDEE2804A}">
      <dgm:prSet/>
      <dgm:spPr/>
      <dgm:t>
        <a:bodyPr/>
        <a:lstStyle/>
        <a:p>
          <a:endParaRPr lang="en-US"/>
        </a:p>
      </dgm:t>
    </dgm:pt>
    <dgm:pt modelId="{FA931C73-5DB6-473F-84CE-E29A6B450E98}" type="sibTrans" cxnId="{753B86B8-E65B-4692-B334-81BDDEE2804A}">
      <dgm:prSet/>
      <dgm:spPr/>
      <dgm:t>
        <a:bodyPr/>
        <a:lstStyle/>
        <a:p>
          <a:endParaRPr lang="en-US"/>
        </a:p>
      </dgm:t>
    </dgm:pt>
    <dgm:pt modelId="{71CA1D47-9A18-4A89-93B7-D011F44DBA03}">
      <dgm:prSet/>
      <dgm:spPr/>
      <dgm:t>
        <a:bodyPr/>
        <a:lstStyle/>
        <a:p>
          <a:r>
            <a:rPr lang="en-US"/>
            <a:t>Model able to continuously ingest all the numerical &amp; text info. </a:t>
          </a:r>
        </a:p>
      </dgm:t>
    </dgm:pt>
    <dgm:pt modelId="{12AA7315-C91E-4871-9D12-42D63CBEFA38}" type="parTrans" cxnId="{0051A02A-C7B8-4422-B694-9BCB97B2D1F0}">
      <dgm:prSet/>
      <dgm:spPr/>
      <dgm:t>
        <a:bodyPr/>
        <a:lstStyle/>
        <a:p>
          <a:endParaRPr lang="en-US"/>
        </a:p>
      </dgm:t>
    </dgm:pt>
    <dgm:pt modelId="{5C6D6BE6-E39C-496C-8063-804C05062AA5}" type="sibTrans" cxnId="{0051A02A-C7B8-4422-B694-9BCB97B2D1F0}">
      <dgm:prSet/>
      <dgm:spPr/>
      <dgm:t>
        <a:bodyPr/>
        <a:lstStyle/>
        <a:p>
          <a:endParaRPr lang="en-US"/>
        </a:p>
      </dgm:t>
    </dgm:pt>
    <dgm:pt modelId="{2CD0215E-6BE7-448F-87EB-1FD51D3552DE}">
      <dgm:prSet/>
      <dgm:spPr/>
      <dgm:t>
        <a:bodyPr/>
        <a:lstStyle/>
        <a:p>
          <a:r>
            <a:rPr lang="en-US"/>
            <a:t>Model</a:t>
          </a:r>
        </a:p>
      </dgm:t>
    </dgm:pt>
    <dgm:pt modelId="{D008FBAD-44E3-49C4-931C-FBD9CF1A6718}" type="parTrans" cxnId="{89522BA2-241E-4881-B5B1-A33BE67273EC}">
      <dgm:prSet/>
      <dgm:spPr/>
      <dgm:t>
        <a:bodyPr/>
        <a:lstStyle/>
        <a:p>
          <a:endParaRPr lang="en-US"/>
        </a:p>
      </dgm:t>
    </dgm:pt>
    <dgm:pt modelId="{030683FE-608D-4686-AA2F-D763587F10E6}" type="sibTrans" cxnId="{89522BA2-241E-4881-B5B1-A33BE67273EC}">
      <dgm:prSet/>
      <dgm:spPr/>
      <dgm:t>
        <a:bodyPr/>
        <a:lstStyle/>
        <a:p>
          <a:endParaRPr lang="en-US"/>
        </a:p>
      </dgm:t>
    </dgm:pt>
    <dgm:pt modelId="{F51A7640-C02D-4436-A048-36AB4D318873}">
      <dgm:prSet/>
      <dgm:spPr/>
      <dgm:t>
        <a:bodyPr/>
        <a:lstStyle/>
        <a:p>
          <a:r>
            <a:rPr lang="en-US"/>
            <a:t>Model to make better predictions based on new info.</a:t>
          </a:r>
        </a:p>
      </dgm:t>
    </dgm:pt>
    <dgm:pt modelId="{CB6F90B3-AA87-41FB-B218-5F03FE7C5221}" type="parTrans" cxnId="{F44ECADB-9E6C-420C-952C-22DCD1CED655}">
      <dgm:prSet/>
      <dgm:spPr/>
      <dgm:t>
        <a:bodyPr/>
        <a:lstStyle/>
        <a:p>
          <a:endParaRPr lang="en-US"/>
        </a:p>
      </dgm:t>
    </dgm:pt>
    <dgm:pt modelId="{65227584-E56B-42FE-81A6-B8E10CC150B9}" type="sibTrans" cxnId="{F44ECADB-9E6C-420C-952C-22DCD1CED655}">
      <dgm:prSet/>
      <dgm:spPr/>
      <dgm:t>
        <a:bodyPr/>
        <a:lstStyle/>
        <a:p>
          <a:endParaRPr lang="en-US"/>
        </a:p>
      </dgm:t>
    </dgm:pt>
    <dgm:pt modelId="{867F063E-D3B7-5242-95D8-F4287B6AF655}" type="pres">
      <dgm:prSet presAssocID="{78D9F910-F8CF-46E7-AAAE-8592B189C3EB}" presName="Name0" presStyleCnt="0">
        <dgm:presLayoutVars>
          <dgm:dir/>
          <dgm:animLvl val="lvl"/>
          <dgm:resizeHandles val="exact"/>
        </dgm:presLayoutVars>
      </dgm:prSet>
      <dgm:spPr/>
    </dgm:pt>
    <dgm:pt modelId="{C38961E4-2BC6-AF49-A82D-01C6F1822EF0}" type="pres">
      <dgm:prSet presAssocID="{DBCC5A18-FB65-48F6-A28D-BA6C05FFBBD8}" presName="linNode" presStyleCnt="0"/>
      <dgm:spPr/>
    </dgm:pt>
    <dgm:pt modelId="{219C8D4B-A09D-DB40-B42F-4F980EC2FFE0}" type="pres">
      <dgm:prSet presAssocID="{DBCC5A18-FB65-48F6-A28D-BA6C05FFBBD8}" presName="parentText" presStyleLbl="alignNode1" presStyleIdx="0" presStyleCnt="3">
        <dgm:presLayoutVars>
          <dgm:chMax val="1"/>
          <dgm:bulletEnabled/>
        </dgm:presLayoutVars>
      </dgm:prSet>
      <dgm:spPr/>
    </dgm:pt>
    <dgm:pt modelId="{10E005D7-D3F8-F04E-9BBD-3A54691FF72C}" type="pres">
      <dgm:prSet presAssocID="{DBCC5A18-FB65-48F6-A28D-BA6C05FFBBD8}" presName="descendantText" presStyleLbl="alignAccFollowNode1" presStyleIdx="0" presStyleCnt="3">
        <dgm:presLayoutVars>
          <dgm:bulletEnabled/>
        </dgm:presLayoutVars>
      </dgm:prSet>
      <dgm:spPr/>
    </dgm:pt>
    <dgm:pt modelId="{EEB4734B-CC7C-BC42-846A-1BCE0476799C}" type="pres">
      <dgm:prSet presAssocID="{6418FA55-9C65-47EA-858F-FA9D80F9F10E}" presName="sp" presStyleCnt="0"/>
      <dgm:spPr/>
    </dgm:pt>
    <dgm:pt modelId="{F20B7142-E7A1-FD4D-94ED-1A27831925CF}" type="pres">
      <dgm:prSet presAssocID="{38CF111D-34D8-4EF4-8A55-0A3FF6CE3302}" presName="linNode" presStyleCnt="0"/>
      <dgm:spPr/>
    </dgm:pt>
    <dgm:pt modelId="{716F3BC1-A331-7B46-AA0F-23DFF0343C2A}" type="pres">
      <dgm:prSet presAssocID="{38CF111D-34D8-4EF4-8A55-0A3FF6CE3302}" presName="parentText" presStyleLbl="alignNode1" presStyleIdx="1" presStyleCnt="3">
        <dgm:presLayoutVars>
          <dgm:chMax val="1"/>
          <dgm:bulletEnabled/>
        </dgm:presLayoutVars>
      </dgm:prSet>
      <dgm:spPr/>
    </dgm:pt>
    <dgm:pt modelId="{B99E72AC-363F-934E-AE2D-520FC12298A0}" type="pres">
      <dgm:prSet presAssocID="{38CF111D-34D8-4EF4-8A55-0A3FF6CE3302}" presName="descendantText" presStyleLbl="alignAccFollowNode1" presStyleIdx="1" presStyleCnt="3">
        <dgm:presLayoutVars>
          <dgm:bulletEnabled/>
        </dgm:presLayoutVars>
      </dgm:prSet>
      <dgm:spPr/>
    </dgm:pt>
    <dgm:pt modelId="{5BE0A4D7-877E-ED45-8560-7B03E951B8FA}" type="pres">
      <dgm:prSet presAssocID="{FA931C73-5DB6-473F-84CE-E29A6B450E98}" presName="sp" presStyleCnt="0"/>
      <dgm:spPr/>
    </dgm:pt>
    <dgm:pt modelId="{598859F2-DCC7-E346-9652-872D85A0D586}" type="pres">
      <dgm:prSet presAssocID="{2CD0215E-6BE7-448F-87EB-1FD51D3552DE}" presName="linNode" presStyleCnt="0"/>
      <dgm:spPr/>
    </dgm:pt>
    <dgm:pt modelId="{B8330F08-899D-3E42-B6AB-9880D43E0BCC}" type="pres">
      <dgm:prSet presAssocID="{2CD0215E-6BE7-448F-87EB-1FD51D3552DE}" presName="parentText" presStyleLbl="alignNode1" presStyleIdx="2" presStyleCnt="3">
        <dgm:presLayoutVars>
          <dgm:chMax val="1"/>
          <dgm:bulletEnabled/>
        </dgm:presLayoutVars>
      </dgm:prSet>
      <dgm:spPr/>
    </dgm:pt>
    <dgm:pt modelId="{8F7F1EC2-3296-F84A-8604-544344F496B3}" type="pres">
      <dgm:prSet presAssocID="{2CD0215E-6BE7-448F-87EB-1FD51D3552DE}" presName="descendantText" presStyleLbl="alignAccFollowNode1" presStyleIdx="2" presStyleCnt="3">
        <dgm:presLayoutVars>
          <dgm:bulletEnabled/>
        </dgm:presLayoutVars>
      </dgm:prSet>
      <dgm:spPr/>
    </dgm:pt>
  </dgm:ptLst>
  <dgm:cxnLst>
    <dgm:cxn modelId="{ABE9F512-25BA-314F-BF42-7B8A751EDE24}" type="presOf" srcId="{2CD0215E-6BE7-448F-87EB-1FD51D3552DE}" destId="{B8330F08-899D-3E42-B6AB-9880D43E0BCC}" srcOrd="0" destOrd="0" presId="urn:microsoft.com/office/officeart/2016/7/layout/VerticalSolidActionList"/>
    <dgm:cxn modelId="{0051A02A-C7B8-4422-B694-9BCB97B2D1F0}" srcId="{38CF111D-34D8-4EF4-8A55-0A3FF6CE3302}" destId="{71CA1D47-9A18-4A89-93B7-D011F44DBA03}" srcOrd="0" destOrd="0" parTransId="{12AA7315-C91E-4871-9D12-42D63CBEFA38}" sibTransId="{5C6D6BE6-E39C-496C-8063-804C05062AA5}"/>
    <dgm:cxn modelId="{36773E36-E874-D64D-B5B1-5FAA7B97CE0A}" type="presOf" srcId="{F51A7640-C02D-4436-A048-36AB4D318873}" destId="{8F7F1EC2-3296-F84A-8604-544344F496B3}" srcOrd="0" destOrd="0" presId="urn:microsoft.com/office/officeart/2016/7/layout/VerticalSolidActionList"/>
    <dgm:cxn modelId="{B68F8540-B727-C045-94A1-558EAB0AF3B7}" type="presOf" srcId="{DBCC5A18-FB65-48F6-A28D-BA6C05FFBBD8}" destId="{219C8D4B-A09D-DB40-B42F-4F980EC2FFE0}" srcOrd="0" destOrd="0" presId="urn:microsoft.com/office/officeart/2016/7/layout/VerticalSolidActionList"/>
    <dgm:cxn modelId="{A3597F50-8C00-46B6-9545-28633BE83F31}" srcId="{78D9F910-F8CF-46E7-AAAE-8592B189C3EB}" destId="{DBCC5A18-FB65-48F6-A28D-BA6C05FFBBD8}" srcOrd="0" destOrd="0" parTransId="{5800267C-77DE-46D9-9846-DC1EF6F6677D}" sibTransId="{6418FA55-9C65-47EA-858F-FA9D80F9F10E}"/>
    <dgm:cxn modelId="{26E1F362-0883-6F4A-A863-CD272200E365}" type="presOf" srcId="{38CF111D-34D8-4EF4-8A55-0A3FF6CE3302}" destId="{716F3BC1-A331-7B46-AA0F-23DFF0343C2A}" srcOrd="0" destOrd="0" presId="urn:microsoft.com/office/officeart/2016/7/layout/VerticalSolidActionList"/>
    <dgm:cxn modelId="{7F2F25A1-9448-4746-9D6E-270F0DABE067}" type="presOf" srcId="{78D9F910-F8CF-46E7-AAAE-8592B189C3EB}" destId="{867F063E-D3B7-5242-95D8-F4287B6AF655}" srcOrd="0" destOrd="0" presId="urn:microsoft.com/office/officeart/2016/7/layout/VerticalSolidActionList"/>
    <dgm:cxn modelId="{89522BA2-241E-4881-B5B1-A33BE67273EC}" srcId="{78D9F910-F8CF-46E7-AAAE-8592B189C3EB}" destId="{2CD0215E-6BE7-448F-87EB-1FD51D3552DE}" srcOrd="2" destOrd="0" parTransId="{D008FBAD-44E3-49C4-931C-FBD9CF1A6718}" sibTransId="{030683FE-608D-4686-AA2F-D763587F10E6}"/>
    <dgm:cxn modelId="{5FEF92AB-5DCB-C04E-842C-84EF3ACD69D7}" type="presOf" srcId="{D91E354B-B7A5-42A7-8911-750EEC7E139A}" destId="{10E005D7-D3F8-F04E-9BBD-3A54691FF72C}" srcOrd="0" destOrd="0" presId="urn:microsoft.com/office/officeart/2016/7/layout/VerticalSolidActionList"/>
    <dgm:cxn modelId="{753B86B8-E65B-4692-B334-81BDDEE2804A}" srcId="{78D9F910-F8CF-46E7-AAAE-8592B189C3EB}" destId="{38CF111D-34D8-4EF4-8A55-0A3FF6CE3302}" srcOrd="1" destOrd="0" parTransId="{E137C0D9-1B1C-481C-AB4D-3C6031A4AEF4}" sibTransId="{FA931C73-5DB6-473F-84CE-E29A6B450E98}"/>
    <dgm:cxn modelId="{F44ECADB-9E6C-420C-952C-22DCD1CED655}" srcId="{2CD0215E-6BE7-448F-87EB-1FD51D3552DE}" destId="{F51A7640-C02D-4436-A048-36AB4D318873}" srcOrd="0" destOrd="0" parTransId="{CB6F90B3-AA87-41FB-B218-5F03FE7C5221}" sibTransId="{65227584-E56B-42FE-81A6-B8E10CC150B9}"/>
    <dgm:cxn modelId="{B5A3BFE2-47C4-794B-9C33-A367C2821953}" type="presOf" srcId="{71CA1D47-9A18-4A89-93B7-D011F44DBA03}" destId="{B99E72AC-363F-934E-AE2D-520FC12298A0}" srcOrd="0" destOrd="0" presId="urn:microsoft.com/office/officeart/2016/7/layout/VerticalSolidActionList"/>
    <dgm:cxn modelId="{4CDAEEFA-78E1-48E8-A0FC-2A5645CE6C6E}" srcId="{DBCC5A18-FB65-48F6-A28D-BA6C05FFBBD8}" destId="{D91E354B-B7A5-42A7-8911-750EEC7E139A}" srcOrd="0" destOrd="0" parTransId="{C12B68F1-ACF5-4CA6-B899-32B3B700DBAF}" sibTransId="{835BA28A-56CA-4957-95B7-9C4A3011E8D7}"/>
    <dgm:cxn modelId="{3E7DF424-A31F-CC4A-A277-261AD0622722}" type="presParOf" srcId="{867F063E-D3B7-5242-95D8-F4287B6AF655}" destId="{C38961E4-2BC6-AF49-A82D-01C6F1822EF0}" srcOrd="0" destOrd="0" presId="urn:microsoft.com/office/officeart/2016/7/layout/VerticalSolidActionList"/>
    <dgm:cxn modelId="{E96D6B54-0F22-6241-A08E-A1D8D6C9505F}" type="presParOf" srcId="{C38961E4-2BC6-AF49-A82D-01C6F1822EF0}" destId="{219C8D4B-A09D-DB40-B42F-4F980EC2FFE0}" srcOrd="0" destOrd="0" presId="urn:microsoft.com/office/officeart/2016/7/layout/VerticalSolidActionList"/>
    <dgm:cxn modelId="{A38FB0DE-4226-FC4A-8190-4F911BE795C6}" type="presParOf" srcId="{C38961E4-2BC6-AF49-A82D-01C6F1822EF0}" destId="{10E005D7-D3F8-F04E-9BBD-3A54691FF72C}" srcOrd="1" destOrd="0" presId="urn:microsoft.com/office/officeart/2016/7/layout/VerticalSolidActionList"/>
    <dgm:cxn modelId="{D946CF87-9259-3449-AFCD-08AE45FC0653}" type="presParOf" srcId="{867F063E-D3B7-5242-95D8-F4287B6AF655}" destId="{EEB4734B-CC7C-BC42-846A-1BCE0476799C}" srcOrd="1" destOrd="0" presId="urn:microsoft.com/office/officeart/2016/7/layout/VerticalSolidActionList"/>
    <dgm:cxn modelId="{7E9A93CA-5774-A741-AB24-5F64312ED573}" type="presParOf" srcId="{867F063E-D3B7-5242-95D8-F4287B6AF655}" destId="{F20B7142-E7A1-FD4D-94ED-1A27831925CF}" srcOrd="2" destOrd="0" presId="urn:microsoft.com/office/officeart/2016/7/layout/VerticalSolidActionList"/>
    <dgm:cxn modelId="{C631419E-A318-CB49-8170-4C9CB6E5EF94}" type="presParOf" srcId="{F20B7142-E7A1-FD4D-94ED-1A27831925CF}" destId="{716F3BC1-A331-7B46-AA0F-23DFF0343C2A}" srcOrd="0" destOrd="0" presId="urn:microsoft.com/office/officeart/2016/7/layout/VerticalSolidActionList"/>
    <dgm:cxn modelId="{40B722FA-7B47-1E45-B0C5-8DA55A8CC5BD}" type="presParOf" srcId="{F20B7142-E7A1-FD4D-94ED-1A27831925CF}" destId="{B99E72AC-363F-934E-AE2D-520FC12298A0}" srcOrd="1" destOrd="0" presId="urn:microsoft.com/office/officeart/2016/7/layout/VerticalSolidActionList"/>
    <dgm:cxn modelId="{CAB66D38-F390-0446-B59B-7F85DCEAF7CA}" type="presParOf" srcId="{867F063E-D3B7-5242-95D8-F4287B6AF655}" destId="{5BE0A4D7-877E-ED45-8560-7B03E951B8FA}" srcOrd="3" destOrd="0" presId="urn:microsoft.com/office/officeart/2016/7/layout/VerticalSolidActionList"/>
    <dgm:cxn modelId="{4E6A5317-0E03-7849-81C3-4680F6803C4D}" type="presParOf" srcId="{867F063E-D3B7-5242-95D8-F4287B6AF655}" destId="{598859F2-DCC7-E346-9652-872D85A0D586}" srcOrd="4" destOrd="0" presId="urn:microsoft.com/office/officeart/2016/7/layout/VerticalSolidActionList"/>
    <dgm:cxn modelId="{EC084F49-E4F3-C04A-831A-3094D91E699A}" type="presParOf" srcId="{598859F2-DCC7-E346-9652-872D85A0D586}" destId="{B8330F08-899D-3E42-B6AB-9880D43E0BCC}" srcOrd="0" destOrd="0" presId="urn:microsoft.com/office/officeart/2016/7/layout/VerticalSolidActionList"/>
    <dgm:cxn modelId="{32CC7479-0A4D-5243-B8CE-AEDB16AAD28F}" type="presParOf" srcId="{598859F2-DCC7-E346-9652-872D85A0D586}" destId="{8F7F1EC2-3296-F84A-8604-544344F496B3}"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B9CE34-7188-4E99-B95E-2E420AAB3CFD}"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17EC06-70ED-4B9D-9F67-E0836C0BD810}">
      <dgm:prSet/>
      <dgm:spPr/>
      <dgm:t>
        <a:bodyPr/>
        <a:lstStyle/>
        <a:p>
          <a:pPr>
            <a:lnSpc>
              <a:spcPct val="100000"/>
            </a:lnSpc>
            <a:defRPr cap="all"/>
          </a:pPr>
          <a:r>
            <a:rPr lang="en-AU"/>
            <a:t>Customer cube is the data point, which keeps on moving in the visualisation charts rather than the variables.</a:t>
          </a:r>
          <a:endParaRPr lang="en-US"/>
        </a:p>
      </dgm:t>
    </dgm:pt>
    <dgm:pt modelId="{E9B8875E-175F-472A-85FF-48E6602116B3}" type="parTrans" cxnId="{24739142-E2EB-45A5-B46D-6BB53A4DEEA6}">
      <dgm:prSet/>
      <dgm:spPr/>
      <dgm:t>
        <a:bodyPr/>
        <a:lstStyle/>
        <a:p>
          <a:endParaRPr lang="en-US"/>
        </a:p>
      </dgm:t>
    </dgm:pt>
    <dgm:pt modelId="{14C02AD4-A6EC-43E5-BFC7-6F732FAB6A0D}" type="sibTrans" cxnId="{24739142-E2EB-45A5-B46D-6BB53A4DEEA6}">
      <dgm:prSet/>
      <dgm:spPr/>
      <dgm:t>
        <a:bodyPr/>
        <a:lstStyle/>
        <a:p>
          <a:endParaRPr lang="en-US"/>
        </a:p>
      </dgm:t>
    </dgm:pt>
    <dgm:pt modelId="{F44D5D47-1B34-4F1C-9EDC-B927E438D804}">
      <dgm:prSet/>
      <dgm:spPr/>
      <dgm:t>
        <a:bodyPr/>
        <a:lstStyle/>
        <a:p>
          <a:pPr>
            <a:lnSpc>
              <a:spcPct val="100000"/>
            </a:lnSpc>
            <a:defRPr cap="all"/>
          </a:pPr>
          <a:r>
            <a:rPr lang="en-AU"/>
            <a:t>Customer cube is the full set of sentence embeddings which correspond to each feature.</a:t>
          </a:r>
          <a:endParaRPr lang="en-US"/>
        </a:p>
      </dgm:t>
    </dgm:pt>
    <dgm:pt modelId="{76B5D089-99FB-4E5F-A0FA-F63B281D375B}" type="parTrans" cxnId="{DCCF9B56-9A34-4C7E-AE4D-125F597E9733}">
      <dgm:prSet/>
      <dgm:spPr/>
      <dgm:t>
        <a:bodyPr/>
        <a:lstStyle/>
        <a:p>
          <a:endParaRPr lang="en-US"/>
        </a:p>
      </dgm:t>
    </dgm:pt>
    <dgm:pt modelId="{2B11373B-6C8B-40B4-B3A0-4F46B46AD6D2}" type="sibTrans" cxnId="{DCCF9B56-9A34-4C7E-AE4D-125F597E9733}">
      <dgm:prSet/>
      <dgm:spPr/>
      <dgm:t>
        <a:bodyPr/>
        <a:lstStyle/>
        <a:p>
          <a:endParaRPr lang="en-US"/>
        </a:p>
      </dgm:t>
    </dgm:pt>
    <dgm:pt modelId="{C1F41015-4FF0-4711-86EC-AC8E530D0551}" type="pres">
      <dgm:prSet presAssocID="{75B9CE34-7188-4E99-B95E-2E420AAB3CFD}" presName="root" presStyleCnt="0">
        <dgm:presLayoutVars>
          <dgm:dir/>
          <dgm:resizeHandles val="exact"/>
        </dgm:presLayoutVars>
      </dgm:prSet>
      <dgm:spPr/>
    </dgm:pt>
    <dgm:pt modelId="{4EA61D76-6E0C-4FAE-96AB-439ECD486F47}" type="pres">
      <dgm:prSet presAssocID="{A117EC06-70ED-4B9D-9F67-E0836C0BD810}" presName="compNode" presStyleCnt="0"/>
      <dgm:spPr/>
    </dgm:pt>
    <dgm:pt modelId="{B49E336D-9EFC-4E34-888F-20296FCDED6D}" type="pres">
      <dgm:prSet presAssocID="{A117EC06-70ED-4B9D-9F67-E0836C0BD810}" presName="iconBgRect" presStyleLbl="bgShp" presStyleIdx="0" presStyleCnt="2"/>
      <dgm:spPr>
        <a:prstGeom prst="round2DiagRect">
          <a:avLst>
            <a:gd name="adj1" fmla="val 29727"/>
            <a:gd name="adj2" fmla="val 0"/>
          </a:avLst>
        </a:prstGeom>
      </dgm:spPr>
    </dgm:pt>
    <dgm:pt modelId="{58B476C5-7DC5-4187-8371-AC6867A13B28}" type="pres">
      <dgm:prSet presAssocID="{A117EC06-70ED-4B9D-9F67-E0836C0BD81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50F7F9B-3B41-4D02-88C6-4CCD9A0C2C0D}" type="pres">
      <dgm:prSet presAssocID="{A117EC06-70ED-4B9D-9F67-E0836C0BD810}" presName="spaceRect" presStyleCnt="0"/>
      <dgm:spPr/>
    </dgm:pt>
    <dgm:pt modelId="{BBF526C3-F138-4532-82E3-1F0FD8BEA18B}" type="pres">
      <dgm:prSet presAssocID="{A117EC06-70ED-4B9D-9F67-E0836C0BD810}" presName="textRect" presStyleLbl="revTx" presStyleIdx="0" presStyleCnt="2">
        <dgm:presLayoutVars>
          <dgm:chMax val="1"/>
          <dgm:chPref val="1"/>
        </dgm:presLayoutVars>
      </dgm:prSet>
      <dgm:spPr/>
    </dgm:pt>
    <dgm:pt modelId="{1A6A2B1A-6DD6-4825-AFC7-B2F80CF11B47}" type="pres">
      <dgm:prSet presAssocID="{14C02AD4-A6EC-43E5-BFC7-6F732FAB6A0D}" presName="sibTrans" presStyleCnt="0"/>
      <dgm:spPr/>
    </dgm:pt>
    <dgm:pt modelId="{FDF92EBE-3176-4982-BA1C-237276DBD441}" type="pres">
      <dgm:prSet presAssocID="{F44D5D47-1B34-4F1C-9EDC-B927E438D804}" presName="compNode" presStyleCnt="0"/>
      <dgm:spPr/>
    </dgm:pt>
    <dgm:pt modelId="{EE495AAA-115B-4EB8-ADA5-3E721F09BE11}" type="pres">
      <dgm:prSet presAssocID="{F44D5D47-1B34-4F1C-9EDC-B927E438D804}" presName="iconBgRect" presStyleLbl="bgShp" presStyleIdx="1" presStyleCnt="2"/>
      <dgm:spPr>
        <a:prstGeom prst="round2DiagRect">
          <a:avLst>
            <a:gd name="adj1" fmla="val 29727"/>
            <a:gd name="adj2" fmla="val 0"/>
          </a:avLst>
        </a:prstGeom>
      </dgm:spPr>
    </dgm:pt>
    <dgm:pt modelId="{4279241C-8FD3-47E9-98C5-7A3A2B0A1704}" type="pres">
      <dgm:prSet presAssocID="{F44D5D47-1B34-4F1C-9EDC-B927E438D80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F3056909-D532-4F4B-B0D8-A3189E42E4A7}" type="pres">
      <dgm:prSet presAssocID="{F44D5D47-1B34-4F1C-9EDC-B927E438D804}" presName="spaceRect" presStyleCnt="0"/>
      <dgm:spPr/>
    </dgm:pt>
    <dgm:pt modelId="{1D70D34B-206E-45D8-AC6C-99CED4958D83}" type="pres">
      <dgm:prSet presAssocID="{F44D5D47-1B34-4F1C-9EDC-B927E438D804}" presName="textRect" presStyleLbl="revTx" presStyleIdx="1" presStyleCnt="2">
        <dgm:presLayoutVars>
          <dgm:chMax val="1"/>
          <dgm:chPref val="1"/>
        </dgm:presLayoutVars>
      </dgm:prSet>
      <dgm:spPr/>
    </dgm:pt>
  </dgm:ptLst>
  <dgm:cxnLst>
    <dgm:cxn modelId="{B86DEE17-95C7-094E-8338-57CEC544D9E4}" type="presOf" srcId="{75B9CE34-7188-4E99-B95E-2E420AAB3CFD}" destId="{C1F41015-4FF0-4711-86EC-AC8E530D0551}" srcOrd="0" destOrd="0" presId="urn:microsoft.com/office/officeart/2018/5/layout/IconLeafLabelList"/>
    <dgm:cxn modelId="{24739142-E2EB-45A5-B46D-6BB53A4DEEA6}" srcId="{75B9CE34-7188-4E99-B95E-2E420AAB3CFD}" destId="{A117EC06-70ED-4B9D-9F67-E0836C0BD810}" srcOrd="0" destOrd="0" parTransId="{E9B8875E-175F-472A-85FF-48E6602116B3}" sibTransId="{14C02AD4-A6EC-43E5-BFC7-6F732FAB6A0D}"/>
    <dgm:cxn modelId="{78390550-FEB9-5849-9179-D37108ACB366}" type="presOf" srcId="{F44D5D47-1B34-4F1C-9EDC-B927E438D804}" destId="{1D70D34B-206E-45D8-AC6C-99CED4958D83}" srcOrd="0" destOrd="0" presId="urn:microsoft.com/office/officeart/2018/5/layout/IconLeafLabelList"/>
    <dgm:cxn modelId="{DCCF9B56-9A34-4C7E-AE4D-125F597E9733}" srcId="{75B9CE34-7188-4E99-B95E-2E420AAB3CFD}" destId="{F44D5D47-1B34-4F1C-9EDC-B927E438D804}" srcOrd="1" destOrd="0" parTransId="{76B5D089-99FB-4E5F-A0FA-F63B281D375B}" sibTransId="{2B11373B-6C8B-40B4-B3A0-4F46B46AD6D2}"/>
    <dgm:cxn modelId="{BC6D56DA-DDE7-0C47-93ED-4DC761C1E21D}" type="presOf" srcId="{A117EC06-70ED-4B9D-9F67-E0836C0BD810}" destId="{BBF526C3-F138-4532-82E3-1F0FD8BEA18B}" srcOrd="0" destOrd="0" presId="urn:microsoft.com/office/officeart/2018/5/layout/IconLeafLabelList"/>
    <dgm:cxn modelId="{6FC678CE-3D2A-5940-950B-5B097F762ED3}" type="presParOf" srcId="{C1F41015-4FF0-4711-86EC-AC8E530D0551}" destId="{4EA61D76-6E0C-4FAE-96AB-439ECD486F47}" srcOrd="0" destOrd="0" presId="urn:microsoft.com/office/officeart/2018/5/layout/IconLeafLabelList"/>
    <dgm:cxn modelId="{E29C3034-F95A-6845-BBBB-88794C1260FB}" type="presParOf" srcId="{4EA61D76-6E0C-4FAE-96AB-439ECD486F47}" destId="{B49E336D-9EFC-4E34-888F-20296FCDED6D}" srcOrd="0" destOrd="0" presId="urn:microsoft.com/office/officeart/2018/5/layout/IconLeafLabelList"/>
    <dgm:cxn modelId="{FA19B5EF-079F-F045-A4FA-48D3AD34D961}" type="presParOf" srcId="{4EA61D76-6E0C-4FAE-96AB-439ECD486F47}" destId="{58B476C5-7DC5-4187-8371-AC6867A13B28}" srcOrd="1" destOrd="0" presId="urn:microsoft.com/office/officeart/2018/5/layout/IconLeafLabelList"/>
    <dgm:cxn modelId="{5F873BF2-5B7D-B747-98E0-09FFE3CCE8E1}" type="presParOf" srcId="{4EA61D76-6E0C-4FAE-96AB-439ECD486F47}" destId="{F50F7F9B-3B41-4D02-88C6-4CCD9A0C2C0D}" srcOrd="2" destOrd="0" presId="urn:microsoft.com/office/officeart/2018/5/layout/IconLeafLabelList"/>
    <dgm:cxn modelId="{489E962B-F0D4-8349-9158-CAFB1AF552A6}" type="presParOf" srcId="{4EA61D76-6E0C-4FAE-96AB-439ECD486F47}" destId="{BBF526C3-F138-4532-82E3-1F0FD8BEA18B}" srcOrd="3" destOrd="0" presId="urn:microsoft.com/office/officeart/2018/5/layout/IconLeafLabelList"/>
    <dgm:cxn modelId="{50808D60-BF56-5641-B052-90D96F79A22C}" type="presParOf" srcId="{C1F41015-4FF0-4711-86EC-AC8E530D0551}" destId="{1A6A2B1A-6DD6-4825-AFC7-B2F80CF11B47}" srcOrd="1" destOrd="0" presId="urn:microsoft.com/office/officeart/2018/5/layout/IconLeafLabelList"/>
    <dgm:cxn modelId="{164BE401-DD6A-DD4B-AC6E-41F31844C3A8}" type="presParOf" srcId="{C1F41015-4FF0-4711-86EC-AC8E530D0551}" destId="{FDF92EBE-3176-4982-BA1C-237276DBD441}" srcOrd="2" destOrd="0" presId="urn:microsoft.com/office/officeart/2018/5/layout/IconLeafLabelList"/>
    <dgm:cxn modelId="{E7B78527-DF22-3B4C-A5B5-1C10F66A8899}" type="presParOf" srcId="{FDF92EBE-3176-4982-BA1C-237276DBD441}" destId="{EE495AAA-115B-4EB8-ADA5-3E721F09BE11}" srcOrd="0" destOrd="0" presId="urn:microsoft.com/office/officeart/2018/5/layout/IconLeafLabelList"/>
    <dgm:cxn modelId="{DA8AE3C7-EC36-FF45-A8F7-A46A5522B635}" type="presParOf" srcId="{FDF92EBE-3176-4982-BA1C-237276DBD441}" destId="{4279241C-8FD3-47E9-98C5-7A3A2B0A1704}" srcOrd="1" destOrd="0" presId="urn:microsoft.com/office/officeart/2018/5/layout/IconLeafLabelList"/>
    <dgm:cxn modelId="{6C646289-9560-A244-945F-58A4D427D364}" type="presParOf" srcId="{FDF92EBE-3176-4982-BA1C-237276DBD441}" destId="{F3056909-D532-4F4B-B0D8-A3189E42E4A7}" srcOrd="2" destOrd="0" presId="urn:microsoft.com/office/officeart/2018/5/layout/IconLeafLabelList"/>
    <dgm:cxn modelId="{DF35ADC5-C730-2243-A1EB-2C69314245A4}" type="presParOf" srcId="{FDF92EBE-3176-4982-BA1C-237276DBD441}" destId="{1D70D34B-206E-45D8-AC6C-99CED4958D8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278BDD-78E4-4ED8-BA8D-7C0E1974FCBA}"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B62C9539-AF9A-48F8-9711-4FEFC1EF78B5}">
      <dgm:prSet/>
      <dgm:spPr/>
      <dgm:t>
        <a:bodyPr/>
        <a:lstStyle/>
        <a:p>
          <a:r>
            <a:rPr lang="en-US" dirty="0"/>
            <a:t>Training</a:t>
          </a:r>
        </a:p>
      </dgm:t>
    </dgm:pt>
    <dgm:pt modelId="{6B89DAC0-8820-4DE1-9360-9E250A77BA96}" type="parTrans" cxnId="{0CA7E644-254A-46DF-8BB3-8F19AD4B578E}">
      <dgm:prSet/>
      <dgm:spPr/>
      <dgm:t>
        <a:bodyPr/>
        <a:lstStyle/>
        <a:p>
          <a:endParaRPr lang="en-US"/>
        </a:p>
      </dgm:t>
    </dgm:pt>
    <dgm:pt modelId="{08A28D5C-1B0F-4204-AA74-B6669C3B843D}" type="sibTrans" cxnId="{0CA7E644-254A-46DF-8BB3-8F19AD4B578E}">
      <dgm:prSet/>
      <dgm:spPr/>
      <dgm:t>
        <a:bodyPr/>
        <a:lstStyle/>
        <a:p>
          <a:endParaRPr lang="en-US"/>
        </a:p>
      </dgm:t>
    </dgm:pt>
    <dgm:pt modelId="{73F1459A-F472-4B18-BA54-8D77AFE5F9D2}">
      <dgm:prSet/>
      <dgm:spPr/>
      <dgm:t>
        <a:bodyPr/>
        <a:lstStyle/>
        <a:p>
          <a:r>
            <a:rPr lang="en-US"/>
            <a:t>Model &amp; Customer data cube can be trained with custom set of words to detect and predict any anomaly.  </a:t>
          </a:r>
        </a:p>
      </dgm:t>
    </dgm:pt>
    <dgm:pt modelId="{CD31680F-CDF5-4AFF-BF09-D901EF8377F0}" type="parTrans" cxnId="{88A17953-764F-4104-8D88-D98A6F2F9170}">
      <dgm:prSet/>
      <dgm:spPr/>
      <dgm:t>
        <a:bodyPr/>
        <a:lstStyle/>
        <a:p>
          <a:endParaRPr lang="en-US"/>
        </a:p>
      </dgm:t>
    </dgm:pt>
    <dgm:pt modelId="{EE9FA894-A53E-42E2-AEC1-BD704AD798E6}" type="sibTrans" cxnId="{88A17953-764F-4104-8D88-D98A6F2F9170}">
      <dgm:prSet/>
      <dgm:spPr/>
      <dgm:t>
        <a:bodyPr/>
        <a:lstStyle/>
        <a:p>
          <a:endParaRPr lang="en-US"/>
        </a:p>
      </dgm:t>
    </dgm:pt>
    <dgm:pt modelId="{AED87B6D-F82F-45B1-86E8-F88E4044C148}">
      <dgm:prSet/>
      <dgm:spPr/>
      <dgm:t>
        <a:bodyPr/>
        <a:lstStyle/>
        <a:p>
          <a:r>
            <a:rPr lang="en-US" dirty="0"/>
            <a:t>Interact</a:t>
          </a:r>
        </a:p>
      </dgm:t>
    </dgm:pt>
    <dgm:pt modelId="{244776B9-52A2-4868-85A0-AAE75DE23EC2}" type="parTrans" cxnId="{8609B8F5-7EC0-453B-96AB-C119177F1941}">
      <dgm:prSet/>
      <dgm:spPr/>
      <dgm:t>
        <a:bodyPr/>
        <a:lstStyle/>
        <a:p>
          <a:endParaRPr lang="en-US"/>
        </a:p>
      </dgm:t>
    </dgm:pt>
    <dgm:pt modelId="{AED31F1E-8B93-4FF4-B332-22B512901EC0}" type="sibTrans" cxnId="{8609B8F5-7EC0-453B-96AB-C119177F1941}">
      <dgm:prSet/>
      <dgm:spPr/>
      <dgm:t>
        <a:bodyPr/>
        <a:lstStyle/>
        <a:p>
          <a:endParaRPr lang="en-US"/>
        </a:p>
      </dgm:t>
    </dgm:pt>
    <dgm:pt modelId="{862FB344-C354-46B1-A595-191640C1C863}">
      <dgm:prSet/>
      <dgm:spPr/>
      <dgm:t>
        <a:bodyPr/>
        <a:lstStyle/>
        <a:p>
          <a:r>
            <a:rPr lang="en-US"/>
            <a:t>This model &amp; customer data cube can interact with chatbots, sentiment analysis requests, recommendation engine and other info requests.</a:t>
          </a:r>
        </a:p>
      </dgm:t>
    </dgm:pt>
    <dgm:pt modelId="{3CAE20C7-4C0E-422D-ACE8-AB5DF3F1EBE0}" type="parTrans" cxnId="{6C4B1F62-8DF1-4B57-A69F-4013D06E3588}">
      <dgm:prSet/>
      <dgm:spPr/>
      <dgm:t>
        <a:bodyPr/>
        <a:lstStyle/>
        <a:p>
          <a:endParaRPr lang="en-US"/>
        </a:p>
      </dgm:t>
    </dgm:pt>
    <dgm:pt modelId="{1E6B1526-718A-4F43-AF35-A625ED3D8850}" type="sibTrans" cxnId="{6C4B1F62-8DF1-4B57-A69F-4013D06E3588}">
      <dgm:prSet/>
      <dgm:spPr/>
      <dgm:t>
        <a:bodyPr/>
        <a:lstStyle/>
        <a:p>
          <a:endParaRPr lang="en-US"/>
        </a:p>
      </dgm:t>
    </dgm:pt>
    <dgm:pt modelId="{A039604B-C945-4CDD-9D66-837EBCB968A4}">
      <dgm:prSet/>
      <dgm:spPr/>
      <dgm:t>
        <a:bodyPr/>
        <a:lstStyle/>
        <a:p>
          <a:r>
            <a:rPr lang="en-US" dirty="0"/>
            <a:t>Blockchain-ready</a:t>
          </a:r>
        </a:p>
      </dgm:t>
    </dgm:pt>
    <dgm:pt modelId="{8384863F-CDAB-415E-8910-0B2AAEB3E995}" type="parTrans" cxnId="{596F6B82-659B-486B-BFBA-CCD05CB0D363}">
      <dgm:prSet/>
      <dgm:spPr/>
      <dgm:t>
        <a:bodyPr/>
        <a:lstStyle/>
        <a:p>
          <a:endParaRPr lang="en-US"/>
        </a:p>
      </dgm:t>
    </dgm:pt>
    <dgm:pt modelId="{42E8FA05-8E75-44EE-B5A1-3D8044F22F90}" type="sibTrans" cxnId="{596F6B82-659B-486B-BFBA-CCD05CB0D363}">
      <dgm:prSet/>
      <dgm:spPr/>
      <dgm:t>
        <a:bodyPr/>
        <a:lstStyle/>
        <a:p>
          <a:endParaRPr lang="en-US"/>
        </a:p>
      </dgm:t>
    </dgm:pt>
    <dgm:pt modelId="{56A22DAC-62F2-42CB-A6E6-6B488D65EF81}">
      <dgm:prSet/>
      <dgm:spPr/>
      <dgm:t>
        <a:bodyPr/>
        <a:lstStyle/>
        <a:p>
          <a:r>
            <a:rPr lang="en-US" dirty="0"/>
            <a:t>Customer data cube can be part of a blockchain which holds all info about the customer.</a:t>
          </a:r>
        </a:p>
      </dgm:t>
    </dgm:pt>
    <dgm:pt modelId="{67D52D39-708E-4B2D-93E6-254010986669}" type="parTrans" cxnId="{DA32F252-7016-426E-9EF3-336120A9A620}">
      <dgm:prSet/>
      <dgm:spPr/>
      <dgm:t>
        <a:bodyPr/>
        <a:lstStyle/>
        <a:p>
          <a:endParaRPr lang="en-US"/>
        </a:p>
      </dgm:t>
    </dgm:pt>
    <dgm:pt modelId="{E14DA9BF-FC42-4E10-831F-9B5F391C19E1}" type="sibTrans" cxnId="{DA32F252-7016-426E-9EF3-336120A9A620}">
      <dgm:prSet/>
      <dgm:spPr/>
      <dgm:t>
        <a:bodyPr/>
        <a:lstStyle/>
        <a:p>
          <a:endParaRPr lang="en-US"/>
        </a:p>
      </dgm:t>
    </dgm:pt>
    <dgm:pt modelId="{E9F83D62-9113-2242-B255-CA9CD23118EB}" type="pres">
      <dgm:prSet presAssocID="{74278BDD-78E4-4ED8-BA8D-7C0E1974FCBA}" presName="Name0" presStyleCnt="0">
        <dgm:presLayoutVars>
          <dgm:dir/>
          <dgm:animLvl val="lvl"/>
          <dgm:resizeHandles val="exact"/>
        </dgm:presLayoutVars>
      </dgm:prSet>
      <dgm:spPr/>
    </dgm:pt>
    <dgm:pt modelId="{D7638F6D-5872-074F-949C-3E2B07192044}" type="pres">
      <dgm:prSet presAssocID="{B62C9539-AF9A-48F8-9711-4FEFC1EF78B5}" presName="linNode" presStyleCnt="0"/>
      <dgm:spPr/>
    </dgm:pt>
    <dgm:pt modelId="{EE6DC4C0-D093-7B44-8AB6-2821BDB28226}" type="pres">
      <dgm:prSet presAssocID="{B62C9539-AF9A-48F8-9711-4FEFC1EF78B5}" presName="parentText" presStyleLbl="alignNode1" presStyleIdx="0" presStyleCnt="3">
        <dgm:presLayoutVars>
          <dgm:chMax val="1"/>
          <dgm:bulletEnabled/>
        </dgm:presLayoutVars>
      </dgm:prSet>
      <dgm:spPr/>
    </dgm:pt>
    <dgm:pt modelId="{2BBEC6C2-8D40-E74D-AFC9-33487C3397BE}" type="pres">
      <dgm:prSet presAssocID="{B62C9539-AF9A-48F8-9711-4FEFC1EF78B5}" presName="descendantText" presStyleLbl="alignAccFollowNode1" presStyleIdx="0" presStyleCnt="3">
        <dgm:presLayoutVars>
          <dgm:bulletEnabled/>
        </dgm:presLayoutVars>
      </dgm:prSet>
      <dgm:spPr/>
    </dgm:pt>
    <dgm:pt modelId="{5ABBC1FA-8D05-D146-9A00-BE55A77AB370}" type="pres">
      <dgm:prSet presAssocID="{08A28D5C-1B0F-4204-AA74-B6669C3B843D}" presName="sp" presStyleCnt="0"/>
      <dgm:spPr/>
    </dgm:pt>
    <dgm:pt modelId="{47AE3014-5190-1248-A6E6-3ED05C670185}" type="pres">
      <dgm:prSet presAssocID="{AED87B6D-F82F-45B1-86E8-F88E4044C148}" presName="linNode" presStyleCnt="0"/>
      <dgm:spPr/>
    </dgm:pt>
    <dgm:pt modelId="{9BD8415D-E97A-DF40-B7D7-401CA5B1ED63}" type="pres">
      <dgm:prSet presAssocID="{AED87B6D-F82F-45B1-86E8-F88E4044C148}" presName="parentText" presStyleLbl="alignNode1" presStyleIdx="1" presStyleCnt="3">
        <dgm:presLayoutVars>
          <dgm:chMax val="1"/>
          <dgm:bulletEnabled/>
        </dgm:presLayoutVars>
      </dgm:prSet>
      <dgm:spPr/>
    </dgm:pt>
    <dgm:pt modelId="{928166CA-F584-DA4A-90D1-D71D9528DECF}" type="pres">
      <dgm:prSet presAssocID="{AED87B6D-F82F-45B1-86E8-F88E4044C148}" presName="descendantText" presStyleLbl="alignAccFollowNode1" presStyleIdx="1" presStyleCnt="3">
        <dgm:presLayoutVars>
          <dgm:bulletEnabled/>
        </dgm:presLayoutVars>
      </dgm:prSet>
      <dgm:spPr/>
    </dgm:pt>
    <dgm:pt modelId="{75B7169D-9D6E-0D47-8631-F96921335D70}" type="pres">
      <dgm:prSet presAssocID="{AED31F1E-8B93-4FF4-B332-22B512901EC0}" presName="sp" presStyleCnt="0"/>
      <dgm:spPr/>
    </dgm:pt>
    <dgm:pt modelId="{742C0212-48F0-8D49-9B99-82D4698A157C}" type="pres">
      <dgm:prSet presAssocID="{A039604B-C945-4CDD-9D66-837EBCB968A4}" presName="linNode" presStyleCnt="0"/>
      <dgm:spPr/>
    </dgm:pt>
    <dgm:pt modelId="{7EC82489-9F5B-3A46-9884-109755128446}" type="pres">
      <dgm:prSet presAssocID="{A039604B-C945-4CDD-9D66-837EBCB968A4}" presName="parentText" presStyleLbl="alignNode1" presStyleIdx="2" presStyleCnt="3">
        <dgm:presLayoutVars>
          <dgm:chMax val="1"/>
          <dgm:bulletEnabled/>
        </dgm:presLayoutVars>
      </dgm:prSet>
      <dgm:spPr/>
    </dgm:pt>
    <dgm:pt modelId="{DB94D875-FF51-B64B-85EE-AF4D533F5F18}" type="pres">
      <dgm:prSet presAssocID="{A039604B-C945-4CDD-9D66-837EBCB968A4}" presName="descendantText" presStyleLbl="alignAccFollowNode1" presStyleIdx="2" presStyleCnt="3">
        <dgm:presLayoutVars>
          <dgm:bulletEnabled/>
        </dgm:presLayoutVars>
      </dgm:prSet>
      <dgm:spPr/>
    </dgm:pt>
  </dgm:ptLst>
  <dgm:cxnLst>
    <dgm:cxn modelId="{454A912A-2795-8E4D-994F-A2F9B0775D73}" type="presOf" srcId="{B62C9539-AF9A-48F8-9711-4FEFC1EF78B5}" destId="{EE6DC4C0-D093-7B44-8AB6-2821BDB28226}" srcOrd="0" destOrd="0" presId="urn:microsoft.com/office/officeart/2016/7/layout/VerticalSolidActionList"/>
    <dgm:cxn modelId="{0CA7E644-254A-46DF-8BB3-8F19AD4B578E}" srcId="{74278BDD-78E4-4ED8-BA8D-7C0E1974FCBA}" destId="{B62C9539-AF9A-48F8-9711-4FEFC1EF78B5}" srcOrd="0" destOrd="0" parTransId="{6B89DAC0-8820-4DE1-9360-9E250A77BA96}" sibTransId="{08A28D5C-1B0F-4204-AA74-B6669C3B843D}"/>
    <dgm:cxn modelId="{DA32F252-7016-426E-9EF3-336120A9A620}" srcId="{A039604B-C945-4CDD-9D66-837EBCB968A4}" destId="{56A22DAC-62F2-42CB-A6E6-6B488D65EF81}" srcOrd="0" destOrd="0" parTransId="{67D52D39-708E-4B2D-93E6-254010986669}" sibTransId="{E14DA9BF-FC42-4E10-831F-9B5F391C19E1}"/>
    <dgm:cxn modelId="{88A17953-764F-4104-8D88-D98A6F2F9170}" srcId="{B62C9539-AF9A-48F8-9711-4FEFC1EF78B5}" destId="{73F1459A-F472-4B18-BA54-8D77AFE5F9D2}" srcOrd="0" destOrd="0" parTransId="{CD31680F-CDF5-4AFF-BF09-D901EF8377F0}" sibTransId="{EE9FA894-A53E-42E2-AEC1-BD704AD798E6}"/>
    <dgm:cxn modelId="{6C4B1F62-8DF1-4B57-A69F-4013D06E3588}" srcId="{AED87B6D-F82F-45B1-86E8-F88E4044C148}" destId="{862FB344-C354-46B1-A595-191640C1C863}" srcOrd="0" destOrd="0" parTransId="{3CAE20C7-4C0E-422D-ACE8-AB5DF3F1EBE0}" sibTransId="{1E6B1526-718A-4F43-AF35-A625ED3D8850}"/>
    <dgm:cxn modelId="{D93FAC64-E22A-5644-9A6D-12D088345B04}" type="presOf" srcId="{862FB344-C354-46B1-A595-191640C1C863}" destId="{928166CA-F584-DA4A-90D1-D71D9528DECF}" srcOrd="0" destOrd="0" presId="urn:microsoft.com/office/officeart/2016/7/layout/VerticalSolidActionList"/>
    <dgm:cxn modelId="{596F6B82-659B-486B-BFBA-CCD05CB0D363}" srcId="{74278BDD-78E4-4ED8-BA8D-7C0E1974FCBA}" destId="{A039604B-C945-4CDD-9D66-837EBCB968A4}" srcOrd="2" destOrd="0" parTransId="{8384863F-CDAB-415E-8910-0B2AAEB3E995}" sibTransId="{42E8FA05-8E75-44EE-B5A1-3D8044F22F90}"/>
    <dgm:cxn modelId="{5599D5B8-E51D-1240-A4E0-7AE78AA130C0}" type="presOf" srcId="{AED87B6D-F82F-45B1-86E8-F88E4044C148}" destId="{9BD8415D-E97A-DF40-B7D7-401CA5B1ED63}" srcOrd="0" destOrd="0" presId="urn:microsoft.com/office/officeart/2016/7/layout/VerticalSolidActionList"/>
    <dgm:cxn modelId="{DE0BE7CB-7CC4-884A-9F81-8EFDBFFCF15B}" type="presOf" srcId="{56A22DAC-62F2-42CB-A6E6-6B488D65EF81}" destId="{DB94D875-FF51-B64B-85EE-AF4D533F5F18}" srcOrd="0" destOrd="0" presId="urn:microsoft.com/office/officeart/2016/7/layout/VerticalSolidActionList"/>
    <dgm:cxn modelId="{F8434AE0-55BA-F249-B332-62EEAF75641C}" type="presOf" srcId="{73F1459A-F472-4B18-BA54-8D77AFE5F9D2}" destId="{2BBEC6C2-8D40-E74D-AFC9-33487C3397BE}" srcOrd="0" destOrd="0" presId="urn:microsoft.com/office/officeart/2016/7/layout/VerticalSolidActionList"/>
    <dgm:cxn modelId="{D5BE45E2-60D6-1247-9880-4D4534B625FB}" type="presOf" srcId="{74278BDD-78E4-4ED8-BA8D-7C0E1974FCBA}" destId="{E9F83D62-9113-2242-B255-CA9CD23118EB}" srcOrd="0" destOrd="0" presId="urn:microsoft.com/office/officeart/2016/7/layout/VerticalSolidActionList"/>
    <dgm:cxn modelId="{8609B8F5-7EC0-453B-96AB-C119177F1941}" srcId="{74278BDD-78E4-4ED8-BA8D-7C0E1974FCBA}" destId="{AED87B6D-F82F-45B1-86E8-F88E4044C148}" srcOrd="1" destOrd="0" parTransId="{244776B9-52A2-4868-85A0-AAE75DE23EC2}" sibTransId="{AED31F1E-8B93-4FF4-B332-22B512901EC0}"/>
    <dgm:cxn modelId="{EFCAC1FA-E70C-E943-8CFD-4BA9FB305909}" type="presOf" srcId="{A039604B-C945-4CDD-9D66-837EBCB968A4}" destId="{7EC82489-9F5B-3A46-9884-109755128446}" srcOrd="0" destOrd="0" presId="urn:microsoft.com/office/officeart/2016/7/layout/VerticalSolidActionList"/>
    <dgm:cxn modelId="{1C9DC990-0C1E-0646-B767-672A1722923E}" type="presParOf" srcId="{E9F83D62-9113-2242-B255-CA9CD23118EB}" destId="{D7638F6D-5872-074F-949C-3E2B07192044}" srcOrd="0" destOrd="0" presId="urn:microsoft.com/office/officeart/2016/7/layout/VerticalSolidActionList"/>
    <dgm:cxn modelId="{D1180213-2AA7-4B43-877B-D6456208BCE8}" type="presParOf" srcId="{D7638F6D-5872-074F-949C-3E2B07192044}" destId="{EE6DC4C0-D093-7B44-8AB6-2821BDB28226}" srcOrd="0" destOrd="0" presId="urn:microsoft.com/office/officeart/2016/7/layout/VerticalSolidActionList"/>
    <dgm:cxn modelId="{5B079516-2364-384F-B3DB-9F4EAEE28DDF}" type="presParOf" srcId="{D7638F6D-5872-074F-949C-3E2B07192044}" destId="{2BBEC6C2-8D40-E74D-AFC9-33487C3397BE}" srcOrd="1" destOrd="0" presId="urn:microsoft.com/office/officeart/2016/7/layout/VerticalSolidActionList"/>
    <dgm:cxn modelId="{4EC59F7D-1ECB-A949-A1D8-0AFD1364C620}" type="presParOf" srcId="{E9F83D62-9113-2242-B255-CA9CD23118EB}" destId="{5ABBC1FA-8D05-D146-9A00-BE55A77AB370}" srcOrd="1" destOrd="0" presId="urn:microsoft.com/office/officeart/2016/7/layout/VerticalSolidActionList"/>
    <dgm:cxn modelId="{9BE6F1DF-D0F0-DF43-BFD6-69D9CA20435C}" type="presParOf" srcId="{E9F83D62-9113-2242-B255-CA9CD23118EB}" destId="{47AE3014-5190-1248-A6E6-3ED05C670185}" srcOrd="2" destOrd="0" presId="urn:microsoft.com/office/officeart/2016/7/layout/VerticalSolidActionList"/>
    <dgm:cxn modelId="{2692E50A-6F22-2B46-96AA-CA2D39FDE099}" type="presParOf" srcId="{47AE3014-5190-1248-A6E6-3ED05C670185}" destId="{9BD8415D-E97A-DF40-B7D7-401CA5B1ED63}" srcOrd="0" destOrd="0" presId="urn:microsoft.com/office/officeart/2016/7/layout/VerticalSolidActionList"/>
    <dgm:cxn modelId="{78A02BF6-DC15-884B-A579-ABFA1807F823}" type="presParOf" srcId="{47AE3014-5190-1248-A6E6-3ED05C670185}" destId="{928166CA-F584-DA4A-90D1-D71D9528DECF}" srcOrd="1" destOrd="0" presId="urn:microsoft.com/office/officeart/2016/7/layout/VerticalSolidActionList"/>
    <dgm:cxn modelId="{B4898A58-3F78-0D4C-B2F8-FFBCF7BE5FE6}" type="presParOf" srcId="{E9F83D62-9113-2242-B255-CA9CD23118EB}" destId="{75B7169D-9D6E-0D47-8631-F96921335D70}" srcOrd="3" destOrd="0" presId="urn:microsoft.com/office/officeart/2016/7/layout/VerticalSolidActionList"/>
    <dgm:cxn modelId="{7BC0F9B3-BFCE-894C-BA4D-2913FF88E5C9}" type="presParOf" srcId="{E9F83D62-9113-2242-B255-CA9CD23118EB}" destId="{742C0212-48F0-8D49-9B99-82D4698A157C}" srcOrd="4" destOrd="0" presId="urn:microsoft.com/office/officeart/2016/7/layout/VerticalSolidActionList"/>
    <dgm:cxn modelId="{5261D632-7003-E04A-AC0F-66C1DB674B91}" type="presParOf" srcId="{742C0212-48F0-8D49-9B99-82D4698A157C}" destId="{7EC82489-9F5B-3A46-9884-109755128446}" srcOrd="0" destOrd="0" presId="urn:microsoft.com/office/officeart/2016/7/layout/VerticalSolidActionList"/>
    <dgm:cxn modelId="{3FA931D4-453E-A64D-95C4-682B6ED70FAF}" type="presParOf" srcId="{742C0212-48F0-8D49-9B99-82D4698A157C}" destId="{DB94D875-FF51-B64B-85EE-AF4D533F5F18}"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83F496-08D0-4C53-8263-D2B2A3F7D7DB}"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A3398215-578B-48C4-9FB2-79DEC8137323}">
      <dgm:prSet/>
      <dgm:spPr/>
      <dgm:t>
        <a:bodyPr/>
        <a:lstStyle/>
        <a:p>
          <a:r>
            <a:rPr lang="en-AU" dirty="0"/>
            <a:t>1) Models:  Doc2Vec &amp; Logistic regression</a:t>
          </a:r>
          <a:endParaRPr lang="en-US" dirty="0"/>
        </a:p>
      </dgm:t>
    </dgm:pt>
    <dgm:pt modelId="{22023276-1443-4752-B46C-F93EC7403D22}" type="parTrans" cxnId="{ED81BFDE-4B4C-45C5-B2DB-1AB77D099ED2}">
      <dgm:prSet/>
      <dgm:spPr/>
      <dgm:t>
        <a:bodyPr/>
        <a:lstStyle/>
        <a:p>
          <a:endParaRPr lang="en-US"/>
        </a:p>
      </dgm:t>
    </dgm:pt>
    <dgm:pt modelId="{D4456D00-12A3-411C-9DD0-2C2CFE832E04}" type="sibTrans" cxnId="{ED81BFDE-4B4C-45C5-B2DB-1AB77D099ED2}">
      <dgm:prSet/>
      <dgm:spPr/>
      <dgm:t>
        <a:bodyPr/>
        <a:lstStyle/>
        <a:p>
          <a:endParaRPr lang="en-US"/>
        </a:p>
      </dgm:t>
    </dgm:pt>
    <dgm:pt modelId="{2BBB6ACD-05FF-4798-8B0C-0325913B2BA0}">
      <dgm:prSet/>
      <dgm:spPr/>
      <dgm:t>
        <a:bodyPr/>
        <a:lstStyle/>
        <a:p>
          <a:r>
            <a:rPr lang="en-AU" dirty="0"/>
            <a:t>2)  X =  Doc2Vec  vector representation of Num &amp; text data </a:t>
          </a:r>
        </a:p>
        <a:p>
          <a:r>
            <a:rPr lang="en-AU" dirty="0"/>
            <a:t>     Y= Loan default predictions</a:t>
          </a:r>
          <a:endParaRPr lang="en-US" dirty="0"/>
        </a:p>
      </dgm:t>
    </dgm:pt>
    <dgm:pt modelId="{D8B0F484-88BF-42C9-BE0F-0BB7694980F0}" type="parTrans" cxnId="{DEC79079-E27A-459F-8B97-1F1811BB4EBE}">
      <dgm:prSet/>
      <dgm:spPr/>
      <dgm:t>
        <a:bodyPr/>
        <a:lstStyle/>
        <a:p>
          <a:endParaRPr lang="en-US"/>
        </a:p>
      </dgm:t>
    </dgm:pt>
    <dgm:pt modelId="{0491E3E7-632B-4B6A-BF35-83C07B9183A3}" type="sibTrans" cxnId="{DEC79079-E27A-459F-8B97-1F1811BB4EBE}">
      <dgm:prSet/>
      <dgm:spPr/>
      <dgm:t>
        <a:bodyPr/>
        <a:lstStyle/>
        <a:p>
          <a:endParaRPr lang="en-US"/>
        </a:p>
      </dgm:t>
    </dgm:pt>
    <dgm:pt modelId="{ECF67798-7B7C-4B76-890F-2CD3AB9ECB55}">
      <dgm:prSet/>
      <dgm:spPr/>
      <dgm:t>
        <a:bodyPr/>
        <a:lstStyle/>
        <a:p>
          <a:r>
            <a:rPr lang="en-AU" dirty="0"/>
            <a:t>3) Result:      Accuracy score: 77%  </a:t>
          </a:r>
        </a:p>
        <a:p>
          <a:r>
            <a:rPr lang="en-AU" dirty="0"/>
            <a:t>                                      F1 score : 0.81</a:t>
          </a:r>
          <a:endParaRPr lang="en-US" dirty="0"/>
        </a:p>
      </dgm:t>
    </dgm:pt>
    <dgm:pt modelId="{E855B239-CCC2-499E-9BA1-2A70B221061F}" type="parTrans" cxnId="{232C50DE-ECE4-4AF0-8D32-64DA77AA2983}">
      <dgm:prSet/>
      <dgm:spPr/>
      <dgm:t>
        <a:bodyPr/>
        <a:lstStyle/>
        <a:p>
          <a:endParaRPr lang="en-US"/>
        </a:p>
      </dgm:t>
    </dgm:pt>
    <dgm:pt modelId="{B2B9241D-5C3A-498F-8BE2-5B995CF45E4C}" type="sibTrans" cxnId="{232C50DE-ECE4-4AF0-8D32-64DA77AA2983}">
      <dgm:prSet/>
      <dgm:spPr/>
      <dgm:t>
        <a:bodyPr/>
        <a:lstStyle/>
        <a:p>
          <a:endParaRPr lang="en-US"/>
        </a:p>
      </dgm:t>
    </dgm:pt>
    <dgm:pt modelId="{4298E47B-ECB2-654D-9E11-523BA40D6A9C}" type="pres">
      <dgm:prSet presAssocID="{1983F496-08D0-4C53-8263-D2B2A3F7D7DB}" presName="outerComposite" presStyleCnt="0">
        <dgm:presLayoutVars>
          <dgm:chMax val="5"/>
          <dgm:dir/>
          <dgm:resizeHandles val="exact"/>
        </dgm:presLayoutVars>
      </dgm:prSet>
      <dgm:spPr/>
    </dgm:pt>
    <dgm:pt modelId="{8642362E-7D46-8040-ADA5-718D68EC69EF}" type="pres">
      <dgm:prSet presAssocID="{1983F496-08D0-4C53-8263-D2B2A3F7D7DB}" presName="dummyMaxCanvas" presStyleCnt="0">
        <dgm:presLayoutVars/>
      </dgm:prSet>
      <dgm:spPr/>
    </dgm:pt>
    <dgm:pt modelId="{30766864-EAD1-7F49-9177-249B43B6C3DC}" type="pres">
      <dgm:prSet presAssocID="{1983F496-08D0-4C53-8263-D2B2A3F7D7DB}" presName="ThreeNodes_1" presStyleLbl="node1" presStyleIdx="0" presStyleCnt="3">
        <dgm:presLayoutVars>
          <dgm:bulletEnabled val="1"/>
        </dgm:presLayoutVars>
      </dgm:prSet>
      <dgm:spPr/>
    </dgm:pt>
    <dgm:pt modelId="{C0F3C0AF-3CBB-1842-9CCD-036F190A3911}" type="pres">
      <dgm:prSet presAssocID="{1983F496-08D0-4C53-8263-D2B2A3F7D7DB}" presName="ThreeNodes_2" presStyleLbl="node1" presStyleIdx="1" presStyleCnt="3">
        <dgm:presLayoutVars>
          <dgm:bulletEnabled val="1"/>
        </dgm:presLayoutVars>
      </dgm:prSet>
      <dgm:spPr/>
    </dgm:pt>
    <dgm:pt modelId="{91600F6F-C0BD-B048-8947-83C3BB15591E}" type="pres">
      <dgm:prSet presAssocID="{1983F496-08D0-4C53-8263-D2B2A3F7D7DB}" presName="ThreeNodes_3" presStyleLbl="node1" presStyleIdx="2" presStyleCnt="3">
        <dgm:presLayoutVars>
          <dgm:bulletEnabled val="1"/>
        </dgm:presLayoutVars>
      </dgm:prSet>
      <dgm:spPr/>
    </dgm:pt>
    <dgm:pt modelId="{67C0B2D0-BE2E-D244-91FB-580D664DFF24}" type="pres">
      <dgm:prSet presAssocID="{1983F496-08D0-4C53-8263-D2B2A3F7D7DB}" presName="ThreeConn_1-2" presStyleLbl="fgAccFollowNode1" presStyleIdx="0" presStyleCnt="2">
        <dgm:presLayoutVars>
          <dgm:bulletEnabled val="1"/>
        </dgm:presLayoutVars>
      </dgm:prSet>
      <dgm:spPr/>
    </dgm:pt>
    <dgm:pt modelId="{8674372D-6F4F-334E-80C7-F25405DFEE75}" type="pres">
      <dgm:prSet presAssocID="{1983F496-08D0-4C53-8263-D2B2A3F7D7DB}" presName="ThreeConn_2-3" presStyleLbl="fgAccFollowNode1" presStyleIdx="1" presStyleCnt="2">
        <dgm:presLayoutVars>
          <dgm:bulletEnabled val="1"/>
        </dgm:presLayoutVars>
      </dgm:prSet>
      <dgm:spPr/>
    </dgm:pt>
    <dgm:pt modelId="{317DD662-68B9-7543-B519-EACDB96A3EA7}" type="pres">
      <dgm:prSet presAssocID="{1983F496-08D0-4C53-8263-D2B2A3F7D7DB}" presName="ThreeNodes_1_text" presStyleLbl="node1" presStyleIdx="2" presStyleCnt="3">
        <dgm:presLayoutVars>
          <dgm:bulletEnabled val="1"/>
        </dgm:presLayoutVars>
      </dgm:prSet>
      <dgm:spPr/>
    </dgm:pt>
    <dgm:pt modelId="{18CDF030-54A7-BD42-88A3-56699F84012A}" type="pres">
      <dgm:prSet presAssocID="{1983F496-08D0-4C53-8263-D2B2A3F7D7DB}" presName="ThreeNodes_2_text" presStyleLbl="node1" presStyleIdx="2" presStyleCnt="3">
        <dgm:presLayoutVars>
          <dgm:bulletEnabled val="1"/>
        </dgm:presLayoutVars>
      </dgm:prSet>
      <dgm:spPr/>
    </dgm:pt>
    <dgm:pt modelId="{5460BC74-F9A7-4840-958C-611244916632}" type="pres">
      <dgm:prSet presAssocID="{1983F496-08D0-4C53-8263-D2B2A3F7D7DB}" presName="ThreeNodes_3_text" presStyleLbl="node1" presStyleIdx="2" presStyleCnt="3">
        <dgm:presLayoutVars>
          <dgm:bulletEnabled val="1"/>
        </dgm:presLayoutVars>
      </dgm:prSet>
      <dgm:spPr/>
    </dgm:pt>
  </dgm:ptLst>
  <dgm:cxnLst>
    <dgm:cxn modelId="{A5CBC107-2633-6541-980D-3917525FDC5B}" type="presOf" srcId="{ECF67798-7B7C-4B76-890F-2CD3AB9ECB55}" destId="{5460BC74-F9A7-4840-958C-611244916632}" srcOrd="1" destOrd="0" presId="urn:microsoft.com/office/officeart/2005/8/layout/vProcess5"/>
    <dgm:cxn modelId="{F6BAE630-9812-D745-AB4E-0801B3E5A3F8}" type="presOf" srcId="{1983F496-08D0-4C53-8263-D2B2A3F7D7DB}" destId="{4298E47B-ECB2-654D-9E11-523BA40D6A9C}" srcOrd="0" destOrd="0" presId="urn:microsoft.com/office/officeart/2005/8/layout/vProcess5"/>
    <dgm:cxn modelId="{1A96C545-E3A2-FB4F-95C3-0743AE74854F}" type="presOf" srcId="{A3398215-578B-48C4-9FB2-79DEC8137323}" destId="{317DD662-68B9-7543-B519-EACDB96A3EA7}" srcOrd="1" destOrd="0" presId="urn:microsoft.com/office/officeart/2005/8/layout/vProcess5"/>
    <dgm:cxn modelId="{79691C70-AD89-FF47-A894-6DE4F3C52031}" type="presOf" srcId="{2BBB6ACD-05FF-4798-8B0C-0325913B2BA0}" destId="{18CDF030-54A7-BD42-88A3-56699F84012A}" srcOrd="1" destOrd="0" presId="urn:microsoft.com/office/officeart/2005/8/layout/vProcess5"/>
    <dgm:cxn modelId="{79D21775-175B-704E-AAE0-1FB956B88109}" type="presOf" srcId="{A3398215-578B-48C4-9FB2-79DEC8137323}" destId="{30766864-EAD1-7F49-9177-249B43B6C3DC}" srcOrd="0" destOrd="0" presId="urn:microsoft.com/office/officeart/2005/8/layout/vProcess5"/>
    <dgm:cxn modelId="{6BB12A77-3841-3F40-8316-1AB3D05A0E8E}" type="presOf" srcId="{D4456D00-12A3-411C-9DD0-2C2CFE832E04}" destId="{67C0B2D0-BE2E-D244-91FB-580D664DFF24}" srcOrd="0" destOrd="0" presId="urn:microsoft.com/office/officeart/2005/8/layout/vProcess5"/>
    <dgm:cxn modelId="{DEC79079-E27A-459F-8B97-1F1811BB4EBE}" srcId="{1983F496-08D0-4C53-8263-D2B2A3F7D7DB}" destId="{2BBB6ACD-05FF-4798-8B0C-0325913B2BA0}" srcOrd="1" destOrd="0" parTransId="{D8B0F484-88BF-42C9-BE0F-0BB7694980F0}" sibTransId="{0491E3E7-632B-4B6A-BF35-83C07B9183A3}"/>
    <dgm:cxn modelId="{707776AF-6EBF-E144-A21F-DAC4E718A3FE}" type="presOf" srcId="{2BBB6ACD-05FF-4798-8B0C-0325913B2BA0}" destId="{C0F3C0AF-3CBB-1842-9CCD-036F190A3911}" srcOrd="0" destOrd="0" presId="urn:microsoft.com/office/officeart/2005/8/layout/vProcess5"/>
    <dgm:cxn modelId="{9D0A57DA-2B3F-4545-90E6-CDA6156C2DFE}" type="presOf" srcId="{0491E3E7-632B-4B6A-BF35-83C07B9183A3}" destId="{8674372D-6F4F-334E-80C7-F25405DFEE75}" srcOrd="0" destOrd="0" presId="urn:microsoft.com/office/officeart/2005/8/layout/vProcess5"/>
    <dgm:cxn modelId="{232C50DE-ECE4-4AF0-8D32-64DA77AA2983}" srcId="{1983F496-08D0-4C53-8263-D2B2A3F7D7DB}" destId="{ECF67798-7B7C-4B76-890F-2CD3AB9ECB55}" srcOrd="2" destOrd="0" parTransId="{E855B239-CCC2-499E-9BA1-2A70B221061F}" sibTransId="{B2B9241D-5C3A-498F-8BE2-5B995CF45E4C}"/>
    <dgm:cxn modelId="{ED81BFDE-4B4C-45C5-B2DB-1AB77D099ED2}" srcId="{1983F496-08D0-4C53-8263-D2B2A3F7D7DB}" destId="{A3398215-578B-48C4-9FB2-79DEC8137323}" srcOrd="0" destOrd="0" parTransId="{22023276-1443-4752-B46C-F93EC7403D22}" sibTransId="{D4456D00-12A3-411C-9DD0-2C2CFE832E04}"/>
    <dgm:cxn modelId="{35F384FC-DBFF-5245-97CC-762D76C212DB}" type="presOf" srcId="{ECF67798-7B7C-4B76-890F-2CD3AB9ECB55}" destId="{91600F6F-C0BD-B048-8947-83C3BB15591E}" srcOrd="0" destOrd="0" presId="urn:microsoft.com/office/officeart/2005/8/layout/vProcess5"/>
    <dgm:cxn modelId="{CB15C678-F0A4-524C-9097-1489F35D44C6}" type="presParOf" srcId="{4298E47B-ECB2-654D-9E11-523BA40D6A9C}" destId="{8642362E-7D46-8040-ADA5-718D68EC69EF}" srcOrd="0" destOrd="0" presId="urn:microsoft.com/office/officeart/2005/8/layout/vProcess5"/>
    <dgm:cxn modelId="{1DC20963-C2D8-9E43-B15B-9B525D350C64}" type="presParOf" srcId="{4298E47B-ECB2-654D-9E11-523BA40D6A9C}" destId="{30766864-EAD1-7F49-9177-249B43B6C3DC}" srcOrd="1" destOrd="0" presId="urn:microsoft.com/office/officeart/2005/8/layout/vProcess5"/>
    <dgm:cxn modelId="{FDDAD108-8C64-FA41-82B6-295838D80BFE}" type="presParOf" srcId="{4298E47B-ECB2-654D-9E11-523BA40D6A9C}" destId="{C0F3C0AF-3CBB-1842-9CCD-036F190A3911}" srcOrd="2" destOrd="0" presId="urn:microsoft.com/office/officeart/2005/8/layout/vProcess5"/>
    <dgm:cxn modelId="{4FCB5607-9234-934D-803E-DA43C60D6F39}" type="presParOf" srcId="{4298E47B-ECB2-654D-9E11-523BA40D6A9C}" destId="{91600F6F-C0BD-B048-8947-83C3BB15591E}" srcOrd="3" destOrd="0" presId="urn:microsoft.com/office/officeart/2005/8/layout/vProcess5"/>
    <dgm:cxn modelId="{8DFE1E47-9DA8-2346-B0B2-A5CF41276C15}" type="presParOf" srcId="{4298E47B-ECB2-654D-9E11-523BA40D6A9C}" destId="{67C0B2D0-BE2E-D244-91FB-580D664DFF24}" srcOrd="4" destOrd="0" presId="urn:microsoft.com/office/officeart/2005/8/layout/vProcess5"/>
    <dgm:cxn modelId="{06454CA5-517A-6B4B-964A-B5BA3B4E9C87}" type="presParOf" srcId="{4298E47B-ECB2-654D-9E11-523BA40D6A9C}" destId="{8674372D-6F4F-334E-80C7-F25405DFEE75}" srcOrd="5" destOrd="0" presId="urn:microsoft.com/office/officeart/2005/8/layout/vProcess5"/>
    <dgm:cxn modelId="{7E69490B-8413-214B-A15A-D164710B4DF2}" type="presParOf" srcId="{4298E47B-ECB2-654D-9E11-523BA40D6A9C}" destId="{317DD662-68B9-7543-B519-EACDB96A3EA7}" srcOrd="6" destOrd="0" presId="urn:microsoft.com/office/officeart/2005/8/layout/vProcess5"/>
    <dgm:cxn modelId="{BA8D2B0B-EFED-D44D-81EE-A096627861ED}" type="presParOf" srcId="{4298E47B-ECB2-654D-9E11-523BA40D6A9C}" destId="{18CDF030-54A7-BD42-88A3-56699F84012A}" srcOrd="7" destOrd="0" presId="urn:microsoft.com/office/officeart/2005/8/layout/vProcess5"/>
    <dgm:cxn modelId="{CBE43AFF-311F-1D4F-A6D5-109400882CA1}" type="presParOf" srcId="{4298E47B-ECB2-654D-9E11-523BA40D6A9C}" destId="{5460BC74-F9A7-4840-958C-61124491663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83F496-08D0-4C53-8263-D2B2A3F7D7D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398215-578B-48C4-9FB2-79DEC8137323}">
      <dgm:prSet/>
      <dgm:spPr/>
      <dgm:t>
        <a:bodyPr/>
        <a:lstStyle/>
        <a:p>
          <a:pPr>
            <a:lnSpc>
              <a:spcPct val="100000"/>
            </a:lnSpc>
          </a:pPr>
          <a:r>
            <a:rPr lang="en-AU"/>
            <a:t> Training with X_train</a:t>
          </a:r>
        </a:p>
        <a:p>
          <a:pPr>
            <a:lnSpc>
              <a:spcPct val="100000"/>
            </a:lnSpc>
          </a:pPr>
          <a:r>
            <a:rPr lang="en-AU"/>
            <a:t> to generate the vocabulary of words</a:t>
          </a:r>
          <a:endParaRPr lang="en-US"/>
        </a:p>
      </dgm:t>
    </dgm:pt>
    <dgm:pt modelId="{22023276-1443-4752-B46C-F93EC7403D22}" type="parTrans" cxnId="{ED81BFDE-4B4C-45C5-B2DB-1AB77D099ED2}">
      <dgm:prSet/>
      <dgm:spPr/>
      <dgm:t>
        <a:bodyPr/>
        <a:lstStyle/>
        <a:p>
          <a:endParaRPr lang="en-US"/>
        </a:p>
      </dgm:t>
    </dgm:pt>
    <dgm:pt modelId="{D4456D00-12A3-411C-9DD0-2C2CFE832E04}" type="sibTrans" cxnId="{ED81BFDE-4B4C-45C5-B2DB-1AB77D099ED2}">
      <dgm:prSet/>
      <dgm:spPr/>
      <dgm:t>
        <a:bodyPr/>
        <a:lstStyle/>
        <a:p>
          <a:endParaRPr lang="en-US"/>
        </a:p>
      </dgm:t>
    </dgm:pt>
    <dgm:pt modelId="{2BBB6ACD-05FF-4798-8B0C-0325913B2BA0}">
      <dgm:prSet/>
      <dgm:spPr/>
      <dgm:t>
        <a:bodyPr/>
        <a:lstStyle/>
        <a:p>
          <a:pPr>
            <a:lnSpc>
              <a:spcPct val="100000"/>
            </a:lnSpc>
          </a:pPr>
          <a:r>
            <a:rPr lang="en-AU"/>
            <a:t>  Decode Testing &amp; Training datasets</a:t>
          </a:r>
          <a:endParaRPr lang="en-US"/>
        </a:p>
      </dgm:t>
    </dgm:pt>
    <dgm:pt modelId="{D8B0F484-88BF-42C9-BE0F-0BB7694980F0}" type="parTrans" cxnId="{DEC79079-E27A-459F-8B97-1F1811BB4EBE}">
      <dgm:prSet/>
      <dgm:spPr/>
      <dgm:t>
        <a:bodyPr/>
        <a:lstStyle/>
        <a:p>
          <a:endParaRPr lang="en-US"/>
        </a:p>
      </dgm:t>
    </dgm:pt>
    <dgm:pt modelId="{0491E3E7-632B-4B6A-BF35-83C07B9183A3}" type="sibTrans" cxnId="{DEC79079-E27A-459F-8B97-1F1811BB4EBE}">
      <dgm:prSet/>
      <dgm:spPr/>
      <dgm:t>
        <a:bodyPr/>
        <a:lstStyle/>
        <a:p>
          <a:endParaRPr lang="en-US"/>
        </a:p>
      </dgm:t>
    </dgm:pt>
    <dgm:pt modelId="{ECF67798-7B7C-4B76-890F-2CD3AB9ECB55}">
      <dgm:prSet/>
      <dgm:spPr/>
      <dgm:t>
        <a:bodyPr/>
        <a:lstStyle/>
        <a:p>
          <a:pPr>
            <a:lnSpc>
              <a:spcPct val="100000"/>
            </a:lnSpc>
          </a:pPr>
          <a:r>
            <a:rPr lang="en-US"/>
            <a:t>Pass the vectors to a classifier  (Log reg) to generate results</a:t>
          </a:r>
        </a:p>
      </dgm:t>
    </dgm:pt>
    <dgm:pt modelId="{E855B239-CCC2-499E-9BA1-2A70B221061F}" type="parTrans" cxnId="{232C50DE-ECE4-4AF0-8D32-64DA77AA2983}">
      <dgm:prSet/>
      <dgm:spPr/>
      <dgm:t>
        <a:bodyPr/>
        <a:lstStyle/>
        <a:p>
          <a:endParaRPr lang="en-US"/>
        </a:p>
      </dgm:t>
    </dgm:pt>
    <dgm:pt modelId="{B2B9241D-5C3A-498F-8BE2-5B995CF45E4C}" type="sibTrans" cxnId="{232C50DE-ECE4-4AF0-8D32-64DA77AA2983}">
      <dgm:prSet/>
      <dgm:spPr/>
      <dgm:t>
        <a:bodyPr/>
        <a:lstStyle/>
        <a:p>
          <a:endParaRPr lang="en-US"/>
        </a:p>
      </dgm:t>
    </dgm:pt>
    <dgm:pt modelId="{92C34F99-310D-49FF-B9BD-CFE54CB51FB1}" type="pres">
      <dgm:prSet presAssocID="{1983F496-08D0-4C53-8263-D2B2A3F7D7DB}" presName="root" presStyleCnt="0">
        <dgm:presLayoutVars>
          <dgm:dir/>
          <dgm:resizeHandles val="exact"/>
        </dgm:presLayoutVars>
      </dgm:prSet>
      <dgm:spPr/>
    </dgm:pt>
    <dgm:pt modelId="{D705A906-73BE-42B3-89ED-13AA4117D018}" type="pres">
      <dgm:prSet presAssocID="{A3398215-578B-48C4-9FB2-79DEC8137323}" presName="compNode" presStyleCnt="0"/>
      <dgm:spPr/>
    </dgm:pt>
    <dgm:pt modelId="{F4B0E22D-C689-4661-A44B-8275FABB366D}" type="pres">
      <dgm:prSet presAssocID="{A3398215-578B-48C4-9FB2-79DEC81373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3F0BEFDE-B033-4D25-AEF0-C92DC7CD4E06}" type="pres">
      <dgm:prSet presAssocID="{A3398215-578B-48C4-9FB2-79DEC8137323}" presName="spaceRect" presStyleCnt="0"/>
      <dgm:spPr/>
    </dgm:pt>
    <dgm:pt modelId="{71C0D049-B614-4643-9560-107CB167AA15}" type="pres">
      <dgm:prSet presAssocID="{A3398215-578B-48C4-9FB2-79DEC8137323}" presName="textRect" presStyleLbl="revTx" presStyleIdx="0" presStyleCnt="3">
        <dgm:presLayoutVars>
          <dgm:chMax val="1"/>
          <dgm:chPref val="1"/>
        </dgm:presLayoutVars>
      </dgm:prSet>
      <dgm:spPr/>
    </dgm:pt>
    <dgm:pt modelId="{1C8863D3-39C5-4451-9973-D446275760F8}" type="pres">
      <dgm:prSet presAssocID="{D4456D00-12A3-411C-9DD0-2C2CFE832E04}" presName="sibTrans" presStyleCnt="0"/>
      <dgm:spPr/>
    </dgm:pt>
    <dgm:pt modelId="{42CAE786-ED88-45A7-BE0B-F7AC2E3E0354}" type="pres">
      <dgm:prSet presAssocID="{2BBB6ACD-05FF-4798-8B0C-0325913B2BA0}" presName="compNode" presStyleCnt="0"/>
      <dgm:spPr/>
    </dgm:pt>
    <dgm:pt modelId="{A35FE520-1F3C-4683-AED7-F246F7C3EEF6}" type="pres">
      <dgm:prSet presAssocID="{2BBB6ACD-05FF-4798-8B0C-0325913B2B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572CF4DE-781C-41FA-815D-24811471D9D0}" type="pres">
      <dgm:prSet presAssocID="{2BBB6ACD-05FF-4798-8B0C-0325913B2BA0}" presName="spaceRect" presStyleCnt="0"/>
      <dgm:spPr/>
    </dgm:pt>
    <dgm:pt modelId="{39F2E14C-7736-43ED-A8B8-D6C3A061C1E3}" type="pres">
      <dgm:prSet presAssocID="{2BBB6ACD-05FF-4798-8B0C-0325913B2BA0}" presName="textRect" presStyleLbl="revTx" presStyleIdx="1" presStyleCnt="3">
        <dgm:presLayoutVars>
          <dgm:chMax val="1"/>
          <dgm:chPref val="1"/>
        </dgm:presLayoutVars>
      </dgm:prSet>
      <dgm:spPr/>
    </dgm:pt>
    <dgm:pt modelId="{2137BDD2-CFB1-4A28-97C3-4E570CBB8E04}" type="pres">
      <dgm:prSet presAssocID="{0491E3E7-632B-4B6A-BF35-83C07B9183A3}" presName="sibTrans" presStyleCnt="0"/>
      <dgm:spPr/>
    </dgm:pt>
    <dgm:pt modelId="{EE7B0EA1-C0B9-48DE-90EB-AA68EFD75F5C}" type="pres">
      <dgm:prSet presAssocID="{ECF67798-7B7C-4B76-890F-2CD3AB9ECB55}" presName="compNode" presStyleCnt="0"/>
      <dgm:spPr/>
    </dgm:pt>
    <dgm:pt modelId="{F75F338B-3BD2-44D7-8133-260B5214AD76}" type="pres">
      <dgm:prSet presAssocID="{ECF67798-7B7C-4B76-890F-2CD3AB9ECB5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4817160-6790-499D-8276-1D2DC8D87736}" type="pres">
      <dgm:prSet presAssocID="{ECF67798-7B7C-4B76-890F-2CD3AB9ECB55}" presName="spaceRect" presStyleCnt="0"/>
      <dgm:spPr/>
    </dgm:pt>
    <dgm:pt modelId="{A6A20963-7BA9-4D40-84E8-79ACC669F2C9}" type="pres">
      <dgm:prSet presAssocID="{ECF67798-7B7C-4B76-890F-2CD3AB9ECB55}" presName="textRect" presStyleLbl="revTx" presStyleIdx="2" presStyleCnt="3">
        <dgm:presLayoutVars>
          <dgm:chMax val="1"/>
          <dgm:chPref val="1"/>
        </dgm:presLayoutVars>
      </dgm:prSet>
      <dgm:spPr/>
    </dgm:pt>
  </dgm:ptLst>
  <dgm:cxnLst>
    <dgm:cxn modelId="{41B43002-1EC5-F640-A510-24E483177A22}" type="presOf" srcId="{2BBB6ACD-05FF-4798-8B0C-0325913B2BA0}" destId="{39F2E14C-7736-43ED-A8B8-D6C3A061C1E3}" srcOrd="0" destOrd="0" presId="urn:microsoft.com/office/officeart/2018/2/layout/IconLabelList"/>
    <dgm:cxn modelId="{D48A7A27-AF90-E648-8BE2-55DF54F266D0}" type="presOf" srcId="{A3398215-578B-48C4-9FB2-79DEC8137323}" destId="{71C0D049-B614-4643-9560-107CB167AA15}" srcOrd="0" destOrd="0" presId="urn:microsoft.com/office/officeart/2018/2/layout/IconLabelList"/>
    <dgm:cxn modelId="{5049575A-4665-134A-9A63-9F09BDD9C78F}" type="presOf" srcId="{1983F496-08D0-4C53-8263-D2B2A3F7D7DB}" destId="{92C34F99-310D-49FF-B9BD-CFE54CB51FB1}" srcOrd="0" destOrd="0" presId="urn:microsoft.com/office/officeart/2018/2/layout/IconLabelList"/>
    <dgm:cxn modelId="{DEC79079-E27A-459F-8B97-1F1811BB4EBE}" srcId="{1983F496-08D0-4C53-8263-D2B2A3F7D7DB}" destId="{2BBB6ACD-05FF-4798-8B0C-0325913B2BA0}" srcOrd="1" destOrd="0" parTransId="{D8B0F484-88BF-42C9-BE0F-0BB7694980F0}" sibTransId="{0491E3E7-632B-4B6A-BF35-83C07B9183A3}"/>
    <dgm:cxn modelId="{BAB85ECB-1BF6-1F4F-BD1C-30F374778764}" type="presOf" srcId="{ECF67798-7B7C-4B76-890F-2CD3AB9ECB55}" destId="{A6A20963-7BA9-4D40-84E8-79ACC669F2C9}" srcOrd="0" destOrd="0" presId="urn:microsoft.com/office/officeart/2018/2/layout/IconLabelList"/>
    <dgm:cxn modelId="{232C50DE-ECE4-4AF0-8D32-64DA77AA2983}" srcId="{1983F496-08D0-4C53-8263-D2B2A3F7D7DB}" destId="{ECF67798-7B7C-4B76-890F-2CD3AB9ECB55}" srcOrd="2" destOrd="0" parTransId="{E855B239-CCC2-499E-9BA1-2A70B221061F}" sibTransId="{B2B9241D-5C3A-498F-8BE2-5B995CF45E4C}"/>
    <dgm:cxn modelId="{ED81BFDE-4B4C-45C5-B2DB-1AB77D099ED2}" srcId="{1983F496-08D0-4C53-8263-D2B2A3F7D7DB}" destId="{A3398215-578B-48C4-9FB2-79DEC8137323}" srcOrd="0" destOrd="0" parTransId="{22023276-1443-4752-B46C-F93EC7403D22}" sibTransId="{D4456D00-12A3-411C-9DD0-2C2CFE832E04}"/>
    <dgm:cxn modelId="{7B8FE8C9-D339-3642-8445-97962652B2A2}" type="presParOf" srcId="{92C34F99-310D-49FF-B9BD-CFE54CB51FB1}" destId="{D705A906-73BE-42B3-89ED-13AA4117D018}" srcOrd="0" destOrd="0" presId="urn:microsoft.com/office/officeart/2018/2/layout/IconLabelList"/>
    <dgm:cxn modelId="{FABCDF80-0AD0-7C46-A9F2-991BEDFE3804}" type="presParOf" srcId="{D705A906-73BE-42B3-89ED-13AA4117D018}" destId="{F4B0E22D-C689-4661-A44B-8275FABB366D}" srcOrd="0" destOrd="0" presId="urn:microsoft.com/office/officeart/2018/2/layout/IconLabelList"/>
    <dgm:cxn modelId="{75DC0227-4793-5E40-8428-DA3DA7FE6821}" type="presParOf" srcId="{D705A906-73BE-42B3-89ED-13AA4117D018}" destId="{3F0BEFDE-B033-4D25-AEF0-C92DC7CD4E06}" srcOrd="1" destOrd="0" presId="urn:microsoft.com/office/officeart/2018/2/layout/IconLabelList"/>
    <dgm:cxn modelId="{8BECC535-A313-134C-8572-F1629A22A86E}" type="presParOf" srcId="{D705A906-73BE-42B3-89ED-13AA4117D018}" destId="{71C0D049-B614-4643-9560-107CB167AA15}" srcOrd="2" destOrd="0" presId="urn:microsoft.com/office/officeart/2018/2/layout/IconLabelList"/>
    <dgm:cxn modelId="{1A811A38-A6E0-DC4F-9235-273180D4D25F}" type="presParOf" srcId="{92C34F99-310D-49FF-B9BD-CFE54CB51FB1}" destId="{1C8863D3-39C5-4451-9973-D446275760F8}" srcOrd="1" destOrd="0" presId="urn:microsoft.com/office/officeart/2018/2/layout/IconLabelList"/>
    <dgm:cxn modelId="{E443B511-8C4A-A14F-B7C1-899D3AA122BD}" type="presParOf" srcId="{92C34F99-310D-49FF-B9BD-CFE54CB51FB1}" destId="{42CAE786-ED88-45A7-BE0B-F7AC2E3E0354}" srcOrd="2" destOrd="0" presId="urn:microsoft.com/office/officeart/2018/2/layout/IconLabelList"/>
    <dgm:cxn modelId="{3ADBE888-A99B-D046-9B58-6B861F04FF6A}" type="presParOf" srcId="{42CAE786-ED88-45A7-BE0B-F7AC2E3E0354}" destId="{A35FE520-1F3C-4683-AED7-F246F7C3EEF6}" srcOrd="0" destOrd="0" presId="urn:microsoft.com/office/officeart/2018/2/layout/IconLabelList"/>
    <dgm:cxn modelId="{DC7D18FC-A269-2940-9F1A-AFCECAF5D05A}" type="presParOf" srcId="{42CAE786-ED88-45A7-BE0B-F7AC2E3E0354}" destId="{572CF4DE-781C-41FA-815D-24811471D9D0}" srcOrd="1" destOrd="0" presId="urn:microsoft.com/office/officeart/2018/2/layout/IconLabelList"/>
    <dgm:cxn modelId="{D7866282-E448-AF40-B1CC-0A1E2269D20D}" type="presParOf" srcId="{42CAE786-ED88-45A7-BE0B-F7AC2E3E0354}" destId="{39F2E14C-7736-43ED-A8B8-D6C3A061C1E3}" srcOrd="2" destOrd="0" presId="urn:microsoft.com/office/officeart/2018/2/layout/IconLabelList"/>
    <dgm:cxn modelId="{848B5429-870A-B344-A0A0-83926942C4EC}" type="presParOf" srcId="{92C34F99-310D-49FF-B9BD-CFE54CB51FB1}" destId="{2137BDD2-CFB1-4A28-97C3-4E570CBB8E04}" srcOrd="3" destOrd="0" presId="urn:microsoft.com/office/officeart/2018/2/layout/IconLabelList"/>
    <dgm:cxn modelId="{47438123-E99E-064C-8E0A-9799C1969978}" type="presParOf" srcId="{92C34F99-310D-49FF-B9BD-CFE54CB51FB1}" destId="{EE7B0EA1-C0B9-48DE-90EB-AA68EFD75F5C}" srcOrd="4" destOrd="0" presId="urn:microsoft.com/office/officeart/2018/2/layout/IconLabelList"/>
    <dgm:cxn modelId="{F7CD1E72-3094-0642-A80E-4DE2329C4598}" type="presParOf" srcId="{EE7B0EA1-C0B9-48DE-90EB-AA68EFD75F5C}" destId="{F75F338B-3BD2-44D7-8133-260B5214AD76}" srcOrd="0" destOrd="0" presId="urn:microsoft.com/office/officeart/2018/2/layout/IconLabelList"/>
    <dgm:cxn modelId="{AA012595-2D0C-954D-8B7E-2C396DB43320}" type="presParOf" srcId="{EE7B0EA1-C0B9-48DE-90EB-AA68EFD75F5C}" destId="{A4817160-6790-499D-8276-1D2DC8D87736}" srcOrd="1" destOrd="0" presId="urn:microsoft.com/office/officeart/2018/2/layout/IconLabelList"/>
    <dgm:cxn modelId="{B1C33F8F-5E3E-994A-9669-86029BEE1A72}" type="presParOf" srcId="{EE7B0EA1-C0B9-48DE-90EB-AA68EFD75F5C}" destId="{A6A20963-7BA9-4D40-84E8-79ACC669F2C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C7AAF4C-31C9-4487-B146-7B472E01833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1FE8406-5B4C-45B2-AB59-A54DD9436BC1}">
      <dgm:prSet/>
      <dgm:spPr/>
      <dgm:t>
        <a:bodyPr/>
        <a:lstStyle/>
        <a:p>
          <a:r>
            <a:rPr lang="en-US"/>
            <a:t>Continue working for NLP custom embeddings on dataset with SME.</a:t>
          </a:r>
        </a:p>
      </dgm:t>
    </dgm:pt>
    <dgm:pt modelId="{F66F5CF3-15AB-4E35-BE1C-FF1AD0D08C1A}" type="parTrans" cxnId="{08AF2E4E-4C63-455D-B48A-FB8AAE46F3E9}">
      <dgm:prSet/>
      <dgm:spPr/>
      <dgm:t>
        <a:bodyPr/>
        <a:lstStyle/>
        <a:p>
          <a:endParaRPr lang="en-US"/>
        </a:p>
      </dgm:t>
    </dgm:pt>
    <dgm:pt modelId="{1B434286-2CAE-4509-8FAA-AE73A032C361}" type="sibTrans" cxnId="{08AF2E4E-4C63-455D-B48A-FB8AAE46F3E9}">
      <dgm:prSet/>
      <dgm:spPr/>
      <dgm:t>
        <a:bodyPr/>
        <a:lstStyle/>
        <a:p>
          <a:endParaRPr lang="en-US"/>
        </a:p>
      </dgm:t>
    </dgm:pt>
    <dgm:pt modelId="{0FBD8648-1F22-4021-BC24-38981E0C838C}">
      <dgm:prSet/>
      <dgm:spPr/>
      <dgm:t>
        <a:bodyPr/>
        <a:lstStyle/>
        <a:p>
          <a:r>
            <a:rPr lang="en-US"/>
            <a:t>Implement web version using Flask</a:t>
          </a:r>
          <a:br>
            <a:rPr lang="en-US"/>
          </a:br>
          <a:endParaRPr lang="en-US"/>
        </a:p>
      </dgm:t>
    </dgm:pt>
    <dgm:pt modelId="{5ADB9B8C-D531-49DE-9154-D1135B951E3E}" type="parTrans" cxnId="{40AD13BA-8632-498D-919D-F5D4A1C5B77C}">
      <dgm:prSet/>
      <dgm:spPr/>
      <dgm:t>
        <a:bodyPr/>
        <a:lstStyle/>
        <a:p>
          <a:endParaRPr lang="en-US"/>
        </a:p>
      </dgm:t>
    </dgm:pt>
    <dgm:pt modelId="{572971CD-9020-4A5F-88FF-F1AB65C6977F}" type="sibTrans" cxnId="{40AD13BA-8632-498D-919D-F5D4A1C5B77C}">
      <dgm:prSet/>
      <dgm:spPr/>
      <dgm:t>
        <a:bodyPr/>
        <a:lstStyle/>
        <a:p>
          <a:endParaRPr lang="en-US"/>
        </a:p>
      </dgm:t>
    </dgm:pt>
    <dgm:pt modelId="{09582E77-1A72-4983-AE8F-7D7F7B22FC8C}" type="pres">
      <dgm:prSet presAssocID="{5C7AAF4C-31C9-4487-B146-7B472E01833F}" presName="root" presStyleCnt="0">
        <dgm:presLayoutVars>
          <dgm:dir/>
          <dgm:resizeHandles val="exact"/>
        </dgm:presLayoutVars>
      </dgm:prSet>
      <dgm:spPr/>
    </dgm:pt>
    <dgm:pt modelId="{8B330E69-1A05-4CEE-8E3A-3B32CB1DB798}" type="pres">
      <dgm:prSet presAssocID="{71FE8406-5B4C-45B2-AB59-A54DD9436BC1}" presName="compNode" presStyleCnt="0"/>
      <dgm:spPr/>
    </dgm:pt>
    <dgm:pt modelId="{95976295-256E-4143-9A98-B02E8B7DAD52}" type="pres">
      <dgm:prSet presAssocID="{71FE8406-5B4C-45B2-AB59-A54DD9436BC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ngle gear"/>
        </a:ext>
      </dgm:extLst>
    </dgm:pt>
    <dgm:pt modelId="{87A4783A-C915-4D17-82B1-C1940DEC73DD}" type="pres">
      <dgm:prSet presAssocID="{71FE8406-5B4C-45B2-AB59-A54DD9436BC1}" presName="spaceRect" presStyleCnt="0"/>
      <dgm:spPr/>
    </dgm:pt>
    <dgm:pt modelId="{06B1DE77-C310-44EE-976A-6697403CABB6}" type="pres">
      <dgm:prSet presAssocID="{71FE8406-5B4C-45B2-AB59-A54DD9436BC1}" presName="textRect" presStyleLbl="revTx" presStyleIdx="0" presStyleCnt="2">
        <dgm:presLayoutVars>
          <dgm:chMax val="1"/>
          <dgm:chPref val="1"/>
        </dgm:presLayoutVars>
      </dgm:prSet>
      <dgm:spPr/>
    </dgm:pt>
    <dgm:pt modelId="{7F1BDEE5-5AEC-44F2-B007-45AE7EEA7500}" type="pres">
      <dgm:prSet presAssocID="{1B434286-2CAE-4509-8FAA-AE73A032C361}" presName="sibTrans" presStyleCnt="0"/>
      <dgm:spPr/>
    </dgm:pt>
    <dgm:pt modelId="{C2CAB059-4EFF-43DF-838F-49535F157D7B}" type="pres">
      <dgm:prSet presAssocID="{0FBD8648-1F22-4021-BC24-38981E0C838C}" presName="compNode" presStyleCnt="0"/>
      <dgm:spPr/>
    </dgm:pt>
    <dgm:pt modelId="{5FF51A9F-8CD4-473C-B1BD-9381559DC624}" type="pres">
      <dgm:prSet presAssocID="{0FBD8648-1F22-4021-BC24-38981E0C838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362ADC97-D394-4765-ADAE-05E133406821}" type="pres">
      <dgm:prSet presAssocID="{0FBD8648-1F22-4021-BC24-38981E0C838C}" presName="spaceRect" presStyleCnt="0"/>
      <dgm:spPr/>
    </dgm:pt>
    <dgm:pt modelId="{0C86BE8F-90E9-46BD-A45F-2E1DC62C2E93}" type="pres">
      <dgm:prSet presAssocID="{0FBD8648-1F22-4021-BC24-38981E0C838C}" presName="textRect" presStyleLbl="revTx" presStyleIdx="1" presStyleCnt="2">
        <dgm:presLayoutVars>
          <dgm:chMax val="1"/>
          <dgm:chPref val="1"/>
        </dgm:presLayoutVars>
      </dgm:prSet>
      <dgm:spPr/>
    </dgm:pt>
  </dgm:ptLst>
  <dgm:cxnLst>
    <dgm:cxn modelId="{E4407530-5AA2-4441-933C-CEBBC4B9F3A8}" type="presOf" srcId="{0FBD8648-1F22-4021-BC24-38981E0C838C}" destId="{0C86BE8F-90E9-46BD-A45F-2E1DC62C2E93}" srcOrd="0" destOrd="0" presId="urn:microsoft.com/office/officeart/2018/2/layout/IconLabelList"/>
    <dgm:cxn modelId="{08AF2E4E-4C63-455D-B48A-FB8AAE46F3E9}" srcId="{5C7AAF4C-31C9-4487-B146-7B472E01833F}" destId="{71FE8406-5B4C-45B2-AB59-A54DD9436BC1}" srcOrd="0" destOrd="0" parTransId="{F66F5CF3-15AB-4E35-BE1C-FF1AD0D08C1A}" sibTransId="{1B434286-2CAE-4509-8FAA-AE73A032C361}"/>
    <dgm:cxn modelId="{8A2340B2-A1BC-406D-8ECD-195806697B1C}" type="presOf" srcId="{5C7AAF4C-31C9-4487-B146-7B472E01833F}" destId="{09582E77-1A72-4983-AE8F-7D7F7B22FC8C}" srcOrd="0" destOrd="0" presId="urn:microsoft.com/office/officeart/2018/2/layout/IconLabelList"/>
    <dgm:cxn modelId="{40AD13BA-8632-498D-919D-F5D4A1C5B77C}" srcId="{5C7AAF4C-31C9-4487-B146-7B472E01833F}" destId="{0FBD8648-1F22-4021-BC24-38981E0C838C}" srcOrd="1" destOrd="0" parTransId="{5ADB9B8C-D531-49DE-9154-D1135B951E3E}" sibTransId="{572971CD-9020-4A5F-88FF-F1AB65C6977F}"/>
    <dgm:cxn modelId="{099885CE-2AF6-4925-ADE5-35CF2B8E8F18}" type="presOf" srcId="{71FE8406-5B4C-45B2-AB59-A54DD9436BC1}" destId="{06B1DE77-C310-44EE-976A-6697403CABB6}" srcOrd="0" destOrd="0" presId="urn:microsoft.com/office/officeart/2018/2/layout/IconLabelList"/>
    <dgm:cxn modelId="{EE24F603-2D48-49D4-B0BB-3AC022F51C39}" type="presParOf" srcId="{09582E77-1A72-4983-AE8F-7D7F7B22FC8C}" destId="{8B330E69-1A05-4CEE-8E3A-3B32CB1DB798}" srcOrd="0" destOrd="0" presId="urn:microsoft.com/office/officeart/2018/2/layout/IconLabelList"/>
    <dgm:cxn modelId="{A665D7AB-8F24-4569-9DC0-FECE70696F46}" type="presParOf" srcId="{8B330E69-1A05-4CEE-8E3A-3B32CB1DB798}" destId="{95976295-256E-4143-9A98-B02E8B7DAD52}" srcOrd="0" destOrd="0" presId="urn:microsoft.com/office/officeart/2018/2/layout/IconLabelList"/>
    <dgm:cxn modelId="{008FB68A-340E-4E22-A325-5BB618B61B22}" type="presParOf" srcId="{8B330E69-1A05-4CEE-8E3A-3B32CB1DB798}" destId="{87A4783A-C915-4D17-82B1-C1940DEC73DD}" srcOrd="1" destOrd="0" presId="urn:microsoft.com/office/officeart/2018/2/layout/IconLabelList"/>
    <dgm:cxn modelId="{A7F58AD4-68D5-480A-8632-F41A6CAA0B00}" type="presParOf" srcId="{8B330E69-1A05-4CEE-8E3A-3B32CB1DB798}" destId="{06B1DE77-C310-44EE-976A-6697403CABB6}" srcOrd="2" destOrd="0" presId="urn:microsoft.com/office/officeart/2018/2/layout/IconLabelList"/>
    <dgm:cxn modelId="{57760AAD-5B29-4E05-BBAF-A9A37880B68B}" type="presParOf" srcId="{09582E77-1A72-4983-AE8F-7D7F7B22FC8C}" destId="{7F1BDEE5-5AEC-44F2-B007-45AE7EEA7500}" srcOrd="1" destOrd="0" presId="urn:microsoft.com/office/officeart/2018/2/layout/IconLabelList"/>
    <dgm:cxn modelId="{88AB66C8-BE86-487E-9941-BE2881B07B8A}" type="presParOf" srcId="{09582E77-1A72-4983-AE8F-7D7F7B22FC8C}" destId="{C2CAB059-4EFF-43DF-838F-49535F157D7B}" srcOrd="2" destOrd="0" presId="urn:microsoft.com/office/officeart/2018/2/layout/IconLabelList"/>
    <dgm:cxn modelId="{2AE790A5-324B-4E1B-8C16-F72284EDC021}" type="presParOf" srcId="{C2CAB059-4EFF-43DF-838F-49535F157D7B}" destId="{5FF51A9F-8CD4-473C-B1BD-9381559DC624}" srcOrd="0" destOrd="0" presId="urn:microsoft.com/office/officeart/2018/2/layout/IconLabelList"/>
    <dgm:cxn modelId="{5FB2B56B-96CC-4AFC-AE73-085D10DAEED1}" type="presParOf" srcId="{C2CAB059-4EFF-43DF-838F-49535F157D7B}" destId="{362ADC97-D394-4765-ADAE-05E133406821}" srcOrd="1" destOrd="0" presId="urn:microsoft.com/office/officeart/2018/2/layout/IconLabelList"/>
    <dgm:cxn modelId="{27B0BE22-C3FC-4DCC-925C-682431F9D025}" type="presParOf" srcId="{C2CAB059-4EFF-43DF-838F-49535F157D7B}" destId="{0C86BE8F-90E9-46BD-A45F-2E1DC62C2E9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FC642-876A-0745-BE9B-76459469CEDA}">
      <dsp:nvSpPr>
        <dsp:cNvPr id="0" name=""/>
        <dsp:cNvSpPr/>
      </dsp:nvSpPr>
      <dsp:spPr>
        <a:xfrm>
          <a:off x="0" y="100152"/>
          <a:ext cx="6513603" cy="280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a:t>In the financial domain, anomaly detection solutions were not able to use all the text data that was available for the customers like emails, chats with customer agents, survey information, financial transaction information, etc. Not able to channel these data to make better anomaly predictions.</a:t>
          </a:r>
          <a:endParaRPr lang="en-US" sz="2400" kern="1200"/>
        </a:p>
      </dsp:txBody>
      <dsp:txXfrm>
        <a:off x="137075" y="237227"/>
        <a:ext cx="6239453" cy="2533850"/>
      </dsp:txXfrm>
    </dsp:sp>
    <dsp:sp modelId="{CFC48797-24E4-7049-91C1-D5093517BD7D}">
      <dsp:nvSpPr>
        <dsp:cNvPr id="0" name=""/>
        <dsp:cNvSpPr/>
      </dsp:nvSpPr>
      <dsp:spPr>
        <a:xfrm>
          <a:off x="0" y="2977272"/>
          <a:ext cx="6513603" cy="2808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a:t>Numerical and text data used separately. Training the NLP model to catch the anomaly was the most difficult part. </a:t>
          </a:r>
          <a:endParaRPr lang="en-US" sz="2400" kern="1200"/>
        </a:p>
      </dsp:txBody>
      <dsp:txXfrm>
        <a:off x="137075" y="3114347"/>
        <a:ext cx="6239453" cy="2533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A6929-AE97-486A-9289-082B1DA6C92B}">
      <dsp:nvSpPr>
        <dsp:cNvPr id="0" name=""/>
        <dsp:cNvSpPr/>
      </dsp:nvSpPr>
      <dsp:spPr>
        <a:xfrm>
          <a:off x="1076213" y="326402"/>
          <a:ext cx="1207710" cy="1207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7E60E5-5D51-42F5-8290-B12B43481327}">
      <dsp:nvSpPr>
        <dsp:cNvPr id="0" name=""/>
        <dsp:cNvSpPr/>
      </dsp:nvSpPr>
      <dsp:spPr>
        <a:xfrm>
          <a:off x="338168" y="1887237"/>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AU" sz="1500" kern="1200"/>
            <a:t>Create a custom data set from numerical and text data</a:t>
          </a:r>
          <a:endParaRPr lang="en-US" sz="1500" kern="1200" dirty="0"/>
        </a:p>
      </dsp:txBody>
      <dsp:txXfrm>
        <a:off x="338168" y="1887237"/>
        <a:ext cx="2683800" cy="720000"/>
      </dsp:txXfrm>
    </dsp:sp>
    <dsp:sp modelId="{6E13671E-9A72-4EE8-9BDB-038C52B6D2E0}">
      <dsp:nvSpPr>
        <dsp:cNvPr id="0" name=""/>
        <dsp:cNvSpPr/>
      </dsp:nvSpPr>
      <dsp:spPr>
        <a:xfrm>
          <a:off x="4229679" y="326402"/>
          <a:ext cx="1207710" cy="1207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5FC729-7033-4CAC-B004-1B0823311C1B}">
      <dsp:nvSpPr>
        <dsp:cNvPr id="0" name=""/>
        <dsp:cNvSpPr/>
      </dsp:nvSpPr>
      <dsp:spPr>
        <a:xfrm>
          <a:off x="3491634" y="1887237"/>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AU" sz="1500" kern="1200"/>
            <a:t>Custom dataset is tuned to the NLP technique so that training is quick and effective. </a:t>
          </a:r>
          <a:endParaRPr lang="en-US" sz="1500" kern="1200"/>
        </a:p>
      </dsp:txBody>
      <dsp:txXfrm>
        <a:off x="3491634" y="1887237"/>
        <a:ext cx="2683800" cy="720000"/>
      </dsp:txXfrm>
    </dsp:sp>
    <dsp:sp modelId="{D7B4A26C-D9BD-47D0-AF3A-E40489CCB5D7}">
      <dsp:nvSpPr>
        <dsp:cNvPr id="0" name=""/>
        <dsp:cNvSpPr/>
      </dsp:nvSpPr>
      <dsp:spPr>
        <a:xfrm>
          <a:off x="2652946" y="3278188"/>
          <a:ext cx="1207710" cy="1207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769AE5-F7EF-4250-9104-DA3E71A99B9A}">
      <dsp:nvSpPr>
        <dsp:cNvPr id="0" name=""/>
        <dsp:cNvSpPr/>
      </dsp:nvSpPr>
      <dsp:spPr>
        <a:xfrm>
          <a:off x="1914901" y="4839023"/>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AU" sz="1500" kern="1200"/>
            <a:t>Vectors are generated for each customer in the dataset.</a:t>
          </a:r>
          <a:endParaRPr lang="en-US" sz="1500" kern="1200" dirty="0"/>
        </a:p>
      </dsp:txBody>
      <dsp:txXfrm>
        <a:off x="1914901" y="4839023"/>
        <a:ext cx="26838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005D7-D3F8-F04E-9BBD-3A54691FF72C}">
      <dsp:nvSpPr>
        <dsp:cNvPr id="0" name=""/>
        <dsp:cNvSpPr/>
      </dsp:nvSpPr>
      <dsp:spPr>
        <a:xfrm>
          <a:off x="1302720" y="1839"/>
          <a:ext cx="5210883" cy="188517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478835" rIns="101106" bIns="478835" numCol="1" spcCol="1270" anchor="ctr" anchorCtr="0">
          <a:noAutofit/>
        </a:bodyPr>
        <a:lstStyle/>
        <a:p>
          <a:pPr marL="0" lvl="0" indent="0" algn="l" defTabSz="1066800">
            <a:lnSpc>
              <a:spcPct val="90000"/>
            </a:lnSpc>
            <a:spcBef>
              <a:spcPct val="0"/>
            </a:spcBef>
            <a:spcAft>
              <a:spcPct val="35000"/>
            </a:spcAft>
            <a:buNone/>
          </a:pPr>
          <a:r>
            <a:rPr lang="en-US" sz="2400" kern="1200"/>
            <a:t>Choose a classifier model</a:t>
          </a:r>
        </a:p>
      </dsp:txBody>
      <dsp:txXfrm>
        <a:off x="1302720" y="1839"/>
        <a:ext cx="5210883" cy="1885175"/>
      </dsp:txXfrm>
    </dsp:sp>
    <dsp:sp modelId="{219C8D4B-A09D-DB40-B42F-4F980EC2FFE0}">
      <dsp:nvSpPr>
        <dsp:cNvPr id="0" name=""/>
        <dsp:cNvSpPr/>
      </dsp:nvSpPr>
      <dsp:spPr>
        <a:xfrm>
          <a:off x="0" y="1839"/>
          <a:ext cx="1302720" cy="188517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86213" rIns="68936" bIns="186213" numCol="1" spcCol="1270" anchor="ctr" anchorCtr="0">
          <a:noAutofit/>
        </a:bodyPr>
        <a:lstStyle/>
        <a:p>
          <a:pPr marL="0" lvl="0" indent="0" algn="ctr" defTabSz="1244600">
            <a:lnSpc>
              <a:spcPct val="90000"/>
            </a:lnSpc>
            <a:spcBef>
              <a:spcPct val="0"/>
            </a:spcBef>
            <a:spcAft>
              <a:spcPct val="35000"/>
            </a:spcAft>
            <a:buNone/>
          </a:pPr>
          <a:r>
            <a:rPr lang="en-US" sz="2800" kern="1200"/>
            <a:t>Choose</a:t>
          </a:r>
        </a:p>
      </dsp:txBody>
      <dsp:txXfrm>
        <a:off x="0" y="1839"/>
        <a:ext cx="1302720" cy="1885175"/>
      </dsp:txXfrm>
    </dsp:sp>
    <dsp:sp modelId="{B99E72AC-363F-934E-AE2D-520FC12298A0}">
      <dsp:nvSpPr>
        <dsp:cNvPr id="0" name=""/>
        <dsp:cNvSpPr/>
      </dsp:nvSpPr>
      <dsp:spPr>
        <a:xfrm>
          <a:off x="1302720" y="2000125"/>
          <a:ext cx="5210883" cy="1885175"/>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478835" rIns="101106" bIns="478835" numCol="1" spcCol="1270" anchor="ctr" anchorCtr="0">
          <a:noAutofit/>
        </a:bodyPr>
        <a:lstStyle/>
        <a:p>
          <a:pPr marL="0" lvl="0" indent="0" algn="l" defTabSz="1066800">
            <a:lnSpc>
              <a:spcPct val="90000"/>
            </a:lnSpc>
            <a:spcBef>
              <a:spcPct val="0"/>
            </a:spcBef>
            <a:spcAft>
              <a:spcPct val="35000"/>
            </a:spcAft>
            <a:buNone/>
          </a:pPr>
          <a:r>
            <a:rPr lang="en-US" sz="2400" kern="1200"/>
            <a:t>Model able to continuously ingest all the numerical &amp; text info. </a:t>
          </a:r>
        </a:p>
      </dsp:txBody>
      <dsp:txXfrm>
        <a:off x="1302720" y="2000125"/>
        <a:ext cx="5210883" cy="1885175"/>
      </dsp:txXfrm>
    </dsp:sp>
    <dsp:sp modelId="{716F3BC1-A331-7B46-AA0F-23DFF0343C2A}">
      <dsp:nvSpPr>
        <dsp:cNvPr id="0" name=""/>
        <dsp:cNvSpPr/>
      </dsp:nvSpPr>
      <dsp:spPr>
        <a:xfrm>
          <a:off x="0" y="2000125"/>
          <a:ext cx="1302720" cy="1885175"/>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86213" rIns="68936" bIns="186213" numCol="1" spcCol="1270" anchor="ctr" anchorCtr="0">
          <a:noAutofit/>
        </a:bodyPr>
        <a:lstStyle/>
        <a:p>
          <a:pPr marL="0" lvl="0" indent="0" algn="ctr" defTabSz="1244600">
            <a:lnSpc>
              <a:spcPct val="90000"/>
            </a:lnSpc>
            <a:spcBef>
              <a:spcPct val="0"/>
            </a:spcBef>
            <a:spcAft>
              <a:spcPct val="35000"/>
            </a:spcAft>
            <a:buNone/>
          </a:pPr>
          <a:r>
            <a:rPr lang="en-US" sz="2800" kern="1200"/>
            <a:t>Model</a:t>
          </a:r>
        </a:p>
      </dsp:txBody>
      <dsp:txXfrm>
        <a:off x="0" y="2000125"/>
        <a:ext cx="1302720" cy="1885175"/>
      </dsp:txXfrm>
    </dsp:sp>
    <dsp:sp modelId="{8F7F1EC2-3296-F84A-8604-544344F496B3}">
      <dsp:nvSpPr>
        <dsp:cNvPr id="0" name=""/>
        <dsp:cNvSpPr/>
      </dsp:nvSpPr>
      <dsp:spPr>
        <a:xfrm>
          <a:off x="1302720" y="3998411"/>
          <a:ext cx="5210883" cy="1885175"/>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478835" rIns="101106" bIns="478835" numCol="1" spcCol="1270" anchor="ctr" anchorCtr="0">
          <a:noAutofit/>
        </a:bodyPr>
        <a:lstStyle/>
        <a:p>
          <a:pPr marL="0" lvl="0" indent="0" algn="l" defTabSz="1066800">
            <a:lnSpc>
              <a:spcPct val="90000"/>
            </a:lnSpc>
            <a:spcBef>
              <a:spcPct val="0"/>
            </a:spcBef>
            <a:spcAft>
              <a:spcPct val="35000"/>
            </a:spcAft>
            <a:buNone/>
          </a:pPr>
          <a:r>
            <a:rPr lang="en-US" sz="2400" kern="1200"/>
            <a:t>Model to make better predictions based on new info.</a:t>
          </a:r>
        </a:p>
      </dsp:txBody>
      <dsp:txXfrm>
        <a:off x="1302720" y="3998411"/>
        <a:ext cx="5210883" cy="1885175"/>
      </dsp:txXfrm>
    </dsp:sp>
    <dsp:sp modelId="{B8330F08-899D-3E42-B6AB-9880D43E0BCC}">
      <dsp:nvSpPr>
        <dsp:cNvPr id="0" name=""/>
        <dsp:cNvSpPr/>
      </dsp:nvSpPr>
      <dsp:spPr>
        <a:xfrm>
          <a:off x="0" y="3998411"/>
          <a:ext cx="1302720" cy="1885175"/>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86213" rIns="68936" bIns="186213" numCol="1" spcCol="1270" anchor="ctr" anchorCtr="0">
          <a:noAutofit/>
        </a:bodyPr>
        <a:lstStyle/>
        <a:p>
          <a:pPr marL="0" lvl="0" indent="0" algn="ctr" defTabSz="1244600">
            <a:lnSpc>
              <a:spcPct val="90000"/>
            </a:lnSpc>
            <a:spcBef>
              <a:spcPct val="0"/>
            </a:spcBef>
            <a:spcAft>
              <a:spcPct val="35000"/>
            </a:spcAft>
            <a:buNone/>
          </a:pPr>
          <a:r>
            <a:rPr lang="en-US" sz="2800" kern="1200"/>
            <a:t>Model</a:t>
          </a:r>
        </a:p>
      </dsp:txBody>
      <dsp:txXfrm>
        <a:off x="0" y="3998411"/>
        <a:ext cx="1302720" cy="1885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E336D-9EFC-4E34-888F-20296FCDED6D}">
      <dsp:nvSpPr>
        <dsp:cNvPr id="0" name=""/>
        <dsp:cNvSpPr/>
      </dsp:nvSpPr>
      <dsp:spPr>
        <a:xfrm>
          <a:off x="596036" y="1390212"/>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476C5-7DC5-4187-8371-AC6867A13B28}">
      <dsp:nvSpPr>
        <dsp:cNvPr id="0" name=""/>
        <dsp:cNvSpPr/>
      </dsp:nvSpPr>
      <dsp:spPr>
        <a:xfrm>
          <a:off x="983598" y="1777775"/>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F526C3-F138-4532-82E3-1F0FD8BEA18B}">
      <dsp:nvSpPr>
        <dsp:cNvPr id="0" name=""/>
        <dsp:cNvSpPr/>
      </dsp:nvSpPr>
      <dsp:spPr>
        <a:xfrm>
          <a:off x="14692" y="377521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AU" sz="1200" kern="1200"/>
            <a:t>Customer cube is the data point, which keeps on moving in the visualisation charts rather than the variables.</a:t>
          </a:r>
          <a:endParaRPr lang="en-US" sz="1200" kern="1200"/>
        </a:p>
      </dsp:txBody>
      <dsp:txXfrm>
        <a:off x="14692" y="3775213"/>
        <a:ext cx="2981250" cy="720000"/>
      </dsp:txXfrm>
    </dsp:sp>
    <dsp:sp modelId="{EE495AAA-115B-4EB8-ADA5-3E721F09BE11}">
      <dsp:nvSpPr>
        <dsp:cNvPr id="0" name=""/>
        <dsp:cNvSpPr/>
      </dsp:nvSpPr>
      <dsp:spPr>
        <a:xfrm>
          <a:off x="4099005" y="1390212"/>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79241C-8FD3-47E9-98C5-7A3A2B0A1704}">
      <dsp:nvSpPr>
        <dsp:cNvPr id="0" name=""/>
        <dsp:cNvSpPr/>
      </dsp:nvSpPr>
      <dsp:spPr>
        <a:xfrm>
          <a:off x="4486567" y="1777775"/>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70D34B-206E-45D8-AC6C-99CED4958D83}">
      <dsp:nvSpPr>
        <dsp:cNvPr id="0" name=""/>
        <dsp:cNvSpPr/>
      </dsp:nvSpPr>
      <dsp:spPr>
        <a:xfrm>
          <a:off x="3517661" y="3775213"/>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AU" sz="1200" kern="1200"/>
            <a:t>Customer cube is the full set of sentence embeddings which correspond to each feature.</a:t>
          </a:r>
          <a:endParaRPr lang="en-US" sz="1200" kern="1200"/>
        </a:p>
      </dsp:txBody>
      <dsp:txXfrm>
        <a:off x="3517661" y="3775213"/>
        <a:ext cx="2981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BEC6C2-8D40-E74D-AFC9-33487C3397BE}">
      <dsp:nvSpPr>
        <dsp:cNvPr id="0" name=""/>
        <dsp:cNvSpPr/>
      </dsp:nvSpPr>
      <dsp:spPr>
        <a:xfrm>
          <a:off x="1217930" y="1741"/>
          <a:ext cx="4871720" cy="178482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525" tIns="453345" rIns="94525" bIns="453345" numCol="1" spcCol="1270" anchor="ctr" anchorCtr="0">
          <a:noAutofit/>
        </a:bodyPr>
        <a:lstStyle/>
        <a:p>
          <a:pPr marL="0" lvl="0" indent="0" algn="l" defTabSz="666750">
            <a:lnSpc>
              <a:spcPct val="90000"/>
            </a:lnSpc>
            <a:spcBef>
              <a:spcPct val="0"/>
            </a:spcBef>
            <a:spcAft>
              <a:spcPct val="35000"/>
            </a:spcAft>
            <a:buNone/>
          </a:pPr>
          <a:r>
            <a:rPr lang="en-US" sz="1500" kern="1200"/>
            <a:t>Model &amp; Customer data cube can be trained with custom set of words to detect and predict any anomaly.  </a:t>
          </a:r>
        </a:p>
      </dsp:txBody>
      <dsp:txXfrm>
        <a:off x="1217930" y="1741"/>
        <a:ext cx="4871720" cy="1784821"/>
      </dsp:txXfrm>
    </dsp:sp>
    <dsp:sp modelId="{EE6DC4C0-D093-7B44-8AB6-2821BDB28226}">
      <dsp:nvSpPr>
        <dsp:cNvPr id="0" name=""/>
        <dsp:cNvSpPr/>
      </dsp:nvSpPr>
      <dsp:spPr>
        <a:xfrm>
          <a:off x="0" y="1741"/>
          <a:ext cx="1217930" cy="178482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449" tIns="176301" rIns="64449" bIns="176301" numCol="1" spcCol="1270" anchor="ctr" anchorCtr="0">
          <a:noAutofit/>
        </a:bodyPr>
        <a:lstStyle/>
        <a:p>
          <a:pPr marL="0" lvl="0" indent="0" algn="ctr" defTabSz="800100">
            <a:lnSpc>
              <a:spcPct val="90000"/>
            </a:lnSpc>
            <a:spcBef>
              <a:spcPct val="0"/>
            </a:spcBef>
            <a:spcAft>
              <a:spcPct val="35000"/>
            </a:spcAft>
            <a:buNone/>
          </a:pPr>
          <a:r>
            <a:rPr lang="en-US" sz="1800" kern="1200" dirty="0"/>
            <a:t>Training</a:t>
          </a:r>
        </a:p>
      </dsp:txBody>
      <dsp:txXfrm>
        <a:off x="0" y="1741"/>
        <a:ext cx="1217930" cy="1784821"/>
      </dsp:txXfrm>
    </dsp:sp>
    <dsp:sp modelId="{928166CA-F584-DA4A-90D1-D71D9528DECF}">
      <dsp:nvSpPr>
        <dsp:cNvPr id="0" name=""/>
        <dsp:cNvSpPr/>
      </dsp:nvSpPr>
      <dsp:spPr>
        <a:xfrm>
          <a:off x="1217930" y="1893651"/>
          <a:ext cx="4871720" cy="1784821"/>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525" tIns="453345" rIns="94525" bIns="453345" numCol="1" spcCol="1270" anchor="ctr" anchorCtr="0">
          <a:noAutofit/>
        </a:bodyPr>
        <a:lstStyle/>
        <a:p>
          <a:pPr marL="0" lvl="0" indent="0" algn="l" defTabSz="666750">
            <a:lnSpc>
              <a:spcPct val="90000"/>
            </a:lnSpc>
            <a:spcBef>
              <a:spcPct val="0"/>
            </a:spcBef>
            <a:spcAft>
              <a:spcPct val="35000"/>
            </a:spcAft>
            <a:buNone/>
          </a:pPr>
          <a:r>
            <a:rPr lang="en-US" sz="1500" kern="1200"/>
            <a:t>This model &amp; customer data cube can interact with chatbots, sentiment analysis requests, recommendation engine and other info requests.</a:t>
          </a:r>
        </a:p>
      </dsp:txBody>
      <dsp:txXfrm>
        <a:off x="1217930" y="1893651"/>
        <a:ext cx="4871720" cy="1784821"/>
      </dsp:txXfrm>
    </dsp:sp>
    <dsp:sp modelId="{9BD8415D-E97A-DF40-B7D7-401CA5B1ED63}">
      <dsp:nvSpPr>
        <dsp:cNvPr id="0" name=""/>
        <dsp:cNvSpPr/>
      </dsp:nvSpPr>
      <dsp:spPr>
        <a:xfrm>
          <a:off x="0" y="1893651"/>
          <a:ext cx="1217930" cy="1784821"/>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449" tIns="176301" rIns="64449" bIns="176301" numCol="1" spcCol="1270" anchor="ctr" anchorCtr="0">
          <a:noAutofit/>
        </a:bodyPr>
        <a:lstStyle/>
        <a:p>
          <a:pPr marL="0" lvl="0" indent="0" algn="ctr" defTabSz="800100">
            <a:lnSpc>
              <a:spcPct val="90000"/>
            </a:lnSpc>
            <a:spcBef>
              <a:spcPct val="0"/>
            </a:spcBef>
            <a:spcAft>
              <a:spcPct val="35000"/>
            </a:spcAft>
            <a:buNone/>
          </a:pPr>
          <a:r>
            <a:rPr lang="en-US" sz="1800" kern="1200" dirty="0"/>
            <a:t>Interact</a:t>
          </a:r>
        </a:p>
      </dsp:txBody>
      <dsp:txXfrm>
        <a:off x="0" y="1893651"/>
        <a:ext cx="1217930" cy="1784821"/>
      </dsp:txXfrm>
    </dsp:sp>
    <dsp:sp modelId="{DB94D875-FF51-B64B-85EE-AF4D533F5F18}">
      <dsp:nvSpPr>
        <dsp:cNvPr id="0" name=""/>
        <dsp:cNvSpPr/>
      </dsp:nvSpPr>
      <dsp:spPr>
        <a:xfrm>
          <a:off x="1217930" y="3785562"/>
          <a:ext cx="4871720" cy="1784821"/>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4525" tIns="453345" rIns="94525" bIns="453345" numCol="1" spcCol="1270" anchor="ctr" anchorCtr="0">
          <a:noAutofit/>
        </a:bodyPr>
        <a:lstStyle/>
        <a:p>
          <a:pPr marL="0" lvl="0" indent="0" algn="l" defTabSz="666750">
            <a:lnSpc>
              <a:spcPct val="90000"/>
            </a:lnSpc>
            <a:spcBef>
              <a:spcPct val="0"/>
            </a:spcBef>
            <a:spcAft>
              <a:spcPct val="35000"/>
            </a:spcAft>
            <a:buNone/>
          </a:pPr>
          <a:r>
            <a:rPr lang="en-US" sz="1500" kern="1200" dirty="0"/>
            <a:t>Customer data cube can be part of a blockchain which holds all info about the customer.</a:t>
          </a:r>
        </a:p>
      </dsp:txBody>
      <dsp:txXfrm>
        <a:off x="1217930" y="3785562"/>
        <a:ext cx="4871720" cy="1784821"/>
      </dsp:txXfrm>
    </dsp:sp>
    <dsp:sp modelId="{7EC82489-9F5B-3A46-9884-109755128446}">
      <dsp:nvSpPr>
        <dsp:cNvPr id="0" name=""/>
        <dsp:cNvSpPr/>
      </dsp:nvSpPr>
      <dsp:spPr>
        <a:xfrm>
          <a:off x="0" y="3785562"/>
          <a:ext cx="1217930" cy="1784821"/>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449" tIns="176301" rIns="64449" bIns="176301" numCol="1" spcCol="1270" anchor="ctr" anchorCtr="0">
          <a:noAutofit/>
        </a:bodyPr>
        <a:lstStyle/>
        <a:p>
          <a:pPr marL="0" lvl="0" indent="0" algn="ctr" defTabSz="800100">
            <a:lnSpc>
              <a:spcPct val="90000"/>
            </a:lnSpc>
            <a:spcBef>
              <a:spcPct val="0"/>
            </a:spcBef>
            <a:spcAft>
              <a:spcPct val="35000"/>
            </a:spcAft>
            <a:buNone/>
          </a:pPr>
          <a:r>
            <a:rPr lang="en-US" sz="1800" kern="1200" dirty="0"/>
            <a:t>Blockchain-ready</a:t>
          </a:r>
        </a:p>
      </dsp:txBody>
      <dsp:txXfrm>
        <a:off x="0" y="3785562"/>
        <a:ext cx="1217930" cy="17848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66864-EAD1-7F49-9177-249B43B6C3DC}">
      <dsp:nvSpPr>
        <dsp:cNvPr id="0" name=""/>
        <dsp:cNvSpPr/>
      </dsp:nvSpPr>
      <dsp:spPr>
        <a:xfrm>
          <a:off x="0" y="0"/>
          <a:ext cx="8938260" cy="122429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AU" sz="2300" kern="1200" dirty="0"/>
            <a:t>1) Models:  Doc2Vec &amp; Logistic regression</a:t>
          </a:r>
          <a:endParaRPr lang="en-US" sz="2300" kern="1200" dirty="0"/>
        </a:p>
      </dsp:txBody>
      <dsp:txXfrm>
        <a:off x="35858" y="35858"/>
        <a:ext cx="7617153" cy="1152576"/>
      </dsp:txXfrm>
    </dsp:sp>
    <dsp:sp modelId="{C0F3C0AF-3CBB-1842-9CCD-036F190A3911}">
      <dsp:nvSpPr>
        <dsp:cNvPr id="0" name=""/>
        <dsp:cNvSpPr/>
      </dsp:nvSpPr>
      <dsp:spPr>
        <a:xfrm>
          <a:off x="788669" y="1428340"/>
          <a:ext cx="8938260" cy="1224292"/>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AU" sz="2300" kern="1200" dirty="0"/>
            <a:t>2)  X =  Doc2Vec  vector representation of Num &amp; text data </a:t>
          </a:r>
        </a:p>
        <a:p>
          <a:pPr marL="0" lvl="0" indent="0" algn="l" defTabSz="1022350">
            <a:lnSpc>
              <a:spcPct val="90000"/>
            </a:lnSpc>
            <a:spcBef>
              <a:spcPct val="0"/>
            </a:spcBef>
            <a:spcAft>
              <a:spcPct val="35000"/>
            </a:spcAft>
            <a:buNone/>
          </a:pPr>
          <a:r>
            <a:rPr lang="en-AU" sz="2300" kern="1200" dirty="0"/>
            <a:t>     Y= Loan default predictions</a:t>
          </a:r>
          <a:endParaRPr lang="en-US" sz="2300" kern="1200" dirty="0"/>
        </a:p>
      </dsp:txBody>
      <dsp:txXfrm>
        <a:off x="824527" y="1464198"/>
        <a:ext cx="7282084" cy="1152576"/>
      </dsp:txXfrm>
    </dsp:sp>
    <dsp:sp modelId="{91600F6F-C0BD-B048-8947-83C3BB15591E}">
      <dsp:nvSpPr>
        <dsp:cNvPr id="0" name=""/>
        <dsp:cNvSpPr/>
      </dsp:nvSpPr>
      <dsp:spPr>
        <a:xfrm>
          <a:off x="1577339" y="2856681"/>
          <a:ext cx="8938260" cy="1224292"/>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AU" sz="2300" kern="1200" dirty="0"/>
            <a:t>3) Result:      Accuracy score: 77%  </a:t>
          </a:r>
        </a:p>
        <a:p>
          <a:pPr marL="0" lvl="0" indent="0" algn="l" defTabSz="1022350">
            <a:lnSpc>
              <a:spcPct val="90000"/>
            </a:lnSpc>
            <a:spcBef>
              <a:spcPct val="0"/>
            </a:spcBef>
            <a:spcAft>
              <a:spcPct val="35000"/>
            </a:spcAft>
            <a:buNone/>
          </a:pPr>
          <a:r>
            <a:rPr lang="en-AU" sz="2300" kern="1200" dirty="0"/>
            <a:t>                                      F1 score : 0.81</a:t>
          </a:r>
          <a:endParaRPr lang="en-US" sz="2300" kern="1200" dirty="0"/>
        </a:p>
      </dsp:txBody>
      <dsp:txXfrm>
        <a:off x="1613197" y="2892539"/>
        <a:ext cx="7282084" cy="1152576"/>
      </dsp:txXfrm>
    </dsp:sp>
    <dsp:sp modelId="{67C0B2D0-BE2E-D244-91FB-580D664DFF24}">
      <dsp:nvSpPr>
        <dsp:cNvPr id="0" name=""/>
        <dsp:cNvSpPr/>
      </dsp:nvSpPr>
      <dsp:spPr>
        <a:xfrm>
          <a:off x="8142470" y="928421"/>
          <a:ext cx="795789" cy="795789"/>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21523" y="928421"/>
        <a:ext cx="437683" cy="598831"/>
      </dsp:txXfrm>
    </dsp:sp>
    <dsp:sp modelId="{8674372D-6F4F-334E-80C7-F25405DFEE75}">
      <dsp:nvSpPr>
        <dsp:cNvPr id="0" name=""/>
        <dsp:cNvSpPr/>
      </dsp:nvSpPr>
      <dsp:spPr>
        <a:xfrm>
          <a:off x="8931140" y="2348600"/>
          <a:ext cx="795789" cy="795789"/>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110193" y="2348600"/>
        <a:ext cx="437683" cy="5988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0E22D-C689-4661-A44B-8275FABB366D}">
      <dsp:nvSpPr>
        <dsp:cNvPr id="0" name=""/>
        <dsp:cNvSpPr/>
      </dsp:nvSpPr>
      <dsp:spPr>
        <a:xfrm>
          <a:off x="1076213" y="326402"/>
          <a:ext cx="1207710" cy="1207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C0D049-B614-4643-9560-107CB167AA15}">
      <dsp:nvSpPr>
        <dsp:cNvPr id="0" name=""/>
        <dsp:cNvSpPr/>
      </dsp:nvSpPr>
      <dsp:spPr>
        <a:xfrm>
          <a:off x="338168" y="1887237"/>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AU" sz="1400" kern="1200"/>
            <a:t> Training with X_train</a:t>
          </a:r>
        </a:p>
        <a:p>
          <a:pPr marL="0" lvl="0" indent="0" algn="ctr" defTabSz="622300">
            <a:lnSpc>
              <a:spcPct val="100000"/>
            </a:lnSpc>
            <a:spcBef>
              <a:spcPct val="0"/>
            </a:spcBef>
            <a:spcAft>
              <a:spcPct val="35000"/>
            </a:spcAft>
            <a:buNone/>
          </a:pPr>
          <a:r>
            <a:rPr lang="en-AU" sz="1400" kern="1200"/>
            <a:t> to generate the vocabulary of words</a:t>
          </a:r>
          <a:endParaRPr lang="en-US" sz="1400" kern="1200"/>
        </a:p>
      </dsp:txBody>
      <dsp:txXfrm>
        <a:off x="338168" y="1887237"/>
        <a:ext cx="2683800" cy="720000"/>
      </dsp:txXfrm>
    </dsp:sp>
    <dsp:sp modelId="{A35FE520-1F3C-4683-AED7-F246F7C3EEF6}">
      <dsp:nvSpPr>
        <dsp:cNvPr id="0" name=""/>
        <dsp:cNvSpPr/>
      </dsp:nvSpPr>
      <dsp:spPr>
        <a:xfrm>
          <a:off x="4229679" y="326402"/>
          <a:ext cx="1207710" cy="1207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F2E14C-7736-43ED-A8B8-D6C3A061C1E3}">
      <dsp:nvSpPr>
        <dsp:cNvPr id="0" name=""/>
        <dsp:cNvSpPr/>
      </dsp:nvSpPr>
      <dsp:spPr>
        <a:xfrm>
          <a:off x="3491634" y="1887237"/>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AU" sz="1400" kern="1200"/>
            <a:t>  Decode Testing &amp; Training datasets</a:t>
          </a:r>
          <a:endParaRPr lang="en-US" sz="1400" kern="1200"/>
        </a:p>
      </dsp:txBody>
      <dsp:txXfrm>
        <a:off x="3491634" y="1887237"/>
        <a:ext cx="2683800" cy="720000"/>
      </dsp:txXfrm>
    </dsp:sp>
    <dsp:sp modelId="{F75F338B-3BD2-44D7-8133-260B5214AD76}">
      <dsp:nvSpPr>
        <dsp:cNvPr id="0" name=""/>
        <dsp:cNvSpPr/>
      </dsp:nvSpPr>
      <dsp:spPr>
        <a:xfrm>
          <a:off x="2652946" y="3278188"/>
          <a:ext cx="1207710" cy="1207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A20963-7BA9-4D40-84E8-79ACC669F2C9}">
      <dsp:nvSpPr>
        <dsp:cNvPr id="0" name=""/>
        <dsp:cNvSpPr/>
      </dsp:nvSpPr>
      <dsp:spPr>
        <a:xfrm>
          <a:off x="1914901" y="4839023"/>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Pass the vectors to a classifier  (Log reg) to generate results</a:t>
          </a:r>
        </a:p>
      </dsp:txBody>
      <dsp:txXfrm>
        <a:off x="1914901" y="4839023"/>
        <a:ext cx="26838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76295-256E-4143-9A98-B02E8B7DAD52}">
      <dsp:nvSpPr>
        <dsp:cNvPr id="0" name=""/>
        <dsp:cNvSpPr/>
      </dsp:nvSpPr>
      <dsp:spPr>
        <a:xfrm>
          <a:off x="834536" y="1730023"/>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B1DE77-C310-44EE-976A-6697403CABB6}">
      <dsp:nvSpPr>
        <dsp:cNvPr id="0" name=""/>
        <dsp:cNvSpPr/>
      </dsp:nvSpPr>
      <dsp:spPr>
        <a:xfrm>
          <a:off x="14692" y="343540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Continue working for NLP custom embeddings on dataset with SME.</a:t>
          </a:r>
        </a:p>
      </dsp:txBody>
      <dsp:txXfrm>
        <a:off x="14692" y="3435402"/>
        <a:ext cx="2981250" cy="720000"/>
      </dsp:txXfrm>
    </dsp:sp>
    <dsp:sp modelId="{5FF51A9F-8CD4-473C-B1BD-9381559DC624}">
      <dsp:nvSpPr>
        <dsp:cNvPr id="0" name=""/>
        <dsp:cNvSpPr/>
      </dsp:nvSpPr>
      <dsp:spPr>
        <a:xfrm>
          <a:off x="4337505" y="1730023"/>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86BE8F-90E9-46BD-A45F-2E1DC62C2E93}">
      <dsp:nvSpPr>
        <dsp:cNvPr id="0" name=""/>
        <dsp:cNvSpPr/>
      </dsp:nvSpPr>
      <dsp:spPr>
        <a:xfrm>
          <a:off x="3517661" y="3435402"/>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Implement web version using Flask</a:t>
          </a:r>
          <a:br>
            <a:rPr lang="en-US" sz="1700" kern="1200"/>
          </a:br>
          <a:endParaRPr lang="en-US" sz="1700" kern="1200"/>
        </a:p>
      </dsp:txBody>
      <dsp:txXfrm>
        <a:off x="3517661" y="3435402"/>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A588C-D2F0-9344-9368-6F19348680A8}" type="datetimeFigureOut">
              <a:rPr lang="en-US" smtClean="0"/>
              <a:t>6/25/19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6E5A0-573D-6E4B-9925-DB077E0393CE}" type="slidenum">
              <a:rPr lang="en-US" smtClean="0"/>
              <a:t>‹#›</a:t>
            </a:fld>
            <a:endParaRPr lang="en-US"/>
          </a:p>
        </p:txBody>
      </p:sp>
    </p:spTree>
    <p:extLst>
      <p:ext uri="{BB962C8B-B14F-4D97-AF65-F5344CB8AC3E}">
        <p14:creationId xmlns:p14="http://schemas.microsoft.com/office/powerpoint/2010/main" val="3676630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B22C-B29A-5347-9154-D4C1D8FFCC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8CC3A9-1A19-6741-BBAE-6F1203750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487FED-B276-ED4B-9D18-0F5D1095DE2A}"/>
              </a:ext>
            </a:extLst>
          </p:cNvPr>
          <p:cNvSpPr>
            <a:spLocks noGrp="1"/>
          </p:cNvSpPr>
          <p:nvPr>
            <p:ph type="dt" sz="half" idx="10"/>
          </p:nvPr>
        </p:nvSpPr>
        <p:spPr/>
        <p:txBody>
          <a:bodyPr/>
          <a:lstStyle/>
          <a:p>
            <a:fld id="{E6A55664-1E1F-CF43-B33D-D621D97D6F6F}" type="datetime1">
              <a:rPr lang="en-AU" smtClean="0"/>
              <a:t>25/6/19</a:t>
            </a:fld>
            <a:endParaRPr lang="en-US" dirty="0"/>
          </a:p>
        </p:txBody>
      </p:sp>
      <p:sp>
        <p:nvSpPr>
          <p:cNvPr id="5" name="Footer Placeholder 4">
            <a:extLst>
              <a:ext uri="{FF2B5EF4-FFF2-40B4-BE49-F238E27FC236}">
                <a16:creationId xmlns:a16="http://schemas.microsoft.com/office/drawing/2014/main" id="{D7D333A5-B878-7741-B9CC-13014E49A6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69E78A-1B5B-F34F-8149-3BC21DCE13E3}"/>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4680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8C44-EF6B-1943-9A31-F96532E50D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F5DC94-606B-994C-99C6-9C33FCB85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0D176-A12A-F54F-A9E3-447E4064600A}"/>
              </a:ext>
            </a:extLst>
          </p:cNvPr>
          <p:cNvSpPr>
            <a:spLocks noGrp="1"/>
          </p:cNvSpPr>
          <p:nvPr>
            <p:ph type="dt" sz="half" idx="10"/>
          </p:nvPr>
        </p:nvSpPr>
        <p:spPr/>
        <p:txBody>
          <a:bodyPr/>
          <a:lstStyle/>
          <a:p>
            <a:fld id="{506780A7-6FFB-DE42-A6B6-4698E88623B6}" type="datetime1">
              <a:rPr lang="en-AU" smtClean="0"/>
              <a:t>25/6/19</a:t>
            </a:fld>
            <a:endParaRPr lang="en-US" dirty="0"/>
          </a:p>
        </p:txBody>
      </p:sp>
      <p:sp>
        <p:nvSpPr>
          <p:cNvPr id="5" name="Footer Placeholder 4">
            <a:extLst>
              <a:ext uri="{FF2B5EF4-FFF2-40B4-BE49-F238E27FC236}">
                <a16:creationId xmlns:a16="http://schemas.microsoft.com/office/drawing/2014/main" id="{16BD5C01-C415-454B-B301-188E4E3333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562880-C58A-D04A-87E3-66BBE694682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8689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DECF9-9D00-4C41-B578-70DD99C4D8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66B860-B8AE-C448-A690-261C2C63DF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47740-943D-1147-BC4B-BBD197DFEC48}"/>
              </a:ext>
            </a:extLst>
          </p:cNvPr>
          <p:cNvSpPr>
            <a:spLocks noGrp="1"/>
          </p:cNvSpPr>
          <p:nvPr>
            <p:ph type="dt" sz="half" idx="10"/>
          </p:nvPr>
        </p:nvSpPr>
        <p:spPr/>
        <p:txBody>
          <a:bodyPr/>
          <a:lstStyle/>
          <a:p>
            <a:fld id="{573F2F61-B8A3-D249-B201-4ED5E3350FE9}" type="datetime1">
              <a:rPr lang="en-AU" smtClean="0"/>
              <a:t>25/6/19</a:t>
            </a:fld>
            <a:endParaRPr lang="en-US" dirty="0"/>
          </a:p>
        </p:txBody>
      </p:sp>
      <p:sp>
        <p:nvSpPr>
          <p:cNvPr id="5" name="Footer Placeholder 4">
            <a:extLst>
              <a:ext uri="{FF2B5EF4-FFF2-40B4-BE49-F238E27FC236}">
                <a16:creationId xmlns:a16="http://schemas.microsoft.com/office/drawing/2014/main" id="{B7FF67A5-9D37-BA49-AEAD-E03A47EC46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21DE3B-5BC1-E841-82EA-CA86FDF15EE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1566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BFDA-112E-1D4B-AF0E-F851D6696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CB3C5-AF6B-8D4B-AB81-7DF81E7D0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0DB41-12E3-1D4E-8C11-14876845C513}"/>
              </a:ext>
            </a:extLst>
          </p:cNvPr>
          <p:cNvSpPr>
            <a:spLocks noGrp="1"/>
          </p:cNvSpPr>
          <p:nvPr>
            <p:ph type="dt" sz="half" idx="10"/>
          </p:nvPr>
        </p:nvSpPr>
        <p:spPr/>
        <p:txBody>
          <a:bodyPr/>
          <a:lstStyle/>
          <a:p>
            <a:fld id="{1A7EBAFD-76C3-0B4A-BE2A-9657034E0D16}" type="datetime1">
              <a:rPr lang="en-AU" smtClean="0"/>
              <a:t>25/6/19</a:t>
            </a:fld>
            <a:endParaRPr lang="en-US" dirty="0"/>
          </a:p>
        </p:txBody>
      </p:sp>
      <p:sp>
        <p:nvSpPr>
          <p:cNvPr id="5" name="Footer Placeholder 4">
            <a:extLst>
              <a:ext uri="{FF2B5EF4-FFF2-40B4-BE49-F238E27FC236}">
                <a16:creationId xmlns:a16="http://schemas.microsoft.com/office/drawing/2014/main" id="{5A6A7339-9750-2E49-AB54-43C574E28F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85F111-31C3-D84E-BF62-288918B0FB91}"/>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6663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F47F-8C08-574B-BEE9-7D1982C15A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3033FE-E135-7443-A6D1-F29EBD1C8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F7F7B5-2FE5-E544-8F9A-03DB4792684E}"/>
              </a:ext>
            </a:extLst>
          </p:cNvPr>
          <p:cNvSpPr>
            <a:spLocks noGrp="1"/>
          </p:cNvSpPr>
          <p:nvPr>
            <p:ph type="dt" sz="half" idx="10"/>
          </p:nvPr>
        </p:nvSpPr>
        <p:spPr/>
        <p:txBody>
          <a:bodyPr/>
          <a:lstStyle/>
          <a:p>
            <a:fld id="{C5B34E96-D341-FD43-82A1-069748953415}" type="datetime1">
              <a:rPr lang="en-AU" smtClean="0"/>
              <a:t>25/6/19</a:t>
            </a:fld>
            <a:endParaRPr lang="en-US" dirty="0"/>
          </a:p>
        </p:txBody>
      </p:sp>
      <p:sp>
        <p:nvSpPr>
          <p:cNvPr id="5" name="Footer Placeholder 4">
            <a:extLst>
              <a:ext uri="{FF2B5EF4-FFF2-40B4-BE49-F238E27FC236}">
                <a16:creationId xmlns:a16="http://schemas.microsoft.com/office/drawing/2014/main" id="{31BDE719-1DB9-504C-8338-2C284EE617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F120979-FC9D-FE49-8A60-CEDD8872EDC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74708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8494-0979-7249-B8E1-A631765C7D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9D5F08-6355-9D4C-AA91-B024E1F546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ECF038-9FC6-9B4C-8FBD-26D9512E0D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48AB3E-1237-9543-98D9-A18A113D1A97}"/>
              </a:ext>
            </a:extLst>
          </p:cNvPr>
          <p:cNvSpPr>
            <a:spLocks noGrp="1"/>
          </p:cNvSpPr>
          <p:nvPr>
            <p:ph type="dt" sz="half" idx="10"/>
          </p:nvPr>
        </p:nvSpPr>
        <p:spPr/>
        <p:txBody>
          <a:bodyPr/>
          <a:lstStyle/>
          <a:p>
            <a:fld id="{0AA0858A-642E-8143-A2EB-8FE2FDCE40FF}" type="datetime1">
              <a:rPr lang="en-AU" smtClean="0"/>
              <a:t>25/6/19</a:t>
            </a:fld>
            <a:endParaRPr lang="en-US" dirty="0"/>
          </a:p>
        </p:txBody>
      </p:sp>
      <p:sp>
        <p:nvSpPr>
          <p:cNvPr id="6" name="Footer Placeholder 5">
            <a:extLst>
              <a:ext uri="{FF2B5EF4-FFF2-40B4-BE49-F238E27FC236}">
                <a16:creationId xmlns:a16="http://schemas.microsoft.com/office/drawing/2014/main" id="{431B9371-E549-7046-A651-A83B429710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29F944-C602-624F-8871-43C28B648093}"/>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1807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FB0C-4EE2-1741-9B4B-DC0B09FCFA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00E2C9-C90C-E147-BC3B-B91AAC6F17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9B1159-E3BF-E44F-92C4-D09C8FE93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D2A9F6-D079-E041-AF30-C14491331F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EC6FA7-9293-484C-A5F5-E177238F78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B08DFC-6104-F342-BB16-0FE4B803E1B9}"/>
              </a:ext>
            </a:extLst>
          </p:cNvPr>
          <p:cNvSpPr>
            <a:spLocks noGrp="1"/>
          </p:cNvSpPr>
          <p:nvPr>
            <p:ph type="dt" sz="half" idx="10"/>
          </p:nvPr>
        </p:nvSpPr>
        <p:spPr/>
        <p:txBody>
          <a:bodyPr/>
          <a:lstStyle/>
          <a:p>
            <a:fld id="{332F3B7A-E19A-4A44-A534-6BED87DF9923}" type="datetime1">
              <a:rPr lang="en-AU" smtClean="0"/>
              <a:t>25/6/19</a:t>
            </a:fld>
            <a:endParaRPr lang="en-US" dirty="0"/>
          </a:p>
        </p:txBody>
      </p:sp>
      <p:sp>
        <p:nvSpPr>
          <p:cNvPr id="8" name="Footer Placeholder 7">
            <a:extLst>
              <a:ext uri="{FF2B5EF4-FFF2-40B4-BE49-F238E27FC236}">
                <a16:creationId xmlns:a16="http://schemas.microsoft.com/office/drawing/2014/main" id="{49A16396-80EB-E04A-810E-26A62D0F46F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0BC45FB-9DF3-0345-AA5F-C66E7AAA22C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2009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2076-130F-2A48-9A2D-01329DE8E1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74E085-F380-3346-A58F-FFA0CB9C44AC}"/>
              </a:ext>
            </a:extLst>
          </p:cNvPr>
          <p:cNvSpPr>
            <a:spLocks noGrp="1"/>
          </p:cNvSpPr>
          <p:nvPr>
            <p:ph type="dt" sz="half" idx="10"/>
          </p:nvPr>
        </p:nvSpPr>
        <p:spPr/>
        <p:txBody>
          <a:bodyPr/>
          <a:lstStyle/>
          <a:p>
            <a:fld id="{524C8A5C-7CAB-A242-8B3B-CECC3DFD4AE3}" type="datetime1">
              <a:rPr lang="en-AU" smtClean="0"/>
              <a:t>25/6/19</a:t>
            </a:fld>
            <a:endParaRPr lang="en-US" dirty="0"/>
          </a:p>
        </p:txBody>
      </p:sp>
      <p:sp>
        <p:nvSpPr>
          <p:cNvPr id="4" name="Footer Placeholder 3">
            <a:extLst>
              <a:ext uri="{FF2B5EF4-FFF2-40B4-BE49-F238E27FC236}">
                <a16:creationId xmlns:a16="http://schemas.microsoft.com/office/drawing/2014/main" id="{87B3B58F-3197-7A4F-A11D-8135427B52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D8CE2F-E283-3D43-97AE-78713E683D6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923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8610A0-A950-454C-A608-F02C5A0A17ED}"/>
              </a:ext>
            </a:extLst>
          </p:cNvPr>
          <p:cNvSpPr>
            <a:spLocks noGrp="1"/>
          </p:cNvSpPr>
          <p:nvPr>
            <p:ph type="dt" sz="half" idx="10"/>
          </p:nvPr>
        </p:nvSpPr>
        <p:spPr/>
        <p:txBody>
          <a:bodyPr/>
          <a:lstStyle/>
          <a:p>
            <a:fld id="{2C25661B-0E1A-494B-976F-1ADB6D632CE5}" type="datetime1">
              <a:rPr lang="en-AU" smtClean="0"/>
              <a:t>25/6/19</a:t>
            </a:fld>
            <a:endParaRPr lang="en-US" dirty="0"/>
          </a:p>
        </p:txBody>
      </p:sp>
      <p:sp>
        <p:nvSpPr>
          <p:cNvPr id="3" name="Footer Placeholder 2">
            <a:extLst>
              <a:ext uri="{FF2B5EF4-FFF2-40B4-BE49-F238E27FC236}">
                <a16:creationId xmlns:a16="http://schemas.microsoft.com/office/drawing/2014/main" id="{9E0D928D-D6F0-0948-BCF6-D2D16650466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3D0ADF6-7BA8-B945-A15A-9B81B9A7507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98676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0058-22B5-DD43-9DAA-8B4795F6D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BA3B63-D2C6-284F-94B7-BCFD24E1BF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B19584-5B93-1843-8933-1E35472B8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5C486-3804-B14D-B148-5EBC6160E46F}"/>
              </a:ext>
            </a:extLst>
          </p:cNvPr>
          <p:cNvSpPr>
            <a:spLocks noGrp="1"/>
          </p:cNvSpPr>
          <p:nvPr>
            <p:ph type="dt" sz="half" idx="10"/>
          </p:nvPr>
        </p:nvSpPr>
        <p:spPr/>
        <p:txBody>
          <a:bodyPr/>
          <a:lstStyle/>
          <a:p>
            <a:fld id="{A3DD6E98-0F2B-E748-90BB-5E2229018725}" type="datetime1">
              <a:rPr lang="en-AU" smtClean="0"/>
              <a:t>25/6/19</a:t>
            </a:fld>
            <a:endParaRPr lang="en-US" dirty="0"/>
          </a:p>
        </p:txBody>
      </p:sp>
      <p:sp>
        <p:nvSpPr>
          <p:cNvPr id="6" name="Footer Placeholder 5">
            <a:extLst>
              <a:ext uri="{FF2B5EF4-FFF2-40B4-BE49-F238E27FC236}">
                <a16:creationId xmlns:a16="http://schemas.microsoft.com/office/drawing/2014/main" id="{3DE7DC2B-F96B-3E4E-99E4-6467235E59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B1274D-A71F-A047-944B-372A3D94D60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9235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D4B3-3119-F44B-93E7-7E7F4DDFA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B69872-5148-1B40-872D-B726BC263B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A93FA4-76FF-8F47-810B-630C1B425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34480-BFCC-4B45-A48A-2A69418680AF}"/>
              </a:ext>
            </a:extLst>
          </p:cNvPr>
          <p:cNvSpPr>
            <a:spLocks noGrp="1"/>
          </p:cNvSpPr>
          <p:nvPr>
            <p:ph type="dt" sz="half" idx="10"/>
          </p:nvPr>
        </p:nvSpPr>
        <p:spPr/>
        <p:txBody>
          <a:bodyPr/>
          <a:lstStyle/>
          <a:p>
            <a:fld id="{2640BE73-0A6C-374E-A809-B4A2AABBE1E0}" type="datetime1">
              <a:rPr lang="en-AU" smtClean="0"/>
              <a:t>25/6/19</a:t>
            </a:fld>
            <a:endParaRPr lang="en-US" dirty="0"/>
          </a:p>
        </p:txBody>
      </p:sp>
      <p:sp>
        <p:nvSpPr>
          <p:cNvPr id="6" name="Footer Placeholder 5">
            <a:extLst>
              <a:ext uri="{FF2B5EF4-FFF2-40B4-BE49-F238E27FC236}">
                <a16:creationId xmlns:a16="http://schemas.microsoft.com/office/drawing/2014/main" id="{8A2A0BEA-8AA3-5947-8C26-4F7C1ACA11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1088F0-9B3A-1345-BB3E-72F765D9B3C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265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8357A5-7CE7-E54C-93DE-35EF9667D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0D7ED4-E88A-454D-A37A-88FAEAFE1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21322-9754-5444-8FEC-520171D56E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31148-B1EC-DF4A-B5DB-46BB29ED2934}" type="datetime1">
              <a:rPr lang="en-AU" smtClean="0"/>
              <a:t>25/6/19</a:t>
            </a:fld>
            <a:endParaRPr lang="en-US" dirty="0"/>
          </a:p>
        </p:txBody>
      </p:sp>
      <p:sp>
        <p:nvSpPr>
          <p:cNvPr id="5" name="Footer Placeholder 4">
            <a:extLst>
              <a:ext uri="{FF2B5EF4-FFF2-40B4-BE49-F238E27FC236}">
                <a16:creationId xmlns:a16="http://schemas.microsoft.com/office/drawing/2014/main" id="{86F4F221-0595-5649-8C40-242E4085D5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2187E0E-5978-0D4C-AB0F-BD3BADEFB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02868583"/>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CC5F0C-0384-294E-AFF4-EB1AA3CEB459}"/>
              </a:ext>
            </a:extLst>
          </p:cNvPr>
          <p:cNvSpPr>
            <a:spLocks noGrp="1"/>
          </p:cNvSpPr>
          <p:nvPr>
            <p:ph type="ctrTitle"/>
          </p:nvPr>
        </p:nvSpPr>
        <p:spPr>
          <a:xfrm>
            <a:off x="838199" y="4525347"/>
            <a:ext cx="6801321" cy="1737360"/>
          </a:xfrm>
        </p:spPr>
        <p:txBody>
          <a:bodyPr anchor="ctr">
            <a:normAutofit/>
          </a:bodyPr>
          <a:lstStyle/>
          <a:p>
            <a:pPr algn="r"/>
            <a:r>
              <a:rPr lang="en-US" sz="2400" dirty="0"/>
              <a:t>Anomaly prediction enhanced by NLP Techniques:</a:t>
            </a:r>
            <a:br>
              <a:rPr lang="en-US" sz="2400" dirty="0"/>
            </a:br>
            <a:r>
              <a:rPr lang="en-US" sz="2400" dirty="0"/>
              <a:t>Financial domain</a:t>
            </a:r>
            <a:br>
              <a:rPr lang="en-US" sz="2400" dirty="0"/>
            </a:br>
            <a:br>
              <a:rPr lang="en-US" sz="2400" dirty="0"/>
            </a:br>
            <a:r>
              <a:rPr lang="en-US" sz="2400" dirty="0"/>
              <a:t>Loan default prediction</a:t>
            </a:r>
          </a:p>
        </p:txBody>
      </p:sp>
      <p:sp>
        <p:nvSpPr>
          <p:cNvPr id="3" name="Subtitle 2">
            <a:extLst>
              <a:ext uri="{FF2B5EF4-FFF2-40B4-BE49-F238E27FC236}">
                <a16:creationId xmlns:a16="http://schemas.microsoft.com/office/drawing/2014/main" id="{FE087BB3-D7F6-AF41-8F68-B3229C897D36}"/>
              </a:ext>
            </a:extLst>
          </p:cNvPr>
          <p:cNvSpPr>
            <a:spLocks noGrp="1"/>
          </p:cNvSpPr>
          <p:nvPr>
            <p:ph type="subTitle" idx="1"/>
          </p:nvPr>
        </p:nvSpPr>
        <p:spPr>
          <a:xfrm>
            <a:off x="7961258" y="4525347"/>
            <a:ext cx="3258675" cy="1737360"/>
          </a:xfrm>
        </p:spPr>
        <p:txBody>
          <a:bodyPr anchor="ctr">
            <a:normAutofit/>
          </a:bodyPr>
          <a:lstStyle/>
          <a:p>
            <a:pPr algn="l"/>
            <a:r>
              <a:rPr lang="en-US"/>
              <a:t>Capstone: </a:t>
            </a:r>
          </a:p>
          <a:p>
            <a:pPr algn="l"/>
            <a:r>
              <a:rPr lang="en-US"/>
              <a:t>DSI Immersive- </a:t>
            </a:r>
          </a:p>
          <a:p>
            <a:pPr algn="l"/>
            <a:r>
              <a:rPr lang="en-US"/>
              <a:t> Pramod Paul</a:t>
            </a:r>
          </a:p>
          <a:p>
            <a:pPr algn="l"/>
            <a:endParaRPr lang="en-US"/>
          </a:p>
        </p:txBody>
      </p:sp>
      <p:sp>
        <p:nvSpPr>
          <p:cNvPr id="17" name="Oval 16">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5" name="Straight Connector 24">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85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838200" y="811161"/>
            <a:ext cx="3335594" cy="5403370"/>
          </a:xfrm>
        </p:spPr>
        <p:txBody>
          <a:bodyPr>
            <a:normAutofit/>
          </a:bodyPr>
          <a:lstStyle/>
          <a:p>
            <a:r>
              <a:rPr lang="en-US" sz="3700">
                <a:solidFill>
                  <a:srgbClr val="FFFFFF"/>
                </a:solidFill>
              </a:rPr>
              <a:t> </a:t>
            </a:r>
            <a:br>
              <a:rPr lang="en-US" sz="3700">
                <a:solidFill>
                  <a:srgbClr val="FFFFFF"/>
                </a:solidFill>
              </a:rPr>
            </a:br>
            <a:r>
              <a:rPr lang="en-US" sz="3700">
                <a:solidFill>
                  <a:srgbClr val="FFFFFF"/>
                </a:solidFill>
              </a:rPr>
              <a:t>Hacking to a possible solution:</a:t>
            </a:r>
            <a:br>
              <a:rPr lang="en-US" sz="3700">
                <a:solidFill>
                  <a:srgbClr val="FFFFFF"/>
                </a:solidFill>
              </a:rPr>
            </a:br>
            <a:br>
              <a:rPr lang="en-US" sz="3700">
                <a:solidFill>
                  <a:srgbClr val="FFFFFF"/>
                </a:solidFill>
              </a:rPr>
            </a:br>
            <a:r>
              <a:rPr lang="en-US" sz="3700">
                <a:solidFill>
                  <a:srgbClr val="FFFFFF"/>
                </a:solidFill>
              </a:rPr>
              <a:t>Part 4: Benefits</a:t>
            </a:r>
            <a:br>
              <a:rPr lang="en-US" sz="3700">
                <a:solidFill>
                  <a:srgbClr val="FFFFFF"/>
                </a:solidFill>
              </a:rPr>
            </a:br>
            <a:br>
              <a:rPr lang="en-US" sz="3700">
                <a:solidFill>
                  <a:srgbClr val="FFFFFF"/>
                </a:solidFill>
              </a:rPr>
            </a:br>
            <a:br>
              <a:rPr lang="en-US" sz="3700">
                <a:solidFill>
                  <a:srgbClr val="FFFFFF"/>
                </a:solidFill>
              </a:rPr>
            </a:br>
            <a:endParaRPr lang="en-US" sz="3700">
              <a:solidFill>
                <a:srgbClr val="FFFFFF"/>
              </a:solidFill>
            </a:endParaRPr>
          </a:p>
        </p:txBody>
      </p:sp>
      <p:sp>
        <p:nvSpPr>
          <p:cNvPr id="13" name="Rectangle 12">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11000232" y="6108192"/>
            <a:ext cx="548640" cy="548640"/>
          </a:xfrm>
          <a:prstGeom prst="ellipse">
            <a:avLst/>
          </a:prstGeom>
          <a:solidFill>
            <a:srgbClr val="898989"/>
          </a:solidFill>
        </p:spPr>
        <p:txBody>
          <a:bodyPr>
            <a:normAutofit/>
          </a:bodyPr>
          <a:lstStyle/>
          <a:p>
            <a:pPr algn="ctr">
              <a:spcAft>
                <a:spcPts val="600"/>
              </a:spcAft>
            </a:pPr>
            <a:r>
              <a:rPr lang="en-US" sz="1500" dirty="0">
                <a:solidFill>
                  <a:srgbClr val="FFFFFF">
                    <a:alpha val="80000"/>
                  </a:srgbClr>
                </a:solidFill>
              </a:rPr>
              <a:t>10</a:t>
            </a:r>
          </a:p>
        </p:txBody>
      </p:sp>
      <p:graphicFrame>
        <p:nvGraphicFramePr>
          <p:cNvPr id="17" name="Content Placeholder 2">
            <a:extLst>
              <a:ext uri="{FF2B5EF4-FFF2-40B4-BE49-F238E27FC236}">
                <a16:creationId xmlns:a16="http://schemas.microsoft.com/office/drawing/2014/main" id="{28C91385-0DE9-4A54-8502-424A7C962180}"/>
              </a:ext>
            </a:extLst>
          </p:cNvPr>
          <p:cNvGraphicFramePr>
            <a:graphicFrameLocks noGrp="1"/>
          </p:cNvGraphicFramePr>
          <p:nvPr>
            <p:ph idx="1"/>
            <p:extLst>
              <p:ext uri="{D42A27DB-BD31-4B8C-83A1-F6EECF244321}">
                <p14:modId xmlns:p14="http://schemas.microsoft.com/office/powerpoint/2010/main" val="1006161559"/>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100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664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Freeform: Shape 11">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E8DDB12E-A716-9441-91EA-60A08421845A}"/>
              </a:ext>
            </a:extLst>
          </p:cNvPr>
          <p:cNvPicPr>
            <a:picLocks noChangeAspect="1"/>
          </p:cNvPicPr>
          <p:nvPr/>
        </p:nvPicPr>
        <p:blipFill>
          <a:blip r:embed="rId3"/>
          <a:stretch>
            <a:fillRect/>
          </a:stretch>
        </p:blipFill>
        <p:spPr>
          <a:xfrm>
            <a:off x="3236181" y="1996463"/>
            <a:ext cx="5462546" cy="2908806"/>
          </a:xfrm>
          <a:prstGeom prst="rect">
            <a:avLst/>
          </a:prstGeom>
        </p:spPr>
      </p:pic>
      <p:sp>
        <p:nvSpPr>
          <p:cNvPr id="2" name="Slide Number Placeholder 1">
            <a:extLst>
              <a:ext uri="{FF2B5EF4-FFF2-40B4-BE49-F238E27FC236}">
                <a16:creationId xmlns:a16="http://schemas.microsoft.com/office/drawing/2014/main" id="{819FFA4A-18B2-1848-BC21-2DE55F6AC071}"/>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204926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Freeform: Shape 12">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65B0B976-FAA0-484D-9EA7-09471AC3B2F9}"/>
              </a:ext>
            </a:extLst>
          </p:cNvPr>
          <p:cNvPicPr>
            <a:picLocks noChangeAspect="1"/>
          </p:cNvPicPr>
          <p:nvPr/>
        </p:nvPicPr>
        <p:blipFill>
          <a:blip r:embed="rId3"/>
          <a:stretch>
            <a:fillRect/>
          </a:stretch>
        </p:blipFill>
        <p:spPr>
          <a:xfrm>
            <a:off x="3236181" y="1962323"/>
            <a:ext cx="5462546" cy="2977086"/>
          </a:xfrm>
          <a:prstGeom prst="rect">
            <a:avLst/>
          </a:prstGeom>
        </p:spPr>
      </p:pic>
      <p:sp>
        <p:nvSpPr>
          <p:cNvPr id="2" name="Slide Number Placeholder 1">
            <a:extLst>
              <a:ext uri="{FF2B5EF4-FFF2-40B4-BE49-F238E27FC236}">
                <a16:creationId xmlns:a16="http://schemas.microsoft.com/office/drawing/2014/main" id="{7F51B32E-ACF2-C64A-AF4E-C2D6E0F5C1BE}"/>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384036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1288064" y="1284731"/>
            <a:ext cx="9637776" cy="1430696"/>
          </a:xfrm>
        </p:spPr>
        <p:txBody>
          <a:bodyPr>
            <a:normAutofit/>
          </a:bodyPr>
          <a:lstStyle/>
          <a:p>
            <a:r>
              <a:rPr lang="en-US" sz="1800"/>
              <a:t> </a:t>
            </a:r>
            <a:br>
              <a:rPr lang="en-US" sz="1800"/>
            </a:br>
            <a:r>
              <a:rPr lang="en-US" sz="1800"/>
              <a:t>NLP techniques on Lending Club loan dataset:</a:t>
            </a:r>
            <a:br>
              <a:rPr lang="en-US" sz="1800"/>
            </a:br>
            <a:br>
              <a:rPr lang="en-US" sz="1800"/>
            </a:br>
            <a:r>
              <a:rPr lang="en-US" sz="1800"/>
              <a:t>Doc2Vec</a:t>
            </a:r>
            <a:br>
              <a:rPr lang="en-US" sz="1800"/>
            </a:br>
            <a:endParaRPr lang="en-US" sz="1800"/>
          </a:p>
        </p:txBody>
      </p:sp>
      <p:sp>
        <p:nvSpPr>
          <p:cNvPr id="3" name="Content Placeholder 2">
            <a:extLst>
              <a:ext uri="{FF2B5EF4-FFF2-40B4-BE49-F238E27FC236}">
                <a16:creationId xmlns:a16="http://schemas.microsoft.com/office/drawing/2014/main" id="{14F52B2E-7B05-3044-9EF6-BF7230DDC636}"/>
              </a:ext>
            </a:extLst>
          </p:cNvPr>
          <p:cNvSpPr>
            <a:spLocks noGrp="1"/>
          </p:cNvSpPr>
          <p:nvPr>
            <p:ph idx="1"/>
          </p:nvPr>
        </p:nvSpPr>
        <p:spPr>
          <a:xfrm>
            <a:off x="1288064" y="2853879"/>
            <a:ext cx="9637776" cy="2714771"/>
          </a:xfrm>
        </p:spPr>
        <p:txBody>
          <a:bodyPr>
            <a:normAutofit/>
          </a:bodyPr>
          <a:lstStyle/>
          <a:p>
            <a:pPr marL="0" indent="0">
              <a:buNone/>
            </a:pPr>
            <a:endParaRPr lang="en-AU" sz="2000" b="1" i="1"/>
          </a:p>
          <a:p>
            <a:pPr marL="0" indent="0">
              <a:buNone/>
            </a:pPr>
            <a:endParaRPr lang="en-AU" sz="2000" b="1" i="1"/>
          </a:p>
          <a:p>
            <a:pPr marL="0" indent="0">
              <a:buNone/>
            </a:pPr>
            <a:endParaRPr lang="en-AU" sz="2000" b="1" i="1"/>
          </a:p>
          <a:p>
            <a:pPr marL="0" indent="0">
              <a:buNone/>
            </a:pPr>
            <a:endParaRPr lang="en-AU" sz="2000" b="1" i="1"/>
          </a:p>
          <a:p>
            <a:pPr marL="0" indent="0">
              <a:buNone/>
            </a:pPr>
            <a:endParaRPr lang="en-AU" sz="2000" b="1" i="1"/>
          </a:p>
          <a:p>
            <a:pPr marL="0" indent="0">
              <a:buNone/>
            </a:pPr>
            <a:r>
              <a:rPr lang="en-AU" sz="2000" b="1" i="1"/>
              <a:t>Distributed Bag of Words version of Paragraph Vector (PV-DBOW)</a:t>
            </a:r>
          </a:p>
          <a:p>
            <a:pPr marL="0" indent="0">
              <a:buNone/>
            </a:pPr>
            <a:endParaRPr lang="en-AU" sz="2000" b="1" i="1"/>
          </a:p>
          <a:p>
            <a:pPr marL="0" indent="0">
              <a:buNone/>
            </a:pPr>
            <a:endParaRPr lang="en-AU" sz="2000" b="1" i="1"/>
          </a:p>
          <a:p>
            <a:pPr marL="0" indent="0">
              <a:buNone/>
            </a:pPr>
            <a:endParaRPr lang="en-AU" sz="2000" b="1" i="1"/>
          </a:p>
          <a:p>
            <a:pPr marL="0" indent="0">
              <a:buNone/>
            </a:pPr>
            <a:endParaRPr lang="en-AU" sz="2000" b="1" i="1"/>
          </a:p>
          <a:p>
            <a:pPr marL="0" indent="0">
              <a:buNone/>
            </a:pPr>
            <a:endParaRPr lang="en-AU" sz="2000" b="1" i="1"/>
          </a:p>
          <a:p>
            <a:pPr marL="0" indent="0">
              <a:buNone/>
            </a:pPr>
            <a:endParaRPr lang="en-AU" sz="2000"/>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8610600" y="6356350"/>
            <a:ext cx="2743200" cy="365125"/>
          </a:xfrm>
        </p:spPr>
        <p:txBody>
          <a:bodyPr>
            <a:normAutofit/>
          </a:bodyPr>
          <a:lstStyle/>
          <a:p>
            <a:pPr>
              <a:spcAft>
                <a:spcPts val="600"/>
              </a:spcAft>
            </a:pPr>
            <a:fld id="{4FAB73BC-B049-4115-A692-8D63A059BFB8}" type="slidenum">
              <a:rPr lang="en-US" smtClean="0"/>
              <a:pPr>
                <a:spcAft>
                  <a:spcPts val="600"/>
                </a:spcAft>
              </a:pPr>
              <a:t>13</a:t>
            </a:fld>
            <a:endParaRPr lang="en-US"/>
          </a:p>
        </p:txBody>
      </p:sp>
    </p:spTree>
    <p:extLst>
      <p:ext uri="{BB962C8B-B14F-4D97-AF65-F5344CB8AC3E}">
        <p14:creationId xmlns:p14="http://schemas.microsoft.com/office/powerpoint/2010/main" val="262054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838200" y="5529884"/>
            <a:ext cx="7719381" cy="1096331"/>
          </a:xfrm>
        </p:spPr>
        <p:txBody>
          <a:bodyPr>
            <a:normAutofit/>
          </a:bodyPr>
          <a:lstStyle/>
          <a:p>
            <a:r>
              <a:rPr lang="en-US" sz="1800"/>
              <a:t> </a:t>
            </a:r>
            <a:br>
              <a:rPr lang="en-US" sz="1800"/>
            </a:br>
            <a:r>
              <a:rPr lang="en-US" sz="1800"/>
              <a:t>Loan default prediction using NLP techniques.</a:t>
            </a:r>
            <a:br>
              <a:rPr lang="en-US" sz="1800"/>
            </a:br>
            <a:br>
              <a:rPr lang="en-US" sz="1800"/>
            </a:br>
            <a:r>
              <a:rPr lang="en-US" sz="1800"/>
              <a:t>(Trained on 100,000 rows. Accuracy improving when  trained on more rows)</a:t>
            </a:r>
          </a:p>
        </p:txBody>
      </p:sp>
      <p:sp>
        <p:nvSpPr>
          <p:cNvPr id="13" name="Freeform: Shape 12">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10198279" y="6261090"/>
            <a:ext cx="1344477" cy="365125"/>
          </a:xfrm>
        </p:spPr>
        <p:txBody>
          <a:bodyPr>
            <a:normAutofit/>
          </a:bodyPr>
          <a:lstStyle/>
          <a:p>
            <a:pPr>
              <a:spcAft>
                <a:spcPts val="600"/>
              </a:spcAft>
            </a:pPr>
            <a:r>
              <a:rPr lang="en-US" dirty="0">
                <a:solidFill>
                  <a:schemeClr val="bg1">
                    <a:alpha val="80000"/>
                  </a:schemeClr>
                </a:solidFill>
              </a:rPr>
              <a:t>14</a:t>
            </a:r>
          </a:p>
        </p:txBody>
      </p:sp>
      <p:graphicFrame>
        <p:nvGraphicFramePr>
          <p:cNvPr id="6" name="Content Placeholder 2">
            <a:extLst>
              <a:ext uri="{FF2B5EF4-FFF2-40B4-BE49-F238E27FC236}">
                <a16:creationId xmlns:a16="http://schemas.microsoft.com/office/drawing/2014/main" id="{1527D669-F9C8-4C80-A326-633685CAB2AE}"/>
              </a:ext>
            </a:extLst>
          </p:cNvPr>
          <p:cNvGraphicFramePr>
            <a:graphicFrameLocks noGrp="1"/>
          </p:cNvGraphicFramePr>
          <p:nvPr>
            <p:ph idx="1"/>
            <p:extLst>
              <p:ext uri="{D42A27DB-BD31-4B8C-83A1-F6EECF244321}">
                <p14:modId xmlns:p14="http://schemas.microsoft.com/office/powerpoint/2010/main" val="826320217"/>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5529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1600">
                <a:solidFill>
                  <a:srgbClr val="FFFFFF"/>
                </a:solidFill>
              </a:rPr>
              <a:t> </a:t>
            </a:r>
            <a:br>
              <a:rPr lang="en-US" sz="1600">
                <a:solidFill>
                  <a:srgbClr val="FFFFFF"/>
                </a:solidFill>
              </a:rPr>
            </a:br>
            <a:r>
              <a:rPr lang="en-US" sz="1600">
                <a:solidFill>
                  <a:srgbClr val="FFFFFF"/>
                </a:solidFill>
              </a:rPr>
              <a:t>NLP techniques on Lending Club loan dataset:</a:t>
            </a:r>
            <a:br>
              <a:rPr lang="en-US" sz="1600">
                <a:solidFill>
                  <a:srgbClr val="FFFFFF"/>
                </a:solidFill>
              </a:rPr>
            </a:br>
            <a:br>
              <a:rPr lang="en-US" sz="1600">
                <a:solidFill>
                  <a:srgbClr val="FFFFFF"/>
                </a:solidFill>
              </a:rPr>
            </a:br>
            <a:r>
              <a:rPr lang="en-US" sz="1600">
                <a:solidFill>
                  <a:srgbClr val="FFFFFF"/>
                </a:solidFill>
              </a:rPr>
              <a:t>Created Custom data set </a:t>
            </a:r>
            <a:br>
              <a:rPr lang="en-US" sz="1600">
                <a:solidFill>
                  <a:srgbClr val="FFFFFF"/>
                </a:solidFill>
              </a:rPr>
            </a:br>
            <a:endParaRPr lang="en-US" sz="1600">
              <a:solidFill>
                <a:srgbClr val="FFFFFF"/>
              </a:solidFill>
            </a:endParaRPr>
          </a:p>
        </p:txBody>
      </p:sp>
      <p:pic>
        <p:nvPicPr>
          <p:cNvPr id="9" name="Content Placeholder 5" descr="A screenshot of a cell phone&#10;&#10;Description automatically generated">
            <a:extLst>
              <a:ext uri="{FF2B5EF4-FFF2-40B4-BE49-F238E27FC236}">
                <a16:creationId xmlns:a16="http://schemas.microsoft.com/office/drawing/2014/main" id="{B6F8F4F0-AB3D-9048-ACA8-57EAA8B96FC4}"/>
              </a:ext>
            </a:extLst>
          </p:cNvPr>
          <p:cNvPicPr>
            <a:picLocks noChangeAspect="1"/>
          </p:cNvPicPr>
          <p:nvPr/>
        </p:nvPicPr>
        <p:blipFill>
          <a:blip r:embed="rId2"/>
          <a:stretch>
            <a:fillRect/>
          </a:stretch>
        </p:blipFill>
        <p:spPr>
          <a:xfrm>
            <a:off x="4038600" y="1313299"/>
            <a:ext cx="6985640" cy="3091146"/>
          </a:xfrm>
          <a:prstGeom prst="rect">
            <a:avLst/>
          </a:prstGeom>
        </p:spPr>
      </p:pic>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9884978" y="6356350"/>
            <a:ext cx="1468821" cy="365125"/>
          </a:xfrm>
        </p:spPr>
        <p:txBody>
          <a:bodyPr vert="horz" lIns="91440" tIns="45720" rIns="91440" bIns="45720" rtlCol="0">
            <a:normAutofit/>
          </a:bodyPr>
          <a:lstStyle/>
          <a:p>
            <a:pPr>
              <a:spcAft>
                <a:spcPts val="600"/>
              </a:spcAft>
            </a:pPr>
            <a:r>
              <a:rPr lang="en-US" dirty="0">
                <a:solidFill>
                  <a:prstClr val="black">
                    <a:tint val="75000"/>
                  </a:prstClr>
                </a:solidFill>
              </a:rPr>
              <a:t>15</a:t>
            </a:r>
          </a:p>
        </p:txBody>
      </p:sp>
    </p:spTree>
    <p:extLst>
      <p:ext uri="{BB962C8B-B14F-4D97-AF65-F5344CB8AC3E}">
        <p14:creationId xmlns:p14="http://schemas.microsoft.com/office/powerpoint/2010/main" val="3084920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526073" y="4756638"/>
            <a:ext cx="11139854" cy="930447"/>
          </a:xfrm>
        </p:spPr>
        <p:txBody>
          <a:bodyPr vert="horz" lIns="91440" tIns="45720" rIns="91440" bIns="45720" rtlCol="0" anchor="b">
            <a:normAutofit fontScale="90000"/>
          </a:bodyPr>
          <a:lstStyle/>
          <a:p>
            <a:pPr algn="ctr"/>
            <a:r>
              <a:rPr lang="en-US" sz="1400" kern="1200">
                <a:solidFill>
                  <a:srgbClr val="FFFFFF"/>
                </a:solidFill>
                <a:latin typeface="+mj-lt"/>
                <a:ea typeface="+mj-ea"/>
                <a:cs typeface="+mj-cs"/>
              </a:rPr>
              <a:t> </a:t>
            </a:r>
            <a:br>
              <a:rPr lang="en-US" sz="1400" kern="1200">
                <a:solidFill>
                  <a:srgbClr val="FFFFFF"/>
                </a:solidFill>
                <a:latin typeface="+mj-lt"/>
                <a:ea typeface="+mj-ea"/>
                <a:cs typeface="+mj-cs"/>
              </a:rPr>
            </a:br>
            <a:r>
              <a:rPr lang="en-US" sz="1400" kern="1200">
                <a:solidFill>
                  <a:srgbClr val="FFFFFF"/>
                </a:solidFill>
                <a:latin typeface="+mj-lt"/>
                <a:ea typeface="+mj-ea"/>
                <a:cs typeface="+mj-cs"/>
              </a:rPr>
              <a:t>NLP techniques on Lending Club loan dataset:</a:t>
            </a:r>
            <a:br>
              <a:rPr lang="en-US" sz="1400" kern="1200">
                <a:solidFill>
                  <a:srgbClr val="FFFFFF"/>
                </a:solidFill>
                <a:latin typeface="+mj-lt"/>
                <a:ea typeface="+mj-ea"/>
                <a:cs typeface="+mj-cs"/>
              </a:rPr>
            </a:br>
            <a:br>
              <a:rPr lang="en-US" sz="1400" kern="1200">
                <a:solidFill>
                  <a:srgbClr val="FFFFFF"/>
                </a:solidFill>
                <a:latin typeface="+mj-lt"/>
                <a:ea typeface="+mj-ea"/>
                <a:cs typeface="+mj-cs"/>
              </a:rPr>
            </a:br>
            <a:r>
              <a:rPr lang="en-US" sz="1400" kern="1200">
                <a:solidFill>
                  <a:srgbClr val="FFFFFF"/>
                </a:solidFill>
                <a:latin typeface="+mj-lt"/>
                <a:ea typeface="+mj-ea"/>
                <a:cs typeface="+mj-cs"/>
              </a:rPr>
              <a:t>Created Custom data set </a:t>
            </a:r>
            <a:br>
              <a:rPr lang="en-US" sz="1400" kern="1200">
                <a:solidFill>
                  <a:srgbClr val="FFFFFF"/>
                </a:solidFill>
                <a:latin typeface="+mj-lt"/>
                <a:ea typeface="+mj-ea"/>
                <a:cs typeface="+mj-cs"/>
              </a:rPr>
            </a:br>
            <a:endParaRPr lang="en-US" sz="1400" kern="1200">
              <a:solidFill>
                <a:srgbClr val="FFFFFF"/>
              </a:solidFill>
              <a:latin typeface="+mj-lt"/>
              <a:ea typeface="+mj-ea"/>
              <a:cs typeface="+mj-cs"/>
            </a:endParaRPr>
          </a:p>
        </p:txBody>
      </p:sp>
      <p:pic>
        <p:nvPicPr>
          <p:cNvPr id="12" name="Content Placeholder 11" descr="A screenshot of a cell phone&#10;&#10;Description automatically generated">
            <a:extLst>
              <a:ext uri="{FF2B5EF4-FFF2-40B4-BE49-F238E27FC236}">
                <a16:creationId xmlns:a16="http://schemas.microsoft.com/office/drawing/2014/main" id="{37C96031-A913-434D-AED8-A10C3D31F3A0}"/>
              </a:ext>
            </a:extLst>
          </p:cNvPr>
          <p:cNvPicPr>
            <a:picLocks noGrp="1" noChangeAspect="1"/>
          </p:cNvPicPr>
          <p:nvPr>
            <p:ph idx="1"/>
          </p:nvPr>
        </p:nvPicPr>
        <p:blipFill>
          <a:blip r:embed="rId2"/>
          <a:stretch>
            <a:fillRect/>
          </a:stretch>
        </p:blipFill>
        <p:spPr>
          <a:xfrm>
            <a:off x="320040" y="984415"/>
            <a:ext cx="11496821" cy="2644268"/>
          </a:xfrm>
          <a:prstGeom prst="rect">
            <a:avLst/>
          </a:prstGeom>
        </p:spPr>
      </p:pic>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spcAft>
                <a:spcPts val="600"/>
              </a:spcAft>
            </a:pPr>
            <a:r>
              <a:rPr lang="en-US" dirty="0">
                <a:solidFill>
                  <a:srgbClr val="898989"/>
                </a:solidFill>
              </a:rPr>
              <a:t>16</a:t>
            </a:r>
          </a:p>
        </p:txBody>
      </p:sp>
    </p:spTree>
    <p:extLst>
      <p:ext uri="{BB962C8B-B14F-4D97-AF65-F5344CB8AC3E}">
        <p14:creationId xmlns:p14="http://schemas.microsoft.com/office/powerpoint/2010/main" val="3876848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BB77-0AB5-9F46-9DF5-D4ADF9B6D4BB}"/>
              </a:ext>
            </a:extLst>
          </p:cNvPr>
          <p:cNvSpPr>
            <a:spLocks noGrp="1"/>
          </p:cNvSpPr>
          <p:nvPr>
            <p:ph type="title"/>
          </p:nvPr>
        </p:nvSpPr>
        <p:spPr>
          <a:xfrm>
            <a:off x="8982805" y="1865740"/>
            <a:ext cx="2947482" cy="3126520"/>
          </a:xfrm>
        </p:spPr>
        <p:txBody>
          <a:bodyPr>
            <a:normAutofit/>
          </a:bodyPr>
          <a:lstStyle/>
          <a:p>
            <a:r>
              <a:rPr lang="en-AU" sz="3100" b="1" dirty="0"/>
              <a:t>Doc2Vec option:</a:t>
            </a:r>
            <a:br>
              <a:rPr lang="en-AU" sz="3100" b="1" dirty="0"/>
            </a:br>
            <a:r>
              <a:rPr lang="en-AU" sz="3100" b="1" dirty="0"/>
              <a:t>Distributed Bag of Words version of Paragraph Vector </a:t>
            </a:r>
            <a:br>
              <a:rPr lang="en-AU" sz="3100" b="1" dirty="0"/>
            </a:br>
            <a:r>
              <a:rPr lang="en-AU" sz="3100" b="1" dirty="0"/>
              <a:t>(PV-DBOW)</a:t>
            </a:r>
          </a:p>
        </p:txBody>
      </p:sp>
      <p:pic>
        <p:nvPicPr>
          <p:cNvPr id="6" name="Content Placeholder 5" descr="A screenshot of a cell phone&#10;&#10;Description automatically generated">
            <a:extLst>
              <a:ext uri="{FF2B5EF4-FFF2-40B4-BE49-F238E27FC236}">
                <a16:creationId xmlns:a16="http://schemas.microsoft.com/office/drawing/2014/main" id="{608421AD-3B73-0741-9D0A-5E1E3E50316E}"/>
              </a:ext>
            </a:extLst>
          </p:cNvPr>
          <p:cNvPicPr>
            <a:picLocks noGrp="1" noChangeAspect="1"/>
          </p:cNvPicPr>
          <p:nvPr>
            <p:ph idx="1"/>
          </p:nvPr>
        </p:nvPicPr>
        <p:blipFill>
          <a:blip r:embed="rId2"/>
          <a:stretch>
            <a:fillRect/>
          </a:stretch>
        </p:blipFill>
        <p:spPr>
          <a:xfrm>
            <a:off x="261713" y="176212"/>
            <a:ext cx="8223237" cy="5882815"/>
          </a:xfrm>
        </p:spPr>
      </p:pic>
      <p:sp>
        <p:nvSpPr>
          <p:cNvPr id="4" name="Slide Number Placeholder 3">
            <a:extLst>
              <a:ext uri="{FF2B5EF4-FFF2-40B4-BE49-F238E27FC236}">
                <a16:creationId xmlns:a16="http://schemas.microsoft.com/office/drawing/2014/main" id="{B089A48C-AFDE-4F47-A321-1D67A0FF1EB7}"/>
              </a:ext>
            </a:extLst>
          </p:cNvPr>
          <p:cNvSpPr>
            <a:spLocks noGrp="1"/>
          </p:cNvSpPr>
          <p:nvPr>
            <p:ph type="sldNum" sz="quarter" idx="12"/>
          </p:nvPr>
        </p:nvSpPr>
        <p:spPr/>
        <p:txBody>
          <a:bodyPr>
            <a:normAutofit/>
          </a:bodyPr>
          <a:lstStyle/>
          <a:p>
            <a:pPr>
              <a:spcAft>
                <a:spcPts val="600"/>
              </a:spcAft>
            </a:pPr>
            <a:fld id="{4FAB73BC-B049-4115-A692-8D63A059BFB8}" type="slidenum">
              <a:rPr lang="en-US" smtClean="0"/>
              <a:pPr>
                <a:spcAft>
                  <a:spcPts val="600"/>
                </a:spcAft>
              </a:pPr>
              <a:t>17</a:t>
            </a:fld>
            <a:endParaRPr lang="en-US"/>
          </a:p>
        </p:txBody>
      </p:sp>
      <p:pic>
        <p:nvPicPr>
          <p:cNvPr id="5" name="Picture 4" descr="A close up of a logo&#10;&#10;Description automatically generated">
            <a:extLst>
              <a:ext uri="{FF2B5EF4-FFF2-40B4-BE49-F238E27FC236}">
                <a16:creationId xmlns:a16="http://schemas.microsoft.com/office/drawing/2014/main" id="{0E190D5B-03C7-8E4D-B468-78A41DC4E3B7}"/>
              </a:ext>
            </a:extLst>
          </p:cNvPr>
          <p:cNvPicPr>
            <a:picLocks noChangeAspect="1"/>
          </p:cNvPicPr>
          <p:nvPr/>
        </p:nvPicPr>
        <p:blipFill>
          <a:blip r:embed="rId3"/>
          <a:stretch>
            <a:fillRect/>
          </a:stretch>
        </p:blipFill>
        <p:spPr>
          <a:xfrm>
            <a:off x="4921250" y="3321050"/>
            <a:ext cx="2349500" cy="215900"/>
          </a:xfrm>
          <a:prstGeom prst="rect">
            <a:avLst/>
          </a:prstGeom>
        </p:spPr>
      </p:pic>
      <p:pic>
        <p:nvPicPr>
          <p:cNvPr id="18" name="Picture 17" descr="A close up of a logo&#10;&#10;Description automatically generated">
            <a:extLst>
              <a:ext uri="{FF2B5EF4-FFF2-40B4-BE49-F238E27FC236}">
                <a16:creationId xmlns:a16="http://schemas.microsoft.com/office/drawing/2014/main" id="{DFD49C86-225A-AF4D-8A49-FE5FD97B7CE8}"/>
              </a:ext>
            </a:extLst>
          </p:cNvPr>
          <p:cNvPicPr>
            <a:picLocks noChangeAspect="1"/>
          </p:cNvPicPr>
          <p:nvPr/>
        </p:nvPicPr>
        <p:blipFill>
          <a:blip r:embed="rId4"/>
          <a:stretch>
            <a:fillRect/>
          </a:stretch>
        </p:blipFill>
        <p:spPr>
          <a:xfrm>
            <a:off x="480060" y="798973"/>
            <a:ext cx="4018599" cy="381000"/>
          </a:xfrm>
          <a:prstGeom prst="rect">
            <a:avLst/>
          </a:prstGeom>
        </p:spPr>
      </p:pic>
    </p:spTree>
    <p:extLst>
      <p:ext uri="{BB962C8B-B14F-4D97-AF65-F5344CB8AC3E}">
        <p14:creationId xmlns:p14="http://schemas.microsoft.com/office/powerpoint/2010/main" val="781933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863029" y="1012004"/>
            <a:ext cx="3416158" cy="4795408"/>
          </a:xfrm>
        </p:spPr>
        <p:txBody>
          <a:bodyPr>
            <a:normAutofit/>
          </a:bodyPr>
          <a:lstStyle/>
          <a:p>
            <a:r>
              <a:rPr lang="en-US" sz="3100">
                <a:solidFill>
                  <a:srgbClr val="FFFFFF"/>
                </a:solidFill>
              </a:rPr>
              <a:t> </a:t>
            </a:r>
            <a:br>
              <a:rPr lang="en-US" sz="3100">
                <a:solidFill>
                  <a:srgbClr val="FFFFFF"/>
                </a:solidFill>
              </a:rPr>
            </a:br>
            <a:r>
              <a:rPr lang="en-US" sz="3100">
                <a:solidFill>
                  <a:srgbClr val="FFFFFF"/>
                </a:solidFill>
              </a:rPr>
              <a:t>Steps:</a:t>
            </a:r>
            <a:br>
              <a:rPr lang="en-US" sz="3100">
                <a:solidFill>
                  <a:srgbClr val="FFFFFF"/>
                </a:solidFill>
              </a:rPr>
            </a:br>
            <a:br>
              <a:rPr lang="en-US" sz="3100">
                <a:solidFill>
                  <a:srgbClr val="FFFFFF"/>
                </a:solidFill>
              </a:rPr>
            </a:br>
            <a:br>
              <a:rPr lang="en-US" sz="3100">
                <a:solidFill>
                  <a:srgbClr val="FFFFFF"/>
                </a:solidFill>
              </a:rPr>
            </a:br>
            <a:br>
              <a:rPr lang="en-US" sz="3100">
                <a:solidFill>
                  <a:srgbClr val="FFFFFF"/>
                </a:solidFill>
              </a:rPr>
            </a:br>
            <a:r>
              <a:rPr lang="en-US" sz="3100">
                <a:solidFill>
                  <a:srgbClr val="FFFFFF"/>
                </a:solidFill>
              </a:rPr>
              <a:t>(</a:t>
            </a:r>
            <a:r>
              <a:rPr lang="en-AU" sz="3100">
                <a:solidFill>
                  <a:srgbClr val="FFFFFF"/>
                </a:solidFill>
              </a:rPr>
              <a:t>AION Doc2Vec embeddings used to create the paragraph vectors)</a:t>
            </a:r>
            <a:br>
              <a:rPr lang="en-US" sz="3100">
                <a:solidFill>
                  <a:srgbClr val="FFFFFF"/>
                </a:solidFill>
              </a:rPr>
            </a:br>
            <a:br>
              <a:rPr lang="en-US" sz="3100">
                <a:solidFill>
                  <a:srgbClr val="FFFFFF"/>
                </a:solidFill>
              </a:rPr>
            </a:br>
            <a:endParaRPr lang="en-US" sz="3100">
              <a:solidFill>
                <a:srgbClr val="FFFFFF"/>
              </a:solidFill>
            </a:endParaRPr>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10726220" y="6356350"/>
            <a:ext cx="627580" cy="365125"/>
          </a:xfrm>
        </p:spPr>
        <p:txBody>
          <a:bodyPr>
            <a:normAutofit/>
          </a:bodyPr>
          <a:lstStyle/>
          <a:p>
            <a:pPr>
              <a:spcAft>
                <a:spcPts val="600"/>
              </a:spcAft>
            </a:pPr>
            <a:r>
              <a:rPr lang="en-US" dirty="0">
                <a:solidFill>
                  <a:prstClr val="black">
                    <a:tint val="75000"/>
                  </a:prstClr>
                </a:solidFill>
              </a:rPr>
              <a:t>18</a:t>
            </a:r>
          </a:p>
        </p:txBody>
      </p:sp>
      <p:graphicFrame>
        <p:nvGraphicFramePr>
          <p:cNvPr id="6" name="Content Placeholder 2">
            <a:extLst>
              <a:ext uri="{FF2B5EF4-FFF2-40B4-BE49-F238E27FC236}">
                <a16:creationId xmlns:a16="http://schemas.microsoft.com/office/drawing/2014/main" id="{1527D669-F9C8-4C80-A326-633685CAB2AE}"/>
              </a:ext>
            </a:extLst>
          </p:cNvPr>
          <p:cNvGraphicFramePr>
            <a:graphicFrameLocks noGrp="1"/>
          </p:cNvGraphicFramePr>
          <p:nvPr>
            <p:ph idx="1"/>
            <p:extLst>
              <p:ext uri="{D42A27DB-BD31-4B8C-83A1-F6EECF244321}">
                <p14:modId xmlns:p14="http://schemas.microsoft.com/office/powerpoint/2010/main" val="96980193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8341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863029" y="1012004"/>
            <a:ext cx="3416158" cy="4795408"/>
          </a:xfrm>
        </p:spPr>
        <p:txBody>
          <a:bodyPr>
            <a:normAutofit/>
          </a:bodyPr>
          <a:lstStyle/>
          <a:p>
            <a:r>
              <a:rPr lang="en-US">
                <a:solidFill>
                  <a:srgbClr val="FFFFFF"/>
                </a:solidFill>
              </a:rPr>
              <a:t> </a:t>
            </a:r>
            <a:br>
              <a:rPr lang="en-US">
                <a:solidFill>
                  <a:srgbClr val="FFFFFF"/>
                </a:solidFill>
              </a:rPr>
            </a:br>
            <a:r>
              <a:rPr lang="en-US">
                <a:solidFill>
                  <a:srgbClr val="FFFFFF"/>
                </a:solidFill>
              </a:rPr>
              <a:t>Conclusion</a:t>
            </a:r>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10726220" y="6356350"/>
            <a:ext cx="627580" cy="365125"/>
          </a:xfrm>
        </p:spPr>
        <p:txBody>
          <a:bodyPr>
            <a:normAutofit/>
          </a:bodyPr>
          <a:lstStyle/>
          <a:p>
            <a:pPr>
              <a:spcAft>
                <a:spcPts val="600"/>
              </a:spcAft>
            </a:pPr>
            <a:r>
              <a:rPr lang="en-US" dirty="0">
                <a:solidFill>
                  <a:prstClr val="black">
                    <a:tint val="75000"/>
                  </a:prstClr>
                </a:solidFill>
              </a:rPr>
              <a:t>19</a:t>
            </a:r>
          </a:p>
        </p:txBody>
      </p:sp>
      <p:graphicFrame>
        <p:nvGraphicFramePr>
          <p:cNvPr id="6" name="Content Placeholder 2">
            <a:extLst>
              <a:ext uri="{FF2B5EF4-FFF2-40B4-BE49-F238E27FC236}">
                <a16:creationId xmlns:a16="http://schemas.microsoft.com/office/drawing/2014/main" id="{55DBAFDE-32E0-45FE-822A-AAB65A162213}"/>
              </a:ext>
            </a:extLst>
          </p:cNvPr>
          <p:cNvGraphicFramePr>
            <a:graphicFrameLocks noGrp="1"/>
          </p:cNvGraphicFramePr>
          <p:nvPr>
            <p:ph idx="1"/>
            <p:extLst>
              <p:ext uri="{D42A27DB-BD31-4B8C-83A1-F6EECF244321}">
                <p14:modId xmlns:p14="http://schemas.microsoft.com/office/powerpoint/2010/main" val="39008067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789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640079" y="2053641"/>
            <a:ext cx="3669161" cy="2760098"/>
          </a:xfrm>
        </p:spPr>
        <p:txBody>
          <a:bodyPr>
            <a:normAutofit/>
          </a:bodyPr>
          <a:lstStyle/>
          <a:p>
            <a:r>
              <a:rPr lang="en-US">
                <a:solidFill>
                  <a:srgbClr val="FFFFFF"/>
                </a:solidFill>
              </a:rPr>
              <a:t> </a:t>
            </a:r>
            <a:br>
              <a:rPr lang="en-US">
                <a:solidFill>
                  <a:srgbClr val="FFFFFF"/>
                </a:solidFill>
              </a:rPr>
            </a:br>
            <a:r>
              <a:rPr lang="en-US">
                <a:solidFill>
                  <a:srgbClr val="FFFFFF"/>
                </a:solidFill>
              </a:rPr>
              <a:t>Objective: </a:t>
            </a:r>
            <a:br>
              <a:rPr lang="en-US">
                <a:solidFill>
                  <a:srgbClr val="FFFFFF"/>
                </a:solidFill>
              </a:rPr>
            </a:br>
            <a:endParaRPr lang="en-US">
              <a:solidFill>
                <a:srgbClr val="FFFFFF"/>
              </a:solidFill>
            </a:endParaRPr>
          </a:p>
        </p:txBody>
      </p:sp>
      <p:sp>
        <p:nvSpPr>
          <p:cNvPr id="8" name="Content Placeholder 2">
            <a:extLst>
              <a:ext uri="{FF2B5EF4-FFF2-40B4-BE49-F238E27FC236}">
                <a16:creationId xmlns:a16="http://schemas.microsoft.com/office/drawing/2014/main" id="{14F52B2E-7B05-3044-9EF6-BF7230DDC636}"/>
              </a:ext>
            </a:extLst>
          </p:cNvPr>
          <p:cNvSpPr>
            <a:spLocks noGrp="1"/>
          </p:cNvSpPr>
          <p:nvPr>
            <p:ph idx="1"/>
          </p:nvPr>
        </p:nvSpPr>
        <p:spPr>
          <a:xfrm>
            <a:off x="6090574" y="801866"/>
            <a:ext cx="5306084" cy="5230634"/>
          </a:xfrm>
        </p:spPr>
        <p:txBody>
          <a:bodyPr anchor="ctr">
            <a:normAutofit/>
          </a:bodyPr>
          <a:lstStyle/>
          <a:p>
            <a:endParaRPr lang="en-AU" sz="2400">
              <a:solidFill>
                <a:srgbClr val="000000"/>
              </a:solidFill>
            </a:endParaRPr>
          </a:p>
          <a:p>
            <a:pPr marL="742950" indent="-742950">
              <a:buFont typeface="+mj-lt"/>
              <a:buAutoNum type="arabicParenR"/>
            </a:pPr>
            <a:r>
              <a:rPr lang="en-US" sz="2400">
                <a:solidFill>
                  <a:srgbClr val="000000"/>
                </a:solidFill>
              </a:rPr>
              <a:t>Enhancing Anomaly prediction for financial datasets BY NLP techniques</a:t>
            </a:r>
            <a:endParaRPr lang="en-AU" sz="2400">
              <a:solidFill>
                <a:srgbClr val="000000"/>
              </a:solidFill>
            </a:endParaRPr>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10825930" y="6223702"/>
            <a:ext cx="570728" cy="314067"/>
          </a:xfrm>
        </p:spPr>
        <p:txBody>
          <a:bodyPr>
            <a:normAutofit/>
          </a:bodyPr>
          <a:lstStyle/>
          <a:p>
            <a:pPr>
              <a:spcAft>
                <a:spcPts val="600"/>
              </a:spcAft>
            </a:pPr>
            <a:r>
              <a:rPr lang="en-US" sz="1000" dirty="0">
                <a:solidFill>
                  <a:srgbClr val="898989"/>
                </a:solidFill>
              </a:rPr>
              <a:t>2</a:t>
            </a:r>
          </a:p>
        </p:txBody>
      </p:sp>
    </p:spTree>
    <p:extLst>
      <p:ext uri="{BB962C8B-B14F-4D97-AF65-F5344CB8AC3E}">
        <p14:creationId xmlns:p14="http://schemas.microsoft.com/office/powerpoint/2010/main" val="418554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640079" y="4526280"/>
            <a:ext cx="7410681" cy="1737360"/>
          </a:xfrm>
        </p:spPr>
        <p:txBody>
          <a:bodyPr>
            <a:normAutofit/>
          </a:bodyPr>
          <a:lstStyle/>
          <a:p>
            <a:r>
              <a:rPr lang="en-US" sz="4800"/>
              <a:t> </a:t>
            </a:r>
            <a:br>
              <a:rPr lang="en-US" sz="4800"/>
            </a:br>
            <a:r>
              <a:rPr lang="en-US" sz="4800"/>
              <a:t>Datasets</a:t>
            </a:r>
          </a:p>
        </p:txBody>
      </p:sp>
      <p:sp>
        <p:nvSpPr>
          <p:cNvPr id="3" name="Content Placeholder 2">
            <a:extLst>
              <a:ext uri="{FF2B5EF4-FFF2-40B4-BE49-F238E27FC236}">
                <a16:creationId xmlns:a16="http://schemas.microsoft.com/office/drawing/2014/main" id="{14F52B2E-7B05-3044-9EF6-BF7230DDC636}"/>
              </a:ext>
            </a:extLst>
          </p:cNvPr>
          <p:cNvSpPr>
            <a:spLocks noGrp="1"/>
          </p:cNvSpPr>
          <p:nvPr>
            <p:ph idx="1"/>
          </p:nvPr>
        </p:nvSpPr>
        <p:spPr>
          <a:xfrm>
            <a:off x="640080" y="595293"/>
            <a:ext cx="5676637" cy="3463951"/>
          </a:xfrm>
        </p:spPr>
        <p:txBody>
          <a:bodyPr anchor="ctr">
            <a:normAutofit/>
          </a:bodyPr>
          <a:lstStyle/>
          <a:p>
            <a:pPr marL="742950" indent="-742950">
              <a:buFont typeface="+mj-lt"/>
              <a:buAutoNum type="arabicPeriod"/>
            </a:pPr>
            <a:r>
              <a:rPr lang="en-AU" sz="1800"/>
              <a:t>NLP techniques on Lending Club loan default dataset available on Kaggle </a:t>
            </a:r>
          </a:p>
          <a:p>
            <a:pPr marL="742950" indent="-742950">
              <a:buFont typeface="+mj-lt"/>
              <a:buAutoNum type="arabicPeriod"/>
            </a:pPr>
            <a:endParaRPr lang="en-US" sz="1800"/>
          </a:p>
        </p:txBody>
      </p:sp>
      <p:sp>
        <p:nvSpPr>
          <p:cNvPr id="11" name="Freeform: Shape 10">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11084767" y="6350238"/>
            <a:ext cx="365760" cy="365125"/>
          </a:xfrm>
          <a:prstGeom prst="ellipse">
            <a:avLst/>
          </a:prstGeom>
          <a:solidFill>
            <a:srgbClr val="595959"/>
          </a:solidFill>
        </p:spPr>
        <p:txBody>
          <a:bodyPr>
            <a:normAutofit/>
          </a:bodyPr>
          <a:lstStyle/>
          <a:p>
            <a:pPr algn="ctr">
              <a:spcAft>
                <a:spcPts val="600"/>
              </a:spcAft>
            </a:pPr>
            <a:fld id="{4FAB73BC-B049-4115-A692-8D63A059BFB8}" type="slidenum">
              <a:rPr lang="en-US" sz="1050">
                <a:solidFill>
                  <a:srgbClr val="FFFFFF"/>
                </a:solidFill>
              </a:rPr>
              <a:pPr algn="ctr">
                <a:spcAft>
                  <a:spcPts val="600"/>
                </a:spcAft>
              </a:pPr>
              <a:t>3</a:t>
            </a:fld>
            <a:endParaRPr lang="en-US" sz="1050">
              <a:solidFill>
                <a:srgbClr val="FFFFFF"/>
              </a:solidFill>
            </a:endParaRPr>
          </a:p>
        </p:txBody>
      </p:sp>
    </p:spTree>
    <p:extLst>
      <p:ext uri="{BB962C8B-B14F-4D97-AF65-F5344CB8AC3E}">
        <p14:creationId xmlns:p14="http://schemas.microsoft.com/office/powerpoint/2010/main" val="29518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863029" y="1012004"/>
            <a:ext cx="3416158" cy="4795408"/>
          </a:xfrm>
        </p:spPr>
        <p:txBody>
          <a:bodyPr>
            <a:normAutofit/>
          </a:bodyPr>
          <a:lstStyle/>
          <a:p>
            <a:r>
              <a:rPr lang="en-US">
                <a:solidFill>
                  <a:srgbClr val="FFFFFF"/>
                </a:solidFill>
              </a:rPr>
              <a:t>Challenge:     Present situation</a:t>
            </a:r>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10726220" y="6356350"/>
            <a:ext cx="627580" cy="365125"/>
          </a:xfrm>
        </p:spPr>
        <p:txBody>
          <a:bodyPr>
            <a:normAutofit/>
          </a:bodyPr>
          <a:lstStyle/>
          <a:p>
            <a:pPr>
              <a:spcAft>
                <a:spcPts val="600"/>
              </a:spcAft>
            </a:pPr>
            <a:r>
              <a:rPr lang="en-US" dirty="0">
                <a:solidFill>
                  <a:prstClr val="black">
                    <a:tint val="75000"/>
                  </a:prstClr>
                </a:solidFill>
              </a:rPr>
              <a:t>4</a:t>
            </a:r>
          </a:p>
        </p:txBody>
      </p:sp>
      <p:graphicFrame>
        <p:nvGraphicFramePr>
          <p:cNvPr id="6" name="Content Placeholder 2">
            <a:extLst>
              <a:ext uri="{FF2B5EF4-FFF2-40B4-BE49-F238E27FC236}">
                <a16:creationId xmlns:a16="http://schemas.microsoft.com/office/drawing/2014/main" id="{74DE98FB-3B0B-4BCF-BC1A-1A9DC9B616EA}"/>
              </a:ext>
            </a:extLst>
          </p:cNvPr>
          <p:cNvGraphicFramePr>
            <a:graphicFrameLocks noGrp="1"/>
          </p:cNvGraphicFramePr>
          <p:nvPr>
            <p:ph idx="1"/>
            <p:extLst>
              <p:ext uri="{D42A27DB-BD31-4B8C-83A1-F6EECF244321}">
                <p14:modId xmlns:p14="http://schemas.microsoft.com/office/powerpoint/2010/main" val="301831285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4831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640079" y="2053641"/>
            <a:ext cx="3669161" cy="2760098"/>
          </a:xfrm>
        </p:spPr>
        <p:txBody>
          <a:bodyPr>
            <a:normAutofit/>
          </a:bodyPr>
          <a:lstStyle/>
          <a:p>
            <a:r>
              <a:rPr lang="en-US">
                <a:solidFill>
                  <a:srgbClr val="FFFFFF"/>
                </a:solidFill>
              </a:rPr>
              <a:t>Proposed solution</a:t>
            </a:r>
          </a:p>
        </p:txBody>
      </p:sp>
      <p:sp>
        <p:nvSpPr>
          <p:cNvPr id="3" name="Content Placeholder 2">
            <a:extLst>
              <a:ext uri="{FF2B5EF4-FFF2-40B4-BE49-F238E27FC236}">
                <a16:creationId xmlns:a16="http://schemas.microsoft.com/office/drawing/2014/main" id="{14F52B2E-7B05-3044-9EF6-BF7230DDC636}"/>
              </a:ext>
            </a:extLst>
          </p:cNvPr>
          <p:cNvSpPr>
            <a:spLocks noGrp="1"/>
          </p:cNvSpPr>
          <p:nvPr>
            <p:ph idx="1"/>
          </p:nvPr>
        </p:nvSpPr>
        <p:spPr>
          <a:xfrm>
            <a:off x="6090574" y="801866"/>
            <a:ext cx="5306084" cy="5230634"/>
          </a:xfrm>
        </p:spPr>
        <p:txBody>
          <a:bodyPr anchor="ctr">
            <a:normAutofit/>
          </a:bodyPr>
          <a:lstStyle/>
          <a:p>
            <a:pPr marL="0" indent="0">
              <a:buNone/>
            </a:pPr>
            <a:endParaRPr lang="en-AU" sz="2400">
              <a:solidFill>
                <a:srgbClr val="000000"/>
              </a:solidFill>
            </a:endParaRPr>
          </a:p>
          <a:p>
            <a:pPr marL="742950" indent="-742950">
              <a:buFont typeface="+mj-lt"/>
              <a:buAutoNum type="arabicParenR"/>
            </a:pPr>
            <a:r>
              <a:rPr lang="en-AU" sz="2400">
                <a:solidFill>
                  <a:srgbClr val="000000"/>
                </a:solidFill>
              </a:rPr>
              <a:t>Designing and implementing a prototype machine learning solution which can ingest both numeric and text data and make better predictions.</a:t>
            </a:r>
          </a:p>
          <a:p>
            <a:pPr marL="742950" indent="-742950">
              <a:buFont typeface="+mj-lt"/>
              <a:buAutoNum type="arabicParenR"/>
            </a:pPr>
            <a:r>
              <a:rPr lang="en-AU" sz="2400">
                <a:solidFill>
                  <a:srgbClr val="000000"/>
                </a:solidFill>
              </a:rPr>
              <a:t>Training of the NLP model done by  converting the dataset to text that NLP model understands. </a:t>
            </a:r>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10825930" y="6223702"/>
            <a:ext cx="570728" cy="314067"/>
          </a:xfrm>
        </p:spPr>
        <p:txBody>
          <a:bodyPr>
            <a:normAutofit/>
          </a:bodyPr>
          <a:lstStyle/>
          <a:p>
            <a:pPr>
              <a:spcAft>
                <a:spcPts val="600"/>
              </a:spcAft>
            </a:pPr>
            <a:r>
              <a:rPr lang="en-US" sz="1000" dirty="0">
                <a:solidFill>
                  <a:srgbClr val="898989"/>
                </a:solidFill>
              </a:rPr>
              <a:t>5</a:t>
            </a:r>
          </a:p>
        </p:txBody>
      </p:sp>
    </p:spTree>
    <p:extLst>
      <p:ext uri="{BB962C8B-B14F-4D97-AF65-F5344CB8AC3E}">
        <p14:creationId xmlns:p14="http://schemas.microsoft.com/office/powerpoint/2010/main" val="63097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863029" y="1012004"/>
            <a:ext cx="3416158" cy="4795408"/>
          </a:xfrm>
        </p:spPr>
        <p:txBody>
          <a:bodyPr>
            <a:normAutofit/>
          </a:bodyPr>
          <a:lstStyle/>
          <a:p>
            <a:r>
              <a:rPr lang="en-US" sz="3400">
                <a:solidFill>
                  <a:srgbClr val="FFFFFF"/>
                </a:solidFill>
              </a:rPr>
              <a:t> </a:t>
            </a:r>
            <a:br>
              <a:rPr lang="en-US" sz="3400">
                <a:solidFill>
                  <a:srgbClr val="FFFFFF"/>
                </a:solidFill>
              </a:rPr>
            </a:br>
            <a:r>
              <a:rPr lang="en-US" sz="3400">
                <a:solidFill>
                  <a:srgbClr val="FFFFFF"/>
                </a:solidFill>
              </a:rPr>
              <a:t>Hacking to a possible solution:</a:t>
            </a:r>
            <a:br>
              <a:rPr lang="en-US" sz="3400">
                <a:solidFill>
                  <a:srgbClr val="FFFFFF"/>
                </a:solidFill>
              </a:rPr>
            </a:br>
            <a:br>
              <a:rPr lang="en-US" sz="3400">
                <a:solidFill>
                  <a:srgbClr val="FFFFFF"/>
                </a:solidFill>
              </a:rPr>
            </a:br>
            <a:r>
              <a:rPr lang="en-US" sz="3400">
                <a:solidFill>
                  <a:srgbClr val="FFFFFF"/>
                </a:solidFill>
              </a:rPr>
              <a:t>Part 1: Data set &amp; Vectors </a:t>
            </a:r>
            <a:br>
              <a:rPr lang="en-US" sz="3400">
                <a:solidFill>
                  <a:srgbClr val="FFFFFF"/>
                </a:solidFill>
              </a:rPr>
            </a:br>
            <a:br>
              <a:rPr lang="en-US" sz="3400">
                <a:solidFill>
                  <a:srgbClr val="FFFFFF"/>
                </a:solidFill>
              </a:rPr>
            </a:br>
            <a:br>
              <a:rPr lang="en-US" sz="3400">
                <a:solidFill>
                  <a:srgbClr val="FFFFFF"/>
                </a:solidFill>
              </a:rPr>
            </a:br>
            <a:r>
              <a:rPr lang="en-US" sz="3400">
                <a:solidFill>
                  <a:srgbClr val="FFFFFF"/>
                </a:solidFill>
              </a:rPr>
              <a:t>Status: </a:t>
            </a:r>
            <a:r>
              <a:rPr lang="en-US" sz="3400">
                <a:solidFill>
                  <a:srgbClr val="FFFFFF"/>
                </a:solidFill>
                <a:highlight>
                  <a:srgbClr val="00FF00"/>
                </a:highlight>
              </a:rPr>
              <a:t>Done</a:t>
            </a:r>
            <a:br>
              <a:rPr lang="en-US" sz="3400">
                <a:solidFill>
                  <a:srgbClr val="FFFFFF"/>
                </a:solidFill>
              </a:rPr>
            </a:br>
            <a:endParaRPr lang="en-US" sz="3400">
              <a:solidFill>
                <a:srgbClr val="FFFFFF"/>
              </a:solidFill>
            </a:endParaRPr>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10726220" y="6356350"/>
            <a:ext cx="627580" cy="365125"/>
          </a:xfrm>
        </p:spPr>
        <p:txBody>
          <a:bodyPr>
            <a:normAutofit/>
          </a:bodyPr>
          <a:lstStyle/>
          <a:p>
            <a:pPr>
              <a:spcAft>
                <a:spcPts val="600"/>
              </a:spcAft>
            </a:pPr>
            <a:r>
              <a:rPr lang="en-US" dirty="0">
                <a:solidFill>
                  <a:prstClr val="black">
                    <a:tint val="75000"/>
                  </a:prstClr>
                </a:solidFill>
              </a:rPr>
              <a:t>6</a:t>
            </a:r>
          </a:p>
        </p:txBody>
      </p:sp>
      <p:graphicFrame>
        <p:nvGraphicFramePr>
          <p:cNvPr id="6" name="Content Placeholder 2">
            <a:extLst>
              <a:ext uri="{FF2B5EF4-FFF2-40B4-BE49-F238E27FC236}">
                <a16:creationId xmlns:a16="http://schemas.microsoft.com/office/drawing/2014/main" id="{42F7E0E7-5A22-4A92-9E72-FAA4AA23AB75}"/>
              </a:ext>
            </a:extLst>
          </p:cNvPr>
          <p:cNvGraphicFramePr>
            <a:graphicFrameLocks noGrp="1"/>
          </p:cNvGraphicFramePr>
          <p:nvPr>
            <p:ph idx="1"/>
            <p:extLst>
              <p:ext uri="{D42A27DB-BD31-4B8C-83A1-F6EECF244321}">
                <p14:modId xmlns:p14="http://schemas.microsoft.com/office/powerpoint/2010/main" val="347432508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843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863029" y="1012004"/>
            <a:ext cx="3416158" cy="4795408"/>
          </a:xfrm>
        </p:spPr>
        <p:txBody>
          <a:bodyPr>
            <a:normAutofit/>
          </a:bodyPr>
          <a:lstStyle/>
          <a:p>
            <a:br>
              <a:rPr lang="en-US" sz="4100">
                <a:solidFill>
                  <a:srgbClr val="FFFFFF"/>
                </a:solidFill>
              </a:rPr>
            </a:br>
            <a:r>
              <a:rPr lang="en-US" sz="4100">
                <a:solidFill>
                  <a:srgbClr val="FFFFFF"/>
                </a:solidFill>
              </a:rPr>
              <a:t>Hacking to a possible solution:</a:t>
            </a:r>
            <a:br>
              <a:rPr lang="en-US" sz="4100">
                <a:solidFill>
                  <a:srgbClr val="FFFFFF"/>
                </a:solidFill>
              </a:rPr>
            </a:br>
            <a:br>
              <a:rPr lang="en-US" sz="4100">
                <a:solidFill>
                  <a:srgbClr val="FFFFFF"/>
                </a:solidFill>
              </a:rPr>
            </a:br>
            <a:r>
              <a:rPr lang="en-US" sz="4100">
                <a:solidFill>
                  <a:srgbClr val="FFFFFF"/>
                </a:solidFill>
              </a:rPr>
              <a:t>Part 2: MODEL </a:t>
            </a:r>
            <a:br>
              <a:rPr lang="en-US" sz="4100">
                <a:solidFill>
                  <a:srgbClr val="FFFFFF"/>
                </a:solidFill>
              </a:rPr>
            </a:br>
            <a:br>
              <a:rPr lang="en-US" sz="4100">
                <a:solidFill>
                  <a:srgbClr val="FFFFFF"/>
                </a:solidFill>
              </a:rPr>
            </a:br>
            <a:r>
              <a:rPr lang="en-US" sz="4100">
                <a:solidFill>
                  <a:srgbClr val="FFFFFF"/>
                </a:solidFill>
              </a:rPr>
              <a:t>Status: </a:t>
            </a:r>
            <a:r>
              <a:rPr lang="en-US" sz="4100">
                <a:solidFill>
                  <a:srgbClr val="FFFFFF"/>
                </a:solidFill>
                <a:highlight>
                  <a:srgbClr val="00FF00"/>
                </a:highlight>
              </a:rPr>
              <a:t>Done</a:t>
            </a:r>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10726220" y="6356350"/>
            <a:ext cx="627580" cy="365125"/>
          </a:xfrm>
        </p:spPr>
        <p:txBody>
          <a:bodyPr>
            <a:normAutofit/>
          </a:bodyPr>
          <a:lstStyle/>
          <a:p>
            <a:pPr>
              <a:spcAft>
                <a:spcPts val="600"/>
              </a:spcAft>
            </a:pPr>
            <a:r>
              <a:rPr lang="en-US" dirty="0">
                <a:solidFill>
                  <a:prstClr val="black">
                    <a:tint val="75000"/>
                  </a:prstClr>
                </a:solidFill>
              </a:rPr>
              <a:t>7</a:t>
            </a:r>
          </a:p>
        </p:txBody>
      </p:sp>
      <p:graphicFrame>
        <p:nvGraphicFramePr>
          <p:cNvPr id="8" name="Content Placeholder 2">
            <a:extLst>
              <a:ext uri="{FF2B5EF4-FFF2-40B4-BE49-F238E27FC236}">
                <a16:creationId xmlns:a16="http://schemas.microsoft.com/office/drawing/2014/main" id="{2C6AD0F5-AB08-4F64-B7E1-B8261F963C40}"/>
              </a:ext>
            </a:extLst>
          </p:cNvPr>
          <p:cNvGraphicFramePr/>
          <p:nvPr>
            <p:extLst>
              <p:ext uri="{D42A27DB-BD31-4B8C-83A1-F6EECF244321}">
                <p14:modId xmlns:p14="http://schemas.microsoft.com/office/powerpoint/2010/main" val="313835124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2224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0BD05E-A7CD-2045-8213-AC58A5086B53}"/>
              </a:ext>
            </a:extLst>
          </p:cNvPr>
          <p:cNvSpPr>
            <a:spLocks noGrp="1"/>
          </p:cNvSpPr>
          <p:nvPr>
            <p:ph type="title"/>
          </p:nvPr>
        </p:nvSpPr>
        <p:spPr>
          <a:xfrm>
            <a:off x="863029" y="1012004"/>
            <a:ext cx="3416158" cy="4795408"/>
          </a:xfrm>
        </p:spPr>
        <p:txBody>
          <a:bodyPr>
            <a:normAutofit/>
          </a:bodyPr>
          <a:lstStyle/>
          <a:p>
            <a:r>
              <a:rPr lang="en-US" sz="3400" dirty="0">
                <a:solidFill>
                  <a:srgbClr val="FFFFFF"/>
                </a:solidFill>
              </a:rPr>
              <a:t> </a:t>
            </a:r>
            <a:br>
              <a:rPr lang="en-US" sz="3400" dirty="0">
                <a:solidFill>
                  <a:srgbClr val="FFFFFF"/>
                </a:solidFill>
              </a:rPr>
            </a:br>
            <a:r>
              <a:rPr lang="en-US" sz="3400" dirty="0">
                <a:solidFill>
                  <a:srgbClr val="FFFFFF"/>
                </a:solidFill>
              </a:rPr>
              <a:t>Hacking to a possible solution:</a:t>
            </a:r>
            <a:br>
              <a:rPr lang="en-US" sz="3400" dirty="0">
                <a:solidFill>
                  <a:srgbClr val="FFFFFF"/>
                </a:solidFill>
              </a:rPr>
            </a:br>
            <a:br>
              <a:rPr lang="en-US" sz="3400" dirty="0">
                <a:solidFill>
                  <a:srgbClr val="FFFFFF"/>
                </a:solidFill>
              </a:rPr>
            </a:br>
            <a:r>
              <a:rPr lang="en-US" sz="3400" dirty="0">
                <a:solidFill>
                  <a:srgbClr val="FFFFFF"/>
                </a:solidFill>
              </a:rPr>
              <a:t>Part 3: </a:t>
            </a:r>
            <a:r>
              <a:rPr lang="en-US" sz="3400" dirty="0">
                <a:solidFill>
                  <a:srgbClr val="FFFFFF"/>
                </a:solidFill>
                <a:highlight>
                  <a:srgbClr val="FFFF00"/>
                </a:highlight>
              </a:rPr>
              <a:t>WIP</a:t>
            </a:r>
            <a:r>
              <a:rPr lang="en-US" sz="3400" dirty="0">
                <a:solidFill>
                  <a:srgbClr val="FFFFFF"/>
                </a:solidFill>
              </a:rPr>
              <a:t> working with SME</a:t>
            </a:r>
            <a:br>
              <a:rPr lang="en-US" sz="3400" dirty="0">
                <a:solidFill>
                  <a:srgbClr val="FFFFFF"/>
                </a:solidFill>
              </a:rPr>
            </a:br>
            <a:br>
              <a:rPr lang="en-US" sz="3400" dirty="0">
                <a:solidFill>
                  <a:srgbClr val="FFFFFF"/>
                </a:solidFill>
              </a:rPr>
            </a:br>
            <a:endParaRPr lang="en-US" sz="3400" dirty="0">
              <a:solidFill>
                <a:srgbClr val="FFFFFF"/>
              </a:solidFill>
            </a:endParaRPr>
          </a:p>
        </p:txBody>
      </p:sp>
      <p:sp>
        <p:nvSpPr>
          <p:cNvPr id="4" name="Slide Number Placeholder 3">
            <a:extLst>
              <a:ext uri="{FF2B5EF4-FFF2-40B4-BE49-F238E27FC236}">
                <a16:creationId xmlns:a16="http://schemas.microsoft.com/office/drawing/2014/main" id="{FEEB83DB-1C2B-874D-8FAE-99B4C4569E73}"/>
              </a:ext>
            </a:extLst>
          </p:cNvPr>
          <p:cNvSpPr>
            <a:spLocks noGrp="1"/>
          </p:cNvSpPr>
          <p:nvPr>
            <p:ph type="sldNum" sz="quarter" idx="12"/>
          </p:nvPr>
        </p:nvSpPr>
        <p:spPr>
          <a:xfrm>
            <a:off x="10726220" y="6356350"/>
            <a:ext cx="627580" cy="365125"/>
          </a:xfrm>
        </p:spPr>
        <p:txBody>
          <a:bodyPr>
            <a:normAutofit/>
          </a:bodyPr>
          <a:lstStyle/>
          <a:p>
            <a:pPr>
              <a:spcAft>
                <a:spcPts val="600"/>
              </a:spcAft>
            </a:pPr>
            <a:r>
              <a:rPr lang="en-US" dirty="0">
                <a:solidFill>
                  <a:prstClr val="black">
                    <a:tint val="75000"/>
                  </a:prstClr>
                </a:solidFill>
              </a:rPr>
              <a:t>8</a:t>
            </a:r>
          </a:p>
        </p:txBody>
      </p:sp>
      <p:graphicFrame>
        <p:nvGraphicFramePr>
          <p:cNvPr id="6" name="Content Placeholder 2">
            <a:extLst>
              <a:ext uri="{FF2B5EF4-FFF2-40B4-BE49-F238E27FC236}">
                <a16:creationId xmlns:a16="http://schemas.microsoft.com/office/drawing/2014/main" id="{E2E8D169-B238-4700-BAC0-C8E13BF65374}"/>
              </a:ext>
            </a:extLst>
          </p:cNvPr>
          <p:cNvGraphicFramePr>
            <a:graphicFrameLocks noGrp="1"/>
          </p:cNvGraphicFramePr>
          <p:nvPr>
            <p:ph idx="1"/>
            <p:extLst>
              <p:ext uri="{D42A27DB-BD31-4B8C-83A1-F6EECF244321}">
                <p14:modId xmlns:p14="http://schemas.microsoft.com/office/powerpoint/2010/main" val="404568906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169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9C399FD8-36F4-F54C-A631-7EB12FADDD04}"/>
              </a:ext>
            </a:extLst>
          </p:cNvPr>
          <p:cNvPicPr>
            <a:picLocks noChangeAspect="1"/>
          </p:cNvPicPr>
          <p:nvPr/>
        </p:nvPicPr>
        <p:blipFill>
          <a:blip r:embed="rId2"/>
          <a:stretch>
            <a:fillRect/>
          </a:stretch>
        </p:blipFill>
        <p:spPr>
          <a:xfrm>
            <a:off x="1764234" y="643467"/>
            <a:ext cx="8663531" cy="4873234"/>
          </a:xfrm>
          <a:prstGeom prst="rect">
            <a:avLst/>
          </a:prstGeom>
        </p:spPr>
      </p:pic>
      <p:sp>
        <p:nvSpPr>
          <p:cNvPr id="2" name="Slide Number Placeholder 1">
            <a:extLst>
              <a:ext uri="{FF2B5EF4-FFF2-40B4-BE49-F238E27FC236}">
                <a16:creationId xmlns:a16="http://schemas.microsoft.com/office/drawing/2014/main" id="{20E241A0-6F5C-8349-9378-6E83FD513CBA}"/>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1256239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444</Words>
  <Application>Microsoft Macintosh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Anomaly prediction enhanced by NLP Techniques: Financial domain  Loan default prediction</vt:lpstr>
      <vt:lpstr>  Objective:  </vt:lpstr>
      <vt:lpstr>  Datasets</vt:lpstr>
      <vt:lpstr>Challenge:     Present situation</vt:lpstr>
      <vt:lpstr>Proposed solution</vt:lpstr>
      <vt:lpstr>  Hacking to a possible solution:  Part 1: Data set &amp; Vectors    Status: Done </vt:lpstr>
      <vt:lpstr> Hacking to a possible solution:  Part 2: MODEL   Status: Done</vt:lpstr>
      <vt:lpstr>  Hacking to a possible solution:  Part 3: WIP working with SME  </vt:lpstr>
      <vt:lpstr>PowerPoint Presentation</vt:lpstr>
      <vt:lpstr>  Hacking to a possible solution:  Part 4: Benefits   </vt:lpstr>
      <vt:lpstr>PowerPoint Presentation</vt:lpstr>
      <vt:lpstr>PowerPoint Presentation</vt:lpstr>
      <vt:lpstr>  NLP techniques on Lending Club loan dataset:  Doc2Vec </vt:lpstr>
      <vt:lpstr>  Loan default prediction using NLP techniques.  (Trained on 100,000 rows. Accuracy improving when  trained on more rows)</vt:lpstr>
      <vt:lpstr>  NLP techniques on Lending Club loan dataset:  Created Custom data set  </vt:lpstr>
      <vt:lpstr>  NLP techniques on Lending Club loan dataset:  Created Custom data set  </vt:lpstr>
      <vt:lpstr>Doc2Vec option: Distributed Bag of Words version of Paragraph Vector  (PV-DBOW)</vt:lpstr>
      <vt:lpstr>  Steps:    (AION Doc2Vec embeddings used to create the paragraph vectors)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prediction enhanced BY NLP Techniques: Financial domain  Loan default prediction</dc:title>
  <dc:creator>Pramod Paul</dc:creator>
  <cp:lastModifiedBy>Pramod Paul</cp:lastModifiedBy>
  <cp:revision>5</cp:revision>
  <cp:lastPrinted>2019-06-19T02:51:41Z</cp:lastPrinted>
  <dcterms:created xsi:type="dcterms:W3CDTF">2019-06-19T02:50:21Z</dcterms:created>
  <dcterms:modified xsi:type="dcterms:W3CDTF">2019-06-25T01:55:34Z</dcterms:modified>
</cp:coreProperties>
</file>