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48" r:id="rId1"/>
  </p:sldMasterIdLst>
  <p:notesMasterIdLst>
    <p:notesMasterId r:id="rId23"/>
  </p:notesMasterIdLst>
  <p:sldIdLst>
    <p:sldId id="256" r:id="rId2"/>
    <p:sldId id="284" r:id="rId3"/>
    <p:sldId id="303" r:id="rId4"/>
    <p:sldId id="321" r:id="rId5"/>
    <p:sldId id="338" r:id="rId6"/>
    <p:sldId id="322" r:id="rId7"/>
    <p:sldId id="324" r:id="rId8"/>
    <p:sldId id="323" r:id="rId9"/>
    <p:sldId id="331" r:id="rId10"/>
    <p:sldId id="328" r:id="rId11"/>
    <p:sldId id="336" r:id="rId12"/>
    <p:sldId id="332" r:id="rId13"/>
    <p:sldId id="304" r:id="rId14"/>
    <p:sldId id="308" r:id="rId15"/>
    <p:sldId id="319" r:id="rId16"/>
    <p:sldId id="327" r:id="rId17"/>
    <p:sldId id="325" r:id="rId18"/>
    <p:sldId id="294" r:id="rId19"/>
    <p:sldId id="317" r:id="rId20"/>
    <p:sldId id="307" r:id="rId21"/>
    <p:sldId id="31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BBB916-05FF-5141-A38D-A1FA34BDF6E2}">
          <p14:sldIdLst>
            <p14:sldId id="256"/>
            <p14:sldId id="284"/>
            <p14:sldId id="303"/>
            <p14:sldId id="321"/>
            <p14:sldId id="338"/>
            <p14:sldId id="322"/>
            <p14:sldId id="324"/>
            <p14:sldId id="323"/>
            <p14:sldId id="331"/>
            <p14:sldId id="328"/>
            <p14:sldId id="336"/>
            <p14:sldId id="332"/>
            <p14:sldId id="304"/>
            <p14:sldId id="308"/>
            <p14:sldId id="319"/>
            <p14:sldId id="327"/>
            <p14:sldId id="325"/>
            <p14:sldId id="294"/>
            <p14:sldId id="317"/>
            <p14:sldId id="307"/>
            <p14:sldId id="31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mod Paul" initials="PP" lastIdx="1" clrIdx="0">
    <p:extLst>
      <p:ext uri="{19B8F6BF-5375-455C-9EA6-DF929625EA0E}">
        <p15:presenceInfo xmlns:p15="http://schemas.microsoft.com/office/powerpoint/2012/main" userId="0c8af3b5b27ccd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52"/>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svg"/><Relationship Id="rId1"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9.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svg"/><Relationship Id="rId1"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svg"/><Relationship Id="rId1" Type="http://schemas.openxmlformats.org/officeDocument/2006/relationships/image" Target="../media/image40.png"/><Relationship Id="rId6" Type="http://schemas.openxmlformats.org/officeDocument/2006/relationships/image" Target="../media/image39.svg"/><Relationship Id="rId5" Type="http://schemas.openxmlformats.org/officeDocument/2006/relationships/image" Target="../media/image42.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0A6B9-9F85-40B7-80B2-D6CAFDE54D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1335DDC-5E65-46AE-AF0E-971C2F163C4A}">
      <dgm:prSet/>
      <dgm:spPr/>
      <dgm:t>
        <a:bodyPr/>
        <a:lstStyle/>
        <a:p>
          <a:r>
            <a:rPr lang="en-AU" dirty="0"/>
            <a:t>Create a custom data set from numerical and text data</a:t>
          </a:r>
          <a:endParaRPr lang="en-US" dirty="0"/>
        </a:p>
      </dgm:t>
    </dgm:pt>
    <dgm:pt modelId="{D01259D1-4B75-4BDB-9283-809AD6A96B54}" type="parTrans" cxnId="{8AD9A2B2-AD66-4783-BBC6-3600B1C2E5F3}">
      <dgm:prSet/>
      <dgm:spPr/>
      <dgm:t>
        <a:bodyPr/>
        <a:lstStyle/>
        <a:p>
          <a:endParaRPr lang="en-US"/>
        </a:p>
      </dgm:t>
    </dgm:pt>
    <dgm:pt modelId="{1A53C8B7-94FA-419B-86BE-0944A23B6830}" type="sibTrans" cxnId="{8AD9A2B2-AD66-4783-BBC6-3600B1C2E5F3}">
      <dgm:prSet/>
      <dgm:spPr/>
      <dgm:t>
        <a:bodyPr/>
        <a:lstStyle/>
        <a:p>
          <a:endParaRPr lang="en-US"/>
        </a:p>
      </dgm:t>
    </dgm:pt>
    <dgm:pt modelId="{2D132BFA-3CC8-40F6-A8F0-E6FCC9E629CB}">
      <dgm:prSet/>
      <dgm:spPr/>
      <dgm:t>
        <a:bodyPr/>
        <a:lstStyle/>
        <a:p>
          <a:r>
            <a:rPr lang="en-AU"/>
            <a:t>Custom dataset is tuned to the NLP technique so that training is quick and effective. </a:t>
          </a:r>
          <a:endParaRPr lang="en-US"/>
        </a:p>
      </dgm:t>
    </dgm:pt>
    <dgm:pt modelId="{8BDE7201-00EA-4C59-95AE-4BAC03C28BF4}" type="parTrans" cxnId="{1F27A6DB-6D09-4A58-9153-726C1EB341C8}">
      <dgm:prSet/>
      <dgm:spPr/>
      <dgm:t>
        <a:bodyPr/>
        <a:lstStyle/>
        <a:p>
          <a:endParaRPr lang="en-US"/>
        </a:p>
      </dgm:t>
    </dgm:pt>
    <dgm:pt modelId="{87E1DAA0-F49D-4F2B-8929-39D397BA7E91}" type="sibTrans" cxnId="{1F27A6DB-6D09-4A58-9153-726C1EB341C8}">
      <dgm:prSet/>
      <dgm:spPr/>
      <dgm:t>
        <a:bodyPr/>
        <a:lstStyle/>
        <a:p>
          <a:endParaRPr lang="en-US"/>
        </a:p>
      </dgm:t>
    </dgm:pt>
    <dgm:pt modelId="{8EE8A231-0486-4B2E-A4EB-951B30B6BE00}">
      <dgm:prSet/>
      <dgm:spPr/>
      <dgm:t>
        <a:bodyPr/>
        <a:lstStyle/>
        <a:p>
          <a:r>
            <a:rPr lang="en-AU" dirty="0"/>
            <a:t>Vectors are generated for each customer in the dataset.</a:t>
          </a:r>
          <a:endParaRPr lang="en-US" dirty="0"/>
        </a:p>
      </dgm:t>
    </dgm:pt>
    <dgm:pt modelId="{DA1A86E5-D025-4B45-A46F-031F52F0CE15}" type="parTrans" cxnId="{7BB368CB-54B4-4ABC-A37B-5E1177EF67E6}">
      <dgm:prSet/>
      <dgm:spPr/>
      <dgm:t>
        <a:bodyPr/>
        <a:lstStyle/>
        <a:p>
          <a:endParaRPr lang="en-US"/>
        </a:p>
      </dgm:t>
    </dgm:pt>
    <dgm:pt modelId="{3D09D504-8EE4-4613-B60B-D50687EC4585}" type="sibTrans" cxnId="{7BB368CB-54B4-4ABC-A37B-5E1177EF67E6}">
      <dgm:prSet/>
      <dgm:spPr/>
      <dgm:t>
        <a:bodyPr/>
        <a:lstStyle/>
        <a:p>
          <a:endParaRPr lang="en-US"/>
        </a:p>
      </dgm:t>
    </dgm:pt>
    <dgm:pt modelId="{642DE55D-66DB-4F50-96CB-ABF609AF7D45}" type="pres">
      <dgm:prSet presAssocID="{0160A6B9-9F85-40B7-80B2-D6CAFDE54D92}" presName="root" presStyleCnt="0">
        <dgm:presLayoutVars>
          <dgm:dir/>
          <dgm:resizeHandles val="exact"/>
        </dgm:presLayoutVars>
      </dgm:prSet>
      <dgm:spPr/>
    </dgm:pt>
    <dgm:pt modelId="{B8323A85-185D-4A69-88EB-87C539E6A79F}" type="pres">
      <dgm:prSet presAssocID="{91335DDC-5E65-46AE-AF0E-971C2F163C4A}" presName="compNode" presStyleCnt="0"/>
      <dgm:spPr/>
    </dgm:pt>
    <dgm:pt modelId="{D730514F-BC36-418B-A782-D2BDD33C1B8B}" type="pres">
      <dgm:prSet presAssocID="{91335DDC-5E65-46AE-AF0E-971C2F163C4A}" presName="bgRect" presStyleLbl="bgShp" presStyleIdx="0" presStyleCnt="3"/>
      <dgm:spPr/>
    </dgm:pt>
    <dgm:pt modelId="{755E8664-3235-4701-91F7-9536B9D2BFFC}" type="pres">
      <dgm:prSet presAssocID="{91335DDC-5E65-46AE-AF0E-971C2F163C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0FB0CD3-6524-4230-B21D-46ACDC319C2C}" type="pres">
      <dgm:prSet presAssocID="{91335DDC-5E65-46AE-AF0E-971C2F163C4A}" presName="spaceRect" presStyleCnt="0"/>
      <dgm:spPr/>
    </dgm:pt>
    <dgm:pt modelId="{6D587988-50EB-4F7A-8422-0746B4DDBE84}" type="pres">
      <dgm:prSet presAssocID="{91335DDC-5E65-46AE-AF0E-971C2F163C4A}" presName="parTx" presStyleLbl="revTx" presStyleIdx="0" presStyleCnt="3">
        <dgm:presLayoutVars>
          <dgm:chMax val="0"/>
          <dgm:chPref val="0"/>
        </dgm:presLayoutVars>
      </dgm:prSet>
      <dgm:spPr/>
    </dgm:pt>
    <dgm:pt modelId="{6D0F3B3A-1644-443F-A642-A46F424921F4}" type="pres">
      <dgm:prSet presAssocID="{1A53C8B7-94FA-419B-86BE-0944A23B6830}" presName="sibTrans" presStyleCnt="0"/>
      <dgm:spPr/>
    </dgm:pt>
    <dgm:pt modelId="{16AC91C7-1233-48E2-888D-5697E7C28AAC}" type="pres">
      <dgm:prSet presAssocID="{2D132BFA-3CC8-40F6-A8F0-E6FCC9E629CB}" presName="compNode" presStyleCnt="0"/>
      <dgm:spPr/>
    </dgm:pt>
    <dgm:pt modelId="{76E9E7F4-A8AB-4BB4-B7C1-8956EE304506}" type="pres">
      <dgm:prSet presAssocID="{2D132BFA-3CC8-40F6-A8F0-E6FCC9E629CB}" presName="bgRect" presStyleLbl="bgShp" presStyleIdx="1" presStyleCnt="3"/>
      <dgm:spPr/>
    </dgm:pt>
    <dgm:pt modelId="{38232CB6-45DA-4A63-A3BD-914078227C35}" type="pres">
      <dgm:prSet presAssocID="{2D132BFA-3CC8-40F6-A8F0-E6FCC9E629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31D349D-E0E6-4DC0-BED0-95B871FBA653}" type="pres">
      <dgm:prSet presAssocID="{2D132BFA-3CC8-40F6-A8F0-E6FCC9E629CB}" presName="spaceRect" presStyleCnt="0"/>
      <dgm:spPr/>
    </dgm:pt>
    <dgm:pt modelId="{76F5422F-9B2F-4A8D-A8DC-20026352AE43}" type="pres">
      <dgm:prSet presAssocID="{2D132BFA-3CC8-40F6-A8F0-E6FCC9E629CB}" presName="parTx" presStyleLbl="revTx" presStyleIdx="1" presStyleCnt="3">
        <dgm:presLayoutVars>
          <dgm:chMax val="0"/>
          <dgm:chPref val="0"/>
        </dgm:presLayoutVars>
      </dgm:prSet>
      <dgm:spPr/>
    </dgm:pt>
    <dgm:pt modelId="{982D21C8-9BA3-4A8D-B27E-F77CF8A31095}" type="pres">
      <dgm:prSet presAssocID="{87E1DAA0-F49D-4F2B-8929-39D397BA7E91}" presName="sibTrans" presStyleCnt="0"/>
      <dgm:spPr/>
    </dgm:pt>
    <dgm:pt modelId="{F59F0265-5DFB-49EE-AC2A-0F1341805187}" type="pres">
      <dgm:prSet presAssocID="{8EE8A231-0486-4B2E-A4EB-951B30B6BE00}" presName="compNode" presStyleCnt="0"/>
      <dgm:spPr/>
    </dgm:pt>
    <dgm:pt modelId="{B3E79086-6794-4DED-A6D6-DDFC44CF8D37}" type="pres">
      <dgm:prSet presAssocID="{8EE8A231-0486-4B2E-A4EB-951B30B6BE00}" presName="bgRect" presStyleLbl="bgShp" presStyleIdx="2" presStyleCnt="3" custLinFactNeighborX="3362" custLinFactNeighborY="15079"/>
      <dgm:spPr/>
    </dgm:pt>
    <dgm:pt modelId="{D9D974CC-D6C4-41EB-B407-B99300145E9D}" type="pres">
      <dgm:prSet presAssocID="{8EE8A231-0486-4B2E-A4EB-951B30B6B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A118E6B-ECEC-41D0-870C-0C82B9F087BB}" type="pres">
      <dgm:prSet presAssocID="{8EE8A231-0486-4B2E-A4EB-951B30B6BE00}" presName="spaceRect" presStyleCnt="0"/>
      <dgm:spPr/>
    </dgm:pt>
    <dgm:pt modelId="{4A0A54AC-7670-421E-9771-9F9FE06A0BFE}" type="pres">
      <dgm:prSet presAssocID="{8EE8A231-0486-4B2E-A4EB-951B30B6BE00}" presName="parTx" presStyleLbl="revTx" presStyleIdx="2" presStyleCnt="3">
        <dgm:presLayoutVars>
          <dgm:chMax val="0"/>
          <dgm:chPref val="0"/>
        </dgm:presLayoutVars>
      </dgm:prSet>
      <dgm:spPr/>
    </dgm:pt>
  </dgm:ptLst>
  <dgm:cxnLst>
    <dgm:cxn modelId="{B29E9F2B-7144-40E5-8589-BA7F0E688E27}" type="presOf" srcId="{8EE8A231-0486-4B2E-A4EB-951B30B6BE00}" destId="{4A0A54AC-7670-421E-9771-9F9FE06A0BFE}" srcOrd="0" destOrd="0" presId="urn:microsoft.com/office/officeart/2018/2/layout/IconVerticalSolidList"/>
    <dgm:cxn modelId="{A8492537-35EA-4E77-B547-FF33D0F9C1BB}" type="presOf" srcId="{0160A6B9-9F85-40B7-80B2-D6CAFDE54D92}" destId="{642DE55D-66DB-4F50-96CB-ABF609AF7D45}" srcOrd="0" destOrd="0" presId="urn:microsoft.com/office/officeart/2018/2/layout/IconVerticalSolidList"/>
    <dgm:cxn modelId="{8AD9A2B2-AD66-4783-BBC6-3600B1C2E5F3}" srcId="{0160A6B9-9F85-40B7-80B2-D6CAFDE54D92}" destId="{91335DDC-5E65-46AE-AF0E-971C2F163C4A}" srcOrd="0" destOrd="0" parTransId="{D01259D1-4B75-4BDB-9283-809AD6A96B54}" sibTransId="{1A53C8B7-94FA-419B-86BE-0944A23B6830}"/>
    <dgm:cxn modelId="{FF8C28B4-6250-4293-867F-821CEE942B93}" type="presOf" srcId="{2D132BFA-3CC8-40F6-A8F0-E6FCC9E629CB}" destId="{76F5422F-9B2F-4A8D-A8DC-20026352AE43}" srcOrd="0" destOrd="0" presId="urn:microsoft.com/office/officeart/2018/2/layout/IconVerticalSolidList"/>
    <dgm:cxn modelId="{7BB368CB-54B4-4ABC-A37B-5E1177EF67E6}" srcId="{0160A6B9-9F85-40B7-80B2-D6CAFDE54D92}" destId="{8EE8A231-0486-4B2E-A4EB-951B30B6BE00}" srcOrd="2" destOrd="0" parTransId="{DA1A86E5-D025-4B45-A46F-031F52F0CE15}" sibTransId="{3D09D504-8EE4-4613-B60B-D50687EC4585}"/>
    <dgm:cxn modelId="{44F671D8-01B2-483A-AD55-B3108DECCB65}" type="presOf" srcId="{91335DDC-5E65-46AE-AF0E-971C2F163C4A}" destId="{6D587988-50EB-4F7A-8422-0746B4DDBE84}" srcOrd="0" destOrd="0" presId="urn:microsoft.com/office/officeart/2018/2/layout/IconVerticalSolidList"/>
    <dgm:cxn modelId="{1F27A6DB-6D09-4A58-9153-726C1EB341C8}" srcId="{0160A6B9-9F85-40B7-80B2-D6CAFDE54D92}" destId="{2D132BFA-3CC8-40F6-A8F0-E6FCC9E629CB}" srcOrd="1" destOrd="0" parTransId="{8BDE7201-00EA-4C59-95AE-4BAC03C28BF4}" sibTransId="{87E1DAA0-F49D-4F2B-8929-39D397BA7E91}"/>
    <dgm:cxn modelId="{4DF09D72-E1FF-4F30-BAED-ADBB58087A35}" type="presParOf" srcId="{642DE55D-66DB-4F50-96CB-ABF609AF7D45}" destId="{B8323A85-185D-4A69-88EB-87C539E6A79F}" srcOrd="0" destOrd="0" presId="urn:microsoft.com/office/officeart/2018/2/layout/IconVerticalSolidList"/>
    <dgm:cxn modelId="{BD42C451-522E-434F-A1BF-56F0EEE01C9A}" type="presParOf" srcId="{B8323A85-185D-4A69-88EB-87C539E6A79F}" destId="{D730514F-BC36-418B-A782-D2BDD33C1B8B}" srcOrd="0" destOrd="0" presId="urn:microsoft.com/office/officeart/2018/2/layout/IconVerticalSolidList"/>
    <dgm:cxn modelId="{4E35DF63-050B-4285-8821-A58C1AACB082}" type="presParOf" srcId="{B8323A85-185D-4A69-88EB-87C539E6A79F}" destId="{755E8664-3235-4701-91F7-9536B9D2BFFC}" srcOrd="1" destOrd="0" presId="urn:microsoft.com/office/officeart/2018/2/layout/IconVerticalSolidList"/>
    <dgm:cxn modelId="{20B1F92A-1D98-4861-8DB8-EAFEBFEBB735}" type="presParOf" srcId="{B8323A85-185D-4A69-88EB-87C539E6A79F}" destId="{30FB0CD3-6524-4230-B21D-46ACDC319C2C}" srcOrd="2" destOrd="0" presId="urn:microsoft.com/office/officeart/2018/2/layout/IconVerticalSolidList"/>
    <dgm:cxn modelId="{91C29C2B-A95D-4B26-9BB3-001472B9BA04}" type="presParOf" srcId="{B8323A85-185D-4A69-88EB-87C539E6A79F}" destId="{6D587988-50EB-4F7A-8422-0746B4DDBE84}" srcOrd="3" destOrd="0" presId="urn:microsoft.com/office/officeart/2018/2/layout/IconVerticalSolidList"/>
    <dgm:cxn modelId="{1B107C7A-90C6-440B-8329-66E03FCF1A50}" type="presParOf" srcId="{642DE55D-66DB-4F50-96CB-ABF609AF7D45}" destId="{6D0F3B3A-1644-443F-A642-A46F424921F4}" srcOrd="1" destOrd="0" presId="urn:microsoft.com/office/officeart/2018/2/layout/IconVerticalSolidList"/>
    <dgm:cxn modelId="{A6229F74-91A7-46D0-A6A8-9A36B72F6252}" type="presParOf" srcId="{642DE55D-66DB-4F50-96CB-ABF609AF7D45}" destId="{16AC91C7-1233-48E2-888D-5697E7C28AAC}" srcOrd="2" destOrd="0" presId="urn:microsoft.com/office/officeart/2018/2/layout/IconVerticalSolidList"/>
    <dgm:cxn modelId="{5A526AF8-FD47-4A80-828F-1D7439B56955}" type="presParOf" srcId="{16AC91C7-1233-48E2-888D-5697E7C28AAC}" destId="{76E9E7F4-A8AB-4BB4-B7C1-8956EE304506}" srcOrd="0" destOrd="0" presId="urn:microsoft.com/office/officeart/2018/2/layout/IconVerticalSolidList"/>
    <dgm:cxn modelId="{55883AE8-6FA2-42CA-B832-ED38DEA50AE8}" type="presParOf" srcId="{16AC91C7-1233-48E2-888D-5697E7C28AAC}" destId="{38232CB6-45DA-4A63-A3BD-914078227C35}" srcOrd="1" destOrd="0" presId="urn:microsoft.com/office/officeart/2018/2/layout/IconVerticalSolidList"/>
    <dgm:cxn modelId="{70C1635D-A91F-43B9-921B-FAD40DB8E648}" type="presParOf" srcId="{16AC91C7-1233-48E2-888D-5697E7C28AAC}" destId="{D31D349D-E0E6-4DC0-BED0-95B871FBA653}" srcOrd="2" destOrd="0" presId="urn:microsoft.com/office/officeart/2018/2/layout/IconVerticalSolidList"/>
    <dgm:cxn modelId="{7B141417-E5D5-4ED0-83BE-D71CB6C42585}" type="presParOf" srcId="{16AC91C7-1233-48E2-888D-5697E7C28AAC}" destId="{76F5422F-9B2F-4A8D-A8DC-20026352AE43}" srcOrd="3" destOrd="0" presId="urn:microsoft.com/office/officeart/2018/2/layout/IconVerticalSolidList"/>
    <dgm:cxn modelId="{0F24D77B-6179-4A2F-98B0-3C3A4963F0D4}" type="presParOf" srcId="{642DE55D-66DB-4F50-96CB-ABF609AF7D45}" destId="{982D21C8-9BA3-4A8D-B27E-F77CF8A31095}" srcOrd="3" destOrd="0" presId="urn:microsoft.com/office/officeart/2018/2/layout/IconVerticalSolidList"/>
    <dgm:cxn modelId="{CB5484D8-F608-434B-81B1-070DBB2143C3}" type="presParOf" srcId="{642DE55D-66DB-4F50-96CB-ABF609AF7D45}" destId="{F59F0265-5DFB-49EE-AC2A-0F1341805187}" srcOrd="4" destOrd="0" presId="urn:microsoft.com/office/officeart/2018/2/layout/IconVerticalSolidList"/>
    <dgm:cxn modelId="{CA345054-BED1-44C0-8884-83AE2D2654DE}" type="presParOf" srcId="{F59F0265-5DFB-49EE-AC2A-0F1341805187}" destId="{B3E79086-6794-4DED-A6D6-DDFC44CF8D37}" srcOrd="0" destOrd="0" presId="urn:microsoft.com/office/officeart/2018/2/layout/IconVerticalSolidList"/>
    <dgm:cxn modelId="{90CCDFC6-7C5F-4028-9684-AEC1C6B2510C}" type="presParOf" srcId="{F59F0265-5DFB-49EE-AC2A-0F1341805187}" destId="{D9D974CC-D6C4-41EB-B407-B99300145E9D}" srcOrd="1" destOrd="0" presId="urn:microsoft.com/office/officeart/2018/2/layout/IconVerticalSolidList"/>
    <dgm:cxn modelId="{A6F537F9-E7D5-43C0-BB2C-BE39A0AD7A00}" type="presParOf" srcId="{F59F0265-5DFB-49EE-AC2A-0F1341805187}" destId="{DA118E6B-ECEC-41D0-870C-0C82B9F087BB}" srcOrd="2" destOrd="0" presId="urn:microsoft.com/office/officeart/2018/2/layout/IconVerticalSolidList"/>
    <dgm:cxn modelId="{053CD408-F0BF-40C7-B524-DAF33241EFBE}" type="presParOf" srcId="{F59F0265-5DFB-49EE-AC2A-0F1341805187}" destId="{4A0A54AC-7670-421E-9771-9F9FE06A0B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CF43E-C070-478B-8CEC-26232D6C95E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4C4340-3AFA-4A75-A5A2-F667083A1B01}">
      <dgm:prSet/>
      <dgm:spPr/>
      <dgm:t>
        <a:bodyPr/>
        <a:lstStyle/>
        <a:p>
          <a:r>
            <a:rPr lang="en-AU" dirty="0"/>
            <a:t>Choose a classifier model</a:t>
          </a:r>
          <a:endParaRPr lang="en-US" dirty="0"/>
        </a:p>
      </dgm:t>
    </dgm:pt>
    <dgm:pt modelId="{5EB7740E-66E2-49E7-9792-97018AD9CC55}" type="parTrans" cxnId="{E6292920-8B19-49ED-9E10-463B39C35B7D}">
      <dgm:prSet/>
      <dgm:spPr/>
      <dgm:t>
        <a:bodyPr/>
        <a:lstStyle/>
        <a:p>
          <a:endParaRPr lang="en-US"/>
        </a:p>
      </dgm:t>
    </dgm:pt>
    <dgm:pt modelId="{D7408358-58AB-4768-B600-E8D11AD3AE4C}" type="sibTrans" cxnId="{E6292920-8B19-49ED-9E10-463B39C35B7D}">
      <dgm:prSet/>
      <dgm:spPr/>
      <dgm:t>
        <a:bodyPr/>
        <a:lstStyle/>
        <a:p>
          <a:endParaRPr lang="en-US"/>
        </a:p>
      </dgm:t>
    </dgm:pt>
    <dgm:pt modelId="{3809F7B6-94C9-4008-B436-58ED42735C00}">
      <dgm:prSet/>
      <dgm:spPr/>
      <dgm:t>
        <a:bodyPr/>
        <a:lstStyle/>
        <a:p>
          <a:r>
            <a:rPr lang="en-AU" dirty="0"/>
            <a:t>Model able to continuously ingest all the numerical &amp; text info. </a:t>
          </a:r>
          <a:endParaRPr lang="en-US" dirty="0"/>
        </a:p>
      </dgm:t>
    </dgm:pt>
    <dgm:pt modelId="{01568C4B-70CD-4BAE-81B2-B320CAA3583B}" type="parTrans" cxnId="{4A1C41E6-74EE-4ACB-8FF6-DCDAA2271A26}">
      <dgm:prSet/>
      <dgm:spPr/>
      <dgm:t>
        <a:bodyPr/>
        <a:lstStyle/>
        <a:p>
          <a:endParaRPr lang="en-US"/>
        </a:p>
      </dgm:t>
    </dgm:pt>
    <dgm:pt modelId="{E2E7A818-B24C-4E8E-B99A-F10C38D79BE9}" type="sibTrans" cxnId="{4A1C41E6-74EE-4ACB-8FF6-DCDAA2271A26}">
      <dgm:prSet/>
      <dgm:spPr/>
      <dgm:t>
        <a:bodyPr/>
        <a:lstStyle/>
        <a:p>
          <a:endParaRPr lang="en-US"/>
        </a:p>
      </dgm:t>
    </dgm:pt>
    <dgm:pt modelId="{F8E1E38A-420B-4280-AA0F-8078A9212750}">
      <dgm:prSet/>
      <dgm:spPr/>
      <dgm:t>
        <a:bodyPr/>
        <a:lstStyle/>
        <a:p>
          <a:r>
            <a:rPr lang="en-AU"/>
            <a:t>Model to make better predictions based on new info.</a:t>
          </a:r>
          <a:endParaRPr lang="en-US"/>
        </a:p>
      </dgm:t>
    </dgm:pt>
    <dgm:pt modelId="{74C4332A-7B49-4B26-8EFB-4B0FC672B915}" type="parTrans" cxnId="{0FB5BDB4-73F6-4D4E-8DDD-0F8C50B517CF}">
      <dgm:prSet/>
      <dgm:spPr/>
      <dgm:t>
        <a:bodyPr/>
        <a:lstStyle/>
        <a:p>
          <a:endParaRPr lang="en-US"/>
        </a:p>
      </dgm:t>
    </dgm:pt>
    <dgm:pt modelId="{15BFE0CF-C725-4377-A417-D16EEBEA7BB1}" type="sibTrans" cxnId="{0FB5BDB4-73F6-4D4E-8DDD-0F8C50B517CF}">
      <dgm:prSet/>
      <dgm:spPr/>
      <dgm:t>
        <a:bodyPr/>
        <a:lstStyle/>
        <a:p>
          <a:endParaRPr lang="en-US"/>
        </a:p>
      </dgm:t>
    </dgm:pt>
    <dgm:pt modelId="{90B56E24-0693-4025-A47F-3FA6E10318B1}" type="pres">
      <dgm:prSet presAssocID="{548CF43E-C070-478B-8CEC-26232D6C95ED}" presName="root" presStyleCnt="0">
        <dgm:presLayoutVars>
          <dgm:dir/>
          <dgm:resizeHandles val="exact"/>
        </dgm:presLayoutVars>
      </dgm:prSet>
      <dgm:spPr/>
    </dgm:pt>
    <dgm:pt modelId="{9E7E15C5-64D0-4EBB-A00A-18A44A55B435}" type="pres">
      <dgm:prSet presAssocID="{0A4C4340-3AFA-4A75-A5A2-F667083A1B01}" presName="compNode" presStyleCnt="0"/>
      <dgm:spPr/>
    </dgm:pt>
    <dgm:pt modelId="{F5E02624-779E-4FA5-A928-CBD3ED78A9E6}" type="pres">
      <dgm:prSet presAssocID="{0A4C4340-3AFA-4A75-A5A2-F667083A1B01}" presName="bgRect" presStyleLbl="bgShp" presStyleIdx="0" presStyleCnt="3"/>
      <dgm:spPr/>
    </dgm:pt>
    <dgm:pt modelId="{5666D529-1038-4128-94F6-3DAA334D3E55}" type="pres">
      <dgm:prSet presAssocID="{0A4C4340-3AFA-4A75-A5A2-F667083A1B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49E304F-A25C-45DB-9679-D729893309EB}" type="pres">
      <dgm:prSet presAssocID="{0A4C4340-3AFA-4A75-A5A2-F667083A1B01}" presName="spaceRect" presStyleCnt="0"/>
      <dgm:spPr/>
    </dgm:pt>
    <dgm:pt modelId="{31AD11AE-7879-4836-8001-63F19112ACA8}" type="pres">
      <dgm:prSet presAssocID="{0A4C4340-3AFA-4A75-A5A2-F667083A1B01}" presName="parTx" presStyleLbl="revTx" presStyleIdx="0" presStyleCnt="3">
        <dgm:presLayoutVars>
          <dgm:chMax val="0"/>
          <dgm:chPref val="0"/>
        </dgm:presLayoutVars>
      </dgm:prSet>
      <dgm:spPr/>
    </dgm:pt>
    <dgm:pt modelId="{B2EC8292-66C5-4C1E-8B3E-3F1399950F20}" type="pres">
      <dgm:prSet presAssocID="{D7408358-58AB-4768-B600-E8D11AD3AE4C}" presName="sibTrans" presStyleCnt="0"/>
      <dgm:spPr/>
    </dgm:pt>
    <dgm:pt modelId="{360A248B-D7A2-45A3-8F2F-4CFF7B9E1B4D}" type="pres">
      <dgm:prSet presAssocID="{3809F7B6-94C9-4008-B436-58ED42735C00}" presName="compNode" presStyleCnt="0"/>
      <dgm:spPr/>
    </dgm:pt>
    <dgm:pt modelId="{D5723894-D1DC-4D22-A644-C241127EF640}" type="pres">
      <dgm:prSet presAssocID="{3809F7B6-94C9-4008-B436-58ED42735C00}" presName="bgRect" presStyleLbl="bgShp" presStyleIdx="1" presStyleCnt="3"/>
      <dgm:spPr/>
    </dgm:pt>
    <dgm:pt modelId="{4B0BE899-BB57-4E83-91C9-305AB1DDA072}" type="pres">
      <dgm:prSet presAssocID="{3809F7B6-94C9-4008-B436-58ED42735C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110E2AE4-B883-441D-AFBE-68E709E607A6}" type="pres">
      <dgm:prSet presAssocID="{3809F7B6-94C9-4008-B436-58ED42735C00}" presName="spaceRect" presStyleCnt="0"/>
      <dgm:spPr/>
    </dgm:pt>
    <dgm:pt modelId="{7A326EA0-1010-4B4A-8567-9139775F3E80}" type="pres">
      <dgm:prSet presAssocID="{3809F7B6-94C9-4008-B436-58ED42735C00}" presName="parTx" presStyleLbl="revTx" presStyleIdx="1" presStyleCnt="3">
        <dgm:presLayoutVars>
          <dgm:chMax val="0"/>
          <dgm:chPref val="0"/>
        </dgm:presLayoutVars>
      </dgm:prSet>
      <dgm:spPr/>
    </dgm:pt>
    <dgm:pt modelId="{7C936C48-6CFF-4A79-A8DF-D93C7AEFDD97}" type="pres">
      <dgm:prSet presAssocID="{E2E7A818-B24C-4E8E-B99A-F10C38D79BE9}" presName="sibTrans" presStyleCnt="0"/>
      <dgm:spPr/>
    </dgm:pt>
    <dgm:pt modelId="{82017D29-A97E-4E67-880C-F90C82010F29}" type="pres">
      <dgm:prSet presAssocID="{F8E1E38A-420B-4280-AA0F-8078A9212750}" presName="compNode" presStyleCnt="0"/>
      <dgm:spPr/>
    </dgm:pt>
    <dgm:pt modelId="{639F4A44-B972-417A-9847-7337C1B8E6CA}" type="pres">
      <dgm:prSet presAssocID="{F8E1E38A-420B-4280-AA0F-8078A9212750}" presName="bgRect" presStyleLbl="bgShp" presStyleIdx="2" presStyleCnt="3"/>
      <dgm:spPr/>
    </dgm:pt>
    <dgm:pt modelId="{F3C930C0-9C8B-4ED5-A40B-816FB5185C71}" type="pres">
      <dgm:prSet presAssocID="{F8E1E38A-420B-4280-AA0F-8078A92127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9E2DAFA5-038E-4393-8572-1CB520EA8DDE}" type="pres">
      <dgm:prSet presAssocID="{F8E1E38A-420B-4280-AA0F-8078A9212750}" presName="spaceRect" presStyleCnt="0"/>
      <dgm:spPr/>
    </dgm:pt>
    <dgm:pt modelId="{0DE7B4D0-1A53-4ECF-93FD-340E1E90AC4A}" type="pres">
      <dgm:prSet presAssocID="{F8E1E38A-420B-4280-AA0F-8078A9212750}" presName="parTx" presStyleLbl="revTx" presStyleIdx="2" presStyleCnt="3">
        <dgm:presLayoutVars>
          <dgm:chMax val="0"/>
          <dgm:chPref val="0"/>
        </dgm:presLayoutVars>
      </dgm:prSet>
      <dgm:spPr/>
    </dgm:pt>
  </dgm:ptLst>
  <dgm:cxnLst>
    <dgm:cxn modelId="{E6292920-8B19-49ED-9E10-463B39C35B7D}" srcId="{548CF43E-C070-478B-8CEC-26232D6C95ED}" destId="{0A4C4340-3AFA-4A75-A5A2-F667083A1B01}" srcOrd="0" destOrd="0" parTransId="{5EB7740E-66E2-49E7-9792-97018AD9CC55}" sibTransId="{D7408358-58AB-4768-B600-E8D11AD3AE4C}"/>
    <dgm:cxn modelId="{9160F421-7B55-4816-9B86-274C042548B0}" type="presOf" srcId="{3809F7B6-94C9-4008-B436-58ED42735C00}" destId="{7A326EA0-1010-4B4A-8567-9139775F3E80}" srcOrd="0" destOrd="0" presId="urn:microsoft.com/office/officeart/2018/2/layout/IconVerticalSolidList"/>
    <dgm:cxn modelId="{A1133F41-2E4F-45D9-8BAE-0C9B0958E6B7}" type="presOf" srcId="{0A4C4340-3AFA-4A75-A5A2-F667083A1B01}" destId="{31AD11AE-7879-4836-8001-63F19112ACA8}" srcOrd="0" destOrd="0" presId="urn:microsoft.com/office/officeart/2018/2/layout/IconVerticalSolidList"/>
    <dgm:cxn modelId="{C3715A86-DEDE-4509-9EC8-6BD6595B3B10}" type="presOf" srcId="{F8E1E38A-420B-4280-AA0F-8078A9212750}" destId="{0DE7B4D0-1A53-4ECF-93FD-340E1E90AC4A}" srcOrd="0" destOrd="0" presId="urn:microsoft.com/office/officeart/2018/2/layout/IconVerticalSolidList"/>
    <dgm:cxn modelId="{6A9464AC-81B8-457C-B1E0-5159CE54D981}" type="presOf" srcId="{548CF43E-C070-478B-8CEC-26232D6C95ED}" destId="{90B56E24-0693-4025-A47F-3FA6E10318B1}" srcOrd="0" destOrd="0" presId="urn:microsoft.com/office/officeart/2018/2/layout/IconVerticalSolidList"/>
    <dgm:cxn modelId="{0FB5BDB4-73F6-4D4E-8DDD-0F8C50B517CF}" srcId="{548CF43E-C070-478B-8CEC-26232D6C95ED}" destId="{F8E1E38A-420B-4280-AA0F-8078A9212750}" srcOrd="2" destOrd="0" parTransId="{74C4332A-7B49-4B26-8EFB-4B0FC672B915}" sibTransId="{15BFE0CF-C725-4377-A417-D16EEBEA7BB1}"/>
    <dgm:cxn modelId="{4A1C41E6-74EE-4ACB-8FF6-DCDAA2271A26}" srcId="{548CF43E-C070-478B-8CEC-26232D6C95ED}" destId="{3809F7B6-94C9-4008-B436-58ED42735C00}" srcOrd="1" destOrd="0" parTransId="{01568C4B-70CD-4BAE-81B2-B320CAA3583B}" sibTransId="{E2E7A818-B24C-4E8E-B99A-F10C38D79BE9}"/>
    <dgm:cxn modelId="{6D039A93-C315-46E0-BCB8-5E557CB228D9}" type="presParOf" srcId="{90B56E24-0693-4025-A47F-3FA6E10318B1}" destId="{9E7E15C5-64D0-4EBB-A00A-18A44A55B435}" srcOrd="0" destOrd="0" presId="urn:microsoft.com/office/officeart/2018/2/layout/IconVerticalSolidList"/>
    <dgm:cxn modelId="{BEAD4C2F-12AB-4238-9E6E-65F84A840CDA}" type="presParOf" srcId="{9E7E15C5-64D0-4EBB-A00A-18A44A55B435}" destId="{F5E02624-779E-4FA5-A928-CBD3ED78A9E6}" srcOrd="0" destOrd="0" presId="urn:microsoft.com/office/officeart/2018/2/layout/IconVerticalSolidList"/>
    <dgm:cxn modelId="{0C85CC23-BEC2-4C89-A79B-9CE322ADD0C5}" type="presParOf" srcId="{9E7E15C5-64D0-4EBB-A00A-18A44A55B435}" destId="{5666D529-1038-4128-94F6-3DAA334D3E55}" srcOrd="1" destOrd="0" presId="urn:microsoft.com/office/officeart/2018/2/layout/IconVerticalSolidList"/>
    <dgm:cxn modelId="{9E46706B-3B6C-42B3-A294-77D0A9D7FF85}" type="presParOf" srcId="{9E7E15C5-64D0-4EBB-A00A-18A44A55B435}" destId="{C49E304F-A25C-45DB-9679-D729893309EB}" srcOrd="2" destOrd="0" presId="urn:microsoft.com/office/officeart/2018/2/layout/IconVerticalSolidList"/>
    <dgm:cxn modelId="{5CE03991-9F94-4C20-A75E-E98F33D8D029}" type="presParOf" srcId="{9E7E15C5-64D0-4EBB-A00A-18A44A55B435}" destId="{31AD11AE-7879-4836-8001-63F19112ACA8}" srcOrd="3" destOrd="0" presId="urn:microsoft.com/office/officeart/2018/2/layout/IconVerticalSolidList"/>
    <dgm:cxn modelId="{161B24BF-F997-4825-9CBE-64D8211C52F8}" type="presParOf" srcId="{90B56E24-0693-4025-A47F-3FA6E10318B1}" destId="{B2EC8292-66C5-4C1E-8B3E-3F1399950F20}" srcOrd="1" destOrd="0" presId="urn:microsoft.com/office/officeart/2018/2/layout/IconVerticalSolidList"/>
    <dgm:cxn modelId="{3E266EDC-DA51-4377-B488-2ACB28A35946}" type="presParOf" srcId="{90B56E24-0693-4025-A47F-3FA6E10318B1}" destId="{360A248B-D7A2-45A3-8F2F-4CFF7B9E1B4D}" srcOrd="2" destOrd="0" presId="urn:microsoft.com/office/officeart/2018/2/layout/IconVerticalSolidList"/>
    <dgm:cxn modelId="{AE7B5E18-515B-4ABD-BD26-D44D6E54AD2F}" type="presParOf" srcId="{360A248B-D7A2-45A3-8F2F-4CFF7B9E1B4D}" destId="{D5723894-D1DC-4D22-A644-C241127EF640}" srcOrd="0" destOrd="0" presId="urn:microsoft.com/office/officeart/2018/2/layout/IconVerticalSolidList"/>
    <dgm:cxn modelId="{293BECED-8FAC-4EE0-A87E-8579E099CB73}" type="presParOf" srcId="{360A248B-D7A2-45A3-8F2F-4CFF7B9E1B4D}" destId="{4B0BE899-BB57-4E83-91C9-305AB1DDA072}" srcOrd="1" destOrd="0" presId="urn:microsoft.com/office/officeart/2018/2/layout/IconVerticalSolidList"/>
    <dgm:cxn modelId="{E50076A8-20E4-4847-80DB-3B47B67D35B1}" type="presParOf" srcId="{360A248B-D7A2-45A3-8F2F-4CFF7B9E1B4D}" destId="{110E2AE4-B883-441D-AFBE-68E709E607A6}" srcOrd="2" destOrd="0" presId="urn:microsoft.com/office/officeart/2018/2/layout/IconVerticalSolidList"/>
    <dgm:cxn modelId="{7901DE02-76A5-4FB3-BAEE-CCC90C55CC6A}" type="presParOf" srcId="{360A248B-D7A2-45A3-8F2F-4CFF7B9E1B4D}" destId="{7A326EA0-1010-4B4A-8567-9139775F3E80}" srcOrd="3" destOrd="0" presId="urn:microsoft.com/office/officeart/2018/2/layout/IconVerticalSolidList"/>
    <dgm:cxn modelId="{78C8DBAA-0093-4BF0-AF7B-3FE5D3A5637D}" type="presParOf" srcId="{90B56E24-0693-4025-A47F-3FA6E10318B1}" destId="{7C936C48-6CFF-4A79-A8DF-D93C7AEFDD97}" srcOrd="3" destOrd="0" presId="urn:microsoft.com/office/officeart/2018/2/layout/IconVerticalSolidList"/>
    <dgm:cxn modelId="{B412338E-0EDC-4CDD-9ADD-1DBBB67A67F5}" type="presParOf" srcId="{90B56E24-0693-4025-A47F-3FA6E10318B1}" destId="{82017D29-A97E-4E67-880C-F90C82010F29}" srcOrd="4" destOrd="0" presId="urn:microsoft.com/office/officeart/2018/2/layout/IconVerticalSolidList"/>
    <dgm:cxn modelId="{79719ACC-0F66-4FCE-8806-6DB848E7F95D}" type="presParOf" srcId="{82017D29-A97E-4E67-880C-F90C82010F29}" destId="{639F4A44-B972-417A-9847-7337C1B8E6CA}" srcOrd="0" destOrd="0" presId="urn:microsoft.com/office/officeart/2018/2/layout/IconVerticalSolidList"/>
    <dgm:cxn modelId="{429894C0-0FE1-4160-BC1B-B944D2B80070}" type="presParOf" srcId="{82017D29-A97E-4E67-880C-F90C82010F29}" destId="{F3C930C0-9C8B-4ED5-A40B-816FB5185C71}" srcOrd="1" destOrd="0" presId="urn:microsoft.com/office/officeart/2018/2/layout/IconVerticalSolidList"/>
    <dgm:cxn modelId="{EE2A233F-E89A-4F87-BCF6-52F56764B640}" type="presParOf" srcId="{82017D29-A97E-4E67-880C-F90C82010F29}" destId="{9E2DAFA5-038E-4393-8572-1CB520EA8DDE}" srcOrd="2" destOrd="0" presId="urn:microsoft.com/office/officeart/2018/2/layout/IconVerticalSolidList"/>
    <dgm:cxn modelId="{D67EAA3F-3029-45C6-BD90-2374BB61532E}" type="presParOf" srcId="{82017D29-A97E-4E67-880C-F90C82010F29}" destId="{0DE7B4D0-1A53-4ECF-93FD-340E1E90AC4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B9CE34-7188-4E99-B95E-2E420AAB3CF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17EC06-70ED-4B9D-9F67-E0836C0BD810}">
      <dgm:prSet/>
      <dgm:spPr/>
      <dgm:t>
        <a:bodyPr/>
        <a:lstStyle/>
        <a:p>
          <a:r>
            <a:rPr lang="en-AU" dirty="0"/>
            <a:t>Customer cube is the data point, which keeps on moving in the visualisation charts rather than the variables.</a:t>
          </a:r>
          <a:endParaRPr lang="en-US" dirty="0"/>
        </a:p>
      </dgm:t>
    </dgm:pt>
    <dgm:pt modelId="{E9B8875E-175F-472A-85FF-48E6602116B3}" type="parTrans" cxnId="{24739142-E2EB-45A5-B46D-6BB53A4DEEA6}">
      <dgm:prSet/>
      <dgm:spPr/>
      <dgm:t>
        <a:bodyPr/>
        <a:lstStyle/>
        <a:p>
          <a:endParaRPr lang="en-US"/>
        </a:p>
      </dgm:t>
    </dgm:pt>
    <dgm:pt modelId="{14C02AD4-A6EC-43E5-BFC7-6F732FAB6A0D}" type="sibTrans" cxnId="{24739142-E2EB-45A5-B46D-6BB53A4DEEA6}">
      <dgm:prSet/>
      <dgm:spPr/>
      <dgm:t>
        <a:bodyPr/>
        <a:lstStyle/>
        <a:p>
          <a:endParaRPr lang="en-US"/>
        </a:p>
      </dgm:t>
    </dgm:pt>
    <dgm:pt modelId="{F44D5D47-1B34-4F1C-9EDC-B927E438D804}">
      <dgm:prSet/>
      <dgm:spPr/>
      <dgm:t>
        <a:bodyPr/>
        <a:lstStyle/>
        <a:p>
          <a:r>
            <a:rPr lang="en-AU"/>
            <a:t>Customer cube is the full set of sentence embeddings which correspond to each feature.</a:t>
          </a:r>
          <a:endParaRPr lang="en-US"/>
        </a:p>
      </dgm:t>
    </dgm:pt>
    <dgm:pt modelId="{76B5D089-99FB-4E5F-A0FA-F63B281D375B}" type="parTrans" cxnId="{DCCF9B56-9A34-4C7E-AE4D-125F597E9733}">
      <dgm:prSet/>
      <dgm:spPr/>
      <dgm:t>
        <a:bodyPr/>
        <a:lstStyle/>
        <a:p>
          <a:endParaRPr lang="en-US"/>
        </a:p>
      </dgm:t>
    </dgm:pt>
    <dgm:pt modelId="{2B11373B-6C8B-40B4-B3A0-4F46B46AD6D2}" type="sibTrans" cxnId="{DCCF9B56-9A34-4C7E-AE4D-125F597E9733}">
      <dgm:prSet/>
      <dgm:spPr/>
      <dgm:t>
        <a:bodyPr/>
        <a:lstStyle/>
        <a:p>
          <a:endParaRPr lang="en-US"/>
        </a:p>
      </dgm:t>
    </dgm:pt>
    <dgm:pt modelId="{260B6503-95F8-4EBD-AF30-864C43EFF06B}" type="pres">
      <dgm:prSet presAssocID="{75B9CE34-7188-4E99-B95E-2E420AAB3CFD}" presName="root" presStyleCnt="0">
        <dgm:presLayoutVars>
          <dgm:dir/>
          <dgm:resizeHandles val="exact"/>
        </dgm:presLayoutVars>
      </dgm:prSet>
      <dgm:spPr/>
    </dgm:pt>
    <dgm:pt modelId="{AF7E5FFB-0D55-4977-8F7B-78EB3D145934}" type="pres">
      <dgm:prSet presAssocID="{A117EC06-70ED-4B9D-9F67-E0836C0BD810}" presName="compNode" presStyleCnt="0"/>
      <dgm:spPr/>
    </dgm:pt>
    <dgm:pt modelId="{F7333E01-BEAE-40FC-8CB7-91C8A8A9B793}" type="pres">
      <dgm:prSet presAssocID="{A117EC06-70ED-4B9D-9F67-E0836C0BD810}" presName="bgRect" presStyleLbl="bgShp" presStyleIdx="0" presStyleCnt="2"/>
      <dgm:spPr/>
    </dgm:pt>
    <dgm:pt modelId="{D8E606EA-700B-4268-B174-EBC4163EC0E4}" type="pres">
      <dgm:prSet presAssocID="{A117EC06-70ED-4B9D-9F67-E0836C0BD8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nutChart"/>
        </a:ext>
      </dgm:extLst>
    </dgm:pt>
    <dgm:pt modelId="{8F3F8783-4967-4B59-8FC8-8FD2C23FA6A2}" type="pres">
      <dgm:prSet presAssocID="{A117EC06-70ED-4B9D-9F67-E0836C0BD810}" presName="spaceRect" presStyleCnt="0"/>
      <dgm:spPr/>
    </dgm:pt>
    <dgm:pt modelId="{C412756E-B822-41D3-BB38-7FAE8CA653CA}" type="pres">
      <dgm:prSet presAssocID="{A117EC06-70ED-4B9D-9F67-E0836C0BD810}" presName="parTx" presStyleLbl="revTx" presStyleIdx="0" presStyleCnt="2">
        <dgm:presLayoutVars>
          <dgm:chMax val="0"/>
          <dgm:chPref val="0"/>
        </dgm:presLayoutVars>
      </dgm:prSet>
      <dgm:spPr/>
    </dgm:pt>
    <dgm:pt modelId="{C0838A05-4898-4BB1-9FC4-7B6CD76BBA3E}" type="pres">
      <dgm:prSet presAssocID="{14C02AD4-A6EC-43E5-BFC7-6F732FAB6A0D}" presName="sibTrans" presStyleCnt="0"/>
      <dgm:spPr/>
    </dgm:pt>
    <dgm:pt modelId="{68BE4853-C33E-4CD3-A105-C0A46C63BB4F}" type="pres">
      <dgm:prSet presAssocID="{F44D5D47-1B34-4F1C-9EDC-B927E438D804}" presName="compNode" presStyleCnt="0"/>
      <dgm:spPr/>
    </dgm:pt>
    <dgm:pt modelId="{1F2A8185-5ADA-42A4-B2B0-53153EB0514C}" type="pres">
      <dgm:prSet presAssocID="{F44D5D47-1B34-4F1C-9EDC-B927E438D804}" presName="bgRect" presStyleLbl="bgShp" presStyleIdx="1" presStyleCnt="2"/>
      <dgm:spPr/>
    </dgm:pt>
    <dgm:pt modelId="{C677DD16-84C5-4DAC-8C70-5CE83D78BB41}" type="pres">
      <dgm:prSet presAssocID="{F44D5D47-1B34-4F1C-9EDC-B927E438D8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er"/>
        </a:ext>
      </dgm:extLst>
    </dgm:pt>
    <dgm:pt modelId="{386AA9DE-271F-4A87-B6BB-5D5F37E909A5}" type="pres">
      <dgm:prSet presAssocID="{F44D5D47-1B34-4F1C-9EDC-B927E438D804}" presName="spaceRect" presStyleCnt="0"/>
      <dgm:spPr/>
    </dgm:pt>
    <dgm:pt modelId="{9505B089-96D2-4B22-A359-2F8E867F1447}" type="pres">
      <dgm:prSet presAssocID="{F44D5D47-1B34-4F1C-9EDC-B927E438D804}" presName="parTx" presStyleLbl="revTx" presStyleIdx="1" presStyleCnt="2">
        <dgm:presLayoutVars>
          <dgm:chMax val="0"/>
          <dgm:chPref val="0"/>
        </dgm:presLayoutVars>
      </dgm:prSet>
      <dgm:spPr/>
    </dgm:pt>
  </dgm:ptLst>
  <dgm:cxnLst>
    <dgm:cxn modelId="{E076B721-489C-46EF-88EB-21AED12734EA}" type="presOf" srcId="{75B9CE34-7188-4E99-B95E-2E420AAB3CFD}" destId="{260B6503-95F8-4EBD-AF30-864C43EFF06B}" srcOrd="0" destOrd="0" presId="urn:microsoft.com/office/officeart/2018/2/layout/IconVerticalSolidList"/>
    <dgm:cxn modelId="{24739142-E2EB-45A5-B46D-6BB53A4DEEA6}" srcId="{75B9CE34-7188-4E99-B95E-2E420AAB3CFD}" destId="{A117EC06-70ED-4B9D-9F67-E0836C0BD810}" srcOrd="0" destOrd="0" parTransId="{E9B8875E-175F-472A-85FF-48E6602116B3}" sibTransId="{14C02AD4-A6EC-43E5-BFC7-6F732FAB6A0D}"/>
    <dgm:cxn modelId="{DCCF9B56-9A34-4C7E-AE4D-125F597E9733}" srcId="{75B9CE34-7188-4E99-B95E-2E420AAB3CFD}" destId="{F44D5D47-1B34-4F1C-9EDC-B927E438D804}" srcOrd="1" destOrd="0" parTransId="{76B5D089-99FB-4E5F-A0FA-F63B281D375B}" sibTransId="{2B11373B-6C8B-40B4-B3A0-4F46B46AD6D2}"/>
    <dgm:cxn modelId="{5B61E25D-21DC-4FC1-AF7A-EF744B048B3E}" type="presOf" srcId="{A117EC06-70ED-4B9D-9F67-E0836C0BD810}" destId="{C412756E-B822-41D3-BB38-7FAE8CA653CA}" srcOrd="0" destOrd="0" presId="urn:microsoft.com/office/officeart/2018/2/layout/IconVerticalSolidList"/>
    <dgm:cxn modelId="{AB84358B-7903-4406-9ACD-A99525D1F44B}" type="presOf" srcId="{F44D5D47-1B34-4F1C-9EDC-B927E438D804}" destId="{9505B089-96D2-4B22-A359-2F8E867F1447}" srcOrd="0" destOrd="0" presId="urn:microsoft.com/office/officeart/2018/2/layout/IconVerticalSolidList"/>
    <dgm:cxn modelId="{08E017A9-6F6B-4819-A4BB-ADABEDDD2B7F}" type="presParOf" srcId="{260B6503-95F8-4EBD-AF30-864C43EFF06B}" destId="{AF7E5FFB-0D55-4977-8F7B-78EB3D145934}" srcOrd="0" destOrd="0" presId="urn:microsoft.com/office/officeart/2018/2/layout/IconVerticalSolidList"/>
    <dgm:cxn modelId="{21C62FE4-39C5-4DAC-8DC3-3C3AFCF84B7C}" type="presParOf" srcId="{AF7E5FFB-0D55-4977-8F7B-78EB3D145934}" destId="{F7333E01-BEAE-40FC-8CB7-91C8A8A9B793}" srcOrd="0" destOrd="0" presId="urn:microsoft.com/office/officeart/2018/2/layout/IconVerticalSolidList"/>
    <dgm:cxn modelId="{89B6AE6B-74C8-4129-9DB1-0CB9CC9CF41F}" type="presParOf" srcId="{AF7E5FFB-0D55-4977-8F7B-78EB3D145934}" destId="{D8E606EA-700B-4268-B174-EBC4163EC0E4}" srcOrd="1" destOrd="0" presId="urn:microsoft.com/office/officeart/2018/2/layout/IconVerticalSolidList"/>
    <dgm:cxn modelId="{15FA9796-48F4-47BF-BB80-91F2D30DD928}" type="presParOf" srcId="{AF7E5FFB-0D55-4977-8F7B-78EB3D145934}" destId="{8F3F8783-4967-4B59-8FC8-8FD2C23FA6A2}" srcOrd="2" destOrd="0" presId="urn:microsoft.com/office/officeart/2018/2/layout/IconVerticalSolidList"/>
    <dgm:cxn modelId="{7318CA83-56C0-4A10-B8C9-E2CCED21DCBF}" type="presParOf" srcId="{AF7E5FFB-0D55-4977-8F7B-78EB3D145934}" destId="{C412756E-B822-41D3-BB38-7FAE8CA653CA}" srcOrd="3" destOrd="0" presId="urn:microsoft.com/office/officeart/2018/2/layout/IconVerticalSolidList"/>
    <dgm:cxn modelId="{91E75987-6E25-4354-9453-C25B2DA02C11}" type="presParOf" srcId="{260B6503-95F8-4EBD-AF30-864C43EFF06B}" destId="{C0838A05-4898-4BB1-9FC4-7B6CD76BBA3E}" srcOrd="1" destOrd="0" presId="urn:microsoft.com/office/officeart/2018/2/layout/IconVerticalSolidList"/>
    <dgm:cxn modelId="{D2E6003D-E699-4C89-9AD8-3ACDED3F8E9C}" type="presParOf" srcId="{260B6503-95F8-4EBD-AF30-864C43EFF06B}" destId="{68BE4853-C33E-4CD3-A105-C0A46C63BB4F}" srcOrd="2" destOrd="0" presId="urn:microsoft.com/office/officeart/2018/2/layout/IconVerticalSolidList"/>
    <dgm:cxn modelId="{E7468687-3E79-4514-BE1C-951463282686}" type="presParOf" srcId="{68BE4853-C33E-4CD3-A105-C0A46C63BB4F}" destId="{1F2A8185-5ADA-42A4-B2B0-53153EB0514C}" srcOrd="0" destOrd="0" presId="urn:microsoft.com/office/officeart/2018/2/layout/IconVerticalSolidList"/>
    <dgm:cxn modelId="{3FA5DFAD-3163-49DE-8E6B-4F9F26B0F42C}" type="presParOf" srcId="{68BE4853-C33E-4CD3-A105-C0A46C63BB4F}" destId="{C677DD16-84C5-4DAC-8C70-5CE83D78BB41}" srcOrd="1" destOrd="0" presId="urn:microsoft.com/office/officeart/2018/2/layout/IconVerticalSolidList"/>
    <dgm:cxn modelId="{156A992C-C6BC-4CFD-89D0-02D2E5145DD5}" type="presParOf" srcId="{68BE4853-C33E-4CD3-A105-C0A46C63BB4F}" destId="{386AA9DE-271F-4A87-B6BB-5D5F37E909A5}" srcOrd="2" destOrd="0" presId="urn:microsoft.com/office/officeart/2018/2/layout/IconVerticalSolidList"/>
    <dgm:cxn modelId="{C03DE718-1ECA-4669-926B-58FD7D225F1C}" type="presParOf" srcId="{68BE4853-C33E-4CD3-A105-C0A46C63BB4F}" destId="{9505B089-96D2-4B22-A359-2F8E867F14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83F496-08D0-4C53-8263-D2B2A3F7D7DB}"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A3398215-578B-48C4-9FB2-79DEC8137323}">
      <dgm:prSet/>
      <dgm:spPr/>
      <dgm:t>
        <a:bodyPr/>
        <a:lstStyle/>
        <a:p>
          <a:r>
            <a:rPr lang="en-AU" dirty="0"/>
            <a:t>1) Models:  Doc2Vec &amp; Logistic regression</a:t>
          </a:r>
          <a:endParaRPr lang="en-US" dirty="0"/>
        </a:p>
      </dgm:t>
    </dgm:pt>
    <dgm:pt modelId="{22023276-1443-4752-B46C-F93EC7403D22}" type="parTrans" cxnId="{ED81BFDE-4B4C-45C5-B2DB-1AB77D099ED2}">
      <dgm:prSet/>
      <dgm:spPr/>
      <dgm:t>
        <a:bodyPr/>
        <a:lstStyle/>
        <a:p>
          <a:endParaRPr lang="en-US"/>
        </a:p>
      </dgm:t>
    </dgm:pt>
    <dgm:pt modelId="{D4456D00-12A3-411C-9DD0-2C2CFE832E04}" type="sibTrans" cxnId="{ED81BFDE-4B4C-45C5-B2DB-1AB77D099ED2}">
      <dgm:prSet/>
      <dgm:spPr/>
      <dgm:t>
        <a:bodyPr/>
        <a:lstStyle/>
        <a:p>
          <a:endParaRPr lang="en-US"/>
        </a:p>
      </dgm:t>
    </dgm:pt>
    <dgm:pt modelId="{2BBB6ACD-05FF-4798-8B0C-0325913B2BA0}">
      <dgm:prSet/>
      <dgm:spPr/>
      <dgm:t>
        <a:bodyPr/>
        <a:lstStyle/>
        <a:p>
          <a:r>
            <a:rPr lang="en-AU" dirty="0"/>
            <a:t>2)  X =  Doc2Vec  vector representation of Num &amp; text data </a:t>
          </a:r>
        </a:p>
        <a:p>
          <a:r>
            <a:rPr lang="en-AU" dirty="0"/>
            <a:t>     Y= Loan default predictions</a:t>
          </a:r>
          <a:endParaRPr lang="en-US" dirty="0"/>
        </a:p>
      </dgm:t>
    </dgm:pt>
    <dgm:pt modelId="{D8B0F484-88BF-42C9-BE0F-0BB7694980F0}" type="parTrans" cxnId="{DEC79079-E27A-459F-8B97-1F1811BB4EBE}">
      <dgm:prSet/>
      <dgm:spPr/>
      <dgm:t>
        <a:bodyPr/>
        <a:lstStyle/>
        <a:p>
          <a:endParaRPr lang="en-US"/>
        </a:p>
      </dgm:t>
    </dgm:pt>
    <dgm:pt modelId="{0491E3E7-632B-4B6A-BF35-83C07B9183A3}" type="sibTrans" cxnId="{DEC79079-E27A-459F-8B97-1F1811BB4EBE}">
      <dgm:prSet/>
      <dgm:spPr/>
      <dgm:t>
        <a:bodyPr/>
        <a:lstStyle/>
        <a:p>
          <a:endParaRPr lang="en-US"/>
        </a:p>
      </dgm:t>
    </dgm:pt>
    <dgm:pt modelId="{ECF67798-7B7C-4B76-890F-2CD3AB9ECB55}">
      <dgm:prSet/>
      <dgm:spPr/>
      <dgm:t>
        <a:bodyPr/>
        <a:lstStyle/>
        <a:p>
          <a:r>
            <a:rPr lang="en-AU" dirty="0"/>
            <a:t>3) Result:      Accuracy score: 77%  </a:t>
          </a:r>
        </a:p>
        <a:p>
          <a:r>
            <a:rPr lang="en-AU" dirty="0"/>
            <a:t>                                      F1 score : 0.81</a:t>
          </a:r>
          <a:endParaRPr lang="en-US" dirty="0"/>
        </a:p>
      </dgm:t>
    </dgm:pt>
    <dgm:pt modelId="{E855B239-CCC2-499E-9BA1-2A70B221061F}" type="parTrans" cxnId="{232C50DE-ECE4-4AF0-8D32-64DA77AA2983}">
      <dgm:prSet/>
      <dgm:spPr/>
      <dgm:t>
        <a:bodyPr/>
        <a:lstStyle/>
        <a:p>
          <a:endParaRPr lang="en-US"/>
        </a:p>
      </dgm:t>
    </dgm:pt>
    <dgm:pt modelId="{B2B9241D-5C3A-498F-8BE2-5B995CF45E4C}" type="sibTrans" cxnId="{232C50DE-ECE4-4AF0-8D32-64DA77AA2983}">
      <dgm:prSet/>
      <dgm:spPr/>
      <dgm:t>
        <a:bodyPr/>
        <a:lstStyle/>
        <a:p>
          <a:endParaRPr lang="en-US"/>
        </a:p>
      </dgm:t>
    </dgm:pt>
    <dgm:pt modelId="{9E89849B-5E55-3A40-A850-6430DFE6FEF9}" type="pres">
      <dgm:prSet presAssocID="{1983F496-08D0-4C53-8263-D2B2A3F7D7DB}" presName="outerComposite" presStyleCnt="0">
        <dgm:presLayoutVars>
          <dgm:chMax val="5"/>
          <dgm:dir/>
          <dgm:resizeHandles val="exact"/>
        </dgm:presLayoutVars>
      </dgm:prSet>
      <dgm:spPr/>
    </dgm:pt>
    <dgm:pt modelId="{9E90CD7F-F80C-684F-848B-26A939B2FBFD}" type="pres">
      <dgm:prSet presAssocID="{1983F496-08D0-4C53-8263-D2B2A3F7D7DB}" presName="dummyMaxCanvas" presStyleCnt="0">
        <dgm:presLayoutVars/>
      </dgm:prSet>
      <dgm:spPr/>
    </dgm:pt>
    <dgm:pt modelId="{0BDC14D7-7D29-4244-B894-D24B025AE8B0}" type="pres">
      <dgm:prSet presAssocID="{1983F496-08D0-4C53-8263-D2B2A3F7D7DB}" presName="ThreeNodes_1" presStyleLbl="node1" presStyleIdx="0" presStyleCnt="3">
        <dgm:presLayoutVars>
          <dgm:bulletEnabled val="1"/>
        </dgm:presLayoutVars>
      </dgm:prSet>
      <dgm:spPr/>
    </dgm:pt>
    <dgm:pt modelId="{7F67C97A-2CC6-EF46-99D9-846388189039}" type="pres">
      <dgm:prSet presAssocID="{1983F496-08D0-4C53-8263-D2B2A3F7D7DB}" presName="ThreeNodes_2" presStyleLbl="node1" presStyleIdx="1" presStyleCnt="3">
        <dgm:presLayoutVars>
          <dgm:bulletEnabled val="1"/>
        </dgm:presLayoutVars>
      </dgm:prSet>
      <dgm:spPr/>
    </dgm:pt>
    <dgm:pt modelId="{99FCB1EE-1242-9A40-A88D-AF17F8415B73}" type="pres">
      <dgm:prSet presAssocID="{1983F496-08D0-4C53-8263-D2B2A3F7D7DB}" presName="ThreeNodes_3" presStyleLbl="node1" presStyleIdx="2" presStyleCnt="3">
        <dgm:presLayoutVars>
          <dgm:bulletEnabled val="1"/>
        </dgm:presLayoutVars>
      </dgm:prSet>
      <dgm:spPr/>
    </dgm:pt>
    <dgm:pt modelId="{BB352CC1-22FA-574D-8A88-F7F4F60B4703}" type="pres">
      <dgm:prSet presAssocID="{1983F496-08D0-4C53-8263-D2B2A3F7D7DB}" presName="ThreeConn_1-2" presStyleLbl="fgAccFollowNode1" presStyleIdx="0" presStyleCnt="2">
        <dgm:presLayoutVars>
          <dgm:bulletEnabled val="1"/>
        </dgm:presLayoutVars>
      </dgm:prSet>
      <dgm:spPr/>
    </dgm:pt>
    <dgm:pt modelId="{A989202C-236A-494C-99F5-4ADB9DD3BA81}" type="pres">
      <dgm:prSet presAssocID="{1983F496-08D0-4C53-8263-D2B2A3F7D7DB}" presName="ThreeConn_2-3" presStyleLbl="fgAccFollowNode1" presStyleIdx="1" presStyleCnt="2">
        <dgm:presLayoutVars>
          <dgm:bulletEnabled val="1"/>
        </dgm:presLayoutVars>
      </dgm:prSet>
      <dgm:spPr/>
    </dgm:pt>
    <dgm:pt modelId="{350A3416-D521-E243-BFCE-B76BF9863998}" type="pres">
      <dgm:prSet presAssocID="{1983F496-08D0-4C53-8263-D2B2A3F7D7DB}" presName="ThreeNodes_1_text" presStyleLbl="node1" presStyleIdx="2" presStyleCnt="3">
        <dgm:presLayoutVars>
          <dgm:bulletEnabled val="1"/>
        </dgm:presLayoutVars>
      </dgm:prSet>
      <dgm:spPr/>
    </dgm:pt>
    <dgm:pt modelId="{0325200A-4F40-8746-8571-F190D9C3DEDE}" type="pres">
      <dgm:prSet presAssocID="{1983F496-08D0-4C53-8263-D2B2A3F7D7DB}" presName="ThreeNodes_2_text" presStyleLbl="node1" presStyleIdx="2" presStyleCnt="3">
        <dgm:presLayoutVars>
          <dgm:bulletEnabled val="1"/>
        </dgm:presLayoutVars>
      </dgm:prSet>
      <dgm:spPr/>
    </dgm:pt>
    <dgm:pt modelId="{F56EECB1-1C7E-4B4D-93E7-33502D3FFBC0}" type="pres">
      <dgm:prSet presAssocID="{1983F496-08D0-4C53-8263-D2B2A3F7D7DB}" presName="ThreeNodes_3_text" presStyleLbl="node1" presStyleIdx="2" presStyleCnt="3">
        <dgm:presLayoutVars>
          <dgm:bulletEnabled val="1"/>
        </dgm:presLayoutVars>
      </dgm:prSet>
      <dgm:spPr/>
    </dgm:pt>
  </dgm:ptLst>
  <dgm:cxnLst>
    <dgm:cxn modelId="{6F0B5A20-1111-C248-B9D4-CFA81B83F033}" type="presOf" srcId="{A3398215-578B-48C4-9FB2-79DEC8137323}" destId="{0BDC14D7-7D29-4244-B894-D24B025AE8B0}" srcOrd="0" destOrd="0" presId="urn:microsoft.com/office/officeart/2005/8/layout/vProcess5"/>
    <dgm:cxn modelId="{625BC826-B6D7-104D-823F-CBB9F3C3952F}" type="presOf" srcId="{1983F496-08D0-4C53-8263-D2B2A3F7D7DB}" destId="{9E89849B-5E55-3A40-A850-6430DFE6FEF9}" srcOrd="0" destOrd="0" presId="urn:microsoft.com/office/officeart/2005/8/layout/vProcess5"/>
    <dgm:cxn modelId="{7408875A-DF49-D441-9F8E-C88B35461A83}" type="presOf" srcId="{2BBB6ACD-05FF-4798-8B0C-0325913B2BA0}" destId="{7F67C97A-2CC6-EF46-99D9-846388189039}" srcOrd="0" destOrd="0" presId="urn:microsoft.com/office/officeart/2005/8/layout/vProcess5"/>
    <dgm:cxn modelId="{1FAF5268-4F1F-FF4A-8031-AACF44A45CAC}" type="presOf" srcId="{ECF67798-7B7C-4B76-890F-2CD3AB9ECB55}" destId="{99FCB1EE-1242-9A40-A88D-AF17F8415B73}" srcOrd="0" destOrd="0" presId="urn:microsoft.com/office/officeart/2005/8/layout/vProcess5"/>
    <dgm:cxn modelId="{159BE272-54F1-6B49-A096-38A9B756B2A7}" type="presOf" srcId="{ECF67798-7B7C-4B76-890F-2CD3AB9ECB55}" destId="{F56EECB1-1C7E-4B4D-93E7-33502D3FFBC0}" srcOrd="1" destOrd="0" presId="urn:microsoft.com/office/officeart/2005/8/layout/vProcess5"/>
    <dgm:cxn modelId="{DEC79079-E27A-459F-8B97-1F1811BB4EBE}" srcId="{1983F496-08D0-4C53-8263-D2B2A3F7D7DB}" destId="{2BBB6ACD-05FF-4798-8B0C-0325913B2BA0}" srcOrd="1" destOrd="0" parTransId="{D8B0F484-88BF-42C9-BE0F-0BB7694980F0}" sibTransId="{0491E3E7-632B-4B6A-BF35-83C07B9183A3}"/>
    <dgm:cxn modelId="{0D3FCA80-9B61-1043-ACBD-8280F347B747}" type="presOf" srcId="{D4456D00-12A3-411C-9DD0-2C2CFE832E04}" destId="{BB352CC1-22FA-574D-8A88-F7F4F60B4703}" srcOrd="0" destOrd="0" presId="urn:microsoft.com/office/officeart/2005/8/layout/vProcess5"/>
    <dgm:cxn modelId="{07FED18F-366D-6C4E-B839-1DA6ED7E6E1F}" type="presOf" srcId="{A3398215-578B-48C4-9FB2-79DEC8137323}" destId="{350A3416-D521-E243-BFCE-B76BF9863998}" srcOrd="1" destOrd="0" presId="urn:microsoft.com/office/officeart/2005/8/layout/vProcess5"/>
    <dgm:cxn modelId="{472B6CD2-F249-0D4A-B25F-0C5BB9BAB344}" type="presOf" srcId="{2BBB6ACD-05FF-4798-8B0C-0325913B2BA0}" destId="{0325200A-4F40-8746-8571-F190D9C3DEDE}" srcOrd="1" destOrd="0" presId="urn:microsoft.com/office/officeart/2005/8/layout/vProcess5"/>
    <dgm:cxn modelId="{232C50DE-ECE4-4AF0-8D32-64DA77AA2983}" srcId="{1983F496-08D0-4C53-8263-D2B2A3F7D7DB}" destId="{ECF67798-7B7C-4B76-890F-2CD3AB9ECB55}" srcOrd="2" destOrd="0" parTransId="{E855B239-CCC2-499E-9BA1-2A70B221061F}" sibTransId="{B2B9241D-5C3A-498F-8BE2-5B995CF45E4C}"/>
    <dgm:cxn modelId="{ED81BFDE-4B4C-45C5-B2DB-1AB77D099ED2}" srcId="{1983F496-08D0-4C53-8263-D2B2A3F7D7DB}" destId="{A3398215-578B-48C4-9FB2-79DEC8137323}" srcOrd="0" destOrd="0" parTransId="{22023276-1443-4752-B46C-F93EC7403D22}" sibTransId="{D4456D00-12A3-411C-9DD0-2C2CFE832E04}"/>
    <dgm:cxn modelId="{CE3C33EA-02F6-2545-A6AE-FC528FDE3BA2}" type="presOf" srcId="{0491E3E7-632B-4B6A-BF35-83C07B9183A3}" destId="{A989202C-236A-494C-99F5-4ADB9DD3BA81}" srcOrd="0" destOrd="0" presId="urn:microsoft.com/office/officeart/2005/8/layout/vProcess5"/>
    <dgm:cxn modelId="{D47F26A5-4D59-CA40-9F65-264310F051A8}" type="presParOf" srcId="{9E89849B-5E55-3A40-A850-6430DFE6FEF9}" destId="{9E90CD7F-F80C-684F-848B-26A939B2FBFD}" srcOrd="0" destOrd="0" presId="urn:microsoft.com/office/officeart/2005/8/layout/vProcess5"/>
    <dgm:cxn modelId="{F2D100DC-5F77-F247-AB34-41985EFAE05D}" type="presParOf" srcId="{9E89849B-5E55-3A40-A850-6430DFE6FEF9}" destId="{0BDC14D7-7D29-4244-B894-D24B025AE8B0}" srcOrd="1" destOrd="0" presId="urn:microsoft.com/office/officeart/2005/8/layout/vProcess5"/>
    <dgm:cxn modelId="{D4BE7AEF-0212-B84E-A2C4-4BC7880D106A}" type="presParOf" srcId="{9E89849B-5E55-3A40-A850-6430DFE6FEF9}" destId="{7F67C97A-2CC6-EF46-99D9-846388189039}" srcOrd="2" destOrd="0" presId="urn:microsoft.com/office/officeart/2005/8/layout/vProcess5"/>
    <dgm:cxn modelId="{508BF8B9-3ED7-9445-811A-953EB572716D}" type="presParOf" srcId="{9E89849B-5E55-3A40-A850-6430DFE6FEF9}" destId="{99FCB1EE-1242-9A40-A88D-AF17F8415B73}" srcOrd="3" destOrd="0" presId="urn:microsoft.com/office/officeart/2005/8/layout/vProcess5"/>
    <dgm:cxn modelId="{2364FAFB-6033-FA4B-BFB7-ADD672084899}" type="presParOf" srcId="{9E89849B-5E55-3A40-A850-6430DFE6FEF9}" destId="{BB352CC1-22FA-574D-8A88-F7F4F60B4703}" srcOrd="4" destOrd="0" presId="urn:microsoft.com/office/officeart/2005/8/layout/vProcess5"/>
    <dgm:cxn modelId="{7433A444-DB81-D44B-A402-14A4901CAD7F}" type="presParOf" srcId="{9E89849B-5E55-3A40-A850-6430DFE6FEF9}" destId="{A989202C-236A-494C-99F5-4ADB9DD3BA81}" srcOrd="5" destOrd="0" presId="urn:microsoft.com/office/officeart/2005/8/layout/vProcess5"/>
    <dgm:cxn modelId="{15417AFE-1D48-BE4C-94F8-44E045657CB3}" type="presParOf" srcId="{9E89849B-5E55-3A40-A850-6430DFE6FEF9}" destId="{350A3416-D521-E243-BFCE-B76BF9863998}" srcOrd="6" destOrd="0" presId="urn:microsoft.com/office/officeart/2005/8/layout/vProcess5"/>
    <dgm:cxn modelId="{237ABBDD-B541-F940-9CC1-E9E98E693D30}" type="presParOf" srcId="{9E89849B-5E55-3A40-A850-6430DFE6FEF9}" destId="{0325200A-4F40-8746-8571-F190D9C3DEDE}" srcOrd="7" destOrd="0" presId="urn:microsoft.com/office/officeart/2005/8/layout/vProcess5"/>
    <dgm:cxn modelId="{568F206F-B212-8B4B-AD32-6F06A4BB1B28}" type="presParOf" srcId="{9E89849B-5E55-3A40-A850-6430DFE6FEF9}" destId="{F56EECB1-1C7E-4B4D-93E7-33502D3FFBC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83F496-08D0-4C53-8263-D2B2A3F7D7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3398215-578B-48C4-9FB2-79DEC8137323}">
      <dgm:prSet/>
      <dgm:spPr/>
      <dgm:t>
        <a:bodyPr/>
        <a:lstStyle/>
        <a:p>
          <a:pPr>
            <a:lnSpc>
              <a:spcPct val="100000"/>
            </a:lnSpc>
          </a:pPr>
          <a:r>
            <a:rPr lang="en-AU"/>
            <a:t> Training with X_train</a:t>
          </a:r>
        </a:p>
        <a:p>
          <a:pPr>
            <a:lnSpc>
              <a:spcPct val="100000"/>
            </a:lnSpc>
          </a:pPr>
          <a:r>
            <a:rPr lang="en-AU"/>
            <a:t> to generate the vocabulary of words</a:t>
          </a:r>
          <a:endParaRPr lang="en-US"/>
        </a:p>
      </dgm:t>
    </dgm:pt>
    <dgm:pt modelId="{22023276-1443-4752-B46C-F93EC7403D22}" type="parTrans" cxnId="{ED81BFDE-4B4C-45C5-B2DB-1AB77D099ED2}">
      <dgm:prSet/>
      <dgm:spPr/>
      <dgm:t>
        <a:bodyPr/>
        <a:lstStyle/>
        <a:p>
          <a:endParaRPr lang="en-US"/>
        </a:p>
      </dgm:t>
    </dgm:pt>
    <dgm:pt modelId="{D4456D00-12A3-411C-9DD0-2C2CFE832E04}" type="sibTrans" cxnId="{ED81BFDE-4B4C-45C5-B2DB-1AB77D099ED2}">
      <dgm:prSet/>
      <dgm:spPr/>
      <dgm:t>
        <a:bodyPr/>
        <a:lstStyle/>
        <a:p>
          <a:endParaRPr lang="en-US"/>
        </a:p>
      </dgm:t>
    </dgm:pt>
    <dgm:pt modelId="{2BBB6ACD-05FF-4798-8B0C-0325913B2BA0}">
      <dgm:prSet/>
      <dgm:spPr/>
      <dgm:t>
        <a:bodyPr/>
        <a:lstStyle/>
        <a:p>
          <a:pPr>
            <a:lnSpc>
              <a:spcPct val="100000"/>
            </a:lnSpc>
          </a:pPr>
          <a:r>
            <a:rPr lang="en-AU"/>
            <a:t>  Decode Testing &amp; Training datasets</a:t>
          </a:r>
          <a:endParaRPr lang="en-US"/>
        </a:p>
      </dgm:t>
    </dgm:pt>
    <dgm:pt modelId="{D8B0F484-88BF-42C9-BE0F-0BB7694980F0}" type="parTrans" cxnId="{DEC79079-E27A-459F-8B97-1F1811BB4EBE}">
      <dgm:prSet/>
      <dgm:spPr/>
      <dgm:t>
        <a:bodyPr/>
        <a:lstStyle/>
        <a:p>
          <a:endParaRPr lang="en-US"/>
        </a:p>
      </dgm:t>
    </dgm:pt>
    <dgm:pt modelId="{0491E3E7-632B-4B6A-BF35-83C07B9183A3}" type="sibTrans" cxnId="{DEC79079-E27A-459F-8B97-1F1811BB4EBE}">
      <dgm:prSet/>
      <dgm:spPr/>
      <dgm:t>
        <a:bodyPr/>
        <a:lstStyle/>
        <a:p>
          <a:endParaRPr lang="en-US"/>
        </a:p>
      </dgm:t>
    </dgm:pt>
    <dgm:pt modelId="{ECF67798-7B7C-4B76-890F-2CD3AB9ECB55}">
      <dgm:prSet/>
      <dgm:spPr/>
      <dgm:t>
        <a:bodyPr/>
        <a:lstStyle/>
        <a:p>
          <a:pPr>
            <a:lnSpc>
              <a:spcPct val="100000"/>
            </a:lnSpc>
          </a:pPr>
          <a:r>
            <a:rPr lang="en-US"/>
            <a:t>Pass the vectors to a classifier  (Log reg) to generate results</a:t>
          </a:r>
        </a:p>
      </dgm:t>
    </dgm:pt>
    <dgm:pt modelId="{E855B239-CCC2-499E-9BA1-2A70B221061F}" type="parTrans" cxnId="{232C50DE-ECE4-4AF0-8D32-64DA77AA2983}">
      <dgm:prSet/>
      <dgm:spPr/>
      <dgm:t>
        <a:bodyPr/>
        <a:lstStyle/>
        <a:p>
          <a:endParaRPr lang="en-US"/>
        </a:p>
      </dgm:t>
    </dgm:pt>
    <dgm:pt modelId="{B2B9241D-5C3A-498F-8BE2-5B995CF45E4C}" type="sibTrans" cxnId="{232C50DE-ECE4-4AF0-8D32-64DA77AA2983}">
      <dgm:prSet/>
      <dgm:spPr/>
      <dgm:t>
        <a:bodyPr/>
        <a:lstStyle/>
        <a:p>
          <a:endParaRPr lang="en-US"/>
        </a:p>
      </dgm:t>
    </dgm:pt>
    <dgm:pt modelId="{D14258C4-699E-41D0-9D49-1D1E9AD867B5}" type="pres">
      <dgm:prSet presAssocID="{1983F496-08D0-4C53-8263-D2B2A3F7D7DB}" presName="root" presStyleCnt="0">
        <dgm:presLayoutVars>
          <dgm:dir/>
          <dgm:resizeHandles val="exact"/>
        </dgm:presLayoutVars>
      </dgm:prSet>
      <dgm:spPr/>
    </dgm:pt>
    <dgm:pt modelId="{0DE3B008-4118-4A72-9018-42FDDAE79616}" type="pres">
      <dgm:prSet presAssocID="{A3398215-578B-48C4-9FB2-79DEC8137323}" presName="compNode" presStyleCnt="0"/>
      <dgm:spPr/>
    </dgm:pt>
    <dgm:pt modelId="{94AB6B5A-746F-40FC-892E-AA73B61E4B13}" type="pres">
      <dgm:prSet presAssocID="{A3398215-578B-48C4-9FB2-79DEC8137323}" presName="bgRect" presStyleLbl="bgShp" presStyleIdx="0" presStyleCnt="3"/>
      <dgm:spPr/>
    </dgm:pt>
    <dgm:pt modelId="{A02EC596-C990-46C4-A465-29C3DA0BAD9F}" type="pres">
      <dgm:prSet presAssocID="{A3398215-578B-48C4-9FB2-79DEC81373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83D4C516-0DCE-43AD-91E1-B360D48605B4}" type="pres">
      <dgm:prSet presAssocID="{A3398215-578B-48C4-9FB2-79DEC8137323}" presName="spaceRect" presStyleCnt="0"/>
      <dgm:spPr/>
    </dgm:pt>
    <dgm:pt modelId="{4B9810EF-CC1B-46E2-85C3-D3DC4CBB0BD7}" type="pres">
      <dgm:prSet presAssocID="{A3398215-578B-48C4-9FB2-79DEC8137323}" presName="parTx" presStyleLbl="revTx" presStyleIdx="0" presStyleCnt="3">
        <dgm:presLayoutVars>
          <dgm:chMax val="0"/>
          <dgm:chPref val="0"/>
        </dgm:presLayoutVars>
      </dgm:prSet>
      <dgm:spPr/>
    </dgm:pt>
    <dgm:pt modelId="{570AFA9E-4876-4196-8990-82FDC3D18722}" type="pres">
      <dgm:prSet presAssocID="{D4456D00-12A3-411C-9DD0-2C2CFE832E04}" presName="sibTrans" presStyleCnt="0"/>
      <dgm:spPr/>
    </dgm:pt>
    <dgm:pt modelId="{AD3BA2C6-A5F9-4EBC-A061-DB11BDB39C70}" type="pres">
      <dgm:prSet presAssocID="{2BBB6ACD-05FF-4798-8B0C-0325913B2BA0}" presName="compNode" presStyleCnt="0"/>
      <dgm:spPr/>
    </dgm:pt>
    <dgm:pt modelId="{DBB421CA-9C32-4F05-B8AC-2D87BEFD15FC}" type="pres">
      <dgm:prSet presAssocID="{2BBB6ACD-05FF-4798-8B0C-0325913B2BA0}" presName="bgRect" presStyleLbl="bgShp" presStyleIdx="1" presStyleCnt="3"/>
      <dgm:spPr/>
    </dgm:pt>
    <dgm:pt modelId="{4A50F870-7762-4B49-A3DA-A071A5E8893F}" type="pres">
      <dgm:prSet presAssocID="{2BBB6ACD-05FF-4798-8B0C-0325913B2B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0EC2E1A8-F096-4545-B71C-68D621A338CF}" type="pres">
      <dgm:prSet presAssocID="{2BBB6ACD-05FF-4798-8B0C-0325913B2BA0}" presName="spaceRect" presStyleCnt="0"/>
      <dgm:spPr/>
    </dgm:pt>
    <dgm:pt modelId="{CC4E6074-34D1-4C0F-96F9-9A4B38963BF9}" type="pres">
      <dgm:prSet presAssocID="{2BBB6ACD-05FF-4798-8B0C-0325913B2BA0}" presName="parTx" presStyleLbl="revTx" presStyleIdx="1" presStyleCnt="3">
        <dgm:presLayoutVars>
          <dgm:chMax val="0"/>
          <dgm:chPref val="0"/>
        </dgm:presLayoutVars>
      </dgm:prSet>
      <dgm:spPr/>
    </dgm:pt>
    <dgm:pt modelId="{8456A967-E214-447B-B25F-9ED834A43520}" type="pres">
      <dgm:prSet presAssocID="{0491E3E7-632B-4B6A-BF35-83C07B9183A3}" presName="sibTrans" presStyleCnt="0"/>
      <dgm:spPr/>
    </dgm:pt>
    <dgm:pt modelId="{186C5A17-F482-4F3A-9315-5C5B54B18A53}" type="pres">
      <dgm:prSet presAssocID="{ECF67798-7B7C-4B76-890F-2CD3AB9ECB55}" presName="compNode" presStyleCnt="0"/>
      <dgm:spPr/>
    </dgm:pt>
    <dgm:pt modelId="{202A1ABF-A79D-4FB0-A899-9498A5253E1E}" type="pres">
      <dgm:prSet presAssocID="{ECF67798-7B7C-4B76-890F-2CD3AB9ECB55}" presName="bgRect" presStyleLbl="bgShp" presStyleIdx="2" presStyleCnt="3"/>
      <dgm:spPr/>
    </dgm:pt>
    <dgm:pt modelId="{F00E9338-4D4B-4CB9-8358-DD86547A9533}" type="pres">
      <dgm:prSet presAssocID="{ECF67798-7B7C-4B76-890F-2CD3AB9ECB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2E45C32-14E8-4A4B-B162-644CF117BE02}" type="pres">
      <dgm:prSet presAssocID="{ECF67798-7B7C-4B76-890F-2CD3AB9ECB55}" presName="spaceRect" presStyleCnt="0"/>
      <dgm:spPr/>
    </dgm:pt>
    <dgm:pt modelId="{0BE3D545-76DA-47B2-9F79-52ED67620B01}" type="pres">
      <dgm:prSet presAssocID="{ECF67798-7B7C-4B76-890F-2CD3AB9ECB55}" presName="parTx" presStyleLbl="revTx" presStyleIdx="2" presStyleCnt="3">
        <dgm:presLayoutVars>
          <dgm:chMax val="0"/>
          <dgm:chPref val="0"/>
        </dgm:presLayoutVars>
      </dgm:prSet>
      <dgm:spPr/>
    </dgm:pt>
  </dgm:ptLst>
  <dgm:cxnLst>
    <dgm:cxn modelId="{26176713-F380-6A49-BA77-7F3D9CB17EB9}" type="presOf" srcId="{1983F496-08D0-4C53-8263-D2B2A3F7D7DB}" destId="{D14258C4-699E-41D0-9D49-1D1E9AD867B5}" srcOrd="0" destOrd="0" presId="urn:microsoft.com/office/officeart/2018/2/layout/IconVerticalSolidList"/>
    <dgm:cxn modelId="{1138E636-819F-F145-B695-E86DB5DF692A}" type="presOf" srcId="{ECF67798-7B7C-4B76-890F-2CD3AB9ECB55}" destId="{0BE3D545-76DA-47B2-9F79-52ED67620B01}" srcOrd="0" destOrd="0" presId="urn:microsoft.com/office/officeart/2018/2/layout/IconVerticalSolidList"/>
    <dgm:cxn modelId="{E085BE4F-D88B-1A4B-B342-56E3CA3595B5}" type="presOf" srcId="{A3398215-578B-48C4-9FB2-79DEC8137323}" destId="{4B9810EF-CC1B-46E2-85C3-D3DC4CBB0BD7}" srcOrd="0" destOrd="0" presId="urn:microsoft.com/office/officeart/2018/2/layout/IconVerticalSolidList"/>
    <dgm:cxn modelId="{DEC79079-E27A-459F-8B97-1F1811BB4EBE}" srcId="{1983F496-08D0-4C53-8263-D2B2A3F7D7DB}" destId="{2BBB6ACD-05FF-4798-8B0C-0325913B2BA0}" srcOrd="1" destOrd="0" parTransId="{D8B0F484-88BF-42C9-BE0F-0BB7694980F0}" sibTransId="{0491E3E7-632B-4B6A-BF35-83C07B9183A3}"/>
    <dgm:cxn modelId="{232C50DE-ECE4-4AF0-8D32-64DA77AA2983}" srcId="{1983F496-08D0-4C53-8263-D2B2A3F7D7DB}" destId="{ECF67798-7B7C-4B76-890F-2CD3AB9ECB55}" srcOrd="2" destOrd="0" parTransId="{E855B239-CCC2-499E-9BA1-2A70B221061F}" sibTransId="{B2B9241D-5C3A-498F-8BE2-5B995CF45E4C}"/>
    <dgm:cxn modelId="{ED81BFDE-4B4C-45C5-B2DB-1AB77D099ED2}" srcId="{1983F496-08D0-4C53-8263-D2B2A3F7D7DB}" destId="{A3398215-578B-48C4-9FB2-79DEC8137323}" srcOrd="0" destOrd="0" parTransId="{22023276-1443-4752-B46C-F93EC7403D22}" sibTransId="{D4456D00-12A3-411C-9DD0-2C2CFE832E04}"/>
    <dgm:cxn modelId="{C9326AED-0718-904D-A63E-E8822B66C307}" type="presOf" srcId="{2BBB6ACD-05FF-4798-8B0C-0325913B2BA0}" destId="{CC4E6074-34D1-4C0F-96F9-9A4B38963BF9}" srcOrd="0" destOrd="0" presId="urn:microsoft.com/office/officeart/2018/2/layout/IconVerticalSolidList"/>
    <dgm:cxn modelId="{0539FEC8-2CBF-EE46-B04D-DC56031B1C21}" type="presParOf" srcId="{D14258C4-699E-41D0-9D49-1D1E9AD867B5}" destId="{0DE3B008-4118-4A72-9018-42FDDAE79616}" srcOrd="0" destOrd="0" presId="urn:microsoft.com/office/officeart/2018/2/layout/IconVerticalSolidList"/>
    <dgm:cxn modelId="{0180E0E8-2F28-4A47-94EB-9025E2587B7A}" type="presParOf" srcId="{0DE3B008-4118-4A72-9018-42FDDAE79616}" destId="{94AB6B5A-746F-40FC-892E-AA73B61E4B13}" srcOrd="0" destOrd="0" presId="urn:microsoft.com/office/officeart/2018/2/layout/IconVerticalSolidList"/>
    <dgm:cxn modelId="{009D8F3B-A21A-6B4E-8CFD-2CD4DB99B5E3}" type="presParOf" srcId="{0DE3B008-4118-4A72-9018-42FDDAE79616}" destId="{A02EC596-C990-46C4-A465-29C3DA0BAD9F}" srcOrd="1" destOrd="0" presId="urn:microsoft.com/office/officeart/2018/2/layout/IconVerticalSolidList"/>
    <dgm:cxn modelId="{CB9C2BB7-5329-7B45-ABC4-AB38B596F6BA}" type="presParOf" srcId="{0DE3B008-4118-4A72-9018-42FDDAE79616}" destId="{83D4C516-0DCE-43AD-91E1-B360D48605B4}" srcOrd="2" destOrd="0" presId="urn:microsoft.com/office/officeart/2018/2/layout/IconVerticalSolidList"/>
    <dgm:cxn modelId="{A9385215-4846-0648-9BAC-EFDB77314792}" type="presParOf" srcId="{0DE3B008-4118-4A72-9018-42FDDAE79616}" destId="{4B9810EF-CC1B-46E2-85C3-D3DC4CBB0BD7}" srcOrd="3" destOrd="0" presId="urn:microsoft.com/office/officeart/2018/2/layout/IconVerticalSolidList"/>
    <dgm:cxn modelId="{7CEEB77D-D3A3-A240-8AE5-2B1C5CC6E712}" type="presParOf" srcId="{D14258C4-699E-41D0-9D49-1D1E9AD867B5}" destId="{570AFA9E-4876-4196-8990-82FDC3D18722}" srcOrd="1" destOrd="0" presId="urn:microsoft.com/office/officeart/2018/2/layout/IconVerticalSolidList"/>
    <dgm:cxn modelId="{7A22F70D-F899-5B47-B07B-5776E7FDC87B}" type="presParOf" srcId="{D14258C4-699E-41D0-9D49-1D1E9AD867B5}" destId="{AD3BA2C6-A5F9-4EBC-A061-DB11BDB39C70}" srcOrd="2" destOrd="0" presId="urn:microsoft.com/office/officeart/2018/2/layout/IconVerticalSolidList"/>
    <dgm:cxn modelId="{231FB6D5-2854-0E42-8E06-213D170ED34C}" type="presParOf" srcId="{AD3BA2C6-A5F9-4EBC-A061-DB11BDB39C70}" destId="{DBB421CA-9C32-4F05-B8AC-2D87BEFD15FC}" srcOrd="0" destOrd="0" presId="urn:microsoft.com/office/officeart/2018/2/layout/IconVerticalSolidList"/>
    <dgm:cxn modelId="{52556089-84C7-1F42-A9A8-B589C890E67D}" type="presParOf" srcId="{AD3BA2C6-A5F9-4EBC-A061-DB11BDB39C70}" destId="{4A50F870-7762-4B49-A3DA-A071A5E8893F}" srcOrd="1" destOrd="0" presId="urn:microsoft.com/office/officeart/2018/2/layout/IconVerticalSolidList"/>
    <dgm:cxn modelId="{09D9BF40-2C3E-D54F-B61B-38564C48CBF3}" type="presParOf" srcId="{AD3BA2C6-A5F9-4EBC-A061-DB11BDB39C70}" destId="{0EC2E1A8-F096-4545-B71C-68D621A338CF}" srcOrd="2" destOrd="0" presId="urn:microsoft.com/office/officeart/2018/2/layout/IconVerticalSolidList"/>
    <dgm:cxn modelId="{3881E3B5-93A2-8544-B2A4-0296B12AB66B}" type="presParOf" srcId="{AD3BA2C6-A5F9-4EBC-A061-DB11BDB39C70}" destId="{CC4E6074-34D1-4C0F-96F9-9A4B38963BF9}" srcOrd="3" destOrd="0" presId="urn:microsoft.com/office/officeart/2018/2/layout/IconVerticalSolidList"/>
    <dgm:cxn modelId="{0B19A677-498D-5744-B460-504991CD3548}" type="presParOf" srcId="{D14258C4-699E-41D0-9D49-1D1E9AD867B5}" destId="{8456A967-E214-447B-B25F-9ED834A43520}" srcOrd="3" destOrd="0" presId="urn:microsoft.com/office/officeart/2018/2/layout/IconVerticalSolidList"/>
    <dgm:cxn modelId="{C8990164-C744-0E4A-AB8D-193AF2FC6940}" type="presParOf" srcId="{D14258C4-699E-41D0-9D49-1D1E9AD867B5}" destId="{186C5A17-F482-4F3A-9315-5C5B54B18A53}" srcOrd="4" destOrd="0" presId="urn:microsoft.com/office/officeart/2018/2/layout/IconVerticalSolidList"/>
    <dgm:cxn modelId="{09434109-DBE4-6A44-A5F1-18322F2B98A1}" type="presParOf" srcId="{186C5A17-F482-4F3A-9315-5C5B54B18A53}" destId="{202A1ABF-A79D-4FB0-A899-9498A5253E1E}" srcOrd="0" destOrd="0" presId="urn:microsoft.com/office/officeart/2018/2/layout/IconVerticalSolidList"/>
    <dgm:cxn modelId="{3D672713-7982-4D47-B06D-487B38B779AA}" type="presParOf" srcId="{186C5A17-F482-4F3A-9315-5C5B54B18A53}" destId="{F00E9338-4D4B-4CB9-8358-DD86547A9533}" srcOrd="1" destOrd="0" presId="urn:microsoft.com/office/officeart/2018/2/layout/IconVerticalSolidList"/>
    <dgm:cxn modelId="{391FAB24-C58A-494A-9D10-63F8F0D3EBC1}" type="presParOf" srcId="{186C5A17-F482-4F3A-9315-5C5B54B18A53}" destId="{02E45C32-14E8-4A4B-B162-644CF117BE02}" srcOrd="2" destOrd="0" presId="urn:microsoft.com/office/officeart/2018/2/layout/IconVerticalSolidList"/>
    <dgm:cxn modelId="{A94CCDEA-8EAB-9D42-8464-E6FCC1D8DE37}" type="presParOf" srcId="{186C5A17-F482-4F3A-9315-5C5B54B18A53}" destId="{0BE3D545-76DA-47B2-9F79-52ED67620B0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3F773F-579E-4C63-B94E-DF4087BEE8EA}"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34F39992-FA21-4492-BF69-0EDCF883FFA5}">
      <dgm:prSet/>
      <dgm:spPr/>
      <dgm:t>
        <a:bodyPr/>
        <a:lstStyle/>
        <a:p>
          <a:r>
            <a:rPr lang="en-AU" dirty="0"/>
            <a:t> Models:  ELMO &amp; </a:t>
          </a:r>
        </a:p>
        <a:p>
          <a:r>
            <a:rPr lang="en-AU" dirty="0"/>
            <a:t>Logistic regression</a:t>
          </a:r>
          <a:endParaRPr lang="en-US" dirty="0"/>
        </a:p>
      </dgm:t>
    </dgm:pt>
    <dgm:pt modelId="{23136E4E-EAAA-4164-8A68-8E0FE20CFCB4}" type="parTrans" cxnId="{8C4225ED-9024-43B9-990A-FF1DD3495FBF}">
      <dgm:prSet/>
      <dgm:spPr/>
      <dgm:t>
        <a:bodyPr/>
        <a:lstStyle/>
        <a:p>
          <a:endParaRPr lang="en-US"/>
        </a:p>
      </dgm:t>
    </dgm:pt>
    <dgm:pt modelId="{F5E8D9EE-AB4A-42C5-A999-C2707837A474}" type="sibTrans" cxnId="{8C4225ED-9024-43B9-990A-FF1DD3495FBF}">
      <dgm:prSet/>
      <dgm:spPr/>
      <dgm:t>
        <a:bodyPr/>
        <a:lstStyle/>
        <a:p>
          <a:endParaRPr lang="en-US"/>
        </a:p>
      </dgm:t>
    </dgm:pt>
    <dgm:pt modelId="{B2ACA2FF-195A-4E65-AAFC-84C361CE5EB6}">
      <dgm:prSet/>
      <dgm:spPr/>
      <dgm:t>
        <a:bodyPr/>
        <a:lstStyle/>
        <a:p>
          <a:r>
            <a:rPr lang="en-AU" dirty="0"/>
            <a:t>  X = ELMO  vector representation of Num &amp; text  data </a:t>
          </a:r>
        </a:p>
      </dgm:t>
    </dgm:pt>
    <dgm:pt modelId="{CE4F3449-77E1-4810-BA1F-217C94A5A663}" type="parTrans" cxnId="{E7623BFF-754F-44D0-B8B0-C261A65D8451}">
      <dgm:prSet/>
      <dgm:spPr/>
      <dgm:t>
        <a:bodyPr/>
        <a:lstStyle/>
        <a:p>
          <a:endParaRPr lang="en-US"/>
        </a:p>
      </dgm:t>
    </dgm:pt>
    <dgm:pt modelId="{AD723545-7471-4C27-8417-76395C799C16}" type="sibTrans" cxnId="{E7623BFF-754F-44D0-B8B0-C261A65D8451}">
      <dgm:prSet/>
      <dgm:spPr/>
      <dgm:t>
        <a:bodyPr/>
        <a:lstStyle/>
        <a:p>
          <a:endParaRPr lang="en-US"/>
        </a:p>
      </dgm:t>
    </dgm:pt>
    <dgm:pt modelId="{28DB6A8F-B208-45E8-AA41-F3327B84633E}">
      <dgm:prSet/>
      <dgm:spPr/>
      <dgm:t>
        <a:bodyPr/>
        <a:lstStyle/>
        <a:p>
          <a:r>
            <a:rPr lang="en-AU" dirty="0"/>
            <a:t>Y= Loan default predictions</a:t>
          </a:r>
          <a:endParaRPr lang="en-US" dirty="0"/>
        </a:p>
      </dgm:t>
    </dgm:pt>
    <dgm:pt modelId="{D578B9E5-F658-421B-BCCA-8A0D1C06E979}" type="parTrans" cxnId="{60FA6890-357A-433C-89BC-57C58E3AC5F4}">
      <dgm:prSet/>
      <dgm:spPr/>
      <dgm:t>
        <a:bodyPr/>
        <a:lstStyle/>
        <a:p>
          <a:endParaRPr lang="en-US"/>
        </a:p>
      </dgm:t>
    </dgm:pt>
    <dgm:pt modelId="{5F12878A-FD93-403F-933D-D7CB5F3E8A6D}" type="sibTrans" cxnId="{60FA6890-357A-433C-89BC-57C58E3AC5F4}">
      <dgm:prSet/>
      <dgm:spPr/>
      <dgm:t>
        <a:bodyPr/>
        <a:lstStyle/>
        <a:p>
          <a:endParaRPr lang="en-US"/>
        </a:p>
      </dgm:t>
    </dgm:pt>
    <dgm:pt modelId="{12FE8065-B538-4AF9-8AE9-05180E01028F}">
      <dgm:prSet/>
      <dgm:spPr/>
      <dgm:t>
        <a:bodyPr/>
        <a:lstStyle/>
        <a:p>
          <a:r>
            <a:rPr lang="en-AU" dirty="0"/>
            <a:t>Result:      Accuracy score: 70% </a:t>
          </a:r>
        </a:p>
        <a:p>
          <a:r>
            <a:rPr lang="en-AU" dirty="0"/>
            <a:t>                         F1 score : 0.81</a:t>
          </a:r>
          <a:endParaRPr lang="en-US" dirty="0"/>
        </a:p>
      </dgm:t>
    </dgm:pt>
    <dgm:pt modelId="{E2F360DD-61FF-482D-8082-465ACC50A7A4}" type="parTrans" cxnId="{FF8BE633-8D17-4D93-89A6-4DEFC5C47831}">
      <dgm:prSet/>
      <dgm:spPr/>
      <dgm:t>
        <a:bodyPr/>
        <a:lstStyle/>
        <a:p>
          <a:endParaRPr lang="en-US"/>
        </a:p>
      </dgm:t>
    </dgm:pt>
    <dgm:pt modelId="{8556636E-A008-4803-855A-C4A4C8598AC9}" type="sibTrans" cxnId="{FF8BE633-8D17-4D93-89A6-4DEFC5C47831}">
      <dgm:prSet/>
      <dgm:spPr/>
      <dgm:t>
        <a:bodyPr/>
        <a:lstStyle/>
        <a:p>
          <a:endParaRPr lang="en-US"/>
        </a:p>
      </dgm:t>
    </dgm:pt>
    <dgm:pt modelId="{EFF79F8C-4480-1C4D-83BA-FC272F236144}" type="pres">
      <dgm:prSet presAssocID="{623F773F-579E-4C63-B94E-DF4087BEE8EA}" presName="outerComposite" presStyleCnt="0">
        <dgm:presLayoutVars>
          <dgm:chMax val="5"/>
          <dgm:dir/>
          <dgm:resizeHandles val="exact"/>
        </dgm:presLayoutVars>
      </dgm:prSet>
      <dgm:spPr/>
    </dgm:pt>
    <dgm:pt modelId="{4DF2ABCA-2227-4041-A02F-981461B42152}" type="pres">
      <dgm:prSet presAssocID="{623F773F-579E-4C63-B94E-DF4087BEE8EA}" presName="dummyMaxCanvas" presStyleCnt="0">
        <dgm:presLayoutVars/>
      </dgm:prSet>
      <dgm:spPr/>
    </dgm:pt>
    <dgm:pt modelId="{4746BF79-8125-7941-A15A-6852402CB490}" type="pres">
      <dgm:prSet presAssocID="{623F773F-579E-4C63-B94E-DF4087BEE8EA}" presName="FourNodes_1" presStyleLbl="node1" presStyleIdx="0" presStyleCnt="4">
        <dgm:presLayoutVars>
          <dgm:bulletEnabled val="1"/>
        </dgm:presLayoutVars>
      </dgm:prSet>
      <dgm:spPr/>
    </dgm:pt>
    <dgm:pt modelId="{5ADEB288-4E69-0140-B8D4-BEB248838DA7}" type="pres">
      <dgm:prSet presAssocID="{623F773F-579E-4C63-B94E-DF4087BEE8EA}" presName="FourNodes_2" presStyleLbl="node1" presStyleIdx="1" presStyleCnt="4">
        <dgm:presLayoutVars>
          <dgm:bulletEnabled val="1"/>
        </dgm:presLayoutVars>
      </dgm:prSet>
      <dgm:spPr/>
    </dgm:pt>
    <dgm:pt modelId="{62BF0515-32FD-3A43-93CE-0831959B5AAB}" type="pres">
      <dgm:prSet presAssocID="{623F773F-579E-4C63-B94E-DF4087BEE8EA}" presName="FourNodes_3" presStyleLbl="node1" presStyleIdx="2" presStyleCnt="4">
        <dgm:presLayoutVars>
          <dgm:bulletEnabled val="1"/>
        </dgm:presLayoutVars>
      </dgm:prSet>
      <dgm:spPr/>
    </dgm:pt>
    <dgm:pt modelId="{5016B381-127F-534A-99C0-72309ACB90DB}" type="pres">
      <dgm:prSet presAssocID="{623F773F-579E-4C63-B94E-DF4087BEE8EA}" presName="FourNodes_4" presStyleLbl="node1" presStyleIdx="3" presStyleCnt="4">
        <dgm:presLayoutVars>
          <dgm:bulletEnabled val="1"/>
        </dgm:presLayoutVars>
      </dgm:prSet>
      <dgm:spPr/>
    </dgm:pt>
    <dgm:pt modelId="{8ED3CF74-BF14-6B4B-813A-42BEE3170D76}" type="pres">
      <dgm:prSet presAssocID="{623F773F-579E-4C63-B94E-DF4087BEE8EA}" presName="FourConn_1-2" presStyleLbl="fgAccFollowNode1" presStyleIdx="0" presStyleCnt="3">
        <dgm:presLayoutVars>
          <dgm:bulletEnabled val="1"/>
        </dgm:presLayoutVars>
      </dgm:prSet>
      <dgm:spPr/>
    </dgm:pt>
    <dgm:pt modelId="{C1E8FFE9-2410-C643-82D6-A7376BD9FAEC}" type="pres">
      <dgm:prSet presAssocID="{623F773F-579E-4C63-B94E-DF4087BEE8EA}" presName="FourConn_2-3" presStyleLbl="fgAccFollowNode1" presStyleIdx="1" presStyleCnt="3">
        <dgm:presLayoutVars>
          <dgm:bulletEnabled val="1"/>
        </dgm:presLayoutVars>
      </dgm:prSet>
      <dgm:spPr/>
    </dgm:pt>
    <dgm:pt modelId="{FF3E6539-35DD-3D4E-B743-258F7773E7B1}" type="pres">
      <dgm:prSet presAssocID="{623F773F-579E-4C63-B94E-DF4087BEE8EA}" presName="FourConn_3-4" presStyleLbl="fgAccFollowNode1" presStyleIdx="2" presStyleCnt="3">
        <dgm:presLayoutVars>
          <dgm:bulletEnabled val="1"/>
        </dgm:presLayoutVars>
      </dgm:prSet>
      <dgm:spPr/>
    </dgm:pt>
    <dgm:pt modelId="{4EE96AD0-B680-C34D-80A8-C7CE1FEBC266}" type="pres">
      <dgm:prSet presAssocID="{623F773F-579E-4C63-B94E-DF4087BEE8EA}" presName="FourNodes_1_text" presStyleLbl="node1" presStyleIdx="3" presStyleCnt="4">
        <dgm:presLayoutVars>
          <dgm:bulletEnabled val="1"/>
        </dgm:presLayoutVars>
      </dgm:prSet>
      <dgm:spPr/>
    </dgm:pt>
    <dgm:pt modelId="{E997A29A-650B-0E4E-AE8C-D91F213864CC}" type="pres">
      <dgm:prSet presAssocID="{623F773F-579E-4C63-B94E-DF4087BEE8EA}" presName="FourNodes_2_text" presStyleLbl="node1" presStyleIdx="3" presStyleCnt="4">
        <dgm:presLayoutVars>
          <dgm:bulletEnabled val="1"/>
        </dgm:presLayoutVars>
      </dgm:prSet>
      <dgm:spPr/>
    </dgm:pt>
    <dgm:pt modelId="{EFF072D4-C682-4B43-9C22-2FFE58ED99B9}" type="pres">
      <dgm:prSet presAssocID="{623F773F-579E-4C63-B94E-DF4087BEE8EA}" presName="FourNodes_3_text" presStyleLbl="node1" presStyleIdx="3" presStyleCnt="4">
        <dgm:presLayoutVars>
          <dgm:bulletEnabled val="1"/>
        </dgm:presLayoutVars>
      </dgm:prSet>
      <dgm:spPr/>
    </dgm:pt>
    <dgm:pt modelId="{D4BDA6BB-8213-874F-98E5-6B0023AF1E32}" type="pres">
      <dgm:prSet presAssocID="{623F773F-579E-4C63-B94E-DF4087BEE8EA}" presName="FourNodes_4_text" presStyleLbl="node1" presStyleIdx="3" presStyleCnt="4">
        <dgm:presLayoutVars>
          <dgm:bulletEnabled val="1"/>
        </dgm:presLayoutVars>
      </dgm:prSet>
      <dgm:spPr/>
    </dgm:pt>
  </dgm:ptLst>
  <dgm:cxnLst>
    <dgm:cxn modelId="{6DF09802-71F5-DB4C-8FFB-16E1591F9C9C}" type="presOf" srcId="{5F12878A-FD93-403F-933D-D7CB5F3E8A6D}" destId="{FF3E6539-35DD-3D4E-B743-258F7773E7B1}" srcOrd="0" destOrd="0" presId="urn:microsoft.com/office/officeart/2005/8/layout/vProcess5"/>
    <dgm:cxn modelId="{0793D60D-12A7-184E-AD47-9371DAA70FAD}" type="presOf" srcId="{F5E8D9EE-AB4A-42C5-A999-C2707837A474}" destId="{8ED3CF74-BF14-6B4B-813A-42BEE3170D76}" srcOrd="0" destOrd="0" presId="urn:microsoft.com/office/officeart/2005/8/layout/vProcess5"/>
    <dgm:cxn modelId="{2E2CBC1E-43F2-6A4E-AB3C-348AD841957A}" type="presOf" srcId="{AD723545-7471-4C27-8417-76395C799C16}" destId="{C1E8FFE9-2410-C643-82D6-A7376BD9FAEC}" srcOrd="0" destOrd="0" presId="urn:microsoft.com/office/officeart/2005/8/layout/vProcess5"/>
    <dgm:cxn modelId="{6E9CE031-A404-4849-97AE-03A227503C85}" type="presOf" srcId="{B2ACA2FF-195A-4E65-AAFC-84C361CE5EB6}" destId="{5ADEB288-4E69-0140-B8D4-BEB248838DA7}" srcOrd="0" destOrd="0" presId="urn:microsoft.com/office/officeart/2005/8/layout/vProcess5"/>
    <dgm:cxn modelId="{FF8BE633-8D17-4D93-89A6-4DEFC5C47831}" srcId="{623F773F-579E-4C63-B94E-DF4087BEE8EA}" destId="{12FE8065-B538-4AF9-8AE9-05180E01028F}" srcOrd="3" destOrd="0" parTransId="{E2F360DD-61FF-482D-8082-465ACC50A7A4}" sibTransId="{8556636E-A008-4803-855A-C4A4C8598AC9}"/>
    <dgm:cxn modelId="{B5FF7579-C937-204A-88EE-2B22BDE71A0B}" type="presOf" srcId="{34F39992-FA21-4492-BF69-0EDCF883FFA5}" destId="{4EE96AD0-B680-C34D-80A8-C7CE1FEBC266}" srcOrd="1" destOrd="0" presId="urn:microsoft.com/office/officeart/2005/8/layout/vProcess5"/>
    <dgm:cxn modelId="{60FA6890-357A-433C-89BC-57C58E3AC5F4}" srcId="{623F773F-579E-4C63-B94E-DF4087BEE8EA}" destId="{28DB6A8F-B208-45E8-AA41-F3327B84633E}" srcOrd="2" destOrd="0" parTransId="{D578B9E5-F658-421B-BCCA-8A0D1C06E979}" sibTransId="{5F12878A-FD93-403F-933D-D7CB5F3E8A6D}"/>
    <dgm:cxn modelId="{3E933092-91D7-CF40-8253-3ECF007564FD}" type="presOf" srcId="{623F773F-579E-4C63-B94E-DF4087BEE8EA}" destId="{EFF79F8C-4480-1C4D-83BA-FC272F236144}" srcOrd="0" destOrd="0" presId="urn:microsoft.com/office/officeart/2005/8/layout/vProcess5"/>
    <dgm:cxn modelId="{049A29A7-44F2-3044-AA35-7FB5C7ABE832}" type="presOf" srcId="{28DB6A8F-B208-45E8-AA41-F3327B84633E}" destId="{EFF072D4-C682-4B43-9C22-2FFE58ED99B9}" srcOrd="1" destOrd="0" presId="urn:microsoft.com/office/officeart/2005/8/layout/vProcess5"/>
    <dgm:cxn modelId="{B78F8EB8-A14B-7C45-99B1-D6B9579CA821}" type="presOf" srcId="{12FE8065-B538-4AF9-8AE9-05180E01028F}" destId="{D4BDA6BB-8213-874F-98E5-6B0023AF1E32}" srcOrd="1" destOrd="0" presId="urn:microsoft.com/office/officeart/2005/8/layout/vProcess5"/>
    <dgm:cxn modelId="{338024CA-4DA5-0644-B843-BF1A058667AD}" type="presOf" srcId="{34F39992-FA21-4492-BF69-0EDCF883FFA5}" destId="{4746BF79-8125-7941-A15A-6852402CB490}" srcOrd="0" destOrd="0" presId="urn:microsoft.com/office/officeart/2005/8/layout/vProcess5"/>
    <dgm:cxn modelId="{36BCB1DB-5C97-9A49-9923-B850758598C9}" type="presOf" srcId="{28DB6A8F-B208-45E8-AA41-F3327B84633E}" destId="{62BF0515-32FD-3A43-93CE-0831959B5AAB}" srcOrd="0" destOrd="0" presId="urn:microsoft.com/office/officeart/2005/8/layout/vProcess5"/>
    <dgm:cxn modelId="{8C4225ED-9024-43B9-990A-FF1DD3495FBF}" srcId="{623F773F-579E-4C63-B94E-DF4087BEE8EA}" destId="{34F39992-FA21-4492-BF69-0EDCF883FFA5}" srcOrd="0" destOrd="0" parTransId="{23136E4E-EAAA-4164-8A68-8E0FE20CFCB4}" sibTransId="{F5E8D9EE-AB4A-42C5-A999-C2707837A474}"/>
    <dgm:cxn modelId="{92AECAEF-E6BD-7C44-892D-7D5E1DCFA334}" type="presOf" srcId="{B2ACA2FF-195A-4E65-AAFC-84C361CE5EB6}" destId="{E997A29A-650B-0E4E-AE8C-D91F213864CC}" srcOrd="1" destOrd="0" presId="urn:microsoft.com/office/officeart/2005/8/layout/vProcess5"/>
    <dgm:cxn modelId="{1E2567FC-7454-0C45-9F23-F68E50B9C04D}" type="presOf" srcId="{12FE8065-B538-4AF9-8AE9-05180E01028F}" destId="{5016B381-127F-534A-99C0-72309ACB90DB}" srcOrd="0" destOrd="0" presId="urn:microsoft.com/office/officeart/2005/8/layout/vProcess5"/>
    <dgm:cxn modelId="{E7623BFF-754F-44D0-B8B0-C261A65D8451}" srcId="{623F773F-579E-4C63-B94E-DF4087BEE8EA}" destId="{B2ACA2FF-195A-4E65-AAFC-84C361CE5EB6}" srcOrd="1" destOrd="0" parTransId="{CE4F3449-77E1-4810-BA1F-217C94A5A663}" sibTransId="{AD723545-7471-4C27-8417-76395C799C16}"/>
    <dgm:cxn modelId="{D1A94080-ABCE-9E4E-BD30-B95DF5E91685}" type="presParOf" srcId="{EFF79F8C-4480-1C4D-83BA-FC272F236144}" destId="{4DF2ABCA-2227-4041-A02F-981461B42152}" srcOrd="0" destOrd="0" presId="urn:microsoft.com/office/officeart/2005/8/layout/vProcess5"/>
    <dgm:cxn modelId="{C8685B10-BB9B-D74F-B97D-9C2CB8F500BB}" type="presParOf" srcId="{EFF79F8C-4480-1C4D-83BA-FC272F236144}" destId="{4746BF79-8125-7941-A15A-6852402CB490}" srcOrd="1" destOrd="0" presId="urn:microsoft.com/office/officeart/2005/8/layout/vProcess5"/>
    <dgm:cxn modelId="{6537F5BE-AF0D-3248-AD9A-6503145EF2BE}" type="presParOf" srcId="{EFF79F8C-4480-1C4D-83BA-FC272F236144}" destId="{5ADEB288-4E69-0140-B8D4-BEB248838DA7}" srcOrd="2" destOrd="0" presId="urn:microsoft.com/office/officeart/2005/8/layout/vProcess5"/>
    <dgm:cxn modelId="{9F47CD3A-BA81-CC4E-9F3F-291434BA9D9C}" type="presParOf" srcId="{EFF79F8C-4480-1C4D-83BA-FC272F236144}" destId="{62BF0515-32FD-3A43-93CE-0831959B5AAB}" srcOrd="3" destOrd="0" presId="urn:microsoft.com/office/officeart/2005/8/layout/vProcess5"/>
    <dgm:cxn modelId="{5AC7CF88-EF01-624E-AD2E-91D4612E8F22}" type="presParOf" srcId="{EFF79F8C-4480-1C4D-83BA-FC272F236144}" destId="{5016B381-127F-534A-99C0-72309ACB90DB}" srcOrd="4" destOrd="0" presId="urn:microsoft.com/office/officeart/2005/8/layout/vProcess5"/>
    <dgm:cxn modelId="{5887B930-C7F6-954E-A1ED-BE27B7091023}" type="presParOf" srcId="{EFF79F8C-4480-1C4D-83BA-FC272F236144}" destId="{8ED3CF74-BF14-6B4B-813A-42BEE3170D76}" srcOrd="5" destOrd="0" presId="urn:microsoft.com/office/officeart/2005/8/layout/vProcess5"/>
    <dgm:cxn modelId="{C6AE8558-1272-1746-BB9D-774EC924F6CB}" type="presParOf" srcId="{EFF79F8C-4480-1C4D-83BA-FC272F236144}" destId="{C1E8FFE9-2410-C643-82D6-A7376BD9FAEC}" srcOrd="6" destOrd="0" presId="urn:microsoft.com/office/officeart/2005/8/layout/vProcess5"/>
    <dgm:cxn modelId="{D6C95E4E-802E-3C47-8873-232D04196FF6}" type="presParOf" srcId="{EFF79F8C-4480-1C4D-83BA-FC272F236144}" destId="{FF3E6539-35DD-3D4E-B743-258F7773E7B1}" srcOrd="7" destOrd="0" presId="urn:microsoft.com/office/officeart/2005/8/layout/vProcess5"/>
    <dgm:cxn modelId="{4E9F6210-1370-7D4D-A469-A94FD8F1535C}" type="presParOf" srcId="{EFF79F8C-4480-1C4D-83BA-FC272F236144}" destId="{4EE96AD0-B680-C34D-80A8-C7CE1FEBC266}" srcOrd="8" destOrd="0" presId="urn:microsoft.com/office/officeart/2005/8/layout/vProcess5"/>
    <dgm:cxn modelId="{845F3587-0A6B-0440-8273-7E3F745B448B}" type="presParOf" srcId="{EFF79F8C-4480-1C4D-83BA-FC272F236144}" destId="{E997A29A-650B-0E4E-AE8C-D91F213864CC}" srcOrd="9" destOrd="0" presId="urn:microsoft.com/office/officeart/2005/8/layout/vProcess5"/>
    <dgm:cxn modelId="{DD4741E8-80A6-CC42-A66B-F52828A7B7A6}" type="presParOf" srcId="{EFF79F8C-4480-1C4D-83BA-FC272F236144}" destId="{EFF072D4-C682-4B43-9C22-2FFE58ED99B9}" srcOrd="10" destOrd="0" presId="urn:microsoft.com/office/officeart/2005/8/layout/vProcess5"/>
    <dgm:cxn modelId="{511A4C77-F42C-7B43-B870-0EA564494318}" type="presParOf" srcId="{EFF79F8C-4480-1C4D-83BA-FC272F236144}" destId="{D4BDA6BB-8213-874F-98E5-6B0023AF1E3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0514F-BC36-418B-A782-D2BDD33C1B8B}">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5E8664-3235-4701-91F7-9536B9D2BFFC}">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587988-50EB-4F7A-8422-0746B4DDBE84}">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AU" sz="2500" kern="1200" dirty="0"/>
            <a:t>Create a custom data set from numerical and text data</a:t>
          </a:r>
          <a:endParaRPr lang="en-US" sz="2500" kern="1200" dirty="0"/>
        </a:p>
      </dsp:txBody>
      <dsp:txXfrm>
        <a:off x="1529865" y="566"/>
        <a:ext cx="4383571" cy="1324558"/>
      </dsp:txXfrm>
    </dsp:sp>
    <dsp:sp modelId="{76E9E7F4-A8AB-4BB4-B7C1-8956EE304506}">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32CB6-45DA-4A63-A3BD-914078227C35}">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F5422F-9B2F-4A8D-A8DC-20026352AE43}">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AU" sz="2500" kern="1200"/>
            <a:t>Custom dataset is tuned to the NLP technique so that training is quick and effective. </a:t>
          </a:r>
          <a:endParaRPr lang="en-US" sz="2500" kern="1200"/>
        </a:p>
      </dsp:txBody>
      <dsp:txXfrm>
        <a:off x="1529865" y="1656264"/>
        <a:ext cx="4383571" cy="1324558"/>
      </dsp:txXfrm>
    </dsp:sp>
    <dsp:sp modelId="{B3E79086-6794-4DED-A6D6-DDFC44CF8D37}">
      <dsp:nvSpPr>
        <dsp:cNvPr id="0" name=""/>
        <dsp:cNvSpPr/>
      </dsp:nvSpPr>
      <dsp:spPr>
        <a:xfrm>
          <a:off x="0" y="3312529"/>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974CC-D6C4-41EB-B407-B99300145E9D}">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0A54AC-7670-421E-9771-9F9FE06A0BFE}">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AU" sz="2500" kern="1200" dirty="0"/>
            <a:t>Vectors are generated for each customer in the dataset.</a:t>
          </a:r>
          <a:endParaRPr lang="en-US" sz="2500" kern="1200" dirty="0"/>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2624-779E-4FA5-A928-CBD3ED78A9E6}">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6D529-1038-4128-94F6-3DAA334D3E55}">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AD11AE-7879-4836-8001-63F19112ACA8}">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AU" sz="2500" kern="1200" dirty="0"/>
            <a:t>Choose a classifier model</a:t>
          </a:r>
          <a:endParaRPr lang="en-US" sz="2500" kern="1200" dirty="0"/>
        </a:p>
      </dsp:txBody>
      <dsp:txXfrm>
        <a:off x="1529865" y="566"/>
        <a:ext cx="4383571" cy="1324558"/>
      </dsp:txXfrm>
    </dsp:sp>
    <dsp:sp modelId="{D5723894-D1DC-4D22-A644-C241127EF640}">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BE899-BB57-4E83-91C9-305AB1DDA072}">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326EA0-1010-4B4A-8567-9139775F3E80}">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AU" sz="2500" kern="1200" dirty="0"/>
            <a:t>Model able to continuously ingest all the numerical &amp; text info. </a:t>
          </a:r>
          <a:endParaRPr lang="en-US" sz="2500" kern="1200" dirty="0"/>
        </a:p>
      </dsp:txBody>
      <dsp:txXfrm>
        <a:off x="1529865" y="1656264"/>
        <a:ext cx="4383571" cy="1324558"/>
      </dsp:txXfrm>
    </dsp:sp>
    <dsp:sp modelId="{639F4A44-B972-417A-9847-7337C1B8E6CA}">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930C0-9C8B-4ED5-A40B-816FB5185C71}">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E7B4D0-1A53-4ECF-93FD-340E1E90AC4A}">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AU" sz="2500" kern="1200"/>
            <a:t>Model to make better predictions based on new info.</a:t>
          </a:r>
          <a:endParaRPr lang="en-US" sz="2500" kern="1200"/>
        </a:p>
      </dsp:txBody>
      <dsp:txXfrm>
        <a:off x="1529865" y="3311963"/>
        <a:ext cx="4383571" cy="1324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33E01-BEAE-40FC-8CB7-91C8A8A9B793}">
      <dsp:nvSpPr>
        <dsp:cNvPr id="0" name=""/>
        <dsp:cNvSpPr/>
      </dsp:nvSpPr>
      <dsp:spPr>
        <a:xfrm>
          <a:off x="0" y="753526"/>
          <a:ext cx="5913437" cy="13911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E606EA-700B-4268-B174-EBC4163EC0E4}">
      <dsp:nvSpPr>
        <dsp:cNvPr id="0" name=""/>
        <dsp:cNvSpPr/>
      </dsp:nvSpPr>
      <dsp:spPr>
        <a:xfrm>
          <a:off x="420815" y="1066530"/>
          <a:ext cx="765119" cy="765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12756E-B822-41D3-BB38-7FAE8CA653CA}">
      <dsp:nvSpPr>
        <dsp:cNvPr id="0" name=""/>
        <dsp:cNvSpPr/>
      </dsp:nvSpPr>
      <dsp:spPr>
        <a:xfrm>
          <a:off x="1606750" y="753526"/>
          <a:ext cx="4306686"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889000">
            <a:lnSpc>
              <a:spcPct val="90000"/>
            </a:lnSpc>
            <a:spcBef>
              <a:spcPct val="0"/>
            </a:spcBef>
            <a:spcAft>
              <a:spcPct val="35000"/>
            </a:spcAft>
            <a:buNone/>
          </a:pPr>
          <a:r>
            <a:rPr lang="en-AU" sz="2000" kern="1200" dirty="0"/>
            <a:t>Customer cube is the data point, which keeps on moving in the visualisation charts rather than the variables.</a:t>
          </a:r>
          <a:endParaRPr lang="en-US" sz="2000" kern="1200" dirty="0"/>
        </a:p>
      </dsp:txBody>
      <dsp:txXfrm>
        <a:off x="1606750" y="753526"/>
        <a:ext cx="4306686" cy="1391126"/>
      </dsp:txXfrm>
    </dsp:sp>
    <dsp:sp modelId="{1F2A8185-5ADA-42A4-B2B0-53153EB0514C}">
      <dsp:nvSpPr>
        <dsp:cNvPr id="0" name=""/>
        <dsp:cNvSpPr/>
      </dsp:nvSpPr>
      <dsp:spPr>
        <a:xfrm>
          <a:off x="0" y="2492434"/>
          <a:ext cx="5913437" cy="13911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77DD16-84C5-4DAC-8C70-5CE83D78BB41}">
      <dsp:nvSpPr>
        <dsp:cNvPr id="0" name=""/>
        <dsp:cNvSpPr/>
      </dsp:nvSpPr>
      <dsp:spPr>
        <a:xfrm>
          <a:off x="420815" y="2805438"/>
          <a:ext cx="765119" cy="765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05B089-96D2-4B22-A359-2F8E867F1447}">
      <dsp:nvSpPr>
        <dsp:cNvPr id="0" name=""/>
        <dsp:cNvSpPr/>
      </dsp:nvSpPr>
      <dsp:spPr>
        <a:xfrm>
          <a:off x="1606750" y="2492434"/>
          <a:ext cx="4306686"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889000">
            <a:lnSpc>
              <a:spcPct val="90000"/>
            </a:lnSpc>
            <a:spcBef>
              <a:spcPct val="0"/>
            </a:spcBef>
            <a:spcAft>
              <a:spcPct val="35000"/>
            </a:spcAft>
            <a:buNone/>
          </a:pPr>
          <a:r>
            <a:rPr lang="en-AU" sz="2000" kern="1200"/>
            <a:t>Customer cube is the full set of sentence embeddings which correspond to each feature.</a:t>
          </a:r>
          <a:endParaRPr lang="en-US" sz="2000" kern="1200"/>
        </a:p>
      </dsp:txBody>
      <dsp:txXfrm>
        <a:off x="1606750" y="2492434"/>
        <a:ext cx="4306686" cy="13911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C14D7-7D29-4244-B894-D24B025AE8B0}">
      <dsp:nvSpPr>
        <dsp:cNvPr id="0" name=""/>
        <dsp:cNvSpPr/>
      </dsp:nvSpPr>
      <dsp:spPr>
        <a:xfrm>
          <a:off x="0" y="0"/>
          <a:ext cx="8163718" cy="1034891"/>
        </a:xfrm>
        <a:prstGeom prst="roundRect">
          <a:avLst>
            <a:gd name="adj" fmla="val 1000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1) Models:  Doc2Vec &amp; Logistic regression</a:t>
          </a:r>
          <a:endParaRPr lang="en-US" sz="2000" kern="1200" dirty="0"/>
        </a:p>
      </dsp:txBody>
      <dsp:txXfrm>
        <a:off x="30311" y="30311"/>
        <a:ext cx="7046990" cy="974269"/>
      </dsp:txXfrm>
    </dsp:sp>
    <dsp:sp modelId="{7F67C97A-2CC6-EF46-99D9-846388189039}">
      <dsp:nvSpPr>
        <dsp:cNvPr id="0" name=""/>
        <dsp:cNvSpPr/>
      </dsp:nvSpPr>
      <dsp:spPr>
        <a:xfrm>
          <a:off x="720328" y="1207373"/>
          <a:ext cx="8163718" cy="1034891"/>
        </a:xfrm>
        <a:prstGeom prst="roundRect">
          <a:avLst>
            <a:gd name="adj" fmla="val 10000"/>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2)  X =  Doc2Vec  vector representation of Num &amp; text data </a:t>
          </a:r>
        </a:p>
        <a:p>
          <a:pPr marL="0" lvl="0" indent="0" algn="l" defTabSz="889000">
            <a:lnSpc>
              <a:spcPct val="90000"/>
            </a:lnSpc>
            <a:spcBef>
              <a:spcPct val="0"/>
            </a:spcBef>
            <a:spcAft>
              <a:spcPct val="35000"/>
            </a:spcAft>
            <a:buNone/>
          </a:pPr>
          <a:r>
            <a:rPr lang="en-AU" sz="2000" kern="1200" dirty="0"/>
            <a:t>     Y= Loan default predictions</a:t>
          </a:r>
          <a:endParaRPr lang="en-US" sz="2000" kern="1200" dirty="0"/>
        </a:p>
      </dsp:txBody>
      <dsp:txXfrm>
        <a:off x="750639" y="1237684"/>
        <a:ext cx="6710089" cy="974269"/>
      </dsp:txXfrm>
    </dsp:sp>
    <dsp:sp modelId="{99FCB1EE-1242-9A40-A88D-AF17F8415B73}">
      <dsp:nvSpPr>
        <dsp:cNvPr id="0" name=""/>
        <dsp:cNvSpPr/>
      </dsp:nvSpPr>
      <dsp:spPr>
        <a:xfrm>
          <a:off x="1440656" y="2414746"/>
          <a:ext cx="8163718" cy="1034891"/>
        </a:xfrm>
        <a:prstGeom prst="roundRect">
          <a:avLst>
            <a:gd name="adj" fmla="val 10000"/>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3) Result:      Accuracy score: 77%  </a:t>
          </a:r>
        </a:p>
        <a:p>
          <a:pPr marL="0" lvl="0" indent="0" algn="l" defTabSz="889000">
            <a:lnSpc>
              <a:spcPct val="90000"/>
            </a:lnSpc>
            <a:spcBef>
              <a:spcPct val="0"/>
            </a:spcBef>
            <a:spcAft>
              <a:spcPct val="35000"/>
            </a:spcAft>
            <a:buNone/>
          </a:pPr>
          <a:r>
            <a:rPr lang="en-AU" sz="2000" kern="1200" dirty="0"/>
            <a:t>                                      F1 score : 0.81</a:t>
          </a:r>
          <a:endParaRPr lang="en-US" sz="2000" kern="1200" dirty="0"/>
        </a:p>
      </dsp:txBody>
      <dsp:txXfrm>
        <a:off x="1470967" y="2445057"/>
        <a:ext cx="6710089" cy="974269"/>
      </dsp:txXfrm>
    </dsp:sp>
    <dsp:sp modelId="{BB352CC1-22FA-574D-8A88-F7F4F60B4703}">
      <dsp:nvSpPr>
        <dsp:cNvPr id="0" name=""/>
        <dsp:cNvSpPr/>
      </dsp:nvSpPr>
      <dsp:spPr>
        <a:xfrm>
          <a:off x="7491039" y="784792"/>
          <a:ext cx="672679" cy="67267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642392" y="784792"/>
        <a:ext cx="369973" cy="506191"/>
      </dsp:txXfrm>
    </dsp:sp>
    <dsp:sp modelId="{A989202C-236A-494C-99F5-4ADB9DD3BA81}">
      <dsp:nvSpPr>
        <dsp:cNvPr id="0" name=""/>
        <dsp:cNvSpPr/>
      </dsp:nvSpPr>
      <dsp:spPr>
        <a:xfrm>
          <a:off x="8211367" y="1985266"/>
          <a:ext cx="672679" cy="672679"/>
        </a:xfrm>
        <a:prstGeom prst="downArrow">
          <a:avLst>
            <a:gd name="adj1" fmla="val 55000"/>
            <a:gd name="adj2" fmla="val 45000"/>
          </a:avLst>
        </a:prstGeom>
        <a:solidFill>
          <a:schemeClr val="accent5">
            <a:tint val="40000"/>
            <a:alpha val="90000"/>
            <a:hueOff val="-1775408"/>
            <a:satOff val="-5040"/>
            <a:lumOff val="151"/>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362720" y="1985266"/>
        <a:ext cx="369973" cy="5061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B6B5A-746F-40FC-892E-AA73B61E4B13}">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EC596-C990-46C4-A465-29C3DA0BAD9F}">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9810EF-CC1B-46E2-85C3-D3DC4CBB0BD7}">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933450">
            <a:lnSpc>
              <a:spcPct val="100000"/>
            </a:lnSpc>
            <a:spcBef>
              <a:spcPct val="0"/>
            </a:spcBef>
            <a:spcAft>
              <a:spcPct val="35000"/>
            </a:spcAft>
            <a:buNone/>
          </a:pPr>
          <a:r>
            <a:rPr lang="en-AU" sz="2100" kern="1200"/>
            <a:t> Training with X_train</a:t>
          </a:r>
        </a:p>
        <a:p>
          <a:pPr marL="0" lvl="0" indent="0" algn="l" defTabSz="933450">
            <a:lnSpc>
              <a:spcPct val="100000"/>
            </a:lnSpc>
            <a:spcBef>
              <a:spcPct val="0"/>
            </a:spcBef>
            <a:spcAft>
              <a:spcPct val="35000"/>
            </a:spcAft>
            <a:buNone/>
          </a:pPr>
          <a:r>
            <a:rPr lang="en-AU" sz="2100" kern="1200"/>
            <a:t> to generate the vocabulary of words</a:t>
          </a:r>
          <a:endParaRPr lang="en-US" sz="2100" kern="1200"/>
        </a:p>
      </dsp:txBody>
      <dsp:txXfrm>
        <a:off x="1529865" y="566"/>
        <a:ext cx="4383571" cy="1324558"/>
      </dsp:txXfrm>
    </dsp:sp>
    <dsp:sp modelId="{DBB421CA-9C32-4F05-B8AC-2D87BEFD15FC}">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0F870-7762-4B49-A3DA-A071A5E8893F}">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4E6074-34D1-4C0F-96F9-9A4B38963BF9}">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933450">
            <a:lnSpc>
              <a:spcPct val="100000"/>
            </a:lnSpc>
            <a:spcBef>
              <a:spcPct val="0"/>
            </a:spcBef>
            <a:spcAft>
              <a:spcPct val="35000"/>
            </a:spcAft>
            <a:buNone/>
          </a:pPr>
          <a:r>
            <a:rPr lang="en-AU" sz="2100" kern="1200"/>
            <a:t>  Decode Testing &amp; Training datasets</a:t>
          </a:r>
          <a:endParaRPr lang="en-US" sz="2100" kern="1200"/>
        </a:p>
      </dsp:txBody>
      <dsp:txXfrm>
        <a:off x="1529865" y="1656264"/>
        <a:ext cx="4383571" cy="1324558"/>
      </dsp:txXfrm>
    </dsp:sp>
    <dsp:sp modelId="{202A1ABF-A79D-4FB0-A899-9498A5253E1E}">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E9338-4D4B-4CB9-8358-DD86547A9533}">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E3D545-76DA-47B2-9F79-52ED67620B01}">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933450">
            <a:lnSpc>
              <a:spcPct val="100000"/>
            </a:lnSpc>
            <a:spcBef>
              <a:spcPct val="0"/>
            </a:spcBef>
            <a:spcAft>
              <a:spcPct val="35000"/>
            </a:spcAft>
            <a:buNone/>
          </a:pPr>
          <a:r>
            <a:rPr lang="en-US" sz="2100" kern="1200"/>
            <a:t>Pass the vectors to a classifier  (Log reg) to generate results</a:t>
          </a:r>
        </a:p>
      </dsp:txBody>
      <dsp:txXfrm>
        <a:off x="1529865" y="3311963"/>
        <a:ext cx="4383571" cy="13245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6BF79-8125-7941-A15A-6852402CB490}">
      <dsp:nvSpPr>
        <dsp:cNvPr id="0" name=""/>
        <dsp:cNvSpPr/>
      </dsp:nvSpPr>
      <dsp:spPr>
        <a:xfrm>
          <a:off x="0" y="0"/>
          <a:ext cx="4868072" cy="1033780"/>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 Models:  ELMO &amp; </a:t>
          </a:r>
        </a:p>
        <a:p>
          <a:pPr marL="0" lvl="0" indent="0" algn="l" defTabSz="889000">
            <a:lnSpc>
              <a:spcPct val="90000"/>
            </a:lnSpc>
            <a:spcBef>
              <a:spcPct val="0"/>
            </a:spcBef>
            <a:spcAft>
              <a:spcPct val="35000"/>
            </a:spcAft>
            <a:buNone/>
          </a:pPr>
          <a:r>
            <a:rPr lang="en-AU" sz="2000" kern="1200" dirty="0"/>
            <a:t>Logistic regression</a:t>
          </a:r>
          <a:endParaRPr lang="en-US" sz="2000" kern="1200" dirty="0"/>
        </a:p>
      </dsp:txBody>
      <dsp:txXfrm>
        <a:off x="30278" y="30278"/>
        <a:ext cx="3665189" cy="973224"/>
      </dsp:txXfrm>
    </dsp:sp>
    <dsp:sp modelId="{5ADEB288-4E69-0140-B8D4-BEB248838DA7}">
      <dsp:nvSpPr>
        <dsp:cNvPr id="0" name=""/>
        <dsp:cNvSpPr/>
      </dsp:nvSpPr>
      <dsp:spPr>
        <a:xfrm>
          <a:off x="407701" y="1221740"/>
          <a:ext cx="4868072" cy="1033780"/>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  X = ELMO  vector representation of Num &amp; text  data </a:t>
          </a:r>
        </a:p>
      </dsp:txBody>
      <dsp:txXfrm>
        <a:off x="437979" y="1252018"/>
        <a:ext cx="3727858" cy="973224"/>
      </dsp:txXfrm>
    </dsp:sp>
    <dsp:sp modelId="{62BF0515-32FD-3A43-93CE-0831959B5AAB}">
      <dsp:nvSpPr>
        <dsp:cNvPr id="0" name=""/>
        <dsp:cNvSpPr/>
      </dsp:nvSpPr>
      <dsp:spPr>
        <a:xfrm>
          <a:off x="809317" y="2443480"/>
          <a:ext cx="4868072" cy="1033780"/>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Y= Loan default predictions</a:t>
          </a:r>
          <a:endParaRPr lang="en-US" sz="2000" kern="1200" dirty="0"/>
        </a:p>
      </dsp:txBody>
      <dsp:txXfrm>
        <a:off x="839595" y="2473758"/>
        <a:ext cx="3733943" cy="973223"/>
      </dsp:txXfrm>
    </dsp:sp>
    <dsp:sp modelId="{5016B381-127F-534A-99C0-72309ACB90DB}">
      <dsp:nvSpPr>
        <dsp:cNvPr id="0" name=""/>
        <dsp:cNvSpPr/>
      </dsp:nvSpPr>
      <dsp:spPr>
        <a:xfrm>
          <a:off x="1217018" y="3665219"/>
          <a:ext cx="4868072" cy="1033780"/>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Result:      Accuracy score: 70% </a:t>
          </a:r>
        </a:p>
        <a:p>
          <a:pPr marL="0" lvl="0" indent="0" algn="l" defTabSz="889000">
            <a:lnSpc>
              <a:spcPct val="90000"/>
            </a:lnSpc>
            <a:spcBef>
              <a:spcPct val="0"/>
            </a:spcBef>
            <a:spcAft>
              <a:spcPct val="35000"/>
            </a:spcAft>
            <a:buNone/>
          </a:pPr>
          <a:r>
            <a:rPr lang="en-AU" sz="2000" kern="1200" dirty="0"/>
            <a:t>                         F1 score : 0.81</a:t>
          </a:r>
          <a:endParaRPr lang="en-US" sz="2000" kern="1200" dirty="0"/>
        </a:p>
      </dsp:txBody>
      <dsp:txXfrm>
        <a:off x="1247296" y="3695497"/>
        <a:ext cx="3727858" cy="973224"/>
      </dsp:txXfrm>
    </dsp:sp>
    <dsp:sp modelId="{8ED3CF74-BF14-6B4B-813A-42BEE3170D76}">
      <dsp:nvSpPr>
        <dsp:cNvPr id="0" name=""/>
        <dsp:cNvSpPr/>
      </dsp:nvSpPr>
      <dsp:spPr>
        <a:xfrm>
          <a:off x="4196115" y="791781"/>
          <a:ext cx="671957" cy="671957"/>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347305" y="791781"/>
        <a:ext cx="369577" cy="505648"/>
      </dsp:txXfrm>
    </dsp:sp>
    <dsp:sp modelId="{C1E8FFE9-2410-C643-82D6-A7376BD9FAEC}">
      <dsp:nvSpPr>
        <dsp:cNvPr id="0" name=""/>
        <dsp:cNvSpPr/>
      </dsp:nvSpPr>
      <dsp:spPr>
        <a:xfrm>
          <a:off x="4603816" y="2013521"/>
          <a:ext cx="671957" cy="671957"/>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755006" y="2013521"/>
        <a:ext cx="369577" cy="505648"/>
      </dsp:txXfrm>
    </dsp:sp>
    <dsp:sp modelId="{FF3E6539-35DD-3D4E-B743-258F7773E7B1}">
      <dsp:nvSpPr>
        <dsp:cNvPr id="0" name=""/>
        <dsp:cNvSpPr/>
      </dsp:nvSpPr>
      <dsp:spPr>
        <a:xfrm>
          <a:off x="5005432" y="3235261"/>
          <a:ext cx="671957" cy="671957"/>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156622" y="3235261"/>
        <a:ext cx="369577" cy="505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A588C-D2F0-9344-9368-6F19348680A8}" type="datetimeFigureOut">
              <a:rPr lang="en-US" smtClean="0"/>
              <a:t>6/19/19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6E5A0-573D-6E4B-9925-DB077E0393CE}" type="slidenum">
              <a:rPr lang="en-US" smtClean="0"/>
              <a:t>‹#›</a:t>
            </a:fld>
            <a:endParaRPr lang="en-US"/>
          </a:p>
        </p:txBody>
      </p:sp>
    </p:spTree>
    <p:extLst>
      <p:ext uri="{BB962C8B-B14F-4D97-AF65-F5344CB8AC3E}">
        <p14:creationId xmlns:p14="http://schemas.microsoft.com/office/powerpoint/2010/main" val="367663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7E67C1-4258-3547-AA41-7EBCE41DC071}" type="datetime1">
              <a:rPr lang="en-AU" smtClean="0"/>
              <a:t>19/6/19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88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39BBC-32C4-814B-86ED-B854F58EFD0B}" type="datetime1">
              <a:rPr lang="en-AU" smtClean="0"/>
              <a:t>19/6/19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02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8B671-F14A-564B-A7EC-DA4B69D6C377}" type="datetime1">
              <a:rPr lang="en-AU" smtClean="0"/>
              <a:t>19/6/19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360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CEDE5-3D26-A74C-B1AD-77BD580B6D23}" type="datetime1">
              <a:rPr lang="en-AU" smtClean="0"/>
              <a:t>19/6/19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18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C82B4-BF71-054A-B89C-E88206290FCC}" type="datetime1">
              <a:rPr lang="en-AU" smtClean="0"/>
              <a:t>19/6/19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92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33EF3-D291-6542-AFE5-46B1D93BA6AA}" type="datetime1">
              <a:rPr lang="en-AU" smtClean="0"/>
              <a:t>19/6/19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55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09EC6-2ED3-6F49-B530-33101E357F93}" type="datetime1">
              <a:rPr lang="en-AU" smtClean="0"/>
              <a:t>19/6/19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97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3D574-0A57-AB44-8121-78FD889DAAB9}" type="datetime1">
              <a:rPr lang="en-AU" smtClean="0"/>
              <a:t>19/6/19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12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5F923-CC78-8C47-A833-BD71DCE598C1}" type="datetime1">
              <a:rPr lang="en-AU" smtClean="0"/>
              <a:t>19/6/19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456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2F670-C4DA-A444-A089-94123C735B76}" type="datetime1">
              <a:rPr lang="en-AU" smtClean="0"/>
              <a:t>19/6/19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4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63A8730-11BE-9B45-B174-5342FE21C0A3}" type="datetime1">
              <a:rPr lang="en-AU" smtClean="0"/>
              <a:t>19/6/19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9271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F2F178-75AF-4541-89C5-F9415BD48E21}" type="datetime1">
              <a:rPr lang="en-AU" smtClean="0"/>
              <a:t>19/6/19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34786"/>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30CC5F0C-0384-294E-AFF4-EB1AA3CEB459}"/>
              </a:ext>
            </a:extLst>
          </p:cNvPr>
          <p:cNvSpPr>
            <a:spLocks noGrp="1"/>
          </p:cNvSpPr>
          <p:nvPr>
            <p:ph type="ctrTitle"/>
          </p:nvPr>
        </p:nvSpPr>
        <p:spPr>
          <a:xfrm>
            <a:off x="960933" y="960241"/>
            <a:ext cx="6849699" cy="4203872"/>
          </a:xfrm>
        </p:spPr>
        <p:txBody>
          <a:bodyPr anchor="ctr">
            <a:normAutofit fontScale="90000"/>
          </a:bodyPr>
          <a:lstStyle/>
          <a:p>
            <a:pPr algn="r"/>
            <a:r>
              <a:rPr lang="en-US" sz="5000" dirty="0"/>
              <a:t>Anomaly prediction enhanced BY NLP Techniques:</a:t>
            </a:r>
            <a:br>
              <a:rPr lang="en-US" sz="5000" dirty="0"/>
            </a:br>
            <a:r>
              <a:rPr lang="en-US" sz="5000" dirty="0"/>
              <a:t>Financial domain</a:t>
            </a:r>
            <a:br>
              <a:rPr lang="en-US" sz="5000" dirty="0"/>
            </a:br>
            <a:br>
              <a:rPr lang="en-US" sz="5000" dirty="0"/>
            </a:br>
            <a:r>
              <a:rPr lang="en-US" sz="5000" dirty="0"/>
              <a:t>Loan default prediction</a:t>
            </a:r>
          </a:p>
        </p:txBody>
      </p:sp>
      <p:sp>
        <p:nvSpPr>
          <p:cNvPr id="3" name="Subtitle 2">
            <a:extLst>
              <a:ext uri="{FF2B5EF4-FFF2-40B4-BE49-F238E27FC236}">
                <a16:creationId xmlns:a16="http://schemas.microsoft.com/office/drawing/2014/main" id="{FE087BB3-D7F6-AF41-8F68-B3229C897D36}"/>
              </a:ext>
            </a:extLst>
          </p:cNvPr>
          <p:cNvSpPr>
            <a:spLocks noGrp="1"/>
          </p:cNvSpPr>
          <p:nvPr>
            <p:ph type="subTitle" idx="1"/>
          </p:nvPr>
        </p:nvSpPr>
        <p:spPr>
          <a:xfrm>
            <a:off x="8453071" y="964028"/>
            <a:ext cx="2770873" cy="4196299"/>
          </a:xfrm>
        </p:spPr>
        <p:txBody>
          <a:bodyPr anchor="ctr">
            <a:normAutofit/>
          </a:bodyPr>
          <a:lstStyle/>
          <a:p>
            <a:r>
              <a:rPr lang="en-US" dirty="0"/>
              <a:t>Capstone: </a:t>
            </a:r>
          </a:p>
          <a:p>
            <a:r>
              <a:rPr lang="en-US" dirty="0"/>
              <a:t>DSI Immersive- </a:t>
            </a:r>
          </a:p>
          <a:p>
            <a:r>
              <a:rPr lang="en-US" dirty="0"/>
              <a:t> Pramod Paul</a:t>
            </a:r>
          </a:p>
          <a:p>
            <a:endParaRPr lang="en-US" dirty="0"/>
          </a:p>
        </p:txBody>
      </p:sp>
      <p:cxnSp>
        <p:nvCxnSpPr>
          <p:cNvPr id="12" name="Straight Connector 11">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8504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582882"/>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10</a:t>
            </a:fld>
            <a:endParaRPr lang="en-US"/>
          </a:p>
        </p:txBody>
      </p:sp>
      <p:sp>
        <p:nvSpPr>
          <p:cNvPr id="11" name="Rectangle 10">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60612" y="1138228"/>
            <a:ext cx="3793685" cy="3858767"/>
          </a:xfrm>
        </p:spPr>
        <p:txBody>
          <a:bodyPr anchor="ctr">
            <a:normAutofit/>
          </a:bodyPr>
          <a:lstStyle/>
          <a:p>
            <a:r>
              <a:rPr lang="en-US" sz="2800"/>
              <a:t> </a:t>
            </a:r>
            <a:br>
              <a:rPr lang="en-US" sz="2800"/>
            </a:br>
            <a:r>
              <a:rPr lang="en-US" sz="2800"/>
              <a:t>Hacking to a possible solution:</a:t>
            </a:r>
            <a:br>
              <a:rPr lang="en-US" sz="2800"/>
            </a:br>
            <a:br>
              <a:rPr lang="en-US" sz="2800"/>
            </a:br>
            <a:r>
              <a:rPr lang="en-US" sz="2800"/>
              <a:t>Part 4: Benefits</a:t>
            </a:r>
            <a:br>
              <a:rPr lang="en-US" sz="2800"/>
            </a:br>
            <a:br>
              <a:rPr lang="en-US" sz="2800"/>
            </a:br>
            <a:br>
              <a:rPr lang="en-US" sz="2800"/>
            </a:br>
            <a:endParaRPr lang="en-US" sz="2800"/>
          </a:p>
        </p:txBody>
      </p:sp>
      <p:grpSp>
        <p:nvGrpSpPr>
          <p:cNvPr id="13" name="Group 12">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4" name="Rectangle 13">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a:xfrm>
            <a:off x="5584483" y="1138228"/>
            <a:ext cx="5440680" cy="3858768"/>
          </a:xfrm>
        </p:spPr>
        <p:txBody>
          <a:bodyPr anchor="ctr">
            <a:normAutofit/>
          </a:bodyPr>
          <a:lstStyle/>
          <a:p>
            <a:pPr marL="742950" indent="-742950">
              <a:lnSpc>
                <a:spcPct val="110000"/>
              </a:lnSpc>
              <a:buFont typeface="+mj-lt"/>
              <a:buAutoNum type="arabicPeriod"/>
            </a:pPr>
            <a:endParaRPr lang="en-AU" sz="1700" dirty="0">
              <a:solidFill>
                <a:srgbClr val="000000"/>
              </a:solidFill>
            </a:endParaRPr>
          </a:p>
          <a:p>
            <a:pPr marL="742950" indent="-742950">
              <a:lnSpc>
                <a:spcPct val="110000"/>
              </a:lnSpc>
              <a:buFont typeface="+mj-lt"/>
              <a:buAutoNum type="arabicPeriod"/>
            </a:pPr>
            <a:endParaRPr lang="en-AU" sz="1700" dirty="0">
              <a:solidFill>
                <a:srgbClr val="000000"/>
              </a:solidFill>
            </a:endParaRPr>
          </a:p>
          <a:p>
            <a:pPr marL="742950" indent="-742950">
              <a:lnSpc>
                <a:spcPct val="110000"/>
              </a:lnSpc>
              <a:buFont typeface="+mj-lt"/>
              <a:buAutoNum type="arabicPeriod"/>
            </a:pPr>
            <a:r>
              <a:rPr lang="en-AU" sz="1700" dirty="0">
                <a:solidFill>
                  <a:srgbClr val="000000"/>
                </a:solidFill>
              </a:rPr>
              <a:t>Model &amp; Customer data cube can be trained with custom set of words to detect and predict any anomaly.  </a:t>
            </a:r>
          </a:p>
          <a:p>
            <a:pPr marL="742950" indent="-742950">
              <a:lnSpc>
                <a:spcPct val="110000"/>
              </a:lnSpc>
              <a:buFont typeface="+mj-lt"/>
              <a:buAutoNum type="arabicPeriod"/>
            </a:pPr>
            <a:r>
              <a:rPr lang="en-AU" sz="1700" dirty="0">
                <a:solidFill>
                  <a:srgbClr val="000000"/>
                </a:solidFill>
              </a:rPr>
              <a:t>This model &amp; customer data cube can interact with chatbots, sentiment analysis requests, recommendation engine and other info requests.</a:t>
            </a:r>
          </a:p>
          <a:p>
            <a:pPr marL="742950" indent="-742950">
              <a:lnSpc>
                <a:spcPct val="110000"/>
              </a:lnSpc>
              <a:buFont typeface="+mj-lt"/>
              <a:buAutoNum type="arabicPeriod"/>
            </a:pPr>
            <a:r>
              <a:rPr lang="en-AU" sz="1700" dirty="0">
                <a:solidFill>
                  <a:srgbClr val="000000"/>
                </a:solidFill>
              </a:rPr>
              <a:t>Customer data cube can be part of a blockchain which holds all info about the customer.</a:t>
            </a:r>
          </a:p>
          <a:p>
            <a:pPr marL="742950" indent="-742950">
              <a:lnSpc>
                <a:spcPct val="110000"/>
              </a:lnSpc>
              <a:buFont typeface="+mj-lt"/>
              <a:buAutoNum type="arabicPeriod"/>
            </a:pPr>
            <a:endParaRPr lang="en-AU" sz="1700" dirty="0">
              <a:solidFill>
                <a:srgbClr val="000000"/>
              </a:solidFill>
            </a:endParaRPr>
          </a:p>
          <a:p>
            <a:pPr marL="0" indent="0">
              <a:lnSpc>
                <a:spcPct val="110000"/>
              </a:lnSpc>
              <a:buNone/>
            </a:pPr>
            <a:endParaRPr lang="en-AU" sz="1700" dirty="0">
              <a:solidFill>
                <a:srgbClr val="000000"/>
              </a:solidFill>
            </a:endParaRPr>
          </a:p>
          <a:p>
            <a:pPr marL="0" indent="0">
              <a:lnSpc>
                <a:spcPct val="110000"/>
              </a:lnSpc>
              <a:buNone/>
            </a:pPr>
            <a:endParaRPr lang="en-AU" sz="1700" dirty="0">
              <a:solidFill>
                <a:srgbClr val="000000"/>
              </a:solidFill>
            </a:endParaRPr>
          </a:p>
        </p:txBody>
      </p:sp>
      <p:pic>
        <p:nvPicPr>
          <p:cNvPr id="19" name="Picture 18">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0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DB12E-A716-9441-91EA-60A08421845A}"/>
              </a:ext>
            </a:extLst>
          </p:cNvPr>
          <p:cNvPicPr>
            <a:picLocks noChangeAspect="1"/>
          </p:cNvPicPr>
          <p:nvPr/>
        </p:nvPicPr>
        <p:blipFill>
          <a:blip r:embed="rId2"/>
          <a:stretch>
            <a:fillRect/>
          </a:stretch>
        </p:blipFill>
        <p:spPr>
          <a:xfrm>
            <a:off x="330200" y="335446"/>
            <a:ext cx="11531600" cy="5747302"/>
          </a:xfrm>
          <a:prstGeom prst="rect">
            <a:avLst/>
          </a:prstGeom>
        </p:spPr>
      </p:pic>
    </p:spTree>
    <p:extLst>
      <p:ext uri="{BB962C8B-B14F-4D97-AF65-F5344CB8AC3E}">
        <p14:creationId xmlns:p14="http://schemas.microsoft.com/office/powerpoint/2010/main" val="204926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B0B976-FAA0-484D-9EA7-09471AC3B2F9}"/>
              </a:ext>
            </a:extLst>
          </p:cNvPr>
          <p:cNvPicPr>
            <a:picLocks noChangeAspect="1"/>
          </p:cNvPicPr>
          <p:nvPr/>
        </p:nvPicPr>
        <p:blipFill>
          <a:blip r:embed="rId2"/>
          <a:stretch>
            <a:fillRect/>
          </a:stretch>
        </p:blipFill>
        <p:spPr>
          <a:xfrm>
            <a:off x="1280098" y="804334"/>
            <a:ext cx="9631804" cy="5249332"/>
          </a:xfrm>
          <a:prstGeom prst="rect">
            <a:avLst/>
          </a:prstGeom>
        </p:spPr>
      </p:pic>
    </p:spTree>
    <p:extLst>
      <p:ext uri="{BB962C8B-B14F-4D97-AF65-F5344CB8AC3E}">
        <p14:creationId xmlns:p14="http://schemas.microsoft.com/office/powerpoint/2010/main" val="384036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p:txBody>
          <a:bodyPr>
            <a:normAutofit fontScale="90000"/>
          </a:bodyPr>
          <a:lstStyle/>
          <a:p>
            <a:r>
              <a:rPr lang="en-US" dirty="0"/>
              <a:t> </a:t>
            </a:r>
            <a:br>
              <a:rPr lang="en-US" dirty="0"/>
            </a:br>
            <a:r>
              <a:rPr lang="en-US" dirty="0"/>
              <a:t>NLP techniques on Lending Club loan dataset:</a:t>
            </a:r>
            <a:br>
              <a:rPr lang="en-US" dirty="0"/>
            </a:br>
            <a:br>
              <a:rPr lang="en-US" dirty="0"/>
            </a:br>
            <a:r>
              <a:rPr lang="en-US" dirty="0"/>
              <a:t>Doc2Vec</a:t>
            </a:r>
            <a:br>
              <a:rPr lang="en-US" dirty="0"/>
            </a:br>
            <a:endParaRPr lang="en-US" dirty="0"/>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p:txBody>
          <a:bodyPr>
            <a:normAutofit fontScale="70000" lnSpcReduction="20000"/>
          </a:bodyPr>
          <a:lstStyle/>
          <a:p>
            <a:pPr marL="0" indent="0">
              <a:buNone/>
            </a:pPr>
            <a:endParaRPr lang="en-AU" sz="3600" b="1" i="1" dirty="0"/>
          </a:p>
          <a:p>
            <a:pPr marL="0" indent="0">
              <a:buNone/>
            </a:pPr>
            <a:endParaRPr lang="en-AU" sz="3600" b="1" i="1" dirty="0"/>
          </a:p>
          <a:p>
            <a:pPr marL="0" indent="0">
              <a:buNone/>
            </a:pPr>
            <a:endParaRPr lang="en-AU" sz="3600" b="1" i="1" dirty="0"/>
          </a:p>
          <a:p>
            <a:pPr marL="0" indent="0">
              <a:buNone/>
            </a:pPr>
            <a:endParaRPr lang="en-AU" sz="3600" b="1" i="1" dirty="0"/>
          </a:p>
          <a:p>
            <a:pPr marL="0" indent="0">
              <a:buNone/>
            </a:pPr>
            <a:endParaRPr lang="en-AU" sz="3600" b="1" i="1" dirty="0"/>
          </a:p>
          <a:p>
            <a:pPr marL="0" indent="0">
              <a:buNone/>
            </a:pPr>
            <a:r>
              <a:rPr lang="en-AU" sz="3600" b="1" i="1" dirty="0"/>
              <a:t>Distributed Bag of Words version of Paragraph Vector (PV-DBOW)</a:t>
            </a:r>
          </a:p>
          <a:p>
            <a:pPr marL="0" indent="0">
              <a:buNone/>
            </a:pPr>
            <a:endParaRPr lang="en-AU" sz="3600" b="1" i="1" dirty="0"/>
          </a:p>
          <a:p>
            <a:pPr marL="0" indent="0">
              <a:buNone/>
            </a:pPr>
            <a:endParaRPr lang="en-AU" sz="3600" b="1" i="1" dirty="0"/>
          </a:p>
          <a:p>
            <a:pPr marL="0" indent="0">
              <a:buNone/>
            </a:pPr>
            <a:endParaRPr lang="en-AU" sz="3600" b="1" i="1" dirty="0"/>
          </a:p>
          <a:p>
            <a:pPr marL="0" indent="0">
              <a:buNone/>
            </a:pPr>
            <a:endParaRPr lang="en-AU" sz="3600" b="1" i="1" dirty="0"/>
          </a:p>
          <a:p>
            <a:pPr marL="0" indent="0">
              <a:buNone/>
            </a:pPr>
            <a:endParaRPr lang="en-AU" sz="3600" b="1" i="1" dirty="0"/>
          </a:p>
          <a:p>
            <a:pPr marL="0" indent="0">
              <a:buNone/>
            </a:pPr>
            <a:endParaRPr lang="en-AU" sz="3600" dirty="0"/>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62054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6FE1E6-1155-46CD-9113-BC03DDD5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80DFCE9-814C-46CF-8B54-3DF7C405D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81" y="5008500"/>
            <a:ext cx="9603272" cy="960755"/>
          </a:xfrm>
        </p:spPr>
        <p:txBody>
          <a:bodyPr anchor="t">
            <a:normAutofit/>
          </a:bodyPr>
          <a:lstStyle/>
          <a:p>
            <a:r>
              <a:rPr lang="en-US" sz="1500"/>
              <a:t> </a:t>
            </a:r>
            <a:br>
              <a:rPr lang="en-US" sz="1500"/>
            </a:br>
            <a:r>
              <a:rPr lang="en-US" sz="1500"/>
              <a:t>Loan default prediction using NLP techniques.</a:t>
            </a:r>
            <a:br>
              <a:rPr lang="en-US" sz="1500"/>
            </a:br>
            <a:br>
              <a:rPr lang="en-US" sz="1500"/>
            </a:br>
            <a:r>
              <a:rPr lang="en-US" sz="1500"/>
              <a:t>(Trained on 100,000 rows. Accuracy improving when  trained on more rows)</a:t>
            </a:r>
          </a:p>
        </p:txBody>
      </p:sp>
      <p:cxnSp>
        <p:nvCxnSpPr>
          <p:cNvPr id="15" name="Straight Connector 14">
            <a:extLst>
              <a:ext uri="{FF2B5EF4-FFF2-40B4-BE49-F238E27FC236}">
                <a16:creationId xmlns:a16="http://schemas.microsoft.com/office/drawing/2014/main" id="{34EA8DE4-CCC2-431B-8C80-EA90145DB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5007437"/>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14</a:t>
            </a:fld>
            <a:endParaRPr lang="en-US"/>
          </a:p>
        </p:txBody>
      </p:sp>
      <p:pic>
        <p:nvPicPr>
          <p:cNvPr id="17" name="Picture 16">
            <a:extLst>
              <a:ext uri="{FF2B5EF4-FFF2-40B4-BE49-F238E27FC236}">
                <a16:creationId xmlns:a16="http://schemas.microsoft.com/office/drawing/2014/main" id="{4CB4C886-8576-4974-AB93-DE953D243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15050"/>
            <a:ext cx="12192000" cy="742950"/>
          </a:xfrm>
          <a:prstGeom prst="rect">
            <a:avLst/>
          </a:prstGeom>
        </p:spPr>
      </p:pic>
      <p:cxnSp>
        <p:nvCxnSpPr>
          <p:cNvPr id="19" name="Straight Connector 18">
            <a:extLst>
              <a:ext uri="{FF2B5EF4-FFF2-40B4-BE49-F238E27FC236}">
                <a16:creationId xmlns:a16="http://schemas.microsoft.com/office/drawing/2014/main" id="{9F386762-7F04-4308-9C63-5F9B6DD515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1527D669-F9C8-4C80-A326-633685CAB2AE}"/>
              </a:ext>
            </a:extLst>
          </p:cNvPr>
          <p:cNvGraphicFramePr>
            <a:graphicFrameLocks noGrp="1"/>
          </p:cNvGraphicFramePr>
          <p:nvPr>
            <p:ph idx="1"/>
            <p:extLst>
              <p:ext uri="{D42A27DB-BD31-4B8C-83A1-F6EECF244321}">
                <p14:modId xmlns:p14="http://schemas.microsoft.com/office/powerpoint/2010/main" val="1174869975"/>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52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1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1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1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1300"/>
              <a:t> </a:t>
            </a:r>
            <a:br>
              <a:rPr lang="en-US" sz="1300"/>
            </a:br>
            <a:r>
              <a:rPr lang="en-US" sz="1300"/>
              <a:t>NLP techniques on Lending Club loan dataset:</a:t>
            </a:r>
            <a:br>
              <a:rPr lang="en-US" sz="1300"/>
            </a:br>
            <a:br>
              <a:rPr lang="en-US" sz="1300"/>
            </a:br>
            <a:r>
              <a:rPr lang="en-US" sz="1300"/>
              <a:t>Created Custom data set </a:t>
            </a:r>
            <a:br>
              <a:rPr lang="en-US" sz="1300"/>
            </a:br>
            <a:endParaRPr lang="en-US" sz="1300"/>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798973"/>
            <a:ext cx="811019" cy="503578"/>
          </a:xfrm>
        </p:spPr>
        <p:txBody>
          <a:bodyPr vert="horz" lIns="91440" tIns="45720" rIns="91440" bIns="45720" rtlCol="0" anchor="t">
            <a:normAutofit/>
          </a:bodyPr>
          <a:lstStyle/>
          <a:p>
            <a:pPr>
              <a:lnSpc>
                <a:spcPct val="90000"/>
              </a:lnSpc>
              <a:spcAft>
                <a:spcPts val="600"/>
              </a:spcAft>
            </a:pPr>
            <a:fld id="{4FAB73BC-B049-4115-A692-8D63A059BFB8}" type="slidenum">
              <a:rPr lang="en-US" smtClean="0"/>
              <a:pPr>
                <a:lnSpc>
                  <a:spcPct val="90000"/>
                </a:lnSpc>
                <a:spcAft>
                  <a:spcPts val="600"/>
                </a:spcAft>
              </a:pPr>
              <a:t>15</a:t>
            </a:fld>
            <a:endParaRPr lang="en-US"/>
          </a:p>
        </p:txBody>
      </p:sp>
      <p:pic>
        <p:nvPicPr>
          <p:cNvPr id="6" name="Content Placeholder 5" descr="A screenshot of a cell phone&#10;&#10;Description automatically generated">
            <a:extLst>
              <a:ext uri="{FF2B5EF4-FFF2-40B4-BE49-F238E27FC236}">
                <a16:creationId xmlns:a16="http://schemas.microsoft.com/office/drawing/2014/main" id="{B6F8F4F0-AB3D-9048-ACA8-57EAA8B96FC4}"/>
              </a:ext>
            </a:extLst>
          </p:cNvPr>
          <p:cNvPicPr>
            <a:picLocks noGrp="1" noChangeAspect="1"/>
          </p:cNvPicPr>
          <p:nvPr>
            <p:ph idx="1"/>
          </p:nvPr>
        </p:nvPicPr>
        <p:blipFill>
          <a:blip r:embed="rId3"/>
          <a:stretch>
            <a:fillRect/>
          </a:stretch>
        </p:blipFill>
        <p:spPr>
          <a:xfrm>
            <a:off x="1451579" y="2015732"/>
            <a:ext cx="7797995" cy="3450613"/>
          </a:xfrm>
          <a:prstGeom prst="rect">
            <a:avLst/>
          </a:prstGeom>
        </p:spPr>
      </p:pic>
    </p:spTree>
    <p:extLst>
      <p:ext uri="{BB962C8B-B14F-4D97-AF65-F5344CB8AC3E}">
        <p14:creationId xmlns:p14="http://schemas.microsoft.com/office/powerpoint/2010/main" val="308492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1300"/>
              <a:t> </a:t>
            </a:r>
            <a:br>
              <a:rPr lang="en-US" sz="1300"/>
            </a:br>
            <a:r>
              <a:rPr lang="en-US" sz="1300"/>
              <a:t>NLP techniques on Lending Club loan dataset:</a:t>
            </a:r>
            <a:br>
              <a:rPr lang="en-US" sz="1300"/>
            </a:br>
            <a:br>
              <a:rPr lang="en-US" sz="1300"/>
            </a:br>
            <a:r>
              <a:rPr lang="en-US" sz="1300"/>
              <a:t>Created Custom data set </a:t>
            </a:r>
            <a:br>
              <a:rPr lang="en-US" sz="1300"/>
            </a:br>
            <a:endParaRPr lang="en-US" sz="1300"/>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798973"/>
            <a:ext cx="811019" cy="503578"/>
          </a:xfrm>
        </p:spPr>
        <p:txBody>
          <a:bodyPr vert="horz" lIns="91440" tIns="45720" rIns="91440" bIns="45720" rtlCol="0" anchor="t">
            <a:normAutofit/>
          </a:bodyPr>
          <a:lstStyle/>
          <a:p>
            <a:pPr>
              <a:lnSpc>
                <a:spcPct val="90000"/>
              </a:lnSpc>
              <a:spcAft>
                <a:spcPts val="600"/>
              </a:spcAft>
            </a:pPr>
            <a:fld id="{4FAB73BC-B049-4115-A692-8D63A059BFB8}" type="slidenum">
              <a:rPr lang="en-US" smtClean="0"/>
              <a:pPr>
                <a:lnSpc>
                  <a:spcPct val="90000"/>
                </a:lnSpc>
                <a:spcAft>
                  <a:spcPts val="600"/>
                </a:spcAft>
              </a:pPr>
              <a:t>16</a:t>
            </a:fld>
            <a:endParaRPr lang="en-US"/>
          </a:p>
        </p:txBody>
      </p:sp>
      <p:pic>
        <p:nvPicPr>
          <p:cNvPr id="12" name="Content Placeholder 11" descr="A screenshot of a cell phone&#10;&#10;Description automatically generated">
            <a:extLst>
              <a:ext uri="{FF2B5EF4-FFF2-40B4-BE49-F238E27FC236}">
                <a16:creationId xmlns:a16="http://schemas.microsoft.com/office/drawing/2014/main" id="{37C96031-A913-434D-AED8-A10C3D31F3A0}"/>
              </a:ext>
            </a:extLst>
          </p:cNvPr>
          <p:cNvPicPr>
            <a:picLocks noGrp="1" noChangeAspect="1"/>
          </p:cNvPicPr>
          <p:nvPr>
            <p:ph idx="1"/>
          </p:nvPr>
        </p:nvPicPr>
        <p:blipFill>
          <a:blip r:embed="rId3"/>
          <a:stretch>
            <a:fillRect/>
          </a:stretch>
        </p:blipFill>
        <p:spPr>
          <a:xfrm>
            <a:off x="1451579" y="2636662"/>
            <a:ext cx="9603274" cy="2208752"/>
          </a:xfrm>
          <a:prstGeom prst="rect">
            <a:avLst/>
          </a:prstGeom>
        </p:spPr>
      </p:pic>
    </p:spTree>
    <p:extLst>
      <p:ext uri="{BB962C8B-B14F-4D97-AF65-F5344CB8AC3E}">
        <p14:creationId xmlns:p14="http://schemas.microsoft.com/office/powerpoint/2010/main" val="387684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BB77-0AB5-9F46-9DF5-D4ADF9B6D4BB}"/>
              </a:ext>
            </a:extLst>
          </p:cNvPr>
          <p:cNvSpPr>
            <a:spLocks noGrp="1"/>
          </p:cNvSpPr>
          <p:nvPr>
            <p:ph type="title"/>
          </p:nvPr>
        </p:nvSpPr>
        <p:spPr>
          <a:xfrm>
            <a:off x="8982805" y="1865740"/>
            <a:ext cx="2947482" cy="3126520"/>
          </a:xfrm>
        </p:spPr>
        <p:txBody>
          <a:bodyPr>
            <a:normAutofit fontScale="90000"/>
          </a:bodyPr>
          <a:lstStyle/>
          <a:p>
            <a:r>
              <a:rPr lang="en-AU" sz="3100" b="1" dirty="0"/>
              <a:t>Doc2Vec option:</a:t>
            </a:r>
            <a:br>
              <a:rPr lang="en-AU" sz="3100" b="1" dirty="0"/>
            </a:br>
            <a:r>
              <a:rPr lang="en-AU" sz="3100" b="1" dirty="0"/>
              <a:t>Distributed Bag of Words version of Paragraph Vector </a:t>
            </a:r>
            <a:br>
              <a:rPr lang="en-AU" sz="3100" b="1" dirty="0"/>
            </a:br>
            <a:r>
              <a:rPr lang="en-AU" sz="3100" b="1" dirty="0"/>
              <a:t>(PV-DBOW)</a:t>
            </a:r>
          </a:p>
        </p:txBody>
      </p:sp>
      <p:pic>
        <p:nvPicPr>
          <p:cNvPr id="6" name="Content Placeholder 5" descr="A screenshot of a cell phone&#10;&#10;Description automatically generated">
            <a:extLst>
              <a:ext uri="{FF2B5EF4-FFF2-40B4-BE49-F238E27FC236}">
                <a16:creationId xmlns:a16="http://schemas.microsoft.com/office/drawing/2014/main" id="{608421AD-3B73-0741-9D0A-5E1E3E50316E}"/>
              </a:ext>
            </a:extLst>
          </p:cNvPr>
          <p:cNvPicPr>
            <a:picLocks noGrp="1" noChangeAspect="1"/>
          </p:cNvPicPr>
          <p:nvPr>
            <p:ph idx="1"/>
          </p:nvPr>
        </p:nvPicPr>
        <p:blipFill>
          <a:blip r:embed="rId2"/>
          <a:stretch>
            <a:fillRect/>
          </a:stretch>
        </p:blipFill>
        <p:spPr>
          <a:xfrm>
            <a:off x="261713" y="176212"/>
            <a:ext cx="8223237" cy="5882815"/>
          </a:xfrm>
        </p:spPr>
      </p:pic>
      <p:sp>
        <p:nvSpPr>
          <p:cNvPr id="4" name="Slide Number Placeholder 3">
            <a:extLst>
              <a:ext uri="{FF2B5EF4-FFF2-40B4-BE49-F238E27FC236}">
                <a16:creationId xmlns:a16="http://schemas.microsoft.com/office/drawing/2014/main" id="{B089A48C-AFDE-4F47-A321-1D67A0FF1EB7}"/>
              </a:ext>
            </a:extLst>
          </p:cNvPr>
          <p:cNvSpPr>
            <a:spLocks noGrp="1"/>
          </p:cNvSpPr>
          <p:nvPr>
            <p:ph type="sldNum" sz="quarter" idx="12"/>
          </p:nvPr>
        </p:nvSpPr>
        <p:spPr/>
        <p:txBody>
          <a:bodyPr>
            <a:normAutofit lnSpcReduction="10000"/>
          </a:bodyPr>
          <a:lstStyle/>
          <a:p>
            <a:pPr>
              <a:spcAft>
                <a:spcPts val="600"/>
              </a:spcAft>
            </a:pPr>
            <a:fld id="{4FAB73BC-B049-4115-A692-8D63A059BFB8}" type="slidenum">
              <a:rPr lang="en-US" smtClean="0"/>
              <a:pPr>
                <a:spcAft>
                  <a:spcPts val="600"/>
                </a:spcAft>
              </a:pPr>
              <a:t>17</a:t>
            </a:fld>
            <a:endParaRPr lang="en-US"/>
          </a:p>
        </p:txBody>
      </p:sp>
      <p:pic>
        <p:nvPicPr>
          <p:cNvPr id="5" name="Picture 4" descr="A close up of a logo&#10;&#10;Description automatically generated">
            <a:extLst>
              <a:ext uri="{FF2B5EF4-FFF2-40B4-BE49-F238E27FC236}">
                <a16:creationId xmlns:a16="http://schemas.microsoft.com/office/drawing/2014/main" id="{0E190D5B-03C7-8E4D-B468-78A41DC4E3B7}"/>
              </a:ext>
            </a:extLst>
          </p:cNvPr>
          <p:cNvPicPr>
            <a:picLocks noChangeAspect="1"/>
          </p:cNvPicPr>
          <p:nvPr/>
        </p:nvPicPr>
        <p:blipFill>
          <a:blip r:embed="rId3"/>
          <a:stretch>
            <a:fillRect/>
          </a:stretch>
        </p:blipFill>
        <p:spPr>
          <a:xfrm>
            <a:off x="4921250" y="3321050"/>
            <a:ext cx="2349500" cy="215900"/>
          </a:xfrm>
          <a:prstGeom prst="rect">
            <a:avLst/>
          </a:prstGeom>
        </p:spPr>
      </p:pic>
      <p:pic>
        <p:nvPicPr>
          <p:cNvPr id="18" name="Picture 17" descr="A close up of a logo&#10;&#10;Description automatically generated">
            <a:extLst>
              <a:ext uri="{FF2B5EF4-FFF2-40B4-BE49-F238E27FC236}">
                <a16:creationId xmlns:a16="http://schemas.microsoft.com/office/drawing/2014/main" id="{DFD49C86-225A-AF4D-8A49-FE5FD97B7CE8}"/>
              </a:ext>
            </a:extLst>
          </p:cNvPr>
          <p:cNvPicPr>
            <a:picLocks noChangeAspect="1"/>
          </p:cNvPicPr>
          <p:nvPr/>
        </p:nvPicPr>
        <p:blipFill>
          <a:blip r:embed="rId4"/>
          <a:stretch>
            <a:fillRect/>
          </a:stretch>
        </p:blipFill>
        <p:spPr>
          <a:xfrm>
            <a:off x="480060" y="798973"/>
            <a:ext cx="4018599" cy="381000"/>
          </a:xfrm>
          <a:prstGeom prst="rect">
            <a:avLst/>
          </a:prstGeom>
        </p:spPr>
      </p:pic>
    </p:spTree>
    <p:extLst>
      <p:ext uri="{BB962C8B-B14F-4D97-AF65-F5344CB8AC3E}">
        <p14:creationId xmlns:p14="http://schemas.microsoft.com/office/powerpoint/2010/main" val="78193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2303047"/>
            <a:ext cx="3272093" cy="2674198"/>
          </a:xfrm>
        </p:spPr>
        <p:txBody>
          <a:bodyPr anchor="t">
            <a:normAutofit/>
          </a:bodyPr>
          <a:lstStyle/>
          <a:p>
            <a:r>
              <a:rPr lang="en-US" sz="1500"/>
              <a:t> </a:t>
            </a:r>
            <a:br>
              <a:rPr lang="en-US" sz="1500"/>
            </a:br>
            <a:r>
              <a:rPr lang="en-US" sz="1500"/>
              <a:t>Steps:</a:t>
            </a:r>
            <a:br>
              <a:rPr lang="en-US" sz="1500"/>
            </a:br>
            <a:br>
              <a:rPr lang="en-US" sz="1500"/>
            </a:br>
            <a:br>
              <a:rPr lang="en-US" sz="1500"/>
            </a:br>
            <a:br>
              <a:rPr lang="en-US" sz="1500"/>
            </a:br>
            <a:r>
              <a:rPr lang="en-US" sz="1500"/>
              <a:t>(</a:t>
            </a:r>
            <a:r>
              <a:rPr lang="en-AU" sz="1500"/>
              <a:t>AION Doc2Vec embeddings used to create the paragraph vectors)</a:t>
            </a:r>
            <a:br>
              <a:rPr lang="en-US" sz="1500"/>
            </a:br>
            <a:br>
              <a:rPr lang="en-US" sz="1500"/>
            </a:br>
            <a:endParaRPr lang="en-US" sz="1500"/>
          </a:p>
        </p:txBody>
      </p:sp>
      <p:cxnSp>
        <p:nvCxnSpPr>
          <p:cNvPr id="15" name="Straight Connector 1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2303047"/>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18</a:t>
            </a:fld>
            <a:endParaRPr lang="en-US"/>
          </a:p>
        </p:txBody>
      </p:sp>
      <p:sp>
        <p:nvSpPr>
          <p:cNvPr id="1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9" name="Picture 1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1527D669-F9C8-4C80-A326-633685CAB2AE}"/>
              </a:ext>
            </a:extLst>
          </p:cNvPr>
          <p:cNvGraphicFramePr>
            <a:graphicFrameLocks noGrp="1"/>
          </p:cNvGraphicFramePr>
          <p:nvPr>
            <p:ph idx="1"/>
            <p:extLst>
              <p:ext uri="{D42A27DB-BD31-4B8C-83A1-F6EECF244321}">
                <p14:modId xmlns:p14="http://schemas.microsoft.com/office/powerpoint/2010/main" val="296816376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834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1400"/>
              <a:t> </a:t>
            </a:r>
            <a:br>
              <a:rPr lang="en-US" sz="1400"/>
            </a:br>
            <a:r>
              <a:rPr lang="en-US" sz="1400"/>
              <a:t>NLP techniques on Lending Club loan dataset:</a:t>
            </a:r>
            <a:br>
              <a:rPr lang="en-US" sz="1400"/>
            </a:br>
            <a:br>
              <a:rPr lang="en-US" sz="1400"/>
            </a:br>
            <a:r>
              <a:rPr lang="en-US" sz="1400"/>
              <a:t>ELMo: Embeddings of Language models</a:t>
            </a:r>
            <a:br>
              <a:rPr lang="en-US" sz="1400"/>
            </a:br>
            <a:br>
              <a:rPr lang="en-US" sz="1400"/>
            </a:br>
            <a:endParaRPr lang="en-US" sz="1400"/>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4FAB73BC-B049-4115-A692-8D63A059BFB8}" type="slidenum">
              <a:rPr lang="en-US" smtClean="0"/>
              <a:pPr algn="l">
                <a:lnSpc>
                  <a:spcPct val="90000"/>
                </a:lnSpc>
                <a:spcAft>
                  <a:spcPts val="600"/>
                </a:spcAft>
              </a:pPr>
              <a:t>19</a:t>
            </a:fld>
            <a:endParaRPr lang="en-US"/>
          </a:p>
        </p:txBody>
      </p:sp>
      <p:cxnSp>
        <p:nvCxnSpPr>
          <p:cNvPr id="22" name="Straight Connector 21">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5" name="Rectangle 24">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screen shot of a stuffed toy&#10;&#10;Description automatically generated">
            <a:extLst>
              <a:ext uri="{FF2B5EF4-FFF2-40B4-BE49-F238E27FC236}">
                <a16:creationId xmlns:a16="http://schemas.microsoft.com/office/drawing/2014/main" id="{A7851748-E509-0E48-A4E8-705DE3DF19C0}"/>
              </a:ext>
            </a:extLst>
          </p:cNvPr>
          <p:cNvPicPr>
            <a:picLocks noChangeAspect="1"/>
          </p:cNvPicPr>
          <p:nvPr/>
        </p:nvPicPr>
        <p:blipFill rotWithShape="1">
          <a:blip r:embed="rId3"/>
          <a:srcRect l="1938" r="15183" b="1"/>
          <a:stretch/>
        </p:blipFill>
        <p:spPr>
          <a:xfrm>
            <a:off x="4618374" y="1116345"/>
            <a:ext cx="6282919" cy="3866172"/>
          </a:xfrm>
          <a:prstGeom prst="rect">
            <a:avLst/>
          </a:prstGeom>
        </p:spPr>
      </p:pic>
      <p:pic>
        <p:nvPicPr>
          <p:cNvPr id="28" name="Picture 27">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48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804519"/>
            <a:ext cx="9603275" cy="1049235"/>
          </a:xfrm>
        </p:spPr>
        <p:txBody>
          <a:bodyPr>
            <a:normAutofit/>
          </a:bodyPr>
          <a:lstStyle/>
          <a:p>
            <a:r>
              <a:rPr lang="en-US" sz="2200" dirty="0"/>
              <a:t> </a:t>
            </a:r>
            <a:br>
              <a:rPr lang="en-US" sz="2200" dirty="0"/>
            </a:br>
            <a:r>
              <a:rPr lang="en-US" sz="2200" dirty="0"/>
              <a:t>Objective: </a:t>
            </a:r>
            <a:br>
              <a:rPr lang="en-US" sz="2200" dirty="0"/>
            </a:br>
            <a:endParaRPr lang="en-US" sz="2200" dirty="0"/>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2</a:t>
            </a:fld>
            <a:endParaRPr lang="en-US"/>
          </a:p>
        </p:txBody>
      </p:sp>
      <p:sp>
        <p:nvSpPr>
          <p:cNvPr id="8" name="Content Placeholder 2">
            <a:extLst>
              <a:ext uri="{FF2B5EF4-FFF2-40B4-BE49-F238E27FC236}">
                <a16:creationId xmlns:a16="http://schemas.microsoft.com/office/drawing/2014/main" id="{14F52B2E-7B05-3044-9EF6-BF7230DDC636}"/>
              </a:ext>
            </a:extLst>
          </p:cNvPr>
          <p:cNvSpPr>
            <a:spLocks noGrp="1"/>
          </p:cNvSpPr>
          <p:nvPr>
            <p:ph idx="1"/>
          </p:nvPr>
        </p:nvSpPr>
        <p:spPr>
          <a:xfrm>
            <a:off x="1451579" y="2015732"/>
            <a:ext cx="9603275" cy="3450613"/>
          </a:xfrm>
        </p:spPr>
        <p:txBody>
          <a:bodyPr>
            <a:normAutofit/>
          </a:bodyPr>
          <a:lstStyle/>
          <a:p>
            <a:endParaRPr lang="en-AU" dirty="0"/>
          </a:p>
          <a:p>
            <a:pPr marL="742950" indent="-742950">
              <a:buFont typeface="+mj-lt"/>
              <a:buAutoNum type="arabicParenR"/>
            </a:pPr>
            <a:r>
              <a:rPr lang="en-US" dirty="0"/>
              <a:t>Enhancing Anomaly prediction for financial datasets BY NLP techniques</a:t>
            </a:r>
            <a:endParaRPr lang="en-AU" dirty="0"/>
          </a:p>
        </p:txBody>
      </p:sp>
    </p:spTree>
    <p:extLst>
      <p:ext uri="{BB962C8B-B14F-4D97-AF65-F5344CB8AC3E}">
        <p14:creationId xmlns:p14="http://schemas.microsoft.com/office/powerpoint/2010/main" val="418554188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 name="Rectangle 1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130271" y="1193800"/>
            <a:ext cx="3193050" cy="4699000"/>
          </a:xfrm>
        </p:spPr>
        <p:txBody>
          <a:bodyPr anchor="ctr">
            <a:normAutofit/>
          </a:bodyPr>
          <a:lstStyle/>
          <a:p>
            <a:br>
              <a:rPr lang="en-US" sz="3000" dirty="0"/>
            </a:br>
            <a:br>
              <a:rPr lang="en-US" sz="3000" dirty="0"/>
            </a:br>
            <a:r>
              <a:rPr lang="en-US" sz="3000" dirty="0"/>
              <a:t>Loan default prediction using NLP techniques.</a:t>
            </a:r>
            <a:br>
              <a:rPr lang="en-US" sz="3000" dirty="0"/>
            </a:br>
            <a:r>
              <a:rPr lang="en-US" sz="3000" dirty="0"/>
              <a:t> </a:t>
            </a:r>
            <a:br>
              <a:rPr lang="en-US" sz="3000" dirty="0"/>
            </a:br>
            <a:br>
              <a:rPr lang="en-US" sz="3000" dirty="0"/>
            </a:br>
            <a:r>
              <a:rPr lang="en-US" sz="3000" dirty="0" err="1"/>
              <a:t>ELMo</a:t>
            </a:r>
            <a:r>
              <a:rPr lang="en-US" sz="3000" dirty="0"/>
              <a:t> embeddings</a:t>
            </a:r>
            <a:br>
              <a:rPr lang="en-US" sz="3000" b="1" dirty="0"/>
            </a:br>
            <a:endParaRPr lang="en-US" sz="3000" dirty="0"/>
          </a:p>
        </p:txBody>
      </p:sp>
      <p:cxnSp>
        <p:nvCxnSpPr>
          <p:cNvPr id="19" name="Straight Connector 18">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graphicFrame>
        <p:nvGraphicFramePr>
          <p:cNvPr id="6" name="Content Placeholder 2">
            <a:extLst>
              <a:ext uri="{FF2B5EF4-FFF2-40B4-BE49-F238E27FC236}">
                <a16:creationId xmlns:a16="http://schemas.microsoft.com/office/drawing/2014/main" id="{BE8FAC55-67F5-46B6-94B7-CE10CC694898}"/>
              </a:ext>
            </a:extLst>
          </p:cNvPr>
          <p:cNvGraphicFramePr>
            <a:graphicFrameLocks noGrp="1"/>
          </p:cNvGraphicFramePr>
          <p:nvPr>
            <p:ph idx="1"/>
            <p:extLst>
              <p:ext uri="{D42A27DB-BD31-4B8C-83A1-F6EECF244321}">
                <p14:modId xmlns:p14="http://schemas.microsoft.com/office/powerpoint/2010/main" val="50507251"/>
              </p:ext>
            </p:extLst>
          </p:nvPr>
        </p:nvGraphicFramePr>
        <p:xfrm>
          <a:off x="4976636" y="1193800"/>
          <a:ext cx="6085091"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17738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p:txBody>
          <a:bodyPr>
            <a:normAutofit/>
          </a:bodyPr>
          <a:lstStyle/>
          <a:p>
            <a:r>
              <a:rPr lang="en-US" dirty="0"/>
              <a:t> </a:t>
            </a:r>
            <a:br>
              <a:rPr lang="en-US" dirty="0"/>
            </a:br>
            <a:r>
              <a:rPr lang="en-US" dirty="0"/>
              <a:t>Conclusion</a:t>
            </a:r>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p:txBody>
          <a:bodyPr/>
          <a:lstStyle/>
          <a:p>
            <a:r>
              <a:rPr lang="en-US" sz="4400" dirty="0"/>
              <a:t> Continue working for NLP custom embeddings on dataset with SME.</a:t>
            </a:r>
          </a:p>
          <a:p>
            <a:r>
              <a:rPr lang="en-US" sz="4400" dirty="0"/>
              <a:t>Implement web version using Flask</a:t>
            </a:r>
            <a:br>
              <a:rPr lang="en-US" sz="4400" dirty="0"/>
            </a:br>
            <a:endParaRPr lang="en-US" sz="4400" dirty="0"/>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151789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804519"/>
            <a:ext cx="9603275" cy="1049235"/>
          </a:xfrm>
        </p:spPr>
        <p:txBody>
          <a:bodyPr>
            <a:normAutofit/>
          </a:bodyPr>
          <a:lstStyle/>
          <a:p>
            <a:r>
              <a:rPr lang="en-US" dirty="0"/>
              <a:t> </a:t>
            </a:r>
            <a:br>
              <a:rPr lang="en-US" dirty="0"/>
            </a:br>
            <a:r>
              <a:rPr lang="en-US" dirty="0"/>
              <a:t>Datasets</a:t>
            </a: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3</a:t>
            </a:fld>
            <a:endParaRPr lang="en-US"/>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a:xfrm>
            <a:off x="1451579" y="2015732"/>
            <a:ext cx="9603275" cy="3450613"/>
          </a:xfrm>
        </p:spPr>
        <p:txBody>
          <a:bodyPr>
            <a:normAutofit/>
          </a:bodyPr>
          <a:lstStyle/>
          <a:p>
            <a:pPr marL="742950" indent="-742950">
              <a:buFont typeface="+mj-lt"/>
              <a:buAutoNum type="arabicPeriod"/>
            </a:pPr>
            <a:r>
              <a:rPr lang="en-AU" dirty="0"/>
              <a:t>NLP techniques on Lending Club loan default dataset available on Kaggle </a:t>
            </a:r>
          </a:p>
          <a:p>
            <a:pPr marL="742950" indent="-742950">
              <a:buFont typeface="+mj-lt"/>
              <a:buAutoNum type="arabicPeriod"/>
            </a:pPr>
            <a:endParaRPr lang="en-US" dirty="0"/>
          </a:p>
        </p:txBody>
      </p:sp>
    </p:spTree>
    <p:extLst>
      <p:ext uri="{BB962C8B-B14F-4D97-AF65-F5344CB8AC3E}">
        <p14:creationId xmlns:p14="http://schemas.microsoft.com/office/powerpoint/2010/main" val="2951884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804519"/>
            <a:ext cx="9603275" cy="1049235"/>
          </a:xfrm>
        </p:spPr>
        <p:txBody>
          <a:bodyPr>
            <a:normAutofit/>
          </a:bodyPr>
          <a:lstStyle/>
          <a:p>
            <a:r>
              <a:rPr lang="en-US" dirty="0"/>
              <a:t>Challenge:     Present situation</a:t>
            </a: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4</a:t>
            </a:fld>
            <a:endParaRPr lang="en-US"/>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a:xfrm>
            <a:off x="1451579" y="2015732"/>
            <a:ext cx="9603275" cy="3450613"/>
          </a:xfrm>
        </p:spPr>
        <p:txBody>
          <a:bodyPr>
            <a:normAutofit/>
          </a:bodyPr>
          <a:lstStyle/>
          <a:p>
            <a:pPr marL="0" indent="0">
              <a:buNone/>
            </a:pPr>
            <a:endParaRPr lang="en-AU" dirty="0"/>
          </a:p>
          <a:p>
            <a:pPr marL="742950" indent="-742950">
              <a:buFont typeface="+mj-lt"/>
              <a:buAutoNum type="arabicParenR"/>
            </a:pPr>
            <a:r>
              <a:rPr lang="en-AU" dirty="0"/>
              <a:t>In the financial domain, anomaly detection solutions were not able to use all the text data that was available for the customers like emails, chats with customer agents, survey information, financial transaction information, etc. Not able to channel these data to make better anomaly predictions.</a:t>
            </a:r>
          </a:p>
          <a:p>
            <a:pPr marL="742950" indent="-742950">
              <a:buFont typeface="+mj-lt"/>
              <a:buAutoNum type="arabicParenR"/>
            </a:pPr>
            <a:r>
              <a:rPr lang="en-AU" dirty="0"/>
              <a:t>Numerical and text data used separately. Training the NLP model to catch the anomaly was the most difficult part. </a:t>
            </a:r>
          </a:p>
          <a:p>
            <a:pPr marL="0" indent="0">
              <a:buNone/>
            </a:pPr>
            <a:endParaRPr lang="en-AU" dirty="0"/>
          </a:p>
        </p:txBody>
      </p:sp>
    </p:spTree>
    <p:extLst>
      <p:ext uri="{BB962C8B-B14F-4D97-AF65-F5344CB8AC3E}">
        <p14:creationId xmlns:p14="http://schemas.microsoft.com/office/powerpoint/2010/main" val="36448315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804519"/>
            <a:ext cx="9603275" cy="1049235"/>
          </a:xfrm>
        </p:spPr>
        <p:txBody>
          <a:bodyPr>
            <a:normAutofit/>
          </a:bodyPr>
          <a:lstStyle/>
          <a:p>
            <a:r>
              <a:rPr lang="en-US" dirty="0"/>
              <a:t>Proposed solution</a:t>
            </a: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5</a:t>
            </a:fld>
            <a:endParaRPr lang="en-US"/>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a:xfrm>
            <a:off x="1451579" y="2015732"/>
            <a:ext cx="9603275" cy="3450613"/>
          </a:xfrm>
        </p:spPr>
        <p:txBody>
          <a:bodyPr>
            <a:normAutofit/>
          </a:bodyPr>
          <a:lstStyle/>
          <a:p>
            <a:pPr marL="0" indent="0">
              <a:buNone/>
            </a:pPr>
            <a:endParaRPr lang="en-AU" dirty="0"/>
          </a:p>
          <a:p>
            <a:pPr marL="742950" indent="-742950">
              <a:buFont typeface="+mj-lt"/>
              <a:buAutoNum type="arabicParenR"/>
            </a:pPr>
            <a:r>
              <a:rPr lang="en-AU" dirty="0"/>
              <a:t>Designing and implementing a prototype machine learning solution which can ingest both numeric and text data and make better predictions.</a:t>
            </a:r>
          </a:p>
          <a:p>
            <a:pPr marL="742950" indent="-742950">
              <a:buFont typeface="+mj-lt"/>
              <a:buAutoNum type="arabicParenR"/>
            </a:pPr>
            <a:r>
              <a:rPr lang="en-AU" dirty="0"/>
              <a:t>Training of the NLP model done by  converting the dataset to text that NLP model understands. </a:t>
            </a:r>
          </a:p>
        </p:txBody>
      </p:sp>
    </p:spTree>
    <p:extLst>
      <p:ext uri="{BB962C8B-B14F-4D97-AF65-F5344CB8AC3E}">
        <p14:creationId xmlns:p14="http://schemas.microsoft.com/office/powerpoint/2010/main" val="6309720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2303047"/>
            <a:ext cx="3272093" cy="2674198"/>
          </a:xfrm>
        </p:spPr>
        <p:txBody>
          <a:bodyPr anchor="t">
            <a:normAutofit fontScale="90000"/>
          </a:bodyPr>
          <a:lstStyle/>
          <a:p>
            <a:r>
              <a:rPr lang="en-US" sz="2000" dirty="0"/>
              <a:t> </a:t>
            </a:r>
            <a:br>
              <a:rPr lang="en-US" sz="2000" dirty="0"/>
            </a:br>
            <a:r>
              <a:rPr lang="en-US" sz="2000" dirty="0"/>
              <a:t>Hacking to a possible solution:</a:t>
            </a:r>
            <a:br>
              <a:rPr lang="en-US" sz="2000" dirty="0"/>
            </a:br>
            <a:br>
              <a:rPr lang="en-US" sz="2000" dirty="0"/>
            </a:br>
            <a:r>
              <a:rPr lang="en-US" sz="2000" dirty="0"/>
              <a:t>Part 1: Data set &amp; Vectors </a:t>
            </a:r>
            <a:br>
              <a:rPr lang="en-US" sz="2000" dirty="0"/>
            </a:br>
            <a:br>
              <a:rPr lang="en-US" sz="2000" dirty="0"/>
            </a:br>
            <a:br>
              <a:rPr lang="en-US" sz="2000" dirty="0"/>
            </a:br>
            <a:r>
              <a:rPr lang="en-US" sz="2000" dirty="0"/>
              <a:t>Status: </a:t>
            </a:r>
            <a:r>
              <a:rPr lang="en-US" sz="2000" dirty="0">
                <a:highlight>
                  <a:srgbClr val="00FF00"/>
                </a:highlight>
              </a:rPr>
              <a:t>Done</a:t>
            </a:r>
            <a:br>
              <a:rPr lang="en-US" sz="2000" dirty="0"/>
            </a:br>
            <a:endParaRPr lang="en-US" sz="2000" dirty="0"/>
          </a:p>
        </p:txBody>
      </p:sp>
      <p:cxnSp>
        <p:nvCxnSpPr>
          <p:cNvPr id="15" name="Straight Connector 1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2303047"/>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6</a:t>
            </a:fld>
            <a:endParaRPr lang="en-US"/>
          </a:p>
        </p:txBody>
      </p:sp>
      <p:sp>
        <p:nvSpPr>
          <p:cNvPr id="1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9" name="Picture 1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42F7E0E7-5A22-4A92-9E72-FAA4AA23AB75}"/>
              </a:ext>
            </a:extLst>
          </p:cNvPr>
          <p:cNvGraphicFramePr>
            <a:graphicFrameLocks noGrp="1"/>
          </p:cNvGraphicFramePr>
          <p:nvPr>
            <p:ph idx="1"/>
            <p:extLst>
              <p:ext uri="{D42A27DB-BD31-4B8C-83A1-F6EECF244321}">
                <p14:modId xmlns:p14="http://schemas.microsoft.com/office/powerpoint/2010/main" val="337006092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843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2303047"/>
            <a:ext cx="3272093" cy="2674198"/>
          </a:xfrm>
        </p:spPr>
        <p:txBody>
          <a:bodyPr anchor="t">
            <a:normAutofit/>
          </a:bodyPr>
          <a:lstStyle/>
          <a:p>
            <a:br>
              <a:rPr lang="en-US" sz="2500" dirty="0"/>
            </a:br>
            <a:r>
              <a:rPr lang="en-US" sz="2500" dirty="0"/>
              <a:t>Hacking to a possible solution:</a:t>
            </a:r>
            <a:br>
              <a:rPr lang="en-US" sz="2500" dirty="0"/>
            </a:br>
            <a:br>
              <a:rPr lang="en-US" sz="2500" dirty="0"/>
            </a:br>
            <a:r>
              <a:rPr lang="en-US" sz="2500" dirty="0"/>
              <a:t>Part 2: MODEL </a:t>
            </a:r>
            <a:br>
              <a:rPr lang="en-US" sz="2500" dirty="0"/>
            </a:br>
            <a:br>
              <a:rPr lang="en-US" sz="2500" dirty="0"/>
            </a:br>
            <a:r>
              <a:rPr lang="en-US" sz="2500" dirty="0"/>
              <a:t>Status: </a:t>
            </a:r>
            <a:r>
              <a:rPr lang="en-US" sz="2500" dirty="0">
                <a:highlight>
                  <a:srgbClr val="00FF00"/>
                </a:highlight>
              </a:rPr>
              <a:t>Done</a:t>
            </a:r>
          </a:p>
        </p:txBody>
      </p:sp>
      <p:cxnSp>
        <p:nvCxnSpPr>
          <p:cNvPr id="15" name="Straight Connector 1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2303047"/>
            <a:ext cx="811019" cy="503578"/>
          </a:xfrm>
        </p:spPr>
        <p:txBody>
          <a:bodyPr>
            <a:normAutofit/>
          </a:bodyPr>
          <a:lstStyle/>
          <a:p>
            <a:pPr>
              <a:lnSpc>
                <a:spcPct val="90000"/>
              </a:lnSpc>
              <a:spcAft>
                <a:spcPts val="600"/>
              </a:spcAft>
            </a:pPr>
            <a:r>
              <a:rPr lang="en-US" dirty="0"/>
              <a:t>6</a:t>
            </a:r>
          </a:p>
        </p:txBody>
      </p:sp>
      <p:sp>
        <p:nvSpPr>
          <p:cNvPr id="1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9" name="Picture 1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2002FC6D-DC14-4254-9C14-D2E6D41FCA7F}"/>
              </a:ext>
            </a:extLst>
          </p:cNvPr>
          <p:cNvGraphicFramePr>
            <a:graphicFrameLocks noGrp="1"/>
          </p:cNvGraphicFramePr>
          <p:nvPr>
            <p:ph idx="1"/>
            <p:extLst>
              <p:ext uri="{D42A27DB-BD31-4B8C-83A1-F6EECF244321}">
                <p14:modId xmlns:p14="http://schemas.microsoft.com/office/powerpoint/2010/main" val="392213739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222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451579" y="2303047"/>
            <a:ext cx="3272093" cy="2674198"/>
          </a:xfrm>
        </p:spPr>
        <p:txBody>
          <a:bodyPr anchor="t">
            <a:normAutofit/>
          </a:bodyPr>
          <a:lstStyle/>
          <a:p>
            <a:r>
              <a:rPr lang="en-US" sz="2200" dirty="0"/>
              <a:t> </a:t>
            </a:r>
            <a:br>
              <a:rPr lang="en-US" sz="2200" dirty="0"/>
            </a:br>
            <a:r>
              <a:rPr lang="en-US" sz="2200" dirty="0"/>
              <a:t>Hacking to a possible solution:</a:t>
            </a:r>
            <a:br>
              <a:rPr lang="en-US" sz="2200" dirty="0"/>
            </a:br>
            <a:br>
              <a:rPr lang="en-US" sz="2200" dirty="0"/>
            </a:br>
            <a:r>
              <a:rPr lang="en-US" sz="2200" dirty="0"/>
              <a:t>Part 3: </a:t>
            </a:r>
            <a:r>
              <a:rPr lang="en-US" sz="2200" dirty="0">
                <a:highlight>
                  <a:srgbClr val="FFFF00"/>
                </a:highlight>
              </a:rPr>
              <a:t>WIP</a:t>
            </a:r>
            <a:r>
              <a:rPr lang="en-US" sz="2200" dirty="0"/>
              <a:t> ,working with SME</a:t>
            </a:r>
            <a:br>
              <a:rPr lang="en-US" sz="2200" dirty="0"/>
            </a:br>
            <a:br>
              <a:rPr lang="en-US" sz="2200" dirty="0"/>
            </a:br>
            <a:endParaRPr lang="en-US" sz="2200" dirty="0"/>
          </a:p>
        </p:txBody>
      </p:sp>
      <p:cxnSp>
        <p:nvCxnSpPr>
          <p:cNvPr id="15" name="Straight Connector 1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480060" y="2303047"/>
            <a:ext cx="811019" cy="503578"/>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8</a:t>
            </a:fld>
            <a:endParaRPr lang="en-US"/>
          </a:p>
        </p:txBody>
      </p:sp>
      <p:sp>
        <p:nvSpPr>
          <p:cNvPr id="1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9" name="Picture 1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E2E8D169-B238-4700-BAC0-C8E13BF65374}"/>
              </a:ext>
            </a:extLst>
          </p:cNvPr>
          <p:cNvGraphicFramePr>
            <a:graphicFrameLocks noGrp="1"/>
          </p:cNvGraphicFramePr>
          <p:nvPr>
            <p:ph idx="1"/>
            <p:extLst>
              <p:ext uri="{D42A27DB-BD31-4B8C-83A1-F6EECF244321}">
                <p14:modId xmlns:p14="http://schemas.microsoft.com/office/powerpoint/2010/main" val="371832277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169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device&#10;&#10;Description automatically generated">
            <a:extLst>
              <a:ext uri="{FF2B5EF4-FFF2-40B4-BE49-F238E27FC236}">
                <a16:creationId xmlns:a16="http://schemas.microsoft.com/office/drawing/2014/main" id="{9C399FD8-36F4-F54C-A631-7EB12FADDD04}"/>
              </a:ext>
            </a:extLst>
          </p:cNvPr>
          <p:cNvPicPr>
            <a:picLocks noChangeAspect="1"/>
          </p:cNvPicPr>
          <p:nvPr/>
        </p:nvPicPr>
        <p:blipFill>
          <a:blip r:embed="rId2"/>
          <a:stretch>
            <a:fillRect/>
          </a:stretch>
        </p:blipFill>
        <p:spPr>
          <a:xfrm>
            <a:off x="1764234" y="643467"/>
            <a:ext cx="8663531" cy="4873234"/>
          </a:xfrm>
          <a:prstGeom prst="rect">
            <a:avLst/>
          </a:prstGeom>
        </p:spPr>
      </p:pic>
    </p:spTree>
    <p:extLst>
      <p:ext uri="{BB962C8B-B14F-4D97-AF65-F5344CB8AC3E}">
        <p14:creationId xmlns:p14="http://schemas.microsoft.com/office/powerpoint/2010/main" val="12562390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473</Words>
  <Application>Microsoft Macintosh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Gallery</vt:lpstr>
      <vt:lpstr>Anomaly prediction enhanced BY NLP Techniques: Financial domain  Loan default prediction</vt:lpstr>
      <vt:lpstr>  Objective:  </vt:lpstr>
      <vt:lpstr>  Datasets</vt:lpstr>
      <vt:lpstr>Challenge:     Present situation</vt:lpstr>
      <vt:lpstr>Proposed solution</vt:lpstr>
      <vt:lpstr>  Hacking to a possible solution:  Part 1: Data set &amp; Vectors    Status: Done </vt:lpstr>
      <vt:lpstr> Hacking to a possible solution:  Part 2: MODEL   Status: Done</vt:lpstr>
      <vt:lpstr>  Hacking to a possible solution:  Part 3: WIP ,working with SME  </vt:lpstr>
      <vt:lpstr>PowerPoint Presentation</vt:lpstr>
      <vt:lpstr>  Hacking to a possible solution:  Part 4: Benefits   </vt:lpstr>
      <vt:lpstr>PowerPoint Presentation</vt:lpstr>
      <vt:lpstr>PowerPoint Presentation</vt:lpstr>
      <vt:lpstr>  NLP techniques on Lending Club loan dataset:  Doc2Vec </vt:lpstr>
      <vt:lpstr>  Loan default prediction using NLP techniques.  (Trained on 100,000 rows. Accuracy improving when  trained on more rows)</vt:lpstr>
      <vt:lpstr>  NLP techniques on Lending Club loan dataset:  Created Custom data set  </vt:lpstr>
      <vt:lpstr>  NLP techniques on Lending Club loan dataset:  Created Custom data set  </vt:lpstr>
      <vt:lpstr>Doc2Vec option: Distributed Bag of Words version of Paragraph Vector  (PV-DBOW)</vt:lpstr>
      <vt:lpstr>  Steps:    (AION Doc2Vec embeddings used to create the paragraph vectors)  </vt:lpstr>
      <vt:lpstr>  NLP techniques on Lending Club loan dataset:  ELMo: Embeddings of Language models  </vt:lpstr>
      <vt:lpstr>  Loan default prediction using NLP techniques.    ELMo embeddings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prediction: Financial domain  Loan default prediction</dc:title>
  <dc:creator>Pramod Paul</dc:creator>
  <cp:lastModifiedBy>Pramod Paul</cp:lastModifiedBy>
  <cp:revision>15</cp:revision>
  <cp:lastPrinted>2019-06-19T02:12:55Z</cp:lastPrinted>
  <dcterms:created xsi:type="dcterms:W3CDTF">2019-06-12T08:45:09Z</dcterms:created>
  <dcterms:modified xsi:type="dcterms:W3CDTF">2019-06-19T02:33:36Z</dcterms:modified>
</cp:coreProperties>
</file>