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5" r:id="rId6"/>
    <p:sldId id="262" r:id="rId7"/>
    <p:sldId id="267" r:id="rId8"/>
    <p:sldId id="268" r:id="rId9"/>
    <p:sldId id="269" r:id="rId10"/>
    <p:sldId id="270" r:id="rId11"/>
    <p:sldId id="271" r:id="rId12"/>
    <p:sldId id="272" r:id="rId13"/>
    <p:sldId id="261" r:id="rId14"/>
    <p:sldId id="273" r:id="rId15"/>
    <p:sldId id="266" r:id="rId16"/>
    <p:sldId id="274" r:id="rId17"/>
    <p:sldId id="275" r:id="rId18"/>
    <p:sldId id="276" r:id="rId19"/>
    <p:sldId id="277" r:id="rId20"/>
    <p:sldId id="263" r:id="rId21"/>
    <p:sldId id="281" r:id="rId22"/>
    <p:sldId id="279" r:id="rId23"/>
    <p:sldId id="282" r:id="rId24"/>
  </p:sldIdLst>
  <p:sldSz cx="12192000" cy="6858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75" autoAdjust="0"/>
    <p:restoredTop sz="94660"/>
  </p:normalViewPr>
  <p:slideViewPr>
    <p:cSldViewPr snapToGrid="0">
      <p:cViewPr>
        <p:scale>
          <a:sx n="70" d="100"/>
          <a:sy n="70" d="100"/>
        </p:scale>
        <p:origin x="-708" y="-17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1727"/>
          </a:xfrm>
          <a:prstGeom prst="rect">
            <a:avLst/>
          </a:prstGeom>
          <a:noFill/>
          <a:ln>
            <a:noFill/>
          </a:ln>
        </p:spPr>
        <p:txBody>
          <a:bodyPr spcFirstLastPara="1" wrap="square" lIns="96645" tIns="48309" rIns="96645" bIns="48309"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1727"/>
          </a:xfrm>
          <a:prstGeom prst="rect">
            <a:avLst/>
          </a:prstGeom>
          <a:noFill/>
          <a:ln>
            <a:noFill/>
          </a:ln>
        </p:spPr>
        <p:txBody>
          <a:bodyPr spcFirstLastPara="1" wrap="square" lIns="96645" tIns="48309" rIns="96645" bIns="48309"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620577"/>
            <a:ext cx="5852160" cy="3780473"/>
          </a:xfrm>
          <a:prstGeom prst="rect">
            <a:avLst/>
          </a:prstGeom>
          <a:noFill/>
          <a:ln>
            <a:noFill/>
          </a:ln>
        </p:spPr>
        <p:txBody>
          <a:bodyPr spcFirstLastPara="1" wrap="square" lIns="96645" tIns="48309" rIns="96645" bIns="48309"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1726"/>
          </a:xfrm>
          <a:prstGeom prst="rect">
            <a:avLst/>
          </a:prstGeom>
          <a:noFill/>
          <a:ln>
            <a:noFill/>
          </a:ln>
        </p:spPr>
        <p:txBody>
          <a:bodyPr spcFirstLastPara="1" wrap="square" lIns="96645" tIns="48309" rIns="96645" bIns="48309"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1726"/>
          </a:xfrm>
          <a:prstGeom prst="rect">
            <a:avLst/>
          </a:prstGeom>
          <a:noFill/>
          <a:ln>
            <a:noFill/>
          </a:ln>
        </p:spPr>
        <p:txBody>
          <a:bodyPr spcFirstLastPara="1" wrap="square" lIns="96645" tIns="48309" rIns="96645" bIns="48309" anchor="b" anchorCtr="0">
            <a:noAutofit/>
          </a:bodyPr>
          <a:lstStyle/>
          <a:p>
            <a:pPr algn="r"/>
            <a:fld id="{00000000-1234-1234-1234-123412341234}" type="slidenum">
              <a:rPr lang="en-US" sz="1300" smtClean="0">
                <a:solidFill>
                  <a:schemeClr val="dk1"/>
                </a:solidFill>
                <a:latin typeface="Calibri"/>
                <a:ea typeface="Calibri"/>
                <a:cs typeface="Calibri"/>
                <a:sym typeface="Calibri"/>
              </a:rPr>
              <a:pPr algn="r"/>
              <a:t>‹#›</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27983047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88" name="Google Shape;88;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39" name="Google Shape;139;p5: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39" name="Google Shape;139;p5: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39" name="Google Shape;139;p5: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30" name="Google Shape;130;p4: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30" name="Google Shape;130;p4: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20" name="Google Shape;120;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20" name="Google Shape;120;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20" name="Google Shape;120;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20" name="Google Shape;120;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20" name="Google Shape;120;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bda34ae11_0_2: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marL="0" indent="0"/>
            <a:endParaRPr/>
          </a:p>
        </p:txBody>
      </p:sp>
      <p:sp>
        <p:nvSpPr>
          <p:cNvPr id="94" name="Google Shape;94;g6bda34ae11_0_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bd4868d2b_0_2: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marL="0" indent="0"/>
            <a:endParaRPr/>
          </a:p>
        </p:txBody>
      </p:sp>
      <p:sp>
        <p:nvSpPr>
          <p:cNvPr id="148" name="Google Shape;148;g6bd4868d2b_0_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bd4868d2b_0_2: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marL="0" indent="0"/>
            <a:endParaRPr/>
          </a:p>
        </p:txBody>
      </p:sp>
      <p:sp>
        <p:nvSpPr>
          <p:cNvPr id="148" name="Google Shape;148;g6bd4868d2b_0_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bd4868d2b_0_2: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marL="0" indent="0"/>
            <a:endParaRPr/>
          </a:p>
        </p:txBody>
      </p:sp>
      <p:sp>
        <p:nvSpPr>
          <p:cNvPr id="148" name="Google Shape;148;g6bd4868d2b_0_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bd4868d2b_0_2: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marL="0" indent="0"/>
            <a:endParaRPr/>
          </a:p>
        </p:txBody>
      </p:sp>
      <p:sp>
        <p:nvSpPr>
          <p:cNvPr id="148" name="Google Shape;148;g6bd4868d2b_0_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98" name="Google Shape;98;p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20" name="Google Shape;120;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20" name="Google Shape;120;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39" name="Google Shape;139;p5: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39" name="Google Shape;139;p5: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39" name="Google Shape;139;p5: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39" name="Google Shape;139;p5: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268278" y="705802"/>
            <a:ext cx="9181075" cy="98488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 name="Google Shape;26;p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 name="Google Shape;28;p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1136469" y="640080"/>
            <a:ext cx="9313817" cy="8561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Times New Roman"/>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404949" y="1854926"/>
            <a:ext cx="11168742" cy="434426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1</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268278" y="705802"/>
            <a:ext cx="9181075" cy="98488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1268278" y="705802"/>
            <a:ext cx="9181075" cy="98488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8200" y="987424"/>
            <a:ext cx="3933825" cy="106997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5172891" y="987425"/>
            <a:ext cx="6182497" cy="4873626"/>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987424"/>
            <a:ext cx="3933825" cy="106997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Times New Roman"/>
                <a:ea typeface="Times New Roman"/>
                <a:cs typeface="Times New Roman"/>
                <a:sym typeface="Times New Roman"/>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268278" y="705802"/>
            <a:ext cx="9181075" cy="984886"/>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000"/>
              <a:buFont typeface="Times New Roman"/>
              <a:buNone/>
              <a:defRPr sz="40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1</a:t>
            </a:r>
            <a:endParaRPr sz="1400">
              <a:solidFill>
                <a:srgbClr val="000000"/>
              </a:solidFill>
              <a:latin typeface="Arial"/>
              <a:ea typeface="Arial"/>
              <a:cs typeface="Arial"/>
              <a:sym typeface="Arial"/>
            </a:endParaRPr>
          </a:p>
        </p:txBody>
      </p:sp>
      <p:pic>
        <p:nvPicPr>
          <p:cNvPr id="15" name="Google Shape;15;p1"/>
          <p:cNvPicPr preferRelativeResize="0"/>
          <p:nvPr/>
        </p:nvPicPr>
        <p:blipFill rotWithShape="1">
          <a:blip r:embed="rId13">
            <a:alphaModFix/>
          </a:blip>
          <a:srcRect/>
          <a:stretch/>
        </p:blipFill>
        <p:spPr>
          <a:xfrm>
            <a:off x="10449353" y="325938"/>
            <a:ext cx="1446786" cy="379864"/>
          </a:xfrm>
          <a:prstGeom prst="rect">
            <a:avLst/>
          </a:prstGeom>
          <a:noFill/>
          <a:ln>
            <a:noFill/>
          </a:ln>
        </p:spPr>
      </p:pic>
      <p:pic>
        <p:nvPicPr>
          <p:cNvPr id="16" name="Google Shape;16;p1"/>
          <p:cNvPicPr preferRelativeResize="0"/>
          <p:nvPr/>
        </p:nvPicPr>
        <p:blipFill rotWithShape="1">
          <a:blip r:embed="rId14">
            <a:alphaModFix/>
          </a:blip>
          <a:srcRect/>
          <a:stretch/>
        </p:blipFill>
        <p:spPr>
          <a:xfrm>
            <a:off x="0" y="177766"/>
            <a:ext cx="1268279" cy="81501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ctrTitle"/>
          </p:nvPr>
        </p:nvSpPr>
        <p:spPr>
          <a:xfrm>
            <a:off x="1391478" y="344557"/>
            <a:ext cx="9144000" cy="319377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sz="4000" dirty="0">
                <a:latin typeface="Calibri" pitchFamily="34" charset="0"/>
                <a:cs typeface="Calibri" pitchFamily="34" charset="0"/>
              </a:rPr>
              <a:t>Capstone Project</a:t>
            </a:r>
            <a:endParaRPr sz="4000" dirty="0">
              <a:latin typeface="Calibri" pitchFamily="34" charset="0"/>
              <a:cs typeface="Calibri" pitchFamily="34" charset="0"/>
            </a:endParaRPr>
          </a:p>
        </p:txBody>
      </p:sp>
      <p:sp>
        <p:nvSpPr>
          <p:cNvPr id="91" name="Google Shape;91;p13"/>
          <p:cNvSpPr txBox="1">
            <a:spLocks noGrp="1"/>
          </p:cNvSpPr>
          <p:nvPr>
            <p:ph type="subTitle" idx="1"/>
          </p:nvPr>
        </p:nvSpPr>
        <p:spPr>
          <a:xfrm>
            <a:off x="388442" y="4793845"/>
            <a:ext cx="6138856" cy="153191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200"/>
              <a:buNone/>
            </a:pPr>
            <a:r>
              <a:rPr lang="en-US" sz="2000" dirty="0">
                <a:latin typeface="Calibri" pitchFamily="34" charset="0"/>
                <a:cs typeface="Calibri" pitchFamily="34" charset="0"/>
              </a:rPr>
              <a:t> Group members: </a:t>
            </a:r>
            <a:endParaRPr sz="2000" dirty="0">
              <a:latin typeface="Calibri" pitchFamily="34" charset="0"/>
              <a:cs typeface="Calibri" pitchFamily="34" charset="0"/>
            </a:endParaRPr>
          </a:p>
          <a:p>
            <a:pPr marL="457200" lvl="0" indent="-457200" algn="l" rtl="0">
              <a:lnSpc>
                <a:spcPct val="90000"/>
              </a:lnSpc>
              <a:spcBef>
                <a:spcPts val="1000"/>
              </a:spcBef>
              <a:spcAft>
                <a:spcPts val="0"/>
              </a:spcAft>
              <a:buClr>
                <a:schemeClr val="dk1"/>
              </a:buClr>
              <a:buSzPts val="1800"/>
              <a:buFont typeface="Calibri"/>
              <a:buAutoNum type="arabicPeriod"/>
            </a:pPr>
            <a:r>
              <a:rPr lang="en-US" sz="2000" dirty="0" err="1">
                <a:latin typeface="Calibri" pitchFamily="34" charset="0"/>
                <a:cs typeface="Calibri" pitchFamily="34" charset="0"/>
              </a:rPr>
              <a:t>Pramod</a:t>
            </a:r>
            <a:r>
              <a:rPr lang="en-US" sz="2000" dirty="0">
                <a:latin typeface="Calibri" pitchFamily="34" charset="0"/>
                <a:cs typeface="Calibri" pitchFamily="34" charset="0"/>
              </a:rPr>
              <a:t> S</a:t>
            </a:r>
            <a:endParaRPr sz="2000" dirty="0">
              <a:latin typeface="Calibri" pitchFamily="34" charset="0"/>
              <a:cs typeface="Calibri" pitchFamily="34" charset="0"/>
            </a:endParaRPr>
          </a:p>
          <a:p>
            <a:pPr marL="457200" lvl="0" indent="-457200" algn="l" rtl="0">
              <a:lnSpc>
                <a:spcPct val="90000"/>
              </a:lnSpc>
              <a:spcBef>
                <a:spcPts val="1000"/>
              </a:spcBef>
              <a:spcAft>
                <a:spcPts val="0"/>
              </a:spcAft>
              <a:buClr>
                <a:schemeClr val="dk1"/>
              </a:buClr>
              <a:buSzPts val="1800"/>
              <a:buFont typeface="Calibri"/>
              <a:buAutoNum type="arabicPeriod"/>
            </a:pPr>
            <a:r>
              <a:rPr lang="en-US" sz="2000" dirty="0" err="1">
                <a:latin typeface="Calibri" pitchFamily="34" charset="0"/>
                <a:cs typeface="Calibri" pitchFamily="34" charset="0"/>
              </a:rPr>
              <a:t>Soham</a:t>
            </a:r>
            <a:r>
              <a:rPr lang="en-US" sz="2000" dirty="0">
                <a:latin typeface="Calibri" pitchFamily="34" charset="0"/>
                <a:cs typeface="Calibri" pitchFamily="34" charset="0"/>
              </a:rPr>
              <a:t> Desai</a:t>
            </a:r>
            <a:endParaRPr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2" name="Text Placeholder 1"/>
          <p:cNvSpPr>
            <a:spLocks noGrp="1"/>
          </p:cNvSpPr>
          <p:nvPr>
            <p:ph type="body" idx="1"/>
          </p:nvPr>
        </p:nvSpPr>
        <p:spPr>
          <a:xfrm>
            <a:off x="682454" y="1446662"/>
            <a:ext cx="11509546" cy="1113658"/>
          </a:xfrm>
        </p:spPr>
        <p:txBody>
          <a:bodyPr/>
          <a:lstStyle/>
          <a:p>
            <a:pPr marL="482600">
              <a:buSzPts val="1400"/>
              <a:buFont typeface="Wingdings" pitchFamily="2" charset="2"/>
              <a:buChar char="v"/>
            </a:pPr>
            <a:r>
              <a:rPr lang="en-US" sz="2000" dirty="0" smtClean="0">
                <a:latin typeface="Calibri" pitchFamily="34" charset="0"/>
                <a:cs typeface="Calibri" pitchFamily="34" charset="0"/>
              </a:rPr>
              <a:t>Defaulter increased in number with the 30/60/90 DPD or worse in last 6 months value, hence this is one of the important predictor</a:t>
            </a:r>
            <a:endParaRPr lang="en-US" sz="2000" dirty="0">
              <a:latin typeface="Calibri" pitchFamily="34" charset="0"/>
              <a:cs typeface="Calibri" pitchFamily="34" charset="0"/>
            </a:endParaRPr>
          </a:p>
        </p:txBody>
      </p:sp>
      <p:grpSp>
        <p:nvGrpSpPr>
          <p:cNvPr id="15" name="Group 14"/>
          <p:cNvGrpSpPr/>
          <p:nvPr/>
        </p:nvGrpSpPr>
        <p:grpSpPr>
          <a:xfrm>
            <a:off x="86945" y="2570805"/>
            <a:ext cx="11887200" cy="2926080"/>
            <a:chOff x="86945" y="2270550"/>
            <a:chExt cx="11678636" cy="2453639"/>
          </a:xfrm>
        </p:grpSpPr>
        <p:sp>
          <p:nvSpPr>
            <p:cNvPr id="16" name="object 3"/>
            <p:cNvSpPr/>
            <p:nvPr/>
          </p:nvSpPr>
          <p:spPr>
            <a:xfrm>
              <a:off x="86945" y="2346749"/>
              <a:ext cx="3733799" cy="2377440"/>
            </a:xfrm>
            <a:prstGeom prst="rect">
              <a:avLst/>
            </a:prstGeom>
            <a:blipFill>
              <a:blip r:embed="rId3" cstate="print"/>
              <a:stretch>
                <a:fillRect/>
              </a:stretch>
            </a:blipFill>
          </p:spPr>
          <p:txBody>
            <a:bodyPr wrap="square" lIns="0" tIns="0" rIns="0" bIns="0" rtlCol="0"/>
            <a:lstStyle/>
            <a:p>
              <a:endParaRPr/>
            </a:p>
          </p:txBody>
        </p:sp>
        <p:sp>
          <p:nvSpPr>
            <p:cNvPr id="17" name="object 4"/>
            <p:cNvSpPr/>
            <p:nvPr/>
          </p:nvSpPr>
          <p:spPr>
            <a:xfrm>
              <a:off x="4028611" y="2270550"/>
              <a:ext cx="3733799" cy="2377440"/>
            </a:xfrm>
            <a:prstGeom prst="rect">
              <a:avLst/>
            </a:prstGeom>
            <a:blipFill>
              <a:blip r:embed="rId4" cstate="print"/>
              <a:stretch>
                <a:fillRect/>
              </a:stretch>
            </a:blipFill>
          </p:spPr>
          <p:txBody>
            <a:bodyPr wrap="square" lIns="0" tIns="0" rIns="0" bIns="0" rtlCol="0"/>
            <a:lstStyle/>
            <a:p>
              <a:endParaRPr/>
            </a:p>
          </p:txBody>
        </p:sp>
        <p:sp>
          <p:nvSpPr>
            <p:cNvPr id="18" name="object 5"/>
            <p:cNvSpPr/>
            <p:nvPr/>
          </p:nvSpPr>
          <p:spPr>
            <a:xfrm>
              <a:off x="8031782" y="2346749"/>
              <a:ext cx="3733799" cy="2377440"/>
            </a:xfrm>
            <a:prstGeom prst="rect">
              <a:avLst/>
            </a:prstGeom>
            <a:blipFill>
              <a:blip r:embed="rId5" cstate="print"/>
              <a:stretch>
                <a:fillRect/>
              </a:stretch>
            </a:blipFill>
          </p:spPr>
          <p:txBody>
            <a:bodyPr wrap="square" lIns="0" tIns="0" rIns="0" bIns="0" rtlCol="0"/>
            <a:lstStyle/>
            <a:p>
              <a:endParaRPr/>
            </a:p>
          </p:txBody>
        </p:sp>
      </p:grpSp>
      <p:sp>
        <p:nvSpPr>
          <p:cNvPr id="19"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spc="-10" dirty="0" smtClean="0">
                <a:latin typeface="Calibri" pitchFamily="34" charset="0"/>
                <a:cs typeface="Calibri" pitchFamily="34" charset="0"/>
              </a:rPr>
              <a:t>Exploratory Data Analysis</a:t>
            </a:r>
            <a:endParaRPr lang="en-US" sz="4800" dirty="0">
              <a:latin typeface="Calibri" pitchFamily="34" charset="0"/>
              <a:cs typeface="Calibri" pitchFamily="34" charset="0"/>
            </a:endParaRPr>
          </a:p>
        </p:txBody>
      </p:sp>
    </p:spTree>
    <p:extLst>
      <p:ext uri="{BB962C8B-B14F-4D97-AF65-F5344CB8AC3E}">
        <p14:creationId xmlns:p14="http://schemas.microsoft.com/office/powerpoint/2010/main" xmlns="" val="95588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2" name="Text Placeholder 1"/>
          <p:cNvSpPr>
            <a:spLocks noGrp="1"/>
          </p:cNvSpPr>
          <p:nvPr>
            <p:ph type="body" idx="1"/>
          </p:nvPr>
        </p:nvSpPr>
        <p:spPr>
          <a:xfrm>
            <a:off x="682454" y="1446662"/>
            <a:ext cx="11509546" cy="1113658"/>
          </a:xfrm>
        </p:spPr>
        <p:txBody>
          <a:bodyPr/>
          <a:lstStyle/>
          <a:p>
            <a:pPr marL="482600">
              <a:buSzPts val="1400"/>
              <a:buFont typeface="Wingdings" pitchFamily="2" charset="2"/>
              <a:buChar char="v"/>
            </a:pPr>
            <a:r>
              <a:rPr lang="en-US" sz="2000" dirty="0" smtClean="0">
                <a:latin typeface="Calibri" pitchFamily="34" charset="0"/>
                <a:cs typeface="Calibri" pitchFamily="34" charset="0"/>
              </a:rPr>
              <a:t>Defaulter increased in number with the 30/60/90 DPD or worse in last 12 months value, hence this is one of the important predictor</a:t>
            </a:r>
            <a:endParaRPr lang="en-US" sz="2000" dirty="0">
              <a:latin typeface="Calibri" pitchFamily="34" charset="0"/>
              <a:cs typeface="Calibri" pitchFamily="34" charset="0"/>
            </a:endParaRPr>
          </a:p>
        </p:txBody>
      </p:sp>
      <p:grpSp>
        <p:nvGrpSpPr>
          <p:cNvPr id="10" name="Group 9"/>
          <p:cNvGrpSpPr/>
          <p:nvPr/>
        </p:nvGrpSpPr>
        <p:grpSpPr>
          <a:xfrm>
            <a:off x="147965" y="2711400"/>
            <a:ext cx="11887200" cy="2926080"/>
            <a:chOff x="83641" y="2261024"/>
            <a:chExt cx="11625971" cy="2377440"/>
          </a:xfrm>
        </p:grpSpPr>
        <p:sp>
          <p:nvSpPr>
            <p:cNvPr id="11" name="object 4"/>
            <p:cNvSpPr/>
            <p:nvPr/>
          </p:nvSpPr>
          <p:spPr>
            <a:xfrm>
              <a:off x="83641" y="2261024"/>
              <a:ext cx="3840480" cy="2377440"/>
            </a:xfrm>
            <a:prstGeom prst="rect">
              <a:avLst/>
            </a:prstGeom>
            <a:blipFill>
              <a:blip r:embed="rId3" cstate="print"/>
              <a:stretch>
                <a:fillRect/>
              </a:stretch>
            </a:blipFill>
          </p:spPr>
          <p:txBody>
            <a:bodyPr wrap="square" lIns="0" tIns="0" rIns="0" bIns="0" rtlCol="0"/>
            <a:lstStyle/>
            <a:p>
              <a:endParaRPr/>
            </a:p>
          </p:txBody>
        </p:sp>
        <p:sp>
          <p:nvSpPr>
            <p:cNvPr id="12" name="object 5"/>
            <p:cNvSpPr/>
            <p:nvPr/>
          </p:nvSpPr>
          <p:spPr>
            <a:xfrm>
              <a:off x="3983057" y="2261024"/>
              <a:ext cx="3840480" cy="2377440"/>
            </a:xfrm>
            <a:prstGeom prst="rect">
              <a:avLst/>
            </a:prstGeom>
            <a:blipFill>
              <a:blip r:embed="rId4" cstate="print"/>
              <a:stretch>
                <a:fillRect/>
              </a:stretch>
            </a:blipFill>
          </p:spPr>
          <p:txBody>
            <a:bodyPr wrap="square" lIns="0" tIns="0" rIns="0" bIns="0" rtlCol="0"/>
            <a:lstStyle/>
            <a:p>
              <a:endParaRPr/>
            </a:p>
          </p:txBody>
        </p:sp>
        <p:sp>
          <p:nvSpPr>
            <p:cNvPr id="15" name="object 6"/>
            <p:cNvSpPr/>
            <p:nvPr/>
          </p:nvSpPr>
          <p:spPr>
            <a:xfrm>
              <a:off x="7869132" y="2261024"/>
              <a:ext cx="3840480" cy="2377440"/>
            </a:xfrm>
            <a:prstGeom prst="rect">
              <a:avLst/>
            </a:prstGeom>
            <a:blipFill>
              <a:blip r:embed="rId5" cstate="print"/>
              <a:stretch>
                <a:fillRect/>
              </a:stretch>
            </a:blipFill>
          </p:spPr>
          <p:txBody>
            <a:bodyPr wrap="square" lIns="0" tIns="0" rIns="0" bIns="0" rtlCol="0"/>
            <a:lstStyle/>
            <a:p>
              <a:endParaRPr/>
            </a:p>
          </p:txBody>
        </p:sp>
      </p:grpSp>
      <p:sp>
        <p:nvSpPr>
          <p:cNvPr id="16"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spc="-10" dirty="0" smtClean="0">
                <a:latin typeface="Calibri" pitchFamily="34" charset="0"/>
                <a:cs typeface="Calibri" pitchFamily="34" charset="0"/>
              </a:rPr>
              <a:t>Exploratory Data Analysis</a:t>
            </a:r>
            <a:endParaRPr lang="en-US" sz="4800" dirty="0">
              <a:latin typeface="Calibri" pitchFamily="34" charset="0"/>
              <a:cs typeface="Calibri" pitchFamily="34" charset="0"/>
            </a:endParaRPr>
          </a:p>
        </p:txBody>
      </p:sp>
    </p:spTree>
    <p:extLst>
      <p:ext uri="{BB962C8B-B14F-4D97-AF65-F5344CB8AC3E}">
        <p14:creationId xmlns:p14="http://schemas.microsoft.com/office/powerpoint/2010/main" xmlns="" val="418231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2" name="Text Placeholder 1"/>
          <p:cNvSpPr>
            <a:spLocks noGrp="1"/>
          </p:cNvSpPr>
          <p:nvPr>
            <p:ph type="body" idx="1"/>
          </p:nvPr>
        </p:nvSpPr>
        <p:spPr>
          <a:xfrm>
            <a:off x="368550" y="1624086"/>
            <a:ext cx="11509546" cy="1113658"/>
          </a:xfrm>
        </p:spPr>
        <p:txBody>
          <a:bodyPr/>
          <a:lstStyle/>
          <a:p>
            <a:pPr marL="482600">
              <a:buSzPts val="1400"/>
              <a:buFont typeface="Wingdings" pitchFamily="2" charset="2"/>
              <a:buChar char="v"/>
            </a:pPr>
            <a:r>
              <a:rPr lang="en-US" sz="2000" dirty="0" smtClean="0">
                <a:latin typeface="Calibri" pitchFamily="34" charset="0"/>
                <a:cs typeface="Calibri" pitchFamily="34" charset="0"/>
              </a:rPr>
              <a:t>Below 3 demographic predicator seems to be significant</a:t>
            </a:r>
          </a:p>
          <a:p>
            <a:pPr marL="939800" lvl="1">
              <a:buSzPts val="1400"/>
              <a:buFont typeface="Wingdings" pitchFamily="2" charset="2"/>
              <a:buChar char="v"/>
            </a:pPr>
            <a:r>
              <a:rPr lang="en-US" sz="1600" dirty="0" smtClean="0">
                <a:latin typeface="Calibri" pitchFamily="34" charset="0"/>
                <a:cs typeface="Calibri" pitchFamily="34" charset="0"/>
              </a:rPr>
              <a:t>Income</a:t>
            </a:r>
          </a:p>
          <a:p>
            <a:pPr marL="939800" lvl="1">
              <a:buSzPts val="1400"/>
              <a:buFont typeface="Wingdings" pitchFamily="2" charset="2"/>
              <a:buChar char="v"/>
            </a:pPr>
            <a:r>
              <a:rPr lang="en-US" sz="1600" dirty="0" smtClean="0">
                <a:latin typeface="Calibri" pitchFamily="34" charset="0"/>
                <a:cs typeface="Calibri" pitchFamily="34" charset="0"/>
              </a:rPr>
              <a:t>No of month in current residence</a:t>
            </a:r>
          </a:p>
          <a:p>
            <a:pPr marL="939800" lvl="1">
              <a:lnSpc>
                <a:spcPct val="100000"/>
              </a:lnSpc>
              <a:buSzPts val="1400"/>
              <a:buFont typeface="Wingdings" pitchFamily="2" charset="2"/>
              <a:buChar char="v"/>
            </a:pPr>
            <a:r>
              <a:rPr lang="en-US" sz="1600" dirty="0" smtClean="0">
                <a:latin typeface="Calibri" pitchFamily="34" charset="0"/>
                <a:cs typeface="Calibri" pitchFamily="34" charset="0"/>
              </a:rPr>
              <a:t>No of month in current company</a:t>
            </a:r>
            <a:endParaRPr lang="en-US" sz="1600" dirty="0">
              <a:latin typeface="Calibri" pitchFamily="34" charset="0"/>
              <a:cs typeface="Calibri" pitchFamily="34" charset="0"/>
            </a:endParaRPr>
          </a:p>
          <a:p>
            <a:pPr marL="482600">
              <a:buSzPts val="1400"/>
              <a:buFont typeface="Wingdings" pitchFamily="2" charset="2"/>
              <a:buChar char="v"/>
            </a:pPr>
            <a:r>
              <a:rPr lang="en-US" sz="2000" dirty="0" smtClean="0">
                <a:latin typeface="Calibri" pitchFamily="34" charset="0"/>
                <a:cs typeface="Calibri" pitchFamily="34" charset="0"/>
              </a:rPr>
              <a:t>Credit bureau data has many predictor which seems to be significant</a:t>
            </a:r>
          </a:p>
          <a:p>
            <a:pPr marL="939800" lvl="1">
              <a:buSzPts val="1400"/>
              <a:buFont typeface="Wingdings" pitchFamily="2" charset="2"/>
              <a:buChar char="v"/>
            </a:pPr>
            <a:r>
              <a:rPr lang="en-US" sz="1600" dirty="0" smtClean="0">
                <a:latin typeface="Calibri" pitchFamily="34" charset="0"/>
                <a:cs typeface="Calibri" pitchFamily="34" charset="0"/>
              </a:rPr>
              <a:t>No of times 90 DPD or worse in last 6 months</a:t>
            </a:r>
          </a:p>
          <a:p>
            <a:pPr marL="939800" lvl="1">
              <a:buSzPts val="1400"/>
              <a:buFont typeface="Wingdings" pitchFamily="2" charset="2"/>
              <a:buChar char="v"/>
            </a:pPr>
            <a:r>
              <a:rPr lang="en-US" sz="1600" dirty="0">
                <a:latin typeface="Calibri" pitchFamily="34" charset="0"/>
                <a:cs typeface="Calibri" pitchFamily="34" charset="0"/>
              </a:rPr>
              <a:t>No of times </a:t>
            </a:r>
            <a:r>
              <a:rPr lang="en-US" sz="1600" dirty="0" smtClean="0">
                <a:latin typeface="Calibri" pitchFamily="34" charset="0"/>
                <a:cs typeface="Calibri" pitchFamily="34" charset="0"/>
              </a:rPr>
              <a:t>60 </a:t>
            </a:r>
            <a:r>
              <a:rPr lang="en-US" sz="1600" dirty="0">
                <a:latin typeface="Calibri" pitchFamily="34" charset="0"/>
                <a:cs typeface="Calibri" pitchFamily="34" charset="0"/>
              </a:rPr>
              <a:t>DPD or worse in last 6 </a:t>
            </a:r>
            <a:r>
              <a:rPr lang="en-US" sz="1600" dirty="0" smtClean="0">
                <a:latin typeface="Calibri" pitchFamily="34" charset="0"/>
                <a:cs typeface="Calibri" pitchFamily="34" charset="0"/>
              </a:rPr>
              <a:t>months</a:t>
            </a:r>
          </a:p>
          <a:p>
            <a:pPr marL="939800" lvl="1">
              <a:buSzPts val="1400"/>
              <a:buFont typeface="Wingdings" pitchFamily="2" charset="2"/>
              <a:buChar char="v"/>
            </a:pPr>
            <a:r>
              <a:rPr lang="en-US" sz="1600" dirty="0">
                <a:latin typeface="Calibri" pitchFamily="34" charset="0"/>
                <a:cs typeface="Calibri" pitchFamily="34" charset="0"/>
              </a:rPr>
              <a:t>No of times </a:t>
            </a:r>
            <a:r>
              <a:rPr lang="en-US" sz="1600" dirty="0" smtClean="0">
                <a:latin typeface="Calibri" pitchFamily="34" charset="0"/>
                <a:cs typeface="Calibri" pitchFamily="34" charset="0"/>
              </a:rPr>
              <a:t>30 </a:t>
            </a:r>
            <a:r>
              <a:rPr lang="en-US" sz="1600" dirty="0">
                <a:latin typeface="Calibri" pitchFamily="34" charset="0"/>
                <a:cs typeface="Calibri" pitchFamily="34" charset="0"/>
              </a:rPr>
              <a:t>DPD or worse in last 6 </a:t>
            </a:r>
            <a:r>
              <a:rPr lang="en-US" sz="1600" dirty="0" smtClean="0">
                <a:latin typeface="Calibri" pitchFamily="34" charset="0"/>
                <a:cs typeface="Calibri" pitchFamily="34" charset="0"/>
              </a:rPr>
              <a:t>months</a:t>
            </a:r>
          </a:p>
          <a:p>
            <a:pPr marL="939800" lvl="1">
              <a:buSzPts val="1400"/>
              <a:buFont typeface="Wingdings" pitchFamily="2" charset="2"/>
              <a:buChar char="v"/>
            </a:pPr>
            <a:r>
              <a:rPr lang="en-US" sz="1600" dirty="0">
                <a:latin typeface="Calibri" pitchFamily="34" charset="0"/>
                <a:cs typeface="Calibri" pitchFamily="34" charset="0"/>
              </a:rPr>
              <a:t>No of times 90 DPD or worse in last </a:t>
            </a:r>
            <a:r>
              <a:rPr lang="en-US" sz="1600" dirty="0" smtClean="0">
                <a:latin typeface="Calibri" pitchFamily="34" charset="0"/>
                <a:cs typeface="Calibri" pitchFamily="34" charset="0"/>
              </a:rPr>
              <a:t>12 months</a:t>
            </a:r>
          </a:p>
          <a:p>
            <a:pPr marL="939800" lvl="1">
              <a:buSzPts val="1400"/>
              <a:buFont typeface="Wingdings" pitchFamily="2" charset="2"/>
              <a:buChar char="v"/>
            </a:pPr>
            <a:r>
              <a:rPr lang="en-US" sz="1600" dirty="0">
                <a:latin typeface="Calibri" pitchFamily="34" charset="0"/>
                <a:cs typeface="Calibri" pitchFamily="34" charset="0"/>
              </a:rPr>
              <a:t>No of times </a:t>
            </a:r>
            <a:r>
              <a:rPr lang="en-US" sz="1600" dirty="0" smtClean="0">
                <a:latin typeface="Calibri" pitchFamily="34" charset="0"/>
                <a:cs typeface="Calibri" pitchFamily="34" charset="0"/>
              </a:rPr>
              <a:t>60 </a:t>
            </a:r>
            <a:r>
              <a:rPr lang="en-US" sz="1600" dirty="0">
                <a:latin typeface="Calibri" pitchFamily="34" charset="0"/>
                <a:cs typeface="Calibri" pitchFamily="34" charset="0"/>
              </a:rPr>
              <a:t>DPD or worse in last </a:t>
            </a:r>
            <a:r>
              <a:rPr lang="en-US" sz="1600" dirty="0" smtClean="0">
                <a:latin typeface="Calibri" pitchFamily="34" charset="0"/>
                <a:cs typeface="Calibri" pitchFamily="34" charset="0"/>
              </a:rPr>
              <a:t>12 months</a:t>
            </a:r>
          </a:p>
          <a:p>
            <a:pPr marL="939800" lvl="1">
              <a:buSzPts val="1400"/>
              <a:buFont typeface="Wingdings" pitchFamily="2" charset="2"/>
              <a:buChar char="v"/>
            </a:pPr>
            <a:r>
              <a:rPr lang="en-US" sz="1600" dirty="0">
                <a:latin typeface="Calibri" pitchFamily="34" charset="0"/>
                <a:cs typeface="Calibri" pitchFamily="34" charset="0"/>
              </a:rPr>
              <a:t>No of times </a:t>
            </a:r>
            <a:r>
              <a:rPr lang="en-US" sz="1600" dirty="0" smtClean="0">
                <a:latin typeface="Calibri" pitchFamily="34" charset="0"/>
                <a:cs typeface="Calibri" pitchFamily="34" charset="0"/>
              </a:rPr>
              <a:t>30 </a:t>
            </a:r>
            <a:r>
              <a:rPr lang="en-US" sz="1600" dirty="0">
                <a:latin typeface="Calibri" pitchFamily="34" charset="0"/>
                <a:cs typeface="Calibri" pitchFamily="34" charset="0"/>
              </a:rPr>
              <a:t>DPD or worse in last </a:t>
            </a:r>
            <a:r>
              <a:rPr lang="en-US" sz="1600" dirty="0" smtClean="0">
                <a:latin typeface="Calibri" pitchFamily="34" charset="0"/>
                <a:cs typeface="Calibri" pitchFamily="34" charset="0"/>
              </a:rPr>
              <a:t>12 months</a:t>
            </a:r>
            <a:endParaRPr lang="en-US" sz="2000" dirty="0">
              <a:latin typeface="Calibri" pitchFamily="34" charset="0"/>
              <a:cs typeface="Calibri" pitchFamily="34" charset="0"/>
            </a:endParaRPr>
          </a:p>
          <a:p>
            <a:pPr marL="482600">
              <a:buSzPts val="1400"/>
              <a:buFont typeface="Wingdings" pitchFamily="2" charset="2"/>
              <a:buChar char="v"/>
            </a:pPr>
            <a:r>
              <a:rPr lang="en-US" sz="2000" dirty="0" smtClean="0">
                <a:latin typeface="Calibri" pitchFamily="34" charset="0"/>
                <a:cs typeface="Calibri" pitchFamily="34" charset="0"/>
              </a:rPr>
              <a:t>There </a:t>
            </a:r>
            <a:r>
              <a:rPr lang="en-US" sz="2000" dirty="0">
                <a:latin typeface="Calibri" pitchFamily="34" charset="0"/>
                <a:cs typeface="Calibri" pitchFamily="34" charset="0"/>
              </a:rPr>
              <a:t>is some significant correlation in credit bureau data ,but no correlation in demographic data</a:t>
            </a:r>
            <a:endParaRPr lang="en-US" sz="2000" dirty="0" smtClean="0">
              <a:latin typeface="Calibri" pitchFamily="34" charset="0"/>
              <a:cs typeface="Calibri" pitchFamily="34" charset="0"/>
            </a:endParaRPr>
          </a:p>
          <a:p>
            <a:pPr marL="939800" lvl="1">
              <a:buSzPts val="1400"/>
              <a:buFont typeface="Wingdings" pitchFamily="2" charset="2"/>
              <a:buChar char="v"/>
            </a:pPr>
            <a:endParaRPr lang="en-US" sz="1600" dirty="0" smtClean="0">
              <a:latin typeface="Calibri" pitchFamily="34" charset="0"/>
              <a:cs typeface="Calibri" pitchFamily="34" charset="0"/>
            </a:endParaRPr>
          </a:p>
          <a:p>
            <a:pPr marL="939800" lvl="1">
              <a:buSzPts val="1400"/>
              <a:buFont typeface="Wingdings" pitchFamily="2" charset="2"/>
              <a:buChar char="v"/>
            </a:pPr>
            <a:endParaRPr lang="en-US" sz="1600" dirty="0" smtClean="0">
              <a:latin typeface="Calibri" pitchFamily="34" charset="0"/>
              <a:cs typeface="Calibri" pitchFamily="34" charset="0"/>
            </a:endParaRPr>
          </a:p>
          <a:p>
            <a:pPr marL="596900" lvl="1" indent="0">
              <a:buSzPts val="1400"/>
              <a:buNone/>
            </a:pPr>
            <a:endParaRPr lang="en-US" sz="1600" dirty="0">
              <a:latin typeface="Calibri" pitchFamily="34" charset="0"/>
              <a:cs typeface="Calibri" pitchFamily="34" charset="0"/>
            </a:endParaRPr>
          </a:p>
        </p:txBody>
      </p:sp>
      <p:sp>
        <p:nvSpPr>
          <p:cNvPr id="8"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spc="-10" dirty="0" smtClean="0">
                <a:latin typeface="Calibri" pitchFamily="34" charset="0"/>
                <a:cs typeface="Calibri" pitchFamily="34" charset="0"/>
              </a:rPr>
              <a:t>Conclusion :EDA</a:t>
            </a:r>
            <a:endParaRPr lang="en-US" sz="4800" dirty="0">
              <a:latin typeface="Calibri" pitchFamily="34" charset="0"/>
              <a:cs typeface="Calibri" pitchFamily="34" charset="0"/>
            </a:endParaRPr>
          </a:p>
        </p:txBody>
      </p:sp>
    </p:spTree>
    <p:extLst>
      <p:ext uri="{BB962C8B-B14F-4D97-AF65-F5344CB8AC3E}">
        <p14:creationId xmlns:p14="http://schemas.microsoft.com/office/powerpoint/2010/main" xmlns="" val="4146058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body" idx="1"/>
          </p:nvPr>
        </p:nvSpPr>
        <p:spPr>
          <a:xfrm>
            <a:off x="418597" y="1450383"/>
            <a:ext cx="11168742" cy="5284787"/>
          </a:xfrm>
          <a:prstGeom prst="rect">
            <a:avLst/>
          </a:prstGeom>
          <a:noFill/>
          <a:ln>
            <a:noFill/>
          </a:ln>
        </p:spPr>
        <p:txBody>
          <a:bodyPr spcFirstLastPara="1" wrap="square" lIns="91425" tIns="45700" rIns="91425" bIns="45700" anchor="t" anchorCtr="0">
            <a:noAutofit/>
          </a:bodyPr>
          <a:lstStyle/>
          <a:p>
            <a:pPr marL="368300" lvl="0" algn="l" rtl="0">
              <a:spcBef>
                <a:spcPts val="1000"/>
              </a:spcBef>
              <a:spcAft>
                <a:spcPts val="0"/>
              </a:spcAft>
              <a:buSzPts val="1400"/>
              <a:buFont typeface="Wingdings" pitchFamily="2" charset="2"/>
              <a:buChar char="v"/>
            </a:pPr>
            <a:endParaRPr lang="en-US" sz="2000" dirty="0" smtClean="0">
              <a:solidFill>
                <a:schemeClr val="tx1"/>
              </a:solidFill>
              <a:latin typeface="Calibri" pitchFamily="34" charset="0"/>
              <a:cs typeface="Calibri" pitchFamily="34" charset="0"/>
            </a:endParaRPr>
          </a:p>
          <a:p>
            <a:pPr marL="368300">
              <a:buSzPts val="1400"/>
              <a:buFont typeface="Wingdings" pitchFamily="2" charset="2"/>
              <a:buChar char="v"/>
            </a:pPr>
            <a:r>
              <a:rPr lang="en-US" sz="2000" dirty="0">
                <a:solidFill>
                  <a:schemeClr val="tx1"/>
                </a:solidFill>
                <a:latin typeface="Calibri" pitchFamily="34" charset="0"/>
                <a:cs typeface="Calibri" pitchFamily="34" charset="0"/>
              </a:rPr>
              <a:t>WOE and IV values are calculated for each of the attributes using information and python functions</a:t>
            </a:r>
          </a:p>
          <a:p>
            <a:pPr marL="368300">
              <a:buSzPts val="1400"/>
              <a:buFont typeface="Wingdings" pitchFamily="2" charset="2"/>
              <a:buChar char="v"/>
            </a:pPr>
            <a:r>
              <a:rPr lang="en-US" sz="2000" dirty="0">
                <a:solidFill>
                  <a:schemeClr val="tx1"/>
                </a:solidFill>
                <a:latin typeface="Calibri" pitchFamily="34" charset="0"/>
                <a:cs typeface="Calibri" pitchFamily="34" charset="0"/>
              </a:rPr>
              <a:t>Attributes for which WOE values that were made by default using the python functions and were not monotonically changing across  bins, coarser bins were made by decreasing the number of bins until monotonic behavior is observed across </a:t>
            </a:r>
            <a:r>
              <a:rPr lang="en-US" sz="2000" dirty="0" smtClean="0">
                <a:solidFill>
                  <a:schemeClr val="tx1"/>
                </a:solidFill>
                <a:latin typeface="Calibri" pitchFamily="34" charset="0"/>
                <a:cs typeface="Calibri" pitchFamily="34" charset="0"/>
              </a:rPr>
              <a:t>bins</a:t>
            </a:r>
          </a:p>
          <a:p>
            <a:pPr marL="368300">
              <a:buSzPts val="1400"/>
              <a:buFont typeface="Wingdings" pitchFamily="2" charset="2"/>
              <a:buChar char="v"/>
            </a:pPr>
            <a:r>
              <a:rPr lang="en-US" sz="2000" dirty="0">
                <a:solidFill>
                  <a:schemeClr val="tx1"/>
                </a:solidFill>
                <a:latin typeface="Calibri" pitchFamily="34" charset="0"/>
                <a:cs typeface="Calibri" pitchFamily="34" charset="0"/>
              </a:rPr>
              <a:t>For 9 variables with Missing values, the variable values were replaced by their corresponding WOE </a:t>
            </a:r>
            <a:r>
              <a:rPr lang="en-US" sz="2000" dirty="0" smtClean="0">
                <a:solidFill>
                  <a:schemeClr val="tx1"/>
                </a:solidFill>
                <a:latin typeface="Calibri" pitchFamily="34" charset="0"/>
                <a:cs typeface="Calibri" pitchFamily="34" charset="0"/>
              </a:rPr>
              <a:t>values</a:t>
            </a:r>
          </a:p>
          <a:p>
            <a:pPr marL="368300">
              <a:buSzPts val="1400"/>
              <a:buFont typeface="Wingdings" pitchFamily="2" charset="2"/>
              <a:buChar char="v"/>
            </a:pPr>
            <a:r>
              <a:rPr lang="en-US" sz="2000" dirty="0">
                <a:solidFill>
                  <a:schemeClr val="tx1"/>
                </a:solidFill>
                <a:latin typeface="Calibri" pitchFamily="34" charset="0"/>
                <a:cs typeface="Calibri" pitchFamily="34" charset="0"/>
              </a:rPr>
              <a:t>Information Value helps in reducing Dimension</a:t>
            </a:r>
          </a:p>
          <a:p>
            <a:pPr marL="368300">
              <a:buSzPts val="1400"/>
              <a:buFont typeface="Wingdings" pitchFamily="2" charset="2"/>
              <a:buChar char="v"/>
            </a:pPr>
            <a:r>
              <a:rPr lang="en-US" sz="2000" dirty="0">
                <a:solidFill>
                  <a:schemeClr val="tx1"/>
                </a:solidFill>
                <a:latin typeface="Calibri" pitchFamily="34" charset="0"/>
                <a:cs typeface="Calibri" pitchFamily="34" charset="0"/>
              </a:rPr>
              <a:t>Weight of Evidence shows the effect of each independent variable on the  dependent variable</a:t>
            </a:r>
          </a:p>
          <a:p>
            <a:pPr marL="368300">
              <a:buSzPts val="1400"/>
              <a:buFont typeface="Wingdings" pitchFamily="2" charset="2"/>
              <a:buChar char="v"/>
            </a:pPr>
            <a:r>
              <a:rPr lang="en-US" sz="2000" dirty="0">
                <a:solidFill>
                  <a:schemeClr val="tx1"/>
                </a:solidFill>
                <a:latin typeface="Calibri" pitchFamily="34" charset="0"/>
                <a:cs typeface="Calibri" pitchFamily="34" charset="0"/>
              </a:rPr>
              <a:t>Data Balancing is carried out using </a:t>
            </a:r>
            <a:r>
              <a:rPr lang="en-US" sz="2000" dirty="0" smtClean="0">
                <a:solidFill>
                  <a:schemeClr val="tx1"/>
                </a:solidFill>
                <a:latin typeface="Calibri" pitchFamily="34" charset="0"/>
                <a:cs typeface="Calibri" pitchFamily="34" charset="0"/>
              </a:rPr>
              <a:t>SMOTE</a:t>
            </a:r>
            <a:endParaRPr lang="en-US" sz="2000" dirty="0">
              <a:solidFill>
                <a:schemeClr val="tx1"/>
              </a:solidFill>
              <a:latin typeface="Calibri" pitchFamily="34" charset="0"/>
              <a:cs typeface="Calibri" pitchFamily="34" charset="0"/>
            </a:endParaRPr>
          </a:p>
        </p:txBody>
      </p:sp>
      <p:sp>
        <p:nvSpPr>
          <p:cNvPr id="8"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spc="-10" dirty="0" smtClean="0">
                <a:latin typeface="Calibri" pitchFamily="34" charset="0"/>
                <a:cs typeface="Calibri" pitchFamily="34" charset="0"/>
              </a:rPr>
              <a:t>WOE &amp; IV Analysis</a:t>
            </a:r>
            <a:endParaRPr lang="en-US" sz="4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body" idx="1"/>
          </p:nvPr>
        </p:nvSpPr>
        <p:spPr>
          <a:xfrm>
            <a:off x="404949" y="914400"/>
            <a:ext cx="11168742" cy="5284787"/>
          </a:xfrm>
          <a:prstGeom prst="rect">
            <a:avLst/>
          </a:prstGeom>
          <a:noFill/>
          <a:ln>
            <a:noFill/>
          </a:ln>
        </p:spPr>
        <p:txBody>
          <a:bodyPr spcFirstLastPara="1" wrap="square" lIns="91425" tIns="45700" rIns="91425" bIns="45700" anchor="t" anchorCtr="0">
            <a:noAutofit/>
          </a:bodyPr>
          <a:lstStyle/>
          <a:p>
            <a:pPr marL="368300" lvl="0" algn="l" rtl="0">
              <a:spcBef>
                <a:spcPts val="1000"/>
              </a:spcBef>
              <a:spcAft>
                <a:spcPts val="0"/>
              </a:spcAft>
              <a:buSzPts val="1400"/>
              <a:buFont typeface="Wingdings" pitchFamily="2" charset="2"/>
              <a:buChar char="v"/>
            </a:pPr>
            <a:endParaRPr lang="en-US" sz="2000" dirty="0" smtClean="0">
              <a:solidFill>
                <a:schemeClr val="tx1"/>
              </a:solidFill>
              <a:latin typeface="Calibri" pitchFamily="34" charset="0"/>
              <a:cs typeface="Calibri" pitchFamily="34" charset="0"/>
            </a:endParaRPr>
          </a:p>
          <a:p>
            <a:pPr marL="368300" lvl="0">
              <a:buSzPts val="1400"/>
              <a:buFont typeface="Wingdings" pitchFamily="2" charset="2"/>
              <a:buChar char="v"/>
            </a:pPr>
            <a:r>
              <a:rPr lang="en-US" sz="2000" dirty="0">
                <a:solidFill>
                  <a:schemeClr val="tx1"/>
                </a:solidFill>
                <a:latin typeface="Calibri" pitchFamily="34" charset="0"/>
                <a:cs typeface="Calibri" pitchFamily="34" charset="0"/>
              </a:rPr>
              <a:t>From our IV analysis we can see that there are many not so useful predictors in the demographic data set like age, gender , profession , type of residence ,education ,no. of dependents and marital status.</a:t>
            </a:r>
          </a:p>
          <a:p>
            <a:pPr marL="368300" lvl="0">
              <a:buSzPts val="1400"/>
              <a:buFont typeface="Wingdings" pitchFamily="2" charset="2"/>
              <a:buChar char="v"/>
            </a:pPr>
            <a:r>
              <a:rPr lang="en-US" sz="2000" dirty="0">
                <a:solidFill>
                  <a:schemeClr val="tx1"/>
                </a:solidFill>
                <a:latin typeface="Calibri" pitchFamily="34" charset="0"/>
                <a:cs typeface="Calibri" pitchFamily="34" charset="0"/>
              </a:rPr>
              <a:t>In Credit bureau data we can see that almost all the predictors are strong predictor except or one which is outstanding balance ,which is suspiciously strong predictor</a:t>
            </a:r>
            <a:r>
              <a:rPr lang="en-US" sz="2000" dirty="0" smtClean="0">
                <a:solidFill>
                  <a:schemeClr val="tx1"/>
                </a:solidFill>
                <a:latin typeface="Calibri" pitchFamily="34" charset="0"/>
                <a:cs typeface="Calibri" pitchFamily="34" charset="0"/>
              </a:rPr>
              <a:t>.</a:t>
            </a:r>
            <a:endParaRPr lang="en-US" sz="2000" dirty="0">
              <a:solidFill>
                <a:schemeClr val="tx1"/>
              </a:solidFill>
              <a:latin typeface="Calibri" pitchFamily="34" charset="0"/>
              <a:cs typeface="Calibri" pitchFamily="34" charset="0"/>
            </a:endParaRPr>
          </a:p>
        </p:txBody>
      </p:sp>
      <p:pic>
        <p:nvPicPr>
          <p:cNvPr id="133" name="Google Shape;133;p18" descr="gain.png"/>
          <p:cNvPicPr preferRelativeResize="0"/>
          <p:nvPr/>
        </p:nvPicPr>
        <p:blipFill rotWithShape="1">
          <a:blip r:embed="rId3">
            <a:alphaModFix/>
          </a:blip>
          <a:srcRect/>
          <a:stretch/>
        </p:blipFill>
        <p:spPr>
          <a:xfrm>
            <a:off x="587635" y="3272589"/>
            <a:ext cx="4305778" cy="2385125"/>
          </a:xfrm>
          <a:prstGeom prst="rect">
            <a:avLst/>
          </a:prstGeom>
          <a:noFill/>
          <a:ln>
            <a:noFill/>
          </a:ln>
        </p:spPr>
      </p:pic>
      <p:sp>
        <p:nvSpPr>
          <p:cNvPr id="134" name="Google Shape;134;p18"/>
          <p:cNvSpPr txBox="1"/>
          <p:nvPr/>
        </p:nvSpPr>
        <p:spPr>
          <a:xfrm>
            <a:off x="1143000" y="5967663"/>
            <a:ext cx="2653612"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Information Value or Demographic data</a:t>
            </a:r>
            <a:endParaRPr sz="1200">
              <a:solidFill>
                <a:schemeClr val="dk1"/>
              </a:solidFill>
              <a:latin typeface="Calibri"/>
              <a:ea typeface="Calibri"/>
              <a:cs typeface="Calibri"/>
              <a:sym typeface="Calibri"/>
            </a:endParaRPr>
          </a:p>
        </p:txBody>
      </p:sp>
      <p:pic>
        <p:nvPicPr>
          <p:cNvPr id="135" name="Google Shape;135;p18" descr="gain.png"/>
          <p:cNvPicPr preferRelativeResize="0"/>
          <p:nvPr/>
        </p:nvPicPr>
        <p:blipFill rotWithShape="1">
          <a:blip r:embed="rId4">
            <a:alphaModFix/>
          </a:blip>
          <a:srcRect/>
          <a:stretch/>
        </p:blipFill>
        <p:spPr>
          <a:xfrm>
            <a:off x="6822159" y="3053687"/>
            <a:ext cx="4150641" cy="2637250"/>
          </a:xfrm>
          <a:prstGeom prst="rect">
            <a:avLst/>
          </a:prstGeom>
          <a:noFill/>
          <a:ln>
            <a:noFill/>
          </a:ln>
        </p:spPr>
      </p:pic>
      <p:sp>
        <p:nvSpPr>
          <p:cNvPr id="136" name="Google Shape;136;p18"/>
          <p:cNvSpPr txBox="1"/>
          <p:nvPr/>
        </p:nvSpPr>
        <p:spPr>
          <a:xfrm>
            <a:off x="7772400" y="5979695"/>
            <a:ext cx="283058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Information Values for Credit Bureau Data </a:t>
            </a:r>
            <a:endParaRPr sz="1200">
              <a:solidFill>
                <a:schemeClr val="dk1"/>
              </a:solidFill>
              <a:latin typeface="Calibri"/>
              <a:ea typeface="Calibri"/>
              <a:cs typeface="Calibri"/>
              <a:sym typeface="Calibri"/>
            </a:endParaRPr>
          </a:p>
        </p:txBody>
      </p:sp>
      <p:sp>
        <p:nvSpPr>
          <p:cNvPr id="8"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spc="-10" dirty="0" smtClean="0">
                <a:latin typeface="Calibri" pitchFamily="34" charset="0"/>
                <a:cs typeface="Calibri" pitchFamily="34" charset="0"/>
              </a:rPr>
              <a:t>WOE &amp; IV Analysis</a:t>
            </a:r>
            <a:endParaRPr lang="en-US" sz="4800" dirty="0">
              <a:latin typeface="Calibri" pitchFamily="34" charset="0"/>
              <a:cs typeface="Calibri" pitchFamily="34" charset="0"/>
            </a:endParaRPr>
          </a:p>
        </p:txBody>
      </p:sp>
    </p:spTree>
    <p:extLst>
      <p:ext uri="{BB962C8B-B14F-4D97-AF65-F5344CB8AC3E}">
        <p14:creationId xmlns:p14="http://schemas.microsoft.com/office/powerpoint/2010/main" xmlns="" val="1771786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5" name="object 3"/>
          <p:cNvSpPr txBox="1"/>
          <p:nvPr/>
        </p:nvSpPr>
        <p:spPr>
          <a:xfrm>
            <a:off x="1046898" y="1297211"/>
            <a:ext cx="10057130" cy="6753131"/>
          </a:xfrm>
          <a:prstGeom prst="rect">
            <a:avLst/>
          </a:prstGeom>
        </p:spPr>
        <p:txBody>
          <a:bodyPr vert="horz" wrap="square" lIns="0" tIns="12700" rIns="0" bIns="0" rtlCol="0">
            <a:spAutoFit/>
          </a:bodyPr>
          <a:lstStyle/>
          <a:p>
            <a:pPr marL="298450" indent="-285750">
              <a:spcBef>
                <a:spcPts val="100"/>
              </a:spcBef>
              <a:buFont typeface="Wingdings" pitchFamily="2" charset="2"/>
              <a:buChar char="v"/>
            </a:pPr>
            <a:r>
              <a:rPr sz="1800" b="1" spc="-5" dirty="0">
                <a:latin typeface="Calibri" pitchFamily="34" charset="0"/>
                <a:cs typeface="Calibri" pitchFamily="34" charset="0"/>
              </a:rPr>
              <a:t>OUTLIER</a:t>
            </a:r>
            <a:r>
              <a:rPr sz="1800" b="1" spc="-10" dirty="0">
                <a:latin typeface="Calibri" pitchFamily="34" charset="0"/>
                <a:cs typeface="Calibri" pitchFamily="34" charset="0"/>
              </a:rPr>
              <a:t> </a:t>
            </a:r>
            <a:r>
              <a:rPr sz="1800" b="1" spc="-30" dirty="0" smtClean="0">
                <a:latin typeface="Calibri" pitchFamily="34" charset="0"/>
                <a:cs typeface="Calibri" pitchFamily="34" charset="0"/>
              </a:rPr>
              <a:t>TREATMENT</a:t>
            </a:r>
            <a:endParaRPr sz="1800" dirty="0">
              <a:latin typeface="Calibri" pitchFamily="34" charset="0"/>
              <a:cs typeface="Calibri" pitchFamily="34" charset="0"/>
            </a:endParaRPr>
          </a:p>
          <a:p>
            <a:pPr marL="12700" lvl="6"/>
            <a:r>
              <a:rPr lang="en-US" sz="1800" dirty="0" smtClean="0">
                <a:latin typeface="Calibri" pitchFamily="34" charset="0"/>
                <a:cs typeface="Calibri" pitchFamily="34" charset="0"/>
              </a:rPr>
              <a:t>	Need to perform the outlier treatment on the dataset before building model</a:t>
            </a:r>
            <a:endParaRPr sz="1800" dirty="0">
              <a:latin typeface="Calibri" pitchFamily="34" charset="0"/>
              <a:cs typeface="Calibri" pitchFamily="34" charset="0"/>
            </a:endParaRPr>
          </a:p>
          <a:p>
            <a:pPr marL="298450" indent="-285750">
              <a:buFont typeface="Wingdings" pitchFamily="2" charset="2"/>
              <a:buChar char="v"/>
            </a:pPr>
            <a:r>
              <a:rPr sz="1800" b="1" spc="-55" dirty="0">
                <a:latin typeface="Calibri" pitchFamily="34" charset="0"/>
                <a:cs typeface="Calibri" pitchFamily="34" charset="0"/>
              </a:rPr>
              <a:t>DATA</a:t>
            </a:r>
            <a:r>
              <a:rPr sz="1800" b="1" spc="-60" dirty="0">
                <a:latin typeface="Calibri" pitchFamily="34" charset="0"/>
                <a:cs typeface="Calibri" pitchFamily="34" charset="0"/>
              </a:rPr>
              <a:t> </a:t>
            </a:r>
            <a:r>
              <a:rPr sz="1800" b="1" spc="-5" dirty="0" smtClean="0">
                <a:latin typeface="Calibri" pitchFamily="34" charset="0"/>
                <a:cs typeface="Calibri" pitchFamily="34" charset="0"/>
              </a:rPr>
              <a:t>SCALING</a:t>
            </a:r>
            <a:endParaRPr sz="1800" dirty="0">
              <a:latin typeface="Calibri" pitchFamily="34" charset="0"/>
              <a:cs typeface="Calibri" pitchFamily="34" charset="0"/>
            </a:endParaRPr>
          </a:p>
          <a:p>
            <a:pPr marL="12700"/>
            <a:r>
              <a:rPr lang="en-US" sz="1800" spc="-5" dirty="0" smtClean="0">
                <a:latin typeface="Calibri" pitchFamily="34" charset="0"/>
                <a:cs typeface="Calibri" pitchFamily="34" charset="0"/>
              </a:rPr>
              <a:t>	Need to scale the all variables except performance tag and app id using either min </a:t>
            </a:r>
            <a:r>
              <a:rPr lang="en-US" sz="1800" spc="-5" dirty="0" err="1" smtClean="0">
                <a:latin typeface="Calibri" pitchFamily="34" charset="0"/>
                <a:cs typeface="Calibri" pitchFamily="34" charset="0"/>
              </a:rPr>
              <a:t>nax</a:t>
            </a:r>
            <a:r>
              <a:rPr lang="en-US" sz="1800" spc="-5" dirty="0" smtClean="0">
                <a:latin typeface="Calibri" pitchFamily="34" charset="0"/>
                <a:cs typeface="Calibri" pitchFamily="34" charset="0"/>
              </a:rPr>
              <a:t> or using 	standard scalar </a:t>
            </a:r>
            <a:endParaRPr sz="1800" dirty="0">
              <a:latin typeface="Calibri" pitchFamily="34" charset="0"/>
              <a:cs typeface="Calibri" pitchFamily="34" charset="0"/>
            </a:endParaRPr>
          </a:p>
          <a:p>
            <a:pPr marL="298450" indent="-285750">
              <a:buFont typeface="Wingdings" pitchFamily="2" charset="2"/>
              <a:buChar char="v"/>
            </a:pPr>
            <a:r>
              <a:rPr sz="1800" b="1" spc="-55" dirty="0">
                <a:latin typeface="Calibri" pitchFamily="34" charset="0"/>
                <a:cs typeface="Calibri" pitchFamily="34" charset="0"/>
              </a:rPr>
              <a:t>DATA</a:t>
            </a:r>
            <a:r>
              <a:rPr sz="1800" b="1" spc="-60" dirty="0">
                <a:latin typeface="Calibri" pitchFamily="34" charset="0"/>
                <a:cs typeface="Calibri" pitchFamily="34" charset="0"/>
              </a:rPr>
              <a:t> </a:t>
            </a:r>
            <a:r>
              <a:rPr sz="1800" b="1" spc="-30" dirty="0" smtClean="0">
                <a:latin typeface="Calibri" pitchFamily="34" charset="0"/>
                <a:cs typeface="Calibri" pitchFamily="34" charset="0"/>
              </a:rPr>
              <a:t>SPLIT</a:t>
            </a:r>
            <a:endParaRPr sz="1800" dirty="0">
              <a:latin typeface="Calibri" pitchFamily="34" charset="0"/>
              <a:cs typeface="Calibri" pitchFamily="34" charset="0"/>
            </a:endParaRPr>
          </a:p>
          <a:p>
            <a:pPr>
              <a:spcBef>
                <a:spcPts val="15"/>
              </a:spcBef>
            </a:pPr>
            <a:r>
              <a:rPr lang="en-US" sz="1800" dirty="0" smtClean="0">
                <a:latin typeface="Calibri" pitchFamily="34" charset="0"/>
                <a:cs typeface="Calibri" pitchFamily="34" charset="0"/>
              </a:rPr>
              <a:t>	1. Data needs to be split in Train and Test in 70 : 30 ratio</a:t>
            </a:r>
          </a:p>
          <a:p>
            <a:pPr>
              <a:spcBef>
                <a:spcPts val="15"/>
              </a:spcBef>
            </a:pPr>
            <a:r>
              <a:rPr lang="en-US" sz="1800" spc="-5" dirty="0" smtClean="0"/>
              <a:t>	</a:t>
            </a:r>
            <a:r>
              <a:rPr lang="en-US" sz="1800" dirty="0">
                <a:latin typeface="Calibri" pitchFamily="34" charset="0"/>
                <a:cs typeface="Calibri" pitchFamily="34" charset="0"/>
              </a:rPr>
              <a:t>2. All models are trained on training datasets and  regularization was done by tuning of 	    hyper </a:t>
            </a:r>
            <a:r>
              <a:rPr lang="en-US" sz="1800" dirty="0" smtClean="0">
                <a:latin typeface="Calibri" pitchFamily="34" charset="0"/>
                <a:cs typeface="Calibri" pitchFamily="34" charset="0"/>
              </a:rPr>
              <a:t>	    parameters </a:t>
            </a:r>
            <a:r>
              <a:rPr lang="en-US" sz="1800" dirty="0">
                <a:latin typeface="Calibri" pitchFamily="34" charset="0"/>
                <a:cs typeface="Calibri" pitchFamily="34" charset="0"/>
              </a:rPr>
              <a:t>with cross validation on validation datasets.</a:t>
            </a:r>
          </a:p>
          <a:p>
            <a:pPr>
              <a:spcBef>
                <a:spcPts val="15"/>
              </a:spcBef>
            </a:pPr>
            <a:r>
              <a:rPr lang="en-US" sz="1800" dirty="0">
                <a:latin typeface="Calibri" pitchFamily="34" charset="0"/>
                <a:cs typeface="Calibri" pitchFamily="34" charset="0"/>
              </a:rPr>
              <a:t>	3. All the models are tested  on test datasets that were kept separate from training and 	    </a:t>
            </a:r>
            <a:r>
              <a:rPr lang="en-US" sz="1800" dirty="0" smtClean="0">
                <a:latin typeface="Calibri" pitchFamily="34" charset="0"/>
                <a:cs typeface="Calibri" pitchFamily="34" charset="0"/>
              </a:rPr>
              <a:t>	     validation </a:t>
            </a:r>
            <a:r>
              <a:rPr lang="en-US" sz="1800" dirty="0">
                <a:latin typeface="Calibri" pitchFamily="34" charset="0"/>
                <a:cs typeface="Calibri" pitchFamily="34" charset="0"/>
              </a:rPr>
              <a:t>datasets</a:t>
            </a:r>
            <a:r>
              <a:rPr lang="en-US" sz="1800" dirty="0" smtClean="0">
                <a:latin typeface="Calibri" pitchFamily="34" charset="0"/>
                <a:cs typeface="Calibri" pitchFamily="34" charset="0"/>
              </a:rPr>
              <a:t>.</a:t>
            </a:r>
            <a:endParaRPr sz="1800" dirty="0">
              <a:latin typeface="Calibri" pitchFamily="34" charset="0"/>
              <a:cs typeface="Calibri" pitchFamily="34" charset="0"/>
            </a:endParaRPr>
          </a:p>
          <a:p>
            <a:pPr marL="298450" indent="-285750">
              <a:buFont typeface="Wingdings" pitchFamily="2" charset="2"/>
              <a:buChar char="v"/>
            </a:pPr>
            <a:r>
              <a:rPr sz="1800" b="1" spc="-55" dirty="0">
                <a:latin typeface="Calibri" pitchFamily="34" charset="0"/>
                <a:cs typeface="Calibri" pitchFamily="34" charset="0"/>
              </a:rPr>
              <a:t>DATA</a:t>
            </a:r>
            <a:r>
              <a:rPr sz="1800" b="1" spc="-60" dirty="0">
                <a:latin typeface="Calibri" pitchFamily="34" charset="0"/>
                <a:cs typeface="Calibri" pitchFamily="34" charset="0"/>
              </a:rPr>
              <a:t> </a:t>
            </a:r>
            <a:r>
              <a:rPr sz="1800" b="1" spc="-5" dirty="0" smtClean="0">
                <a:latin typeface="Calibri" pitchFamily="34" charset="0"/>
                <a:cs typeface="Calibri" pitchFamily="34" charset="0"/>
              </a:rPr>
              <a:t>SAMPLING</a:t>
            </a:r>
            <a:endParaRPr lang="en-US" sz="1800" b="1" spc="-5" dirty="0" smtClean="0">
              <a:latin typeface="Calibri" pitchFamily="34" charset="0"/>
              <a:cs typeface="Calibri" pitchFamily="34" charset="0"/>
            </a:endParaRPr>
          </a:p>
          <a:p>
            <a:pPr marL="12700"/>
            <a:r>
              <a:rPr lang="en-US" sz="1800" b="1" spc="-5" dirty="0">
                <a:latin typeface="Calibri" pitchFamily="34" charset="0"/>
                <a:cs typeface="Calibri" pitchFamily="34" charset="0"/>
              </a:rPr>
              <a:t>	</a:t>
            </a:r>
            <a:r>
              <a:rPr lang="en-US" sz="1800" spc="-5" dirty="0">
                <a:latin typeface="Calibri" pitchFamily="34" charset="0"/>
                <a:cs typeface="Calibri" pitchFamily="34" charset="0"/>
              </a:rPr>
              <a:t>The </a:t>
            </a:r>
            <a:r>
              <a:rPr lang="en-US" sz="1800" spc="-5" dirty="0" smtClean="0">
                <a:latin typeface="Calibri" pitchFamily="34" charset="0"/>
                <a:cs typeface="Calibri" pitchFamily="34" charset="0"/>
              </a:rPr>
              <a:t>given data </a:t>
            </a:r>
            <a:r>
              <a:rPr lang="en-US" sz="1800" spc="-5" dirty="0">
                <a:latin typeface="Calibri" pitchFamily="34" charset="0"/>
                <a:cs typeface="Calibri" pitchFamily="34" charset="0"/>
              </a:rPr>
              <a:t>is </a:t>
            </a:r>
            <a:r>
              <a:rPr lang="en-US" sz="1800" spc="-5" dirty="0" smtClean="0">
                <a:latin typeface="Calibri" pitchFamily="34" charset="0"/>
                <a:cs typeface="Calibri" pitchFamily="34" charset="0"/>
              </a:rPr>
              <a:t>highly imbalanced. We have to sampled data using any available package for 	balancing the training data sets</a:t>
            </a:r>
          </a:p>
          <a:p>
            <a:pPr marL="355600" indent="-342900">
              <a:buFont typeface="Wingdings" pitchFamily="2" charset="2"/>
              <a:buChar char="v"/>
            </a:pPr>
            <a:r>
              <a:rPr lang="en-US" sz="2000" b="1" spc="-5" dirty="0" smtClean="0">
                <a:latin typeface="Calibri" pitchFamily="34" charset="0"/>
                <a:cs typeface="Calibri" pitchFamily="34" charset="0"/>
              </a:rPr>
              <a:t>MODEL EVALUTION</a:t>
            </a:r>
          </a:p>
          <a:p>
            <a:pPr lvl="1"/>
            <a:r>
              <a:rPr lang="en-US" sz="2000" b="1" spc="-5" dirty="0">
                <a:latin typeface="Calibri" pitchFamily="34" charset="0"/>
                <a:cs typeface="Calibri" pitchFamily="34" charset="0"/>
              </a:rPr>
              <a:t>	</a:t>
            </a:r>
            <a:r>
              <a:rPr lang="en-US" sz="1800" spc="-5" dirty="0" smtClean="0">
                <a:latin typeface="Calibri" pitchFamily="34" charset="0"/>
                <a:cs typeface="Calibri" pitchFamily="34" charset="0"/>
              </a:rPr>
              <a:t>We will perform </a:t>
            </a:r>
            <a:r>
              <a:rPr lang="en-US" sz="1800" dirty="0">
                <a:latin typeface="Calibri" pitchFamily="34" charset="0"/>
                <a:cs typeface="Calibri" pitchFamily="34" charset="0"/>
              </a:rPr>
              <a:t>Logistic regression with RFE </a:t>
            </a:r>
            <a:r>
              <a:rPr lang="en-US" sz="1800" dirty="0" smtClean="0">
                <a:latin typeface="Calibri" pitchFamily="34" charset="0"/>
                <a:cs typeface="Calibri" pitchFamily="34" charset="0"/>
              </a:rPr>
              <a:t>,Logistic </a:t>
            </a:r>
            <a:r>
              <a:rPr lang="en-US" sz="1800" dirty="0">
                <a:latin typeface="Calibri" pitchFamily="34" charset="0"/>
                <a:cs typeface="Calibri" pitchFamily="34" charset="0"/>
              </a:rPr>
              <a:t>regression with </a:t>
            </a:r>
            <a:r>
              <a:rPr lang="en-US" sz="1800" dirty="0" smtClean="0">
                <a:latin typeface="Calibri" pitchFamily="34" charset="0"/>
                <a:cs typeface="Calibri" pitchFamily="34" charset="0"/>
              </a:rPr>
              <a:t>regularization, Decision tree 	&amp; Random forest to evaluate and finalize the best fitted model based on the confusion matrix 	</a:t>
            </a:r>
            <a:r>
              <a:rPr lang="en-US" sz="1800" dirty="0" smtClean="0">
                <a:latin typeface="Calibri" pitchFamily="34" charset="0"/>
                <a:cs typeface="Calibri" pitchFamily="34" charset="0"/>
              </a:rPr>
              <a:t>parameter</a:t>
            </a:r>
          </a:p>
          <a:p>
            <a:pPr lvl="1"/>
            <a:endParaRPr lang="en-US" sz="1800" dirty="0" smtClean="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marL="12700"/>
            <a:endParaRPr lang="en-US" sz="2000" b="1" spc="-5" dirty="0">
              <a:latin typeface="Calibri" pitchFamily="34" charset="0"/>
              <a:cs typeface="Calibri" pitchFamily="34" charset="0"/>
            </a:endParaRPr>
          </a:p>
          <a:p>
            <a:pPr marL="12700"/>
            <a:endParaRPr sz="1800" dirty="0">
              <a:latin typeface="Calibri" pitchFamily="34" charset="0"/>
              <a:cs typeface="Calibri" pitchFamily="34" charset="0"/>
            </a:endParaRPr>
          </a:p>
        </p:txBody>
      </p:sp>
      <p:sp>
        <p:nvSpPr>
          <p:cNvPr id="4"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spc="-10" dirty="0" smtClean="0">
                <a:latin typeface="Calibri" pitchFamily="34" charset="0"/>
                <a:cs typeface="Calibri" pitchFamily="34" charset="0"/>
              </a:rPr>
              <a:t>Model Building Approach</a:t>
            </a:r>
            <a:endParaRPr lang="en-US" sz="4800" dirty="0">
              <a:latin typeface="Calibri" pitchFamily="34" charset="0"/>
              <a:cs typeface="Calibri" pitchFamily="34" charset="0"/>
            </a:endParaRPr>
          </a:p>
        </p:txBody>
      </p:sp>
    </p:spTree>
    <p:extLst>
      <p:ext uri="{BB962C8B-B14F-4D97-AF65-F5344CB8AC3E}">
        <p14:creationId xmlns:p14="http://schemas.microsoft.com/office/powerpoint/2010/main" xmlns="" val="1302493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2" name="Rectangle 1"/>
          <p:cNvSpPr/>
          <p:nvPr/>
        </p:nvSpPr>
        <p:spPr>
          <a:xfrm>
            <a:off x="2157155" y="300251"/>
            <a:ext cx="7839005" cy="830997"/>
          </a:xfrm>
          <a:prstGeom prst="rect">
            <a:avLst/>
          </a:prstGeom>
        </p:spPr>
        <p:txBody>
          <a:bodyPr wrap="none">
            <a:spAutoFit/>
          </a:bodyPr>
          <a:lstStyle/>
          <a:p>
            <a:r>
              <a:rPr lang="en-US" sz="4800" dirty="0" smtClean="0">
                <a:latin typeface="Calibri" pitchFamily="34" charset="0"/>
                <a:cs typeface="Calibri" pitchFamily="34" charset="0"/>
              </a:rPr>
              <a:t>Logistic Regression </a:t>
            </a:r>
            <a:r>
              <a:rPr lang="en-US" sz="3600" dirty="0" smtClean="0">
                <a:latin typeface="Calibri" pitchFamily="34" charset="0"/>
                <a:cs typeface="Calibri" pitchFamily="34" charset="0"/>
              </a:rPr>
              <a:t>(Demographic)</a:t>
            </a:r>
            <a:endParaRPr lang="en-US" sz="4800" dirty="0">
              <a:latin typeface="Calibri" pitchFamily="34" charset="0"/>
              <a:cs typeface="Calibri" pitchFamily="34" charset="0"/>
            </a:endParaRPr>
          </a:p>
        </p:txBody>
      </p:sp>
      <p:grpSp>
        <p:nvGrpSpPr>
          <p:cNvPr id="8" name="Group 7"/>
          <p:cNvGrpSpPr/>
          <p:nvPr/>
        </p:nvGrpSpPr>
        <p:grpSpPr>
          <a:xfrm>
            <a:off x="514092" y="1824112"/>
            <a:ext cx="11168392" cy="2834640"/>
            <a:chOff x="514092" y="1633040"/>
            <a:chExt cx="11168392" cy="2834640"/>
          </a:xfrm>
        </p:grpSpPr>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4092" y="1633040"/>
              <a:ext cx="3326363" cy="2834640"/>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838568" y="1633040"/>
              <a:ext cx="7843916" cy="28346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7" name="Rectangle 6"/>
          <p:cNvSpPr/>
          <p:nvPr/>
        </p:nvSpPr>
        <p:spPr>
          <a:xfrm>
            <a:off x="1555846" y="5405623"/>
            <a:ext cx="9089408" cy="707886"/>
          </a:xfrm>
          <a:prstGeom prst="rect">
            <a:avLst/>
          </a:prstGeom>
        </p:spPr>
        <p:txBody>
          <a:bodyPr wrap="square">
            <a:spAutoFit/>
          </a:bodyPr>
          <a:lstStyle/>
          <a:p>
            <a:r>
              <a:rPr lang="en-US" sz="2000" dirty="0">
                <a:latin typeface="Calibri" pitchFamily="34" charset="0"/>
                <a:cs typeface="Calibri" pitchFamily="34" charset="0"/>
              </a:rPr>
              <a:t>Since alone </a:t>
            </a:r>
            <a:r>
              <a:rPr lang="en-US" sz="2000" dirty="0" smtClean="0">
                <a:latin typeface="Calibri" pitchFamily="34" charset="0"/>
                <a:cs typeface="Calibri" pitchFamily="34" charset="0"/>
              </a:rPr>
              <a:t>Demographic </a:t>
            </a:r>
            <a:r>
              <a:rPr lang="en-US" sz="2000" dirty="0">
                <a:latin typeface="Calibri" pitchFamily="34" charset="0"/>
                <a:cs typeface="Calibri" pitchFamily="34" charset="0"/>
              </a:rPr>
              <a:t>Dataset is not very much helpful in Predictions, we will build model on combined dataset of Demographic and Creditbureu</a:t>
            </a:r>
          </a:p>
        </p:txBody>
      </p:sp>
    </p:spTree>
    <p:extLst>
      <p:ext uri="{BB962C8B-B14F-4D97-AF65-F5344CB8AC3E}">
        <p14:creationId xmlns:p14="http://schemas.microsoft.com/office/powerpoint/2010/main" xmlns="" val="3591339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2" name="Rectangle 1"/>
          <p:cNvSpPr/>
          <p:nvPr/>
        </p:nvSpPr>
        <p:spPr>
          <a:xfrm>
            <a:off x="2157155" y="300251"/>
            <a:ext cx="4910319" cy="830997"/>
          </a:xfrm>
          <a:prstGeom prst="rect">
            <a:avLst/>
          </a:prstGeom>
        </p:spPr>
        <p:txBody>
          <a:bodyPr wrap="none">
            <a:spAutoFit/>
          </a:bodyPr>
          <a:lstStyle/>
          <a:p>
            <a:r>
              <a:rPr lang="en-US" sz="4800" dirty="0" smtClean="0">
                <a:latin typeface="Calibri" pitchFamily="34" charset="0"/>
                <a:cs typeface="Calibri" pitchFamily="34" charset="0"/>
              </a:rPr>
              <a:t>Logistic Regression</a:t>
            </a:r>
            <a:endParaRPr lang="en-US" sz="4800" dirty="0">
              <a:latin typeface="Calibri" pitchFamily="34" charset="0"/>
              <a:cs typeface="Calibri"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58859" y="1372890"/>
            <a:ext cx="3326363" cy="2834640"/>
          </a:xfrm>
          <a:prstGeom prst="rect">
            <a:avLst/>
          </a:prstGeom>
        </p:spPr>
      </p:pic>
      <p:sp>
        <p:nvSpPr>
          <p:cNvPr id="4" name="Rectangle 3"/>
          <p:cNvSpPr/>
          <p:nvPr/>
        </p:nvSpPr>
        <p:spPr>
          <a:xfrm>
            <a:off x="658859" y="4979015"/>
            <a:ext cx="4189338" cy="923330"/>
          </a:xfrm>
          <a:prstGeom prst="rect">
            <a:avLst/>
          </a:prstGeom>
          <a:ln>
            <a:solidFill>
              <a:schemeClr val="tx1"/>
            </a:solidFill>
          </a:ln>
        </p:spPr>
        <p:txBody>
          <a:bodyPr wrap="square">
            <a:spAutoFit/>
          </a:bodyPr>
          <a:lstStyle/>
          <a:p>
            <a:r>
              <a:rPr lang="en-US" sz="1800" dirty="0">
                <a:latin typeface="Calibri" pitchFamily="34" charset="0"/>
                <a:cs typeface="Calibri" pitchFamily="34" charset="0"/>
              </a:rPr>
              <a:t>Total Accuracy: </a:t>
            </a:r>
            <a:r>
              <a:rPr lang="en-US" sz="1800" dirty="0" smtClean="0">
                <a:latin typeface="Calibri" pitchFamily="34" charset="0"/>
                <a:cs typeface="Calibri" pitchFamily="34" charset="0"/>
              </a:rPr>
              <a:t>0.5759 </a:t>
            </a:r>
          </a:p>
          <a:p>
            <a:r>
              <a:rPr lang="en-US" sz="1800" dirty="0" smtClean="0">
                <a:latin typeface="Calibri" pitchFamily="34" charset="0"/>
                <a:cs typeface="Calibri" pitchFamily="34" charset="0"/>
              </a:rPr>
              <a:t>Recall </a:t>
            </a:r>
            <a:r>
              <a:rPr lang="en-US" sz="1800" dirty="0">
                <a:latin typeface="Calibri" pitchFamily="34" charset="0"/>
                <a:cs typeface="Calibri" pitchFamily="34" charset="0"/>
              </a:rPr>
              <a:t>metric in the testing dataset: </a:t>
            </a:r>
            <a:r>
              <a:rPr lang="en-US" sz="1800" dirty="0" smtClean="0">
                <a:latin typeface="Calibri" pitchFamily="34" charset="0"/>
                <a:cs typeface="Calibri" pitchFamily="34" charset="0"/>
              </a:rPr>
              <a:t>68% </a:t>
            </a:r>
          </a:p>
          <a:p>
            <a:r>
              <a:rPr lang="en-US" sz="1800" dirty="0" smtClean="0">
                <a:latin typeface="Calibri" pitchFamily="34" charset="0"/>
                <a:cs typeface="Calibri" pitchFamily="34" charset="0"/>
              </a:rPr>
              <a:t>Precision </a:t>
            </a:r>
            <a:r>
              <a:rPr lang="en-US" sz="1800" dirty="0">
                <a:latin typeface="Calibri" pitchFamily="34" charset="0"/>
                <a:cs typeface="Calibri" pitchFamily="34" charset="0"/>
              </a:rPr>
              <a:t>metric in  </a:t>
            </a:r>
            <a:r>
              <a:rPr lang="en-US" sz="1800" dirty="0" smtClean="0">
                <a:latin typeface="Calibri" pitchFamily="34" charset="0"/>
                <a:cs typeface="Calibri" pitchFamily="34" charset="0"/>
              </a:rPr>
              <a:t>testing </a:t>
            </a:r>
            <a:r>
              <a:rPr lang="en-US" sz="1800" dirty="0">
                <a:latin typeface="Calibri" pitchFamily="34" charset="0"/>
                <a:cs typeface="Calibri" pitchFamily="34" charset="0"/>
              </a:rPr>
              <a:t>dataset: </a:t>
            </a:r>
            <a:r>
              <a:rPr lang="en-US" sz="1800" dirty="0" smtClean="0">
                <a:latin typeface="Calibri" pitchFamily="34" charset="0"/>
                <a:cs typeface="Calibri" pitchFamily="34" charset="0"/>
              </a:rPr>
              <a:t>97% </a:t>
            </a:r>
            <a:endParaRPr lang="en-US" sz="1800" dirty="0">
              <a:latin typeface="Calibri" pitchFamily="34" charset="0"/>
              <a:cs typeface="Calibri"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59317" y="4023360"/>
            <a:ext cx="4017440" cy="2834640"/>
          </a:xfrm>
          <a:prstGeom prst="rect">
            <a:avLst/>
          </a:prstGeom>
        </p:spPr>
      </p:pic>
      <p:sp>
        <p:nvSpPr>
          <p:cNvPr id="14" name="Rectangle 13"/>
          <p:cNvSpPr/>
          <p:nvPr/>
        </p:nvSpPr>
        <p:spPr>
          <a:xfrm>
            <a:off x="5268036" y="1372890"/>
            <a:ext cx="6228361" cy="2031325"/>
          </a:xfrm>
          <a:prstGeom prst="rect">
            <a:avLst/>
          </a:prstGeom>
          <a:ln>
            <a:solidFill>
              <a:schemeClr val="tx1"/>
            </a:solidFill>
          </a:ln>
        </p:spPr>
        <p:txBody>
          <a:bodyPr wrap="square">
            <a:spAutoFit/>
          </a:bodyPr>
          <a:lstStyle/>
          <a:p>
            <a:r>
              <a:rPr lang="en-US" sz="1800" dirty="0">
                <a:latin typeface="Calibri" pitchFamily="34" charset="0"/>
                <a:cs typeface="Calibri" pitchFamily="34" charset="0"/>
              </a:rPr>
              <a:t> </a:t>
            </a:r>
            <a:r>
              <a:rPr lang="en-US" sz="1800" dirty="0" smtClean="0">
                <a:latin typeface="Calibri" pitchFamily="34" charset="0"/>
                <a:cs typeface="Calibri" pitchFamily="34" charset="0"/>
              </a:rPr>
              <a:t>	          precision    recall  </a:t>
            </a:r>
            <a:r>
              <a:rPr lang="en-US" sz="1800" dirty="0">
                <a:latin typeface="Calibri" pitchFamily="34" charset="0"/>
                <a:cs typeface="Calibri" pitchFamily="34" charset="0"/>
              </a:rPr>
              <a:t>f1-score   support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0.0       </a:t>
            </a:r>
            <a:r>
              <a:rPr lang="en-US" sz="1800" dirty="0" smtClean="0">
                <a:latin typeface="Calibri" pitchFamily="34" charset="0"/>
                <a:cs typeface="Calibri" pitchFamily="34" charset="0"/>
              </a:rPr>
              <a:t>    	0.98      </a:t>
            </a:r>
            <a:r>
              <a:rPr lang="en-US" sz="1800" dirty="0">
                <a:latin typeface="Calibri" pitchFamily="34" charset="0"/>
                <a:cs typeface="Calibri" pitchFamily="34" charset="0"/>
              </a:rPr>
              <a:t>0.57      0.72     </a:t>
            </a:r>
            <a:r>
              <a:rPr lang="en-US" sz="1800" dirty="0" smtClean="0">
                <a:latin typeface="Calibri" pitchFamily="34" charset="0"/>
                <a:cs typeface="Calibri" pitchFamily="34" charset="0"/>
              </a:rPr>
              <a:t>  20084</a:t>
            </a:r>
            <a:endParaRPr lang="en-US" sz="1800" dirty="0">
              <a:latin typeface="Calibri" pitchFamily="34" charset="0"/>
              <a:cs typeface="Calibri" pitchFamily="34" charset="0"/>
            </a:endParaRPr>
          </a:p>
          <a:p>
            <a:r>
              <a:rPr lang="en-US" sz="1800" dirty="0">
                <a:latin typeface="Calibri" pitchFamily="34" charset="0"/>
                <a:cs typeface="Calibri" pitchFamily="34" charset="0"/>
              </a:rPr>
              <a:t>         1.0       </a:t>
            </a:r>
            <a:r>
              <a:rPr lang="en-US" sz="1800" dirty="0" smtClean="0">
                <a:latin typeface="Calibri" pitchFamily="34" charset="0"/>
                <a:cs typeface="Calibri" pitchFamily="34" charset="0"/>
              </a:rPr>
              <a:t>    	0.07      </a:t>
            </a:r>
            <a:r>
              <a:rPr lang="en-US" sz="1800" dirty="0">
                <a:latin typeface="Calibri" pitchFamily="34" charset="0"/>
                <a:cs typeface="Calibri" pitchFamily="34" charset="0"/>
              </a:rPr>
              <a:t>0.69      0.12       </a:t>
            </a:r>
            <a:r>
              <a:rPr lang="en-US" sz="1800" dirty="0" smtClean="0">
                <a:latin typeface="Calibri" pitchFamily="34" charset="0"/>
                <a:cs typeface="Calibri" pitchFamily="34" charset="0"/>
              </a:rPr>
              <a:t>877</a:t>
            </a:r>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accuracy                                               0.58       20961</a:t>
            </a:r>
          </a:p>
          <a:p>
            <a:r>
              <a:rPr lang="en-US" sz="1800" dirty="0" smtClean="0">
                <a:latin typeface="Calibri" pitchFamily="34" charset="0"/>
                <a:cs typeface="Calibri" pitchFamily="34" charset="0"/>
              </a:rPr>
              <a:t>macro </a:t>
            </a:r>
            <a:r>
              <a:rPr lang="en-US" sz="1800" dirty="0" err="1" smtClean="0">
                <a:latin typeface="Calibri" pitchFamily="34" charset="0"/>
                <a:cs typeface="Calibri" pitchFamily="34" charset="0"/>
              </a:rPr>
              <a:t>avg</a:t>
            </a:r>
            <a:r>
              <a:rPr lang="en-US" sz="1800" dirty="0" smtClean="0">
                <a:latin typeface="Calibri" pitchFamily="34" charset="0"/>
                <a:cs typeface="Calibri" pitchFamily="34" charset="0"/>
              </a:rPr>
              <a:t>       	0.52      0.63      0.42       20961</a:t>
            </a:r>
          </a:p>
          <a:p>
            <a:r>
              <a:rPr lang="en-US" sz="1800" dirty="0" smtClean="0">
                <a:latin typeface="Calibri" pitchFamily="34" charset="0"/>
                <a:cs typeface="Calibri" pitchFamily="34" charset="0"/>
              </a:rPr>
              <a:t>weighted </a:t>
            </a:r>
            <a:r>
              <a:rPr lang="en-US" sz="1800" dirty="0" err="1">
                <a:latin typeface="Calibri" pitchFamily="34" charset="0"/>
                <a:cs typeface="Calibri" pitchFamily="34" charset="0"/>
              </a:rPr>
              <a:t>avg</a:t>
            </a:r>
            <a:r>
              <a:rPr lang="en-US" sz="1800" dirty="0">
                <a:latin typeface="Calibri" pitchFamily="34" charset="0"/>
                <a:cs typeface="Calibri" pitchFamily="34" charset="0"/>
              </a:rPr>
              <a:t>  </a:t>
            </a:r>
            <a:r>
              <a:rPr lang="en-US" sz="1800" dirty="0" smtClean="0">
                <a:latin typeface="Calibri" pitchFamily="34" charset="0"/>
                <a:cs typeface="Calibri" pitchFamily="34" charset="0"/>
              </a:rPr>
              <a:t>	0.94      </a:t>
            </a:r>
            <a:r>
              <a:rPr lang="en-US" sz="1800" dirty="0">
                <a:latin typeface="Calibri" pitchFamily="34" charset="0"/>
                <a:cs typeface="Calibri" pitchFamily="34" charset="0"/>
              </a:rPr>
              <a:t>0.58      0.70     </a:t>
            </a:r>
            <a:r>
              <a:rPr lang="en-US" sz="1800" dirty="0" smtClean="0">
                <a:latin typeface="Calibri" pitchFamily="34" charset="0"/>
                <a:cs typeface="Calibri" pitchFamily="34" charset="0"/>
              </a:rPr>
              <a:t>  20961</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xmlns="" val="1297448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2" name="Rectangle 1"/>
          <p:cNvSpPr/>
          <p:nvPr/>
        </p:nvSpPr>
        <p:spPr>
          <a:xfrm>
            <a:off x="2157155" y="300251"/>
            <a:ext cx="3567002" cy="830997"/>
          </a:xfrm>
          <a:prstGeom prst="rect">
            <a:avLst/>
          </a:prstGeom>
        </p:spPr>
        <p:txBody>
          <a:bodyPr wrap="none">
            <a:spAutoFit/>
          </a:bodyPr>
          <a:lstStyle/>
          <a:p>
            <a:r>
              <a:rPr lang="en-US" sz="4800" dirty="0" smtClean="0">
                <a:latin typeface="Calibri" pitchFamily="34" charset="0"/>
                <a:cs typeface="Calibri" pitchFamily="34" charset="0"/>
              </a:rPr>
              <a:t>Decision Tree</a:t>
            </a:r>
            <a:endParaRPr lang="en-US" sz="4800" dirty="0">
              <a:latin typeface="Calibri" pitchFamily="34" charset="0"/>
              <a:cs typeface="Calibri" pitchFamily="34" charset="0"/>
            </a:endParaRPr>
          </a:p>
        </p:txBody>
      </p:sp>
      <p:sp>
        <p:nvSpPr>
          <p:cNvPr id="4" name="Rectangle 3"/>
          <p:cNvSpPr/>
          <p:nvPr/>
        </p:nvSpPr>
        <p:spPr>
          <a:xfrm>
            <a:off x="658858" y="4979015"/>
            <a:ext cx="10837539" cy="923330"/>
          </a:xfrm>
          <a:prstGeom prst="rect">
            <a:avLst/>
          </a:prstGeom>
          <a:ln>
            <a:solidFill>
              <a:schemeClr val="tx1"/>
            </a:solidFill>
          </a:ln>
        </p:spPr>
        <p:txBody>
          <a:bodyPr wrap="square">
            <a:spAutoFit/>
          </a:bodyPr>
          <a:lstStyle/>
          <a:p>
            <a:pPr algn="ctr"/>
            <a:r>
              <a:rPr lang="en-US" sz="1800" dirty="0">
                <a:latin typeface="Calibri" pitchFamily="34" charset="0"/>
                <a:cs typeface="Calibri" pitchFamily="34" charset="0"/>
              </a:rPr>
              <a:t>Total Accuracy: 0.8077858880778589 </a:t>
            </a:r>
            <a:endParaRPr lang="en-US" sz="1800" dirty="0" smtClean="0">
              <a:latin typeface="Calibri" pitchFamily="34" charset="0"/>
              <a:cs typeface="Calibri" pitchFamily="34" charset="0"/>
            </a:endParaRPr>
          </a:p>
          <a:p>
            <a:pPr algn="ctr"/>
            <a:r>
              <a:rPr lang="en-US" sz="1800" dirty="0" smtClean="0">
                <a:latin typeface="Calibri" pitchFamily="34" charset="0"/>
                <a:cs typeface="Calibri" pitchFamily="34" charset="0"/>
              </a:rPr>
              <a:t>Recall </a:t>
            </a:r>
            <a:r>
              <a:rPr lang="en-US" sz="1800" dirty="0">
                <a:latin typeface="Calibri" pitchFamily="34" charset="0"/>
                <a:cs typeface="Calibri" pitchFamily="34" charset="0"/>
              </a:rPr>
              <a:t>metric in the testing dataset: 24.059293044469783% </a:t>
            </a:r>
            <a:endParaRPr lang="en-US" sz="1800" dirty="0" smtClean="0">
              <a:latin typeface="Calibri" pitchFamily="34" charset="0"/>
              <a:cs typeface="Calibri" pitchFamily="34" charset="0"/>
            </a:endParaRPr>
          </a:p>
          <a:p>
            <a:pPr algn="ctr"/>
            <a:r>
              <a:rPr lang="en-US" sz="1800" dirty="0" smtClean="0">
                <a:latin typeface="Calibri" pitchFamily="34" charset="0"/>
                <a:cs typeface="Calibri" pitchFamily="34" charset="0"/>
              </a:rPr>
              <a:t>Precision </a:t>
            </a:r>
            <a:r>
              <a:rPr lang="en-US" sz="1800" dirty="0">
                <a:latin typeface="Calibri" pitchFamily="34" charset="0"/>
                <a:cs typeface="Calibri" pitchFamily="34" charset="0"/>
              </a:rPr>
              <a:t>metric in the testing dataset: 96.16955196411112% </a:t>
            </a:r>
          </a:p>
        </p:txBody>
      </p:sp>
      <p:grpSp>
        <p:nvGrpSpPr>
          <p:cNvPr id="8" name="Group 7"/>
          <p:cNvGrpSpPr/>
          <p:nvPr/>
        </p:nvGrpSpPr>
        <p:grpSpPr>
          <a:xfrm>
            <a:off x="1061888" y="1686793"/>
            <a:ext cx="10758269" cy="2883143"/>
            <a:chOff x="1061888" y="1372889"/>
            <a:chExt cx="10758269" cy="2883143"/>
          </a:xfrm>
        </p:grpSpPr>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61888" y="1372889"/>
              <a:ext cx="3383280" cy="2883143"/>
            </a:xfrm>
            <a:prstGeom prst="rect">
              <a:avLst/>
            </a:prstGeom>
          </p:spPr>
        </p:pic>
        <p:sp>
          <p:nvSpPr>
            <p:cNvPr id="7" name="Rectangle 6"/>
            <p:cNvSpPr/>
            <p:nvPr/>
          </p:nvSpPr>
          <p:spPr>
            <a:xfrm>
              <a:off x="5213445" y="1372889"/>
              <a:ext cx="6606712" cy="2554545"/>
            </a:xfrm>
            <a:prstGeom prst="rect">
              <a:avLst/>
            </a:prstGeom>
            <a:ln>
              <a:solidFill>
                <a:schemeClr val="tx1"/>
              </a:solidFill>
            </a:ln>
          </p:spPr>
          <p:txBody>
            <a:bodyPr wrap="square">
              <a:spAutoFit/>
            </a:bodyPr>
            <a:lstStyle/>
            <a:p>
              <a:r>
                <a:rPr lang="en-US" sz="2000" dirty="0" smtClean="0">
                  <a:latin typeface="Calibri" pitchFamily="34" charset="0"/>
                  <a:cs typeface="Calibri" pitchFamily="34" charset="0"/>
                </a:rPr>
                <a:t>	         precision    recall  </a:t>
              </a:r>
              <a:r>
                <a:rPr lang="en-US" sz="2000" dirty="0">
                  <a:latin typeface="Calibri" pitchFamily="34" charset="0"/>
                  <a:cs typeface="Calibri" pitchFamily="34" charset="0"/>
                </a:rPr>
                <a:t>f1-score   support</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         0.0       </a:t>
              </a:r>
              <a:r>
                <a:rPr lang="en-US" sz="2000" dirty="0" smtClean="0">
                  <a:latin typeface="Calibri" pitchFamily="34" charset="0"/>
                  <a:cs typeface="Calibri" pitchFamily="34" charset="0"/>
                </a:rPr>
                <a:t>	0.96      </a:t>
              </a:r>
              <a:r>
                <a:rPr lang="en-US" sz="2000" dirty="0">
                  <a:latin typeface="Calibri" pitchFamily="34" charset="0"/>
                  <a:cs typeface="Calibri" pitchFamily="34" charset="0"/>
                </a:rPr>
                <a:t>0.83      0.89     </a:t>
              </a:r>
              <a:r>
                <a:rPr lang="en-US" sz="2000" dirty="0" smtClean="0">
                  <a:latin typeface="Calibri" pitchFamily="34" charset="0"/>
                  <a:cs typeface="Calibri" pitchFamily="34" charset="0"/>
                </a:rPr>
                <a:t>   20084</a:t>
              </a:r>
              <a:endParaRPr lang="en-US" sz="2000" dirty="0">
                <a:latin typeface="Calibri" pitchFamily="34" charset="0"/>
                <a:cs typeface="Calibri" pitchFamily="34" charset="0"/>
              </a:endParaRPr>
            </a:p>
            <a:p>
              <a:r>
                <a:rPr lang="en-US" sz="2000" dirty="0">
                  <a:latin typeface="Calibri" pitchFamily="34" charset="0"/>
                  <a:cs typeface="Calibri" pitchFamily="34" charset="0"/>
                </a:rPr>
                <a:t>         1.0       </a:t>
              </a:r>
              <a:r>
                <a:rPr lang="en-US" sz="2000" dirty="0" smtClean="0">
                  <a:latin typeface="Calibri" pitchFamily="34" charset="0"/>
                  <a:cs typeface="Calibri" pitchFamily="34" charset="0"/>
                </a:rPr>
                <a:t>	0.06      </a:t>
              </a:r>
              <a:r>
                <a:rPr lang="en-US" sz="2000" dirty="0">
                  <a:latin typeface="Calibri" pitchFamily="34" charset="0"/>
                  <a:cs typeface="Calibri" pitchFamily="34" charset="0"/>
                </a:rPr>
                <a:t>0.24      0.09      </a:t>
              </a:r>
              <a:r>
                <a:rPr lang="en-US" sz="2000" dirty="0" smtClean="0">
                  <a:latin typeface="Calibri" pitchFamily="34" charset="0"/>
                  <a:cs typeface="Calibri" pitchFamily="34" charset="0"/>
                </a:rPr>
                <a:t>  </a:t>
              </a:r>
              <a:r>
                <a:rPr lang="en-US" sz="2000" dirty="0">
                  <a:latin typeface="Calibri" pitchFamily="34" charset="0"/>
                  <a:cs typeface="Calibri" pitchFamily="34" charset="0"/>
                </a:rPr>
                <a:t>877</a:t>
              </a:r>
            </a:p>
            <a:p>
              <a:endParaRPr lang="en-US" sz="2000" dirty="0">
                <a:latin typeface="Calibri" pitchFamily="34" charset="0"/>
                <a:cs typeface="Calibri" pitchFamily="34" charset="0"/>
              </a:endParaRPr>
            </a:p>
            <a:p>
              <a:r>
                <a:rPr lang="en-US" sz="2000" dirty="0" smtClean="0">
                  <a:latin typeface="Calibri" pitchFamily="34" charset="0"/>
                  <a:cs typeface="Calibri" pitchFamily="34" charset="0"/>
                </a:rPr>
                <a:t>accuracy                          	            0.81        20961</a:t>
              </a:r>
              <a:endParaRPr lang="en-US" sz="2000" dirty="0">
                <a:latin typeface="Calibri" pitchFamily="34" charset="0"/>
                <a:cs typeface="Calibri" pitchFamily="34" charset="0"/>
              </a:endParaRPr>
            </a:p>
            <a:p>
              <a:r>
                <a:rPr lang="en-US" sz="2000" dirty="0" smtClean="0">
                  <a:latin typeface="Calibri" pitchFamily="34" charset="0"/>
                  <a:cs typeface="Calibri" pitchFamily="34" charset="0"/>
                </a:rPr>
                <a:t>macro </a:t>
              </a:r>
              <a:r>
                <a:rPr lang="en-US" sz="2000" dirty="0" err="1">
                  <a:latin typeface="Calibri" pitchFamily="34" charset="0"/>
                  <a:cs typeface="Calibri" pitchFamily="34" charset="0"/>
                </a:rPr>
                <a:t>avg</a:t>
              </a:r>
              <a:r>
                <a:rPr lang="en-US" sz="2000" dirty="0">
                  <a:latin typeface="Calibri" pitchFamily="34" charset="0"/>
                  <a:cs typeface="Calibri" pitchFamily="34" charset="0"/>
                </a:rPr>
                <a:t>       </a:t>
              </a:r>
              <a:r>
                <a:rPr lang="en-US" sz="2000" dirty="0" smtClean="0">
                  <a:latin typeface="Calibri" pitchFamily="34" charset="0"/>
                  <a:cs typeface="Calibri" pitchFamily="34" charset="0"/>
                </a:rPr>
                <a:t>	0.51      </a:t>
              </a:r>
              <a:r>
                <a:rPr lang="en-US" sz="2000" dirty="0">
                  <a:latin typeface="Calibri" pitchFamily="34" charset="0"/>
                  <a:cs typeface="Calibri" pitchFamily="34" charset="0"/>
                </a:rPr>
                <a:t>0.54      0.49     </a:t>
              </a:r>
              <a:r>
                <a:rPr lang="en-US" sz="2000" dirty="0" smtClean="0">
                  <a:latin typeface="Calibri" pitchFamily="34" charset="0"/>
                  <a:cs typeface="Calibri" pitchFamily="34" charset="0"/>
                </a:rPr>
                <a:t>   20961</a:t>
              </a:r>
              <a:endParaRPr lang="en-US" sz="2000" dirty="0">
                <a:latin typeface="Calibri" pitchFamily="34" charset="0"/>
                <a:cs typeface="Calibri" pitchFamily="34" charset="0"/>
              </a:endParaRPr>
            </a:p>
            <a:p>
              <a:r>
                <a:rPr lang="en-US" sz="2000" dirty="0">
                  <a:latin typeface="Calibri" pitchFamily="34" charset="0"/>
                  <a:cs typeface="Calibri" pitchFamily="34" charset="0"/>
                </a:rPr>
                <a:t>weighted </a:t>
              </a:r>
              <a:r>
                <a:rPr lang="en-US" sz="2000" dirty="0" err="1">
                  <a:latin typeface="Calibri" pitchFamily="34" charset="0"/>
                  <a:cs typeface="Calibri" pitchFamily="34" charset="0"/>
                </a:rPr>
                <a:t>avg</a:t>
              </a:r>
              <a:r>
                <a:rPr lang="en-US" sz="2000" dirty="0">
                  <a:latin typeface="Calibri" pitchFamily="34" charset="0"/>
                  <a:cs typeface="Calibri" pitchFamily="34" charset="0"/>
                </a:rPr>
                <a:t>       </a:t>
              </a:r>
              <a:r>
                <a:rPr lang="en-US" sz="2000" dirty="0" smtClean="0">
                  <a:latin typeface="Calibri" pitchFamily="34" charset="0"/>
                  <a:cs typeface="Calibri" pitchFamily="34" charset="0"/>
                </a:rPr>
                <a:t>	0.92      </a:t>
              </a:r>
              <a:r>
                <a:rPr lang="en-US" sz="2000" dirty="0">
                  <a:latin typeface="Calibri" pitchFamily="34" charset="0"/>
                  <a:cs typeface="Calibri" pitchFamily="34" charset="0"/>
                </a:rPr>
                <a:t>0.81      0.86     </a:t>
              </a:r>
              <a:r>
                <a:rPr lang="en-US" sz="2000" dirty="0" smtClean="0">
                  <a:latin typeface="Calibri" pitchFamily="34" charset="0"/>
                  <a:cs typeface="Calibri" pitchFamily="34" charset="0"/>
                </a:rPr>
                <a:t>   20961</a:t>
              </a:r>
              <a:endParaRPr lang="en-US" sz="2000" dirty="0">
                <a:latin typeface="Calibri" pitchFamily="34" charset="0"/>
                <a:cs typeface="Calibri" pitchFamily="34" charset="0"/>
              </a:endParaRPr>
            </a:p>
          </p:txBody>
        </p:sp>
      </p:grpSp>
    </p:spTree>
    <p:extLst>
      <p:ext uri="{BB962C8B-B14F-4D97-AF65-F5344CB8AC3E}">
        <p14:creationId xmlns:p14="http://schemas.microsoft.com/office/powerpoint/2010/main" xmlns="" val="234190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2" name="Rectangle 1"/>
          <p:cNvSpPr/>
          <p:nvPr/>
        </p:nvSpPr>
        <p:spPr>
          <a:xfrm>
            <a:off x="2157155" y="300251"/>
            <a:ext cx="4209807" cy="830997"/>
          </a:xfrm>
          <a:prstGeom prst="rect">
            <a:avLst/>
          </a:prstGeom>
        </p:spPr>
        <p:txBody>
          <a:bodyPr wrap="none">
            <a:spAutoFit/>
          </a:bodyPr>
          <a:lstStyle/>
          <a:p>
            <a:r>
              <a:rPr lang="en-US" sz="4800" dirty="0" smtClean="0">
                <a:latin typeface="Calibri" pitchFamily="34" charset="0"/>
                <a:cs typeface="Calibri" pitchFamily="34" charset="0"/>
              </a:rPr>
              <a:t>Random Forrest</a:t>
            </a:r>
            <a:endParaRPr lang="en-US" sz="4800" dirty="0">
              <a:latin typeface="Calibri" pitchFamily="34" charset="0"/>
              <a:cs typeface="Calibri" pitchFamily="34" charset="0"/>
            </a:endParaRPr>
          </a:p>
        </p:txBody>
      </p:sp>
      <p:sp>
        <p:nvSpPr>
          <p:cNvPr id="4" name="Rectangle 3"/>
          <p:cNvSpPr/>
          <p:nvPr/>
        </p:nvSpPr>
        <p:spPr>
          <a:xfrm>
            <a:off x="658858" y="4979015"/>
            <a:ext cx="10837539" cy="923330"/>
          </a:xfrm>
          <a:prstGeom prst="rect">
            <a:avLst/>
          </a:prstGeom>
          <a:ln>
            <a:solidFill>
              <a:schemeClr val="tx1"/>
            </a:solidFill>
          </a:ln>
        </p:spPr>
        <p:txBody>
          <a:bodyPr wrap="square">
            <a:spAutoFit/>
          </a:bodyPr>
          <a:lstStyle/>
          <a:p>
            <a:pPr algn="ctr"/>
            <a:r>
              <a:rPr lang="en-US" sz="1800" dirty="0">
                <a:latin typeface="Calibri" pitchFamily="34" charset="0"/>
                <a:cs typeface="Calibri" pitchFamily="34" charset="0"/>
              </a:rPr>
              <a:t>Total Accuracy: 0.8995754019369305 </a:t>
            </a:r>
          </a:p>
          <a:p>
            <a:pPr algn="ctr"/>
            <a:r>
              <a:rPr lang="en-US" sz="1800" dirty="0" smtClean="0">
                <a:latin typeface="Calibri" pitchFamily="34" charset="0"/>
                <a:cs typeface="Calibri" pitchFamily="34" charset="0"/>
              </a:rPr>
              <a:t>Recall </a:t>
            </a:r>
            <a:r>
              <a:rPr lang="en-US" sz="1800" dirty="0">
                <a:latin typeface="Calibri" pitchFamily="34" charset="0"/>
                <a:cs typeface="Calibri" pitchFamily="34" charset="0"/>
              </a:rPr>
              <a:t>metric in </a:t>
            </a:r>
            <a:r>
              <a:rPr lang="en-US" sz="1800" dirty="0" smtClean="0">
                <a:latin typeface="Calibri" pitchFamily="34" charset="0"/>
                <a:cs typeface="Calibri" pitchFamily="34" charset="0"/>
              </a:rPr>
              <a:t>the </a:t>
            </a:r>
            <a:r>
              <a:rPr lang="en-US" sz="1800" dirty="0">
                <a:latin typeface="Calibri" pitchFamily="34" charset="0"/>
                <a:cs typeface="Calibri" pitchFamily="34" charset="0"/>
              </a:rPr>
              <a:t>testing dataset: 13.22690992018244%</a:t>
            </a:r>
          </a:p>
          <a:p>
            <a:pPr algn="ctr"/>
            <a:r>
              <a:rPr lang="en-US" sz="1800" dirty="0">
                <a:latin typeface="Calibri" pitchFamily="34" charset="0"/>
                <a:cs typeface="Calibri" pitchFamily="34" charset="0"/>
              </a:rPr>
              <a:t>Precision metric in the testing dataset: 96.09763601866571% </a:t>
            </a:r>
          </a:p>
        </p:txBody>
      </p:sp>
      <p:sp>
        <p:nvSpPr>
          <p:cNvPr id="7" name="Rectangle 6"/>
          <p:cNvSpPr/>
          <p:nvPr/>
        </p:nvSpPr>
        <p:spPr>
          <a:xfrm>
            <a:off x="5213445" y="1686793"/>
            <a:ext cx="6606712" cy="2554545"/>
          </a:xfrm>
          <a:prstGeom prst="rect">
            <a:avLst/>
          </a:prstGeom>
          <a:ln>
            <a:solidFill>
              <a:schemeClr val="tx1"/>
            </a:solidFill>
          </a:ln>
        </p:spPr>
        <p:txBody>
          <a:bodyPr wrap="square">
            <a:spAutoFit/>
          </a:bodyPr>
          <a:lstStyle/>
          <a:p>
            <a:r>
              <a:rPr lang="en-US" sz="2000" dirty="0" smtClean="0">
                <a:latin typeface="Calibri" pitchFamily="34" charset="0"/>
                <a:cs typeface="Calibri" pitchFamily="34" charset="0"/>
              </a:rPr>
              <a:t>	         precision    recall  </a:t>
            </a:r>
            <a:r>
              <a:rPr lang="en-US" sz="2000" dirty="0">
                <a:latin typeface="Calibri" pitchFamily="34" charset="0"/>
                <a:cs typeface="Calibri" pitchFamily="34" charset="0"/>
              </a:rPr>
              <a:t>f1-score   support</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         0.0       </a:t>
            </a:r>
            <a:r>
              <a:rPr lang="en-US" sz="2000" dirty="0" smtClean="0">
                <a:latin typeface="Calibri" pitchFamily="34" charset="0"/>
                <a:cs typeface="Calibri" pitchFamily="34" charset="0"/>
              </a:rPr>
              <a:t>	0.96      0.91      0.95        20084</a:t>
            </a:r>
            <a:endParaRPr lang="en-US" sz="2000" dirty="0">
              <a:latin typeface="Calibri" pitchFamily="34" charset="0"/>
              <a:cs typeface="Calibri" pitchFamily="34" charset="0"/>
            </a:endParaRPr>
          </a:p>
          <a:p>
            <a:r>
              <a:rPr lang="en-US" sz="2000" dirty="0">
                <a:latin typeface="Calibri" pitchFamily="34" charset="0"/>
                <a:cs typeface="Calibri" pitchFamily="34" charset="0"/>
              </a:rPr>
              <a:t>         1.0       </a:t>
            </a:r>
            <a:r>
              <a:rPr lang="en-US" sz="2000" dirty="0" smtClean="0">
                <a:latin typeface="Calibri" pitchFamily="34" charset="0"/>
                <a:cs typeface="Calibri" pitchFamily="34" charset="0"/>
              </a:rPr>
              <a:t>	0.07      0.14      0.10        </a:t>
            </a:r>
            <a:r>
              <a:rPr lang="en-US" sz="2000" dirty="0">
                <a:latin typeface="Calibri" pitchFamily="34" charset="0"/>
                <a:cs typeface="Calibri" pitchFamily="34" charset="0"/>
              </a:rPr>
              <a:t>877</a:t>
            </a:r>
          </a:p>
          <a:p>
            <a:endParaRPr lang="en-US" sz="2000" dirty="0">
              <a:latin typeface="Calibri" pitchFamily="34" charset="0"/>
              <a:cs typeface="Calibri" pitchFamily="34" charset="0"/>
            </a:endParaRPr>
          </a:p>
          <a:p>
            <a:r>
              <a:rPr lang="en-US" sz="2000" dirty="0" smtClean="0">
                <a:latin typeface="Calibri" pitchFamily="34" charset="0"/>
                <a:cs typeface="Calibri" pitchFamily="34" charset="0"/>
              </a:rPr>
              <a:t>accuracy                          	            0.88        20961</a:t>
            </a:r>
            <a:endParaRPr lang="en-US" sz="2000" dirty="0">
              <a:latin typeface="Calibri" pitchFamily="34" charset="0"/>
              <a:cs typeface="Calibri" pitchFamily="34" charset="0"/>
            </a:endParaRPr>
          </a:p>
          <a:p>
            <a:r>
              <a:rPr lang="en-US" sz="2000" dirty="0" smtClean="0">
                <a:latin typeface="Calibri" pitchFamily="34" charset="0"/>
                <a:cs typeface="Calibri" pitchFamily="34" charset="0"/>
              </a:rPr>
              <a:t>macro </a:t>
            </a:r>
            <a:r>
              <a:rPr lang="en-US" sz="2000" dirty="0" err="1">
                <a:latin typeface="Calibri" pitchFamily="34" charset="0"/>
                <a:cs typeface="Calibri" pitchFamily="34" charset="0"/>
              </a:rPr>
              <a:t>avg</a:t>
            </a:r>
            <a:r>
              <a:rPr lang="en-US" sz="2000" dirty="0">
                <a:latin typeface="Calibri" pitchFamily="34" charset="0"/>
                <a:cs typeface="Calibri" pitchFamily="34" charset="0"/>
              </a:rPr>
              <a:t>       </a:t>
            </a:r>
            <a:r>
              <a:rPr lang="en-US" sz="2000" dirty="0" smtClean="0">
                <a:latin typeface="Calibri" pitchFamily="34" charset="0"/>
                <a:cs typeface="Calibri" pitchFamily="34" charset="0"/>
              </a:rPr>
              <a:t>	0.51      0.53      0.51        20961</a:t>
            </a:r>
            <a:endParaRPr lang="en-US" sz="2000" dirty="0">
              <a:latin typeface="Calibri" pitchFamily="34" charset="0"/>
              <a:cs typeface="Calibri" pitchFamily="34" charset="0"/>
            </a:endParaRPr>
          </a:p>
          <a:p>
            <a:r>
              <a:rPr lang="en-US" sz="2000" dirty="0">
                <a:latin typeface="Calibri" pitchFamily="34" charset="0"/>
                <a:cs typeface="Calibri" pitchFamily="34" charset="0"/>
              </a:rPr>
              <a:t>weighted </a:t>
            </a:r>
            <a:r>
              <a:rPr lang="en-US" sz="2000" dirty="0" err="1">
                <a:latin typeface="Calibri" pitchFamily="34" charset="0"/>
                <a:cs typeface="Calibri" pitchFamily="34" charset="0"/>
              </a:rPr>
              <a:t>avg</a:t>
            </a:r>
            <a:r>
              <a:rPr lang="en-US" sz="2000" dirty="0">
                <a:latin typeface="Calibri" pitchFamily="34" charset="0"/>
                <a:cs typeface="Calibri" pitchFamily="34" charset="0"/>
              </a:rPr>
              <a:t>       </a:t>
            </a:r>
            <a:r>
              <a:rPr lang="en-US" sz="2000" dirty="0" smtClean="0">
                <a:latin typeface="Calibri" pitchFamily="34" charset="0"/>
                <a:cs typeface="Calibri" pitchFamily="34" charset="0"/>
              </a:rPr>
              <a:t>	0.92      0.88      0.90        20961</a:t>
            </a:r>
            <a:endParaRPr lang="en-US" sz="2000" dirty="0">
              <a:latin typeface="Calibri" pitchFamily="34" charset="0"/>
              <a:cs typeface="Calibri"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58857" y="1522493"/>
            <a:ext cx="3383280" cy="2883143"/>
          </a:xfrm>
          <a:prstGeom prst="rect">
            <a:avLst/>
          </a:prstGeom>
        </p:spPr>
      </p:pic>
    </p:spTree>
    <p:extLst>
      <p:ext uri="{BB962C8B-B14F-4D97-AF65-F5344CB8AC3E}">
        <p14:creationId xmlns:p14="http://schemas.microsoft.com/office/powerpoint/2010/main" xmlns="" val="3016530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object 3"/>
          <p:cNvSpPr txBox="1"/>
          <p:nvPr/>
        </p:nvSpPr>
        <p:spPr>
          <a:xfrm>
            <a:off x="1758950" y="1600326"/>
            <a:ext cx="8674100" cy="3672159"/>
          </a:xfrm>
          <a:prstGeom prst="rect">
            <a:avLst/>
          </a:prstGeom>
        </p:spPr>
        <p:txBody>
          <a:bodyPr vert="horz" wrap="square" lIns="0" tIns="14922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4965" indent="-342900">
              <a:lnSpc>
                <a:spcPct val="100000"/>
              </a:lnSpc>
              <a:spcBef>
                <a:spcPts val="1175"/>
              </a:spcBef>
              <a:buClr>
                <a:schemeClr val="tx1"/>
              </a:buClr>
              <a:buSzPct val="92500"/>
              <a:buFont typeface="Wingdings" pitchFamily="2" charset="2"/>
              <a:buChar char="v"/>
              <a:tabLst>
                <a:tab pos="342900" algn="l"/>
                <a:tab pos="343535" algn="l"/>
              </a:tabLst>
            </a:pPr>
            <a:r>
              <a:rPr sz="2400" spc="-5" dirty="0">
                <a:latin typeface="Calibri" pitchFamily="34" charset="0"/>
                <a:cs typeface="Calibri" pitchFamily="34" charset="0"/>
              </a:rPr>
              <a:t>OBJECTIVE</a:t>
            </a:r>
            <a:endParaRPr sz="2400" dirty="0">
              <a:latin typeface="Calibri" pitchFamily="34" charset="0"/>
              <a:cs typeface="Calibri" pitchFamily="34" charset="0"/>
            </a:endParaRPr>
          </a:p>
          <a:p>
            <a:pPr marL="681355" lvl="1" indent="-342900">
              <a:lnSpc>
                <a:spcPct val="100000"/>
              </a:lnSpc>
              <a:spcBef>
                <a:spcPts val="965"/>
              </a:spcBef>
              <a:buClr>
                <a:schemeClr val="tx1"/>
              </a:buClr>
              <a:buSzPct val="91666"/>
              <a:buFont typeface="Wingdings" pitchFamily="2" charset="2"/>
              <a:buChar char="v"/>
              <a:tabLst>
                <a:tab pos="666750" algn="l"/>
                <a:tab pos="667385" algn="l"/>
              </a:tabLst>
            </a:pPr>
            <a:r>
              <a:rPr lang="en-US" sz="2000" dirty="0">
                <a:latin typeface="Calibri" pitchFamily="34" charset="0"/>
                <a:cs typeface="Calibri" pitchFamily="34" charset="0"/>
              </a:rPr>
              <a:t>A</a:t>
            </a:r>
            <a:r>
              <a:rPr sz="2000" dirty="0" smtClean="0">
                <a:latin typeface="Calibri" pitchFamily="34" charset="0"/>
                <a:cs typeface="Calibri" pitchFamily="34" charset="0"/>
              </a:rPr>
              <a:t> </a:t>
            </a:r>
            <a:r>
              <a:rPr sz="2000" spc="-5" dirty="0">
                <a:latin typeface="Calibri" pitchFamily="34" charset="0"/>
                <a:cs typeface="Calibri" pitchFamily="34" charset="0"/>
              </a:rPr>
              <a:t>leading credit card </a:t>
            </a:r>
            <a:r>
              <a:rPr sz="2000" dirty="0">
                <a:latin typeface="Calibri" pitchFamily="34" charset="0"/>
                <a:cs typeface="Calibri" pitchFamily="34" charset="0"/>
              </a:rPr>
              <a:t>provider </a:t>
            </a:r>
            <a:r>
              <a:rPr sz="2000" spc="-5" dirty="0">
                <a:latin typeface="Calibri" pitchFamily="34" charset="0"/>
                <a:cs typeface="Calibri" pitchFamily="34" charset="0"/>
              </a:rPr>
              <a:t>is </a:t>
            </a:r>
            <a:r>
              <a:rPr sz="2000" dirty="0">
                <a:latin typeface="Calibri" pitchFamily="34" charset="0"/>
                <a:cs typeface="Calibri" pitchFamily="34" charset="0"/>
              </a:rPr>
              <a:t>facing </a:t>
            </a:r>
            <a:r>
              <a:rPr sz="2000" spc="-5" dirty="0">
                <a:latin typeface="Calibri" pitchFamily="34" charset="0"/>
                <a:cs typeface="Calibri" pitchFamily="34" charset="0"/>
              </a:rPr>
              <a:t>in increase credit</a:t>
            </a:r>
            <a:r>
              <a:rPr sz="2000" spc="-60" dirty="0">
                <a:latin typeface="Calibri" pitchFamily="34" charset="0"/>
                <a:cs typeface="Calibri" pitchFamily="34" charset="0"/>
              </a:rPr>
              <a:t> </a:t>
            </a:r>
            <a:r>
              <a:rPr sz="2000" spc="-5" dirty="0">
                <a:latin typeface="Calibri" pitchFamily="34" charset="0"/>
                <a:cs typeface="Calibri" pitchFamily="34" charset="0"/>
              </a:rPr>
              <a:t>loss</a:t>
            </a:r>
            <a:endParaRPr sz="2000" dirty="0">
              <a:latin typeface="Calibri" pitchFamily="34" charset="0"/>
              <a:cs typeface="Calibri" pitchFamily="34" charset="0"/>
            </a:endParaRPr>
          </a:p>
          <a:p>
            <a:pPr marL="681355" lvl="1" indent="-342900">
              <a:lnSpc>
                <a:spcPct val="100000"/>
              </a:lnSpc>
              <a:spcBef>
                <a:spcPts val="990"/>
              </a:spcBef>
              <a:buClr>
                <a:schemeClr val="tx1"/>
              </a:buClr>
              <a:buSzPct val="91666"/>
              <a:buFont typeface="Wingdings" pitchFamily="2" charset="2"/>
              <a:buChar char="v"/>
              <a:tabLst>
                <a:tab pos="666750" algn="l"/>
                <a:tab pos="667385" algn="l"/>
              </a:tabLst>
            </a:pPr>
            <a:r>
              <a:rPr sz="2000" dirty="0">
                <a:latin typeface="Calibri" pitchFamily="34" charset="0"/>
                <a:cs typeface="Calibri" pitchFamily="34" charset="0"/>
              </a:rPr>
              <a:t>The </a:t>
            </a:r>
            <a:r>
              <a:rPr sz="2000" spc="-5" dirty="0">
                <a:latin typeface="Calibri" pitchFamily="34" charset="0"/>
                <a:cs typeface="Calibri" pitchFamily="34" charset="0"/>
              </a:rPr>
              <a:t>objective is </a:t>
            </a:r>
            <a:r>
              <a:rPr sz="2000" dirty="0">
                <a:latin typeface="Calibri" pitchFamily="34" charset="0"/>
                <a:cs typeface="Calibri" pitchFamily="34" charset="0"/>
              </a:rPr>
              <a:t>to </a:t>
            </a:r>
            <a:r>
              <a:rPr sz="2000" spc="-5" dirty="0">
                <a:latin typeface="Calibri" pitchFamily="34" charset="0"/>
                <a:cs typeface="Calibri" pitchFamily="34" charset="0"/>
              </a:rPr>
              <a:t>mitigate credit risk </a:t>
            </a:r>
            <a:r>
              <a:rPr sz="2000" dirty="0">
                <a:latin typeface="Calibri" pitchFamily="34" charset="0"/>
                <a:cs typeface="Calibri" pitchFamily="34" charset="0"/>
              </a:rPr>
              <a:t>by </a:t>
            </a:r>
            <a:r>
              <a:rPr sz="2000" spc="-5" dirty="0">
                <a:latin typeface="Calibri" pitchFamily="34" charset="0"/>
                <a:cs typeface="Calibri" pitchFamily="34" charset="0"/>
              </a:rPr>
              <a:t>‘acquiring </a:t>
            </a:r>
            <a:r>
              <a:rPr sz="2000" dirty="0">
                <a:latin typeface="Calibri" pitchFamily="34" charset="0"/>
                <a:cs typeface="Calibri" pitchFamily="34" charset="0"/>
              </a:rPr>
              <a:t>the </a:t>
            </a:r>
            <a:r>
              <a:rPr sz="2000" spc="-5" dirty="0">
                <a:latin typeface="Calibri" pitchFamily="34" charset="0"/>
                <a:cs typeface="Calibri" pitchFamily="34" charset="0"/>
              </a:rPr>
              <a:t>right</a:t>
            </a:r>
            <a:r>
              <a:rPr sz="2000" spc="-70" dirty="0">
                <a:latin typeface="Calibri" pitchFamily="34" charset="0"/>
                <a:cs typeface="Calibri" pitchFamily="34" charset="0"/>
              </a:rPr>
              <a:t> </a:t>
            </a:r>
            <a:r>
              <a:rPr sz="2000" spc="-5" dirty="0">
                <a:latin typeface="Calibri" pitchFamily="34" charset="0"/>
                <a:cs typeface="Calibri" pitchFamily="34" charset="0"/>
              </a:rPr>
              <a:t>customers</a:t>
            </a:r>
            <a:r>
              <a:rPr sz="2000" spc="-5" dirty="0" smtClean="0">
                <a:latin typeface="Calibri" pitchFamily="34" charset="0"/>
                <a:cs typeface="Calibri" pitchFamily="34" charset="0"/>
              </a:rPr>
              <a:t>’</a:t>
            </a:r>
            <a:endParaRPr lang="en-US" sz="2000" dirty="0">
              <a:latin typeface="Calibri" pitchFamily="34" charset="0"/>
              <a:cs typeface="Calibri" pitchFamily="34" charset="0"/>
            </a:endParaRPr>
          </a:p>
          <a:p>
            <a:pPr marL="909955" lvl="1" indent="-571500">
              <a:lnSpc>
                <a:spcPct val="100000"/>
              </a:lnSpc>
              <a:spcBef>
                <a:spcPts val="990"/>
              </a:spcBef>
              <a:buClr>
                <a:schemeClr val="tx1"/>
              </a:buClr>
              <a:buSzPct val="91666"/>
              <a:buFont typeface="Wingdings" pitchFamily="2" charset="2"/>
              <a:buChar char="v"/>
              <a:tabLst>
                <a:tab pos="666750" algn="l"/>
                <a:tab pos="667385" algn="l"/>
              </a:tabLst>
            </a:pPr>
            <a:endParaRPr sz="4000" dirty="0">
              <a:latin typeface="Calibri" pitchFamily="34" charset="0"/>
              <a:cs typeface="Calibri" pitchFamily="34" charset="0"/>
            </a:endParaRPr>
          </a:p>
          <a:p>
            <a:pPr marL="354965" indent="-342900">
              <a:lnSpc>
                <a:spcPct val="100000"/>
              </a:lnSpc>
              <a:buClr>
                <a:schemeClr val="tx1"/>
              </a:buClr>
              <a:buSzPct val="92500"/>
              <a:buFont typeface="Wingdings" pitchFamily="2" charset="2"/>
              <a:buChar char="v"/>
              <a:tabLst>
                <a:tab pos="342900" algn="l"/>
                <a:tab pos="343535" algn="l"/>
              </a:tabLst>
            </a:pPr>
            <a:r>
              <a:rPr sz="2400" dirty="0">
                <a:latin typeface="Calibri" pitchFamily="34" charset="0"/>
                <a:cs typeface="Calibri" pitchFamily="34" charset="0"/>
              </a:rPr>
              <a:t>STRATEGY</a:t>
            </a:r>
          </a:p>
          <a:p>
            <a:pPr marL="681355" lvl="1" indent="-342900">
              <a:lnSpc>
                <a:spcPct val="100000"/>
              </a:lnSpc>
              <a:spcBef>
                <a:spcPts val="940"/>
              </a:spcBef>
              <a:buClr>
                <a:schemeClr val="tx1"/>
              </a:buClr>
              <a:buSzPct val="91666"/>
              <a:buFont typeface="Wingdings" pitchFamily="2" charset="2"/>
              <a:buChar char="v"/>
              <a:tabLst>
                <a:tab pos="666750" algn="l"/>
                <a:tab pos="667385" algn="l"/>
              </a:tabLst>
            </a:pPr>
            <a:r>
              <a:rPr sz="2000" dirty="0">
                <a:latin typeface="Calibri" pitchFamily="34" charset="0"/>
                <a:cs typeface="Calibri" pitchFamily="34" charset="0"/>
              </a:rPr>
              <a:t>Identify </a:t>
            </a:r>
            <a:r>
              <a:rPr sz="2000" spc="-5" dirty="0">
                <a:latin typeface="Calibri" pitchFamily="34" charset="0"/>
                <a:cs typeface="Calibri" pitchFamily="34" charset="0"/>
              </a:rPr>
              <a:t>customers </a:t>
            </a:r>
            <a:r>
              <a:rPr sz="2000" dirty="0">
                <a:latin typeface="Calibri" pitchFamily="34" charset="0"/>
                <a:cs typeface="Calibri" pitchFamily="34" charset="0"/>
              </a:rPr>
              <a:t>that present a </a:t>
            </a:r>
            <a:r>
              <a:rPr sz="2000" spc="-5" dirty="0">
                <a:latin typeface="Calibri" pitchFamily="34" charset="0"/>
                <a:cs typeface="Calibri" pitchFamily="34" charset="0"/>
              </a:rPr>
              <a:t>credit risk </a:t>
            </a:r>
            <a:r>
              <a:rPr sz="2000" dirty="0">
                <a:latin typeface="Calibri" pitchFamily="34" charset="0"/>
                <a:cs typeface="Calibri" pitchFamily="34" charset="0"/>
              </a:rPr>
              <a:t>using </a:t>
            </a:r>
            <a:r>
              <a:rPr sz="2000" spc="-5" dirty="0">
                <a:latin typeface="Calibri" pitchFamily="34" charset="0"/>
                <a:cs typeface="Calibri" pitchFamily="34" charset="0"/>
              </a:rPr>
              <a:t>demographic and credit </a:t>
            </a:r>
            <a:r>
              <a:rPr sz="2000" dirty="0">
                <a:latin typeface="Calibri" pitchFamily="34" charset="0"/>
                <a:cs typeface="Calibri" pitchFamily="34" charset="0"/>
              </a:rPr>
              <a:t>bureau</a:t>
            </a:r>
            <a:r>
              <a:rPr sz="2000" spc="-120" dirty="0">
                <a:latin typeface="Calibri" pitchFamily="34" charset="0"/>
                <a:cs typeface="Calibri" pitchFamily="34" charset="0"/>
              </a:rPr>
              <a:t> </a:t>
            </a:r>
            <a:r>
              <a:rPr sz="2000" spc="-5" dirty="0">
                <a:latin typeface="Calibri" pitchFamily="34" charset="0"/>
                <a:cs typeface="Calibri" pitchFamily="34" charset="0"/>
              </a:rPr>
              <a:t>data</a:t>
            </a:r>
            <a:endParaRPr sz="2000" dirty="0">
              <a:latin typeface="Calibri" pitchFamily="34" charset="0"/>
              <a:cs typeface="Calibri" pitchFamily="34" charset="0"/>
            </a:endParaRPr>
          </a:p>
          <a:p>
            <a:pPr marL="681355" lvl="1" indent="-342900">
              <a:lnSpc>
                <a:spcPct val="100000"/>
              </a:lnSpc>
              <a:spcBef>
                <a:spcPts val="990"/>
              </a:spcBef>
              <a:buClr>
                <a:schemeClr val="tx1"/>
              </a:buClr>
              <a:buSzPct val="91666"/>
              <a:buFont typeface="Wingdings" pitchFamily="2" charset="2"/>
              <a:buChar char="v"/>
              <a:tabLst>
                <a:tab pos="666750" algn="l"/>
                <a:tab pos="667385" algn="l"/>
              </a:tabLst>
            </a:pPr>
            <a:r>
              <a:rPr sz="2000" spc="-5" dirty="0">
                <a:latin typeface="Calibri" pitchFamily="34" charset="0"/>
                <a:cs typeface="Calibri" pitchFamily="34" charset="0"/>
              </a:rPr>
              <a:t>Offer credit cards </a:t>
            </a:r>
            <a:r>
              <a:rPr sz="2000" dirty="0">
                <a:latin typeface="Calibri" pitchFamily="34" charset="0"/>
                <a:cs typeface="Calibri" pitchFamily="34" charset="0"/>
              </a:rPr>
              <a:t>to </a:t>
            </a:r>
            <a:r>
              <a:rPr sz="2000" spc="-5" dirty="0">
                <a:latin typeface="Calibri" pitchFamily="34" charset="0"/>
                <a:cs typeface="Calibri" pitchFamily="34" charset="0"/>
              </a:rPr>
              <a:t>only </a:t>
            </a:r>
            <a:r>
              <a:rPr sz="2000" dirty="0">
                <a:latin typeface="Calibri" pitchFamily="34" charset="0"/>
                <a:cs typeface="Calibri" pitchFamily="34" charset="0"/>
              </a:rPr>
              <a:t>those </a:t>
            </a:r>
            <a:r>
              <a:rPr sz="2000" spc="-5" dirty="0">
                <a:latin typeface="Calibri" pitchFamily="34" charset="0"/>
                <a:cs typeface="Calibri" pitchFamily="34" charset="0"/>
              </a:rPr>
              <a:t>customers </a:t>
            </a:r>
            <a:r>
              <a:rPr sz="2000" dirty="0">
                <a:latin typeface="Calibri" pitchFamily="34" charset="0"/>
                <a:cs typeface="Calibri" pitchFamily="34" charset="0"/>
              </a:rPr>
              <a:t>that </a:t>
            </a:r>
            <a:r>
              <a:rPr sz="2000" spc="-5" dirty="0">
                <a:latin typeface="Calibri" pitchFamily="34" charset="0"/>
                <a:cs typeface="Calibri" pitchFamily="34" charset="0"/>
              </a:rPr>
              <a:t>are deemed as less</a:t>
            </a:r>
            <a:r>
              <a:rPr sz="2000" spc="-60" dirty="0">
                <a:latin typeface="Calibri" pitchFamily="34" charset="0"/>
                <a:cs typeface="Calibri" pitchFamily="34" charset="0"/>
              </a:rPr>
              <a:t> </a:t>
            </a:r>
            <a:r>
              <a:rPr sz="2000" spc="-5" dirty="0">
                <a:latin typeface="Calibri" pitchFamily="34" charset="0"/>
                <a:cs typeface="Calibri" pitchFamily="34" charset="0"/>
              </a:rPr>
              <a:t>risky</a:t>
            </a:r>
            <a:endParaRPr sz="2000" dirty="0">
              <a:latin typeface="Calibri" pitchFamily="34" charset="0"/>
              <a:cs typeface="Calibri" pitchFamily="34" charset="0"/>
            </a:endParaRPr>
          </a:p>
        </p:txBody>
      </p:sp>
      <p:sp>
        <p:nvSpPr>
          <p:cNvPr id="3"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spc="-10" dirty="0" smtClean="0">
                <a:latin typeface="Calibri" pitchFamily="34" charset="0"/>
                <a:cs typeface="Calibri" pitchFamily="34" charset="0"/>
              </a:rPr>
              <a:t>Business</a:t>
            </a:r>
            <a:r>
              <a:rPr lang="en-US" sz="4800" spc="-15" dirty="0" smtClean="0">
                <a:latin typeface="Calibri" pitchFamily="34" charset="0"/>
                <a:cs typeface="Calibri" pitchFamily="34" charset="0"/>
              </a:rPr>
              <a:t> </a:t>
            </a:r>
            <a:r>
              <a:rPr lang="en-US" sz="4800" dirty="0" smtClean="0">
                <a:latin typeface="Calibri" pitchFamily="34" charset="0"/>
                <a:cs typeface="Calibri" pitchFamily="34" charset="0"/>
              </a:rPr>
              <a:t>Understanding</a:t>
            </a:r>
            <a:endParaRPr lang="en-US" sz="4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a:lnSpc>
                <a:spcPct val="100000"/>
              </a:lnSpc>
              <a:buFont typeface="Wingdings" pitchFamily="2" charset="2"/>
              <a:buChar char="v"/>
            </a:pPr>
            <a:r>
              <a:rPr lang="en-US" sz="2000" spc="-5" dirty="0">
                <a:solidFill>
                  <a:schemeClr val="tx1"/>
                </a:solidFill>
                <a:latin typeface="Calibri" pitchFamily="34" charset="0"/>
                <a:cs typeface="Calibri" pitchFamily="34" charset="0"/>
              </a:rPr>
              <a:t>The </a:t>
            </a:r>
            <a:r>
              <a:rPr lang="en-US" sz="2000" dirty="0">
                <a:solidFill>
                  <a:schemeClr val="tx1"/>
                </a:solidFill>
                <a:latin typeface="Calibri" pitchFamily="34" charset="0"/>
                <a:cs typeface="Calibri" pitchFamily="34" charset="0"/>
              </a:rPr>
              <a:t>scorecard </a:t>
            </a:r>
            <a:r>
              <a:rPr lang="en-US" sz="2000" spc="-5" dirty="0" smtClean="0">
                <a:solidFill>
                  <a:schemeClr val="tx1"/>
                </a:solidFill>
                <a:latin typeface="Calibri" pitchFamily="34" charset="0"/>
                <a:cs typeface="Calibri" pitchFamily="34" charset="0"/>
              </a:rPr>
              <a:t>will be </a:t>
            </a:r>
            <a:r>
              <a:rPr lang="en-US" sz="2000" dirty="0">
                <a:solidFill>
                  <a:schemeClr val="tx1"/>
                </a:solidFill>
                <a:latin typeface="Calibri" pitchFamily="34" charset="0"/>
                <a:cs typeface="Calibri" pitchFamily="34" charset="0"/>
              </a:rPr>
              <a:t>made </a:t>
            </a:r>
            <a:r>
              <a:rPr lang="en-US" sz="2000" spc="-5" dirty="0">
                <a:solidFill>
                  <a:schemeClr val="tx1"/>
                </a:solidFill>
                <a:latin typeface="Calibri" pitchFamily="34" charset="0"/>
                <a:cs typeface="Calibri" pitchFamily="34" charset="0"/>
              </a:rPr>
              <a:t>using the following</a:t>
            </a:r>
            <a:r>
              <a:rPr lang="en-US" sz="2000" spc="-20" dirty="0">
                <a:solidFill>
                  <a:schemeClr val="tx1"/>
                </a:solidFill>
                <a:latin typeface="Calibri" pitchFamily="34" charset="0"/>
                <a:cs typeface="Calibri" pitchFamily="34" charset="0"/>
              </a:rPr>
              <a:t> </a:t>
            </a:r>
            <a:r>
              <a:rPr lang="en-US" sz="2000" dirty="0">
                <a:solidFill>
                  <a:schemeClr val="tx1"/>
                </a:solidFill>
                <a:latin typeface="Calibri" pitchFamily="34" charset="0"/>
                <a:cs typeface="Calibri" pitchFamily="34" charset="0"/>
              </a:rPr>
              <a:t>steps</a:t>
            </a:r>
            <a:r>
              <a:rPr lang="en-US" sz="2000" dirty="0" smtClean="0">
                <a:solidFill>
                  <a:schemeClr val="tx1"/>
                </a:solidFill>
                <a:latin typeface="Calibri" pitchFamily="34" charset="0"/>
                <a:cs typeface="Calibri" pitchFamily="34" charset="0"/>
              </a:rPr>
              <a:t>:</a:t>
            </a:r>
            <a:endParaRPr lang="en-US" sz="2000" dirty="0">
              <a:solidFill>
                <a:schemeClr val="tx1"/>
              </a:solidFill>
              <a:latin typeface="Calibri" pitchFamily="34" charset="0"/>
              <a:cs typeface="Calibri" pitchFamily="34" charset="0"/>
            </a:endParaRPr>
          </a:p>
          <a:p>
            <a:pPr marL="871855" lvl="1" indent="-402590">
              <a:lnSpc>
                <a:spcPct val="100000"/>
              </a:lnSpc>
              <a:buAutoNum type="arabicPeriod"/>
              <a:tabLst>
                <a:tab pos="414655" algn="l"/>
                <a:tab pos="415290" algn="l"/>
              </a:tabLst>
            </a:pPr>
            <a:r>
              <a:rPr lang="en-US" sz="2000" spc="-5" dirty="0">
                <a:solidFill>
                  <a:schemeClr val="tx1"/>
                </a:solidFill>
                <a:latin typeface="Calibri" pitchFamily="34" charset="0"/>
                <a:cs typeface="Calibri" pitchFamily="34" charset="0"/>
              </a:rPr>
              <a:t>Application </a:t>
            </a:r>
            <a:r>
              <a:rPr lang="en-US" sz="2000" dirty="0">
                <a:solidFill>
                  <a:schemeClr val="tx1"/>
                </a:solidFill>
                <a:latin typeface="Calibri" pitchFamily="34" charset="0"/>
                <a:cs typeface="Calibri" pitchFamily="34" charset="0"/>
              </a:rPr>
              <a:t>score card </a:t>
            </a:r>
            <a:r>
              <a:rPr lang="en-US" sz="2000" spc="-5" dirty="0" smtClean="0">
                <a:solidFill>
                  <a:schemeClr val="tx1"/>
                </a:solidFill>
                <a:latin typeface="Calibri" pitchFamily="34" charset="0"/>
                <a:cs typeface="Calibri" pitchFamily="34" charset="0"/>
              </a:rPr>
              <a:t>will be </a:t>
            </a:r>
            <a:r>
              <a:rPr lang="en-US" sz="2000" dirty="0">
                <a:solidFill>
                  <a:schemeClr val="tx1"/>
                </a:solidFill>
                <a:latin typeface="Calibri" pitchFamily="34" charset="0"/>
                <a:cs typeface="Calibri" pitchFamily="34" charset="0"/>
              </a:rPr>
              <a:t>made </a:t>
            </a:r>
            <a:r>
              <a:rPr lang="en-US" sz="2000" spc="-5" dirty="0">
                <a:solidFill>
                  <a:schemeClr val="tx1"/>
                </a:solidFill>
                <a:latin typeface="Calibri" pitchFamily="34" charset="0"/>
                <a:cs typeface="Calibri" pitchFamily="34" charset="0"/>
              </a:rPr>
              <a:t>with odds of 10 to </a:t>
            </a:r>
            <a:r>
              <a:rPr lang="en-US" sz="2000" dirty="0">
                <a:solidFill>
                  <a:schemeClr val="tx1"/>
                </a:solidFill>
                <a:latin typeface="Calibri" pitchFamily="34" charset="0"/>
                <a:cs typeface="Calibri" pitchFamily="34" charset="0"/>
              </a:rPr>
              <a:t>1 </a:t>
            </a:r>
            <a:r>
              <a:rPr lang="en-US" sz="2000" spc="-5" dirty="0">
                <a:solidFill>
                  <a:schemeClr val="tx1"/>
                </a:solidFill>
                <a:latin typeface="Calibri" pitchFamily="34" charset="0"/>
                <a:cs typeface="Calibri" pitchFamily="34" charset="0"/>
              </a:rPr>
              <a:t>being </a:t>
            </a:r>
            <a:r>
              <a:rPr lang="en-US" sz="2000" dirty="0">
                <a:solidFill>
                  <a:schemeClr val="tx1"/>
                </a:solidFill>
                <a:latin typeface="Calibri" pitchFamily="34" charset="0"/>
                <a:cs typeface="Calibri" pitchFamily="34" charset="0"/>
              </a:rPr>
              <a:t>a score </a:t>
            </a:r>
            <a:r>
              <a:rPr lang="en-US" sz="2000" spc="-5" dirty="0">
                <a:solidFill>
                  <a:schemeClr val="tx1"/>
                </a:solidFill>
                <a:latin typeface="Calibri" pitchFamily="34" charset="0"/>
                <a:cs typeface="Calibri" pitchFamily="34" charset="0"/>
              </a:rPr>
              <a:t>of 400. Score increases by 20 points for doubling</a:t>
            </a:r>
            <a:r>
              <a:rPr lang="en-US" sz="2000" spc="-50" dirty="0">
                <a:solidFill>
                  <a:schemeClr val="tx1"/>
                </a:solidFill>
                <a:latin typeface="Calibri" pitchFamily="34" charset="0"/>
                <a:cs typeface="Calibri" pitchFamily="34" charset="0"/>
              </a:rPr>
              <a:t> </a:t>
            </a:r>
            <a:r>
              <a:rPr lang="en-US" sz="2000" spc="-5" dirty="0">
                <a:solidFill>
                  <a:schemeClr val="tx1"/>
                </a:solidFill>
                <a:latin typeface="Calibri" pitchFamily="34" charset="0"/>
                <a:cs typeface="Calibri" pitchFamily="34" charset="0"/>
              </a:rPr>
              <a:t>odds.</a:t>
            </a:r>
            <a:endParaRPr lang="en-US" sz="2000" dirty="0">
              <a:solidFill>
                <a:schemeClr val="tx1"/>
              </a:solidFill>
              <a:latin typeface="Calibri" pitchFamily="34" charset="0"/>
              <a:cs typeface="Calibri" pitchFamily="34" charset="0"/>
            </a:endParaRPr>
          </a:p>
          <a:p>
            <a:pPr marL="871855" lvl="1" indent="-402590">
              <a:lnSpc>
                <a:spcPct val="100000"/>
              </a:lnSpc>
              <a:buAutoNum type="arabicPeriod"/>
              <a:tabLst>
                <a:tab pos="414655" algn="l"/>
                <a:tab pos="415290" algn="l"/>
              </a:tabLst>
            </a:pPr>
            <a:r>
              <a:rPr lang="en-US" sz="2000" spc="-5" dirty="0">
                <a:solidFill>
                  <a:schemeClr val="tx1"/>
                </a:solidFill>
                <a:latin typeface="Calibri" pitchFamily="34" charset="0"/>
                <a:cs typeface="Calibri" pitchFamily="34" charset="0"/>
              </a:rPr>
              <a:t>Probability of default for all applicants </a:t>
            </a:r>
            <a:r>
              <a:rPr lang="en-US" sz="2000" spc="-5" dirty="0" smtClean="0">
                <a:solidFill>
                  <a:schemeClr val="tx1"/>
                </a:solidFill>
                <a:latin typeface="Calibri" pitchFamily="34" charset="0"/>
                <a:cs typeface="Calibri" pitchFamily="34" charset="0"/>
              </a:rPr>
              <a:t>will be</a:t>
            </a:r>
            <a:r>
              <a:rPr lang="en-US" sz="2000" spc="-10" dirty="0" smtClean="0">
                <a:solidFill>
                  <a:schemeClr val="tx1"/>
                </a:solidFill>
                <a:latin typeface="Calibri" pitchFamily="34" charset="0"/>
                <a:cs typeface="Calibri" pitchFamily="34" charset="0"/>
              </a:rPr>
              <a:t> </a:t>
            </a:r>
            <a:r>
              <a:rPr lang="en-US" sz="2000" dirty="0">
                <a:solidFill>
                  <a:schemeClr val="tx1"/>
                </a:solidFill>
                <a:latin typeface="Calibri" pitchFamily="34" charset="0"/>
                <a:cs typeface="Calibri" pitchFamily="34" charset="0"/>
              </a:rPr>
              <a:t>calculated</a:t>
            </a:r>
          </a:p>
          <a:p>
            <a:pPr marL="871855" marR="1243965" lvl="1" indent="-402590">
              <a:lnSpc>
                <a:spcPct val="100000"/>
              </a:lnSpc>
              <a:spcBef>
                <a:spcPts val="65"/>
              </a:spcBef>
              <a:buAutoNum type="arabicPeriod"/>
              <a:tabLst>
                <a:tab pos="414655" algn="l"/>
                <a:tab pos="415290" algn="l"/>
              </a:tabLst>
            </a:pPr>
            <a:r>
              <a:rPr lang="en-US" sz="2000" spc="-5" dirty="0">
                <a:solidFill>
                  <a:schemeClr val="tx1"/>
                </a:solidFill>
                <a:latin typeface="Calibri" pitchFamily="34" charset="0"/>
                <a:cs typeface="Calibri" pitchFamily="34" charset="0"/>
              </a:rPr>
              <a:t>Odds for good </a:t>
            </a:r>
            <a:r>
              <a:rPr lang="en-US" sz="2000" spc="-5" dirty="0" smtClean="0">
                <a:solidFill>
                  <a:schemeClr val="tx1"/>
                </a:solidFill>
                <a:latin typeface="Calibri" pitchFamily="34" charset="0"/>
                <a:cs typeface="Calibri" pitchFamily="34" charset="0"/>
              </a:rPr>
              <a:t>will be </a:t>
            </a:r>
            <a:r>
              <a:rPr lang="en-US" sz="2000" dirty="0" smtClean="0">
                <a:solidFill>
                  <a:schemeClr val="tx1"/>
                </a:solidFill>
                <a:latin typeface="Calibri" pitchFamily="34" charset="0"/>
                <a:cs typeface="Calibri" pitchFamily="34" charset="0"/>
              </a:rPr>
              <a:t>calculated</a:t>
            </a:r>
            <a:r>
              <a:rPr lang="en-US" sz="2000" dirty="0">
                <a:solidFill>
                  <a:schemeClr val="tx1"/>
                </a:solidFill>
                <a:latin typeface="Calibri" pitchFamily="34" charset="0"/>
                <a:cs typeface="Calibri" pitchFamily="34" charset="0"/>
              </a:rPr>
              <a:t>. </a:t>
            </a:r>
            <a:r>
              <a:rPr lang="en-US" sz="2000" spc="-5" dirty="0">
                <a:solidFill>
                  <a:schemeClr val="tx1"/>
                </a:solidFill>
                <a:latin typeface="Calibri" pitchFamily="34" charset="0"/>
                <a:cs typeface="Calibri" pitchFamily="34" charset="0"/>
              </a:rPr>
              <a:t>Since the probability </a:t>
            </a:r>
            <a:r>
              <a:rPr lang="en-US" sz="2000" dirty="0">
                <a:solidFill>
                  <a:schemeClr val="tx1"/>
                </a:solidFill>
                <a:latin typeface="Calibri" pitchFamily="34" charset="0"/>
                <a:cs typeface="Calibri" pitchFamily="34" charset="0"/>
              </a:rPr>
              <a:t>computed </a:t>
            </a:r>
            <a:r>
              <a:rPr lang="en-US" sz="2000" spc="-5" dirty="0">
                <a:solidFill>
                  <a:schemeClr val="tx1"/>
                </a:solidFill>
                <a:latin typeface="Calibri" pitchFamily="34" charset="0"/>
                <a:cs typeface="Calibri" pitchFamily="34" charset="0"/>
              </a:rPr>
              <a:t>is for </a:t>
            </a:r>
            <a:r>
              <a:rPr lang="en-US" sz="2000" dirty="0">
                <a:solidFill>
                  <a:schemeClr val="tx1"/>
                </a:solidFill>
                <a:latin typeface="Calibri" pitchFamily="34" charset="0"/>
                <a:cs typeface="Calibri" pitchFamily="34" charset="0"/>
              </a:rPr>
              <a:t>rejection (bad customers), </a:t>
            </a:r>
            <a:r>
              <a:rPr lang="en-US" sz="2000" spc="-5" dirty="0">
                <a:solidFill>
                  <a:schemeClr val="tx1"/>
                </a:solidFill>
                <a:latin typeface="Calibri" pitchFamily="34" charset="0"/>
                <a:cs typeface="Calibri" pitchFamily="34" charset="0"/>
              </a:rPr>
              <a:t>Odd(good) </a:t>
            </a:r>
            <a:r>
              <a:rPr lang="en-US" sz="2000" dirty="0">
                <a:solidFill>
                  <a:schemeClr val="tx1"/>
                </a:solidFill>
                <a:latin typeface="Calibri" pitchFamily="34" charset="0"/>
                <a:cs typeface="Calibri" pitchFamily="34" charset="0"/>
              </a:rPr>
              <a:t>=  (1-P(bad))/P(bad)</a:t>
            </a:r>
          </a:p>
          <a:p>
            <a:pPr marL="871855" lvl="1" indent="-402590">
              <a:lnSpc>
                <a:spcPct val="100000"/>
              </a:lnSpc>
              <a:buAutoNum type="arabicPeriod"/>
              <a:tabLst>
                <a:tab pos="414655" algn="l"/>
                <a:tab pos="415290" algn="l"/>
              </a:tabLst>
            </a:pPr>
            <a:r>
              <a:rPr lang="en-US" sz="2000" spc="-5" dirty="0" err="1">
                <a:solidFill>
                  <a:schemeClr val="tx1"/>
                </a:solidFill>
                <a:latin typeface="Calibri" pitchFamily="34" charset="0"/>
                <a:cs typeface="Calibri" pitchFamily="34" charset="0"/>
              </a:rPr>
              <a:t>ln</a:t>
            </a:r>
            <a:r>
              <a:rPr lang="en-US" sz="2000" spc="-5" dirty="0">
                <a:solidFill>
                  <a:schemeClr val="tx1"/>
                </a:solidFill>
                <a:latin typeface="Calibri" pitchFamily="34" charset="0"/>
                <a:cs typeface="Calibri" pitchFamily="34" charset="0"/>
              </a:rPr>
              <a:t>(odd(good)) </a:t>
            </a:r>
            <a:r>
              <a:rPr lang="en-US" sz="2000" spc="-5" dirty="0" smtClean="0">
                <a:solidFill>
                  <a:schemeClr val="tx1"/>
                </a:solidFill>
                <a:latin typeface="Calibri" pitchFamily="34" charset="0"/>
                <a:cs typeface="Calibri" pitchFamily="34" charset="0"/>
              </a:rPr>
              <a:t>will be</a:t>
            </a:r>
            <a:r>
              <a:rPr lang="en-US" sz="2000" spc="-10" dirty="0" smtClean="0">
                <a:solidFill>
                  <a:schemeClr val="tx1"/>
                </a:solidFill>
                <a:latin typeface="Calibri" pitchFamily="34" charset="0"/>
                <a:cs typeface="Calibri" pitchFamily="34" charset="0"/>
              </a:rPr>
              <a:t> </a:t>
            </a:r>
            <a:r>
              <a:rPr lang="en-US" sz="2000" dirty="0">
                <a:solidFill>
                  <a:schemeClr val="tx1"/>
                </a:solidFill>
                <a:latin typeface="Calibri" pitchFamily="34" charset="0"/>
                <a:cs typeface="Calibri" pitchFamily="34" charset="0"/>
              </a:rPr>
              <a:t>calculated</a:t>
            </a:r>
          </a:p>
          <a:p>
            <a:pPr marL="871855" marR="532130" lvl="1" indent="-402590">
              <a:lnSpc>
                <a:spcPct val="100000"/>
              </a:lnSpc>
              <a:spcBef>
                <a:spcPts val="65"/>
              </a:spcBef>
              <a:buAutoNum type="arabicPeriod"/>
              <a:tabLst>
                <a:tab pos="414655" algn="l"/>
                <a:tab pos="415290" algn="l"/>
              </a:tabLst>
            </a:pPr>
            <a:r>
              <a:rPr lang="en-US" sz="2000" spc="-5" dirty="0" smtClean="0">
                <a:solidFill>
                  <a:schemeClr val="tx1"/>
                </a:solidFill>
                <a:latin typeface="Calibri" pitchFamily="34" charset="0"/>
                <a:cs typeface="Calibri" pitchFamily="34" charset="0"/>
              </a:rPr>
              <a:t>By using  </a:t>
            </a:r>
            <a:r>
              <a:rPr lang="en-US" sz="2000" spc="-5" dirty="0">
                <a:solidFill>
                  <a:schemeClr val="tx1"/>
                </a:solidFill>
                <a:latin typeface="Calibri" pitchFamily="34" charset="0"/>
                <a:cs typeface="Calibri" pitchFamily="34" charset="0"/>
              </a:rPr>
              <a:t>the following formula for </a:t>
            </a:r>
            <a:r>
              <a:rPr lang="en-US" sz="2000" dirty="0">
                <a:solidFill>
                  <a:schemeClr val="tx1"/>
                </a:solidFill>
                <a:latin typeface="Calibri" pitchFamily="34" charset="0"/>
                <a:cs typeface="Calibri" pitchFamily="34" charset="0"/>
              </a:rPr>
              <a:t>computing </a:t>
            </a:r>
            <a:r>
              <a:rPr lang="en-US" sz="2000" spc="-5" dirty="0">
                <a:solidFill>
                  <a:schemeClr val="tx1"/>
                </a:solidFill>
                <a:latin typeface="Calibri" pitchFamily="34" charset="0"/>
                <a:cs typeface="Calibri" pitchFamily="34" charset="0"/>
              </a:rPr>
              <a:t>application </a:t>
            </a:r>
            <a:r>
              <a:rPr lang="en-US" sz="2000" dirty="0">
                <a:solidFill>
                  <a:schemeClr val="tx1"/>
                </a:solidFill>
                <a:latin typeface="Calibri" pitchFamily="34" charset="0"/>
                <a:cs typeface="Calibri" pitchFamily="34" charset="0"/>
              </a:rPr>
              <a:t>score card: </a:t>
            </a:r>
            <a:endParaRPr lang="en-US" sz="2000" dirty="0" smtClean="0">
              <a:solidFill>
                <a:schemeClr val="tx1"/>
              </a:solidFill>
              <a:latin typeface="Calibri" pitchFamily="34" charset="0"/>
              <a:cs typeface="Calibri" pitchFamily="34" charset="0"/>
            </a:endParaRPr>
          </a:p>
          <a:p>
            <a:pPr marL="469265" marR="532130" lvl="1" indent="0">
              <a:lnSpc>
                <a:spcPct val="100000"/>
              </a:lnSpc>
              <a:spcBef>
                <a:spcPts val="65"/>
              </a:spcBef>
              <a:buNone/>
              <a:tabLst>
                <a:tab pos="414655" algn="l"/>
                <a:tab pos="415290" algn="l"/>
              </a:tabLst>
            </a:pPr>
            <a:r>
              <a:rPr lang="en-US" sz="2000" spc="-5" dirty="0">
                <a:solidFill>
                  <a:schemeClr val="tx1"/>
                </a:solidFill>
                <a:latin typeface="Calibri" pitchFamily="34" charset="0"/>
                <a:cs typeface="Calibri" pitchFamily="34" charset="0"/>
              </a:rPr>
              <a:t>	</a:t>
            </a:r>
            <a:r>
              <a:rPr lang="en-US" sz="2000" spc="-5" dirty="0" smtClean="0">
                <a:solidFill>
                  <a:schemeClr val="tx1"/>
                </a:solidFill>
                <a:latin typeface="Calibri" pitchFamily="34" charset="0"/>
                <a:cs typeface="Calibri" pitchFamily="34" charset="0"/>
              </a:rPr>
              <a:t>	400 </a:t>
            </a:r>
            <a:r>
              <a:rPr lang="en-US" sz="2000" dirty="0">
                <a:solidFill>
                  <a:schemeClr val="tx1"/>
                </a:solidFill>
                <a:latin typeface="Calibri" pitchFamily="34" charset="0"/>
                <a:cs typeface="Calibri" pitchFamily="34" charset="0"/>
              </a:rPr>
              <a:t>+ slope * (</a:t>
            </a:r>
            <a:r>
              <a:rPr lang="en-US" sz="2000" dirty="0" err="1">
                <a:solidFill>
                  <a:schemeClr val="tx1"/>
                </a:solidFill>
                <a:latin typeface="Calibri" pitchFamily="34" charset="0"/>
                <a:cs typeface="Calibri" pitchFamily="34" charset="0"/>
              </a:rPr>
              <a:t>ln</a:t>
            </a:r>
            <a:r>
              <a:rPr lang="en-US" sz="2000" dirty="0">
                <a:solidFill>
                  <a:schemeClr val="tx1"/>
                </a:solidFill>
                <a:latin typeface="Calibri" pitchFamily="34" charset="0"/>
                <a:cs typeface="Calibri" pitchFamily="34" charset="0"/>
              </a:rPr>
              <a:t>(odd(good)) - </a:t>
            </a:r>
            <a:r>
              <a:rPr lang="en-US" sz="2000" spc="-5" dirty="0" err="1">
                <a:solidFill>
                  <a:schemeClr val="tx1"/>
                </a:solidFill>
                <a:latin typeface="Calibri" pitchFamily="34" charset="0"/>
                <a:cs typeface="Calibri" pitchFamily="34" charset="0"/>
              </a:rPr>
              <a:t>ln</a:t>
            </a:r>
            <a:r>
              <a:rPr lang="en-US" sz="2000" spc="-5" dirty="0">
                <a:solidFill>
                  <a:schemeClr val="tx1"/>
                </a:solidFill>
                <a:latin typeface="Calibri" pitchFamily="34" charset="0"/>
                <a:cs typeface="Calibri" pitchFamily="34" charset="0"/>
              </a:rPr>
              <a:t>(10)) where </a:t>
            </a:r>
            <a:r>
              <a:rPr lang="en-US" sz="2000" dirty="0">
                <a:solidFill>
                  <a:schemeClr val="tx1"/>
                </a:solidFill>
                <a:latin typeface="Calibri" pitchFamily="34" charset="0"/>
                <a:cs typeface="Calibri" pitchFamily="34" charset="0"/>
              </a:rPr>
              <a:t>slope </a:t>
            </a:r>
            <a:r>
              <a:rPr lang="en-US" sz="2000" spc="-5" dirty="0">
                <a:solidFill>
                  <a:schemeClr val="tx1"/>
                </a:solidFill>
                <a:latin typeface="Calibri" pitchFamily="34" charset="0"/>
                <a:cs typeface="Calibri" pitchFamily="34" charset="0"/>
              </a:rPr>
              <a:t>is  20/(</a:t>
            </a:r>
            <a:r>
              <a:rPr lang="en-US" sz="2000" spc="-5" dirty="0" err="1">
                <a:solidFill>
                  <a:schemeClr val="tx1"/>
                </a:solidFill>
                <a:latin typeface="Calibri" pitchFamily="34" charset="0"/>
                <a:cs typeface="Calibri" pitchFamily="34" charset="0"/>
              </a:rPr>
              <a:t>ln</a:t>
            </a:r>
            <a:r>
              <a:rPr lang="en-US" sz="2000" spc="-5" dirty="0">
                <a:solidFill>
                  <a:schemeClr val="tx1"/>
                </a:solidFill>
                <a:latin typeface="Calibri" pitchFamily="34" charset="0"/>
                <a:cs typeface="Calibri" pitchFamily="34" charset="0"/>
              </a:rPr>
              <a:t>(20)-</a:t>
            </a:r>
            <a:r>
              <a:rPr lang="en-US" sz="2000" spc="-5" dirty="0" err="1">
                <a:solidFill>
                  <a:schemeClr val="tx1"/>
                </a:solidFill>
                <a:latin typeface="Calibri" pitchFamily="34" charset="0"/>
                <a:cs typeface="Calibri" pitchFamily="34" charset="0"/>
              </a:rPr>
              <a:t>ln</a:t>
            </a:r>
            <a:r>
              <a:rPr lang="en-US" sz="2000" spc="-5" dirty="0">
                <a:solidFill>
                  <a:schemeClr val="tx1"/>
                </a:solidFill>
                <a:latin typeface="Calibri" pitchFamily="34" charset="0"/>
                <a:cs typeface="Calibri" pitchFamily="34" charset="0"/>
              </a:rPr>
              <a:t>(10)) </a:t>
            </a:r>
            <a:endParaRPr lang="en-US" sz="2000" spc="-5" dirty="0" smtClean="0">
              <a:solidFill>
                <a:schemeClr val="tx1"/>
              </a:solidFill>
              <a:latin typeface="Calibri" pitchFamily="34" charset="0"/>
              <a:cs typeface="Calibri" pitchFamily="34" charset="0"/>
            </a:endParaRPr>
          </a:p>
          <a:p>
            <a:pPr marL="469265" marR="532130" lvl="1" indent="0">
              <a:lnSpc>
                <a:spcPct val="100000"/>
              </a:lnSpc>
              <a:spcBef>
                <a:spcPts val="65"/>
              </a:spcBef>
              <a:buNone/>
              <a:tabLst>
                <a:tab pos="414655" algn="l"/>
                <a:tab pos="415290" algn="l"/>
              </a:tabLst>
            </a:pPr>
            <a:r>
              <a:rPr lang="en-US" sz="2000" spc="-5" dirty="0" smtClean="0">
                <a:solidFill>
                  <a:schemeClr val="tx1"/>
                </a:solidFill>
                <a:latin typeface="Calibri" pitchFamily="34" charset="0"/>
                <a:cs typeface="Calibri" pitchFamily="34" charset="0"/>
              </a:rPr>
              <a:t>		Where,</a:t>
            </a:r>
            <a:r>
              <a:rPr lang="en-US" sz="2000" spc="-10" dirty="0" smtClean="0">
                <a:solidFill>
                  <a:schemeClr val="tx1"/>
                </a:solidFill>
                <a:latin typeface="Calibri" pitchFamily="34" charset="0"/>
                <a:cs typeface="Calibri" pitchFamily="34" charset="0"/>
              </a:rPr>
              <a:t> </a:t>
            </a:r>
            <a:r>
              <a:rPr lang="en-US" sz="2000" dirty="0" smtClean="0">
                <a:solidFill>
                  <a:schemeClr val="tx1"/>
                </a:solidFill>
                <a:latin typeface="Calibri" pitchFamily="34" charset="0"/>
                <a:cs typeface="Calibri" pitchFamily="34" charset="0"/>
              </a:rPr>
              <a:t>slope=20</a:t>
            </a:r>
            <a:r>
              <a:rPr lang="en-US" sz="2000" dirty="0">
                <a:solidFill>
                  <a:schemeClr val="tx1"/>
                </a:solidFill>
                <a:latin typeface="Calibri" pitchFamily="34" charset="0"/>
                <a:cs typeface="Calibri" pitchFamily="34" charset="0"/>
              </a:rPr>
              <a:t>/(log(20)-log(10))</a:t>
            </a:r>
          </a:p>
          <a:p>
            <a:pPr>
              <a:lnSpc>
                <a:spcPct val="100000"/>
              </a:lnSpc>
            </a:pPr>
            <a:endParaRPr lang="en-US" sz="2000" dirty="0">
              <a:solidFill>
                <a:schemeClr val="tx1"/>
              </a:solidFill>
              <a:latin typeface="Calibri" pitchFamily="34" charset="0"/>
              <a:cs typeface="Calibri" pitchFamily="34" charset="0"/>
            </a:endParaRPr>
          </a:p>
        </p:txBody>
      </p:sp>
      <p:sp>
        <p:nvSpPr>
          <p:cNvPr id="5"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spc="-10" dirty="0" smtClean="0">
                <a:latin typeface="Calibri" pitchFamily="34" charset="0"/>
                <a:cs typeface="Calibri" pitchFamily="34" charset="0"/>
              </a:rPr>
              <a:t>Application Scorecard Approach</a:t>
            </a:r>
            <a:endParaRPr lang="en-US" sz="4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a:lnSpc>
                <a:spcPct val="100000"/>
              </a:lnSpc>
              <a:buFont typeface="Wingdings" pitchFamily="2" charset="2"/>
              <a:buChar char="v"/>
            </a:pPr>
            <a:r>
              <a:rPr lang="en-US" sz="2000" spc="-5" dirty="0" smtClean="0">
                <a:solidFill>
                  <a:schemeClr val="tx1"/>
                </a:solidFill>
                <a:latin typeface="Calibri" pitchFamily="34" charset="0"/>
                <a:cs typeface="Calibri" pitchFamily="34" charset="0"/>
              </a:rPr>
              <a:t>Maximum Credit Score : 388</a:t>
            </a:r>
          </a:p>
          <a:p>
            <a:pPr marL="342900">
              <a:lnSpc>
                <a:spcPct val="100000"/>
              </a:lnSpc>
              <a:buFont typeface="Wingdings" pitchFamily="2" charset="2"/>
              <a:buChar char="v"/>
            </a:pPr>
            <a:r>
              <a:rPr lang="en-US" sz="2000" spc="-5" dirty="0" smtClean="0">
                <a:solidFill>
                  <a:schemeClr val="tx1"/>
                </a:solidFill>
                <a:latin typeface="Calibri" pitchFamily="34" charset="0"/>
                <a:cs typeface="Calibri" pitchFamily="34" charset="0"/>
              </a:rPr>
              <a:t>Optimal Cut -off Credit Score : 330 </a:t>
            </a:r>
          </a:p>
          <a:p>
            <a:pPr marL="342900">
              <a:lnSpc>
                <a:spcPct val="100000"/>
              </a:lnSpc>
              <a:buFont typeface="Wingdings" pitchFamily="2" charset="2"/>
              <a:buChar char="v"/>
            </a:pPr>
            <a:r>
              <a:rPr lang="en-US" sz="2000" spc="-5" dirty="0" smtClean="0">
                <a:solidFill>
                  <a:schemeClr val="tx1"/>
                </a:solidFill>
                <a:latin typeface="Calibri" pitchFamily="34" charset="0"/>
                <a:cs typeface="Calibri" pitchFamily="34" charset="0"/>
              </a:rPr>
              <a:t>Minimum Rejected Score : 208</a:t>
            </a:r>
          </a:p>
          <a:p>
            <a:pPr marL="342900">
              <a:lnSpc>
                <a:spcPct val="100000"/>
              </a:lnSpc>
              <a:buFont typeface="Wingdings" pitchFamily="2" charset="2"/>
              <a:buChar char="v"/>
            </a:pPr>
            <a:r>
              <a:rPr lang="en-US" sz="2000" spc="-5" dirty="0" smtClean="0">
                <a:solidFill>
                  <a:schemeClr val="tx1"/>
                </a:solidFill>
                <a:latin typeface="Calibri" pitchFamily="34" charset="0"/>
                <a:cs typeface="Calibri" pitchFamily="34" charset="0"/>
              </a:rPr>
              <a:t>Maximum Rejected Score : 330</a:t>
            </a:r>
          </a:p>
        </p:txBody>
      </p:sp>
      <p:sp>
        <p:nvSpPr>
          <p:cNvPr id="5"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spc="-10" dirty="0" smtClean="0">
                <a:latin typeface="Calibri" pitchFamily="34" charset="0"/>
                <a:cs typeface="Calibri" pitchFamily="34" charset="0"/>
              </a:rPr>
              <a:t>Application Scorecard Approach</a:t>
            </a:r>
            <a:endParaRPr lang="en-US" sz="4800" dirty="0">
              <a:latin typeface="Calibri" pitchFamily="34" charset="0"/>
              <a:cs typeface="Calibri" pitchFamily="34" charset="0"/>
            </a:endParaRPr>
          </a:p>
        </p:txBody>
      </p:sp>
    </p:spTree>
    <p:extLst>
      <p:ext uri="{BB962C8B-B14F-4D97-AF65-F5344CB8AC3E}">
        <p14:creationId xmlns:p14="http://schemas.microsoft.com/office/powerpoint/2010/main" xmlns="" val="3093449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5"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spc="-10" dirty="0" smtClean="0">
                <a:latin typeface="Calibri" pitchFamily="34" charset="0"/>
                <a:cs typeface="Calibri" pitchFamily="34" charset="0"/>
              </a:rPr>
              <a:t>Financial Benefit of the Model</a:t>
            </a:r>
            <a:endParaRPr lang="en-US" sz="4800" dirty="0">
              <a:latin typeface="Calibri" pitchFamily="34" charset="0"/>
              <a:cs typeface="Calibri" pitchFamily="34" charset="0"/>
            </a:endParaRPr>
          </a:p>
        </p:txBody>
      </p:sp>
      <p:sp>
        <p:nvSpPr>
          <p:cNvPr id="6" name="Text Placeholder 1"/>
          <p:cNvSpPr>
            <a:spLocks noGrp="1"/>
          </p:cNvSpPr>
          <p:nvPr>
            <p:ph type="body" idx="1"/>
          </p:nvPr>
        </p:nvSpPr>
        <p:spPr>
          <a:xfrm>
            <a:off x="404949" y="1445486"/>
            <a:ext cx="11168742" cy="4344261"/>
          </a:xfrm>
        </p:spPr>
        <p:txBody>
          <a:bodyPr/>
          <a:lstStyle/>
          <a:p>
            <a:pPr marL="342900">
              <a:lnSpc>
                <a:spcPct val="100000"/>
              </a:lnSpc>
              <a:buFont typeface="Wingdings" pitchFamily="2" charset="2"/>
              <a:buChar char="v"/>
            </a:pPr>
            <a:r>
              <a:rPr lang="en-US" sz="2000" spc="-5" dirty="0" smtClean="0">
                <a:solidFill>
                  <a:schemeClr val="tx1"/>
                </a:solidFill>
                <a:latin typeface="Calibri" pitchFamily="34" charset="0"/>
                <a:cs typeface="Calibri" pitchFamily="34" charset="0"/>
              </a:rPr>
              <a:t>Profit Calculation </a:t>
            </a:r>
          </a:p>
          <a:p>
            <a:pPr marL="800100" lvl="1">
              <a:lnSpc>
                <a:spcPct val="100000"/>
              </a:lnSpc>
              <a:buFont typeface="Wingdings" pitchFamily="2" charset="2"/>
              <a:buChar char="v"/>
            </a:pPr>
            <a:r>
              <a:rPr lang="en-US" sz="1600" spc="-5" dirty="0" smtClean="0">
                <a:solidFill>
                  <a:schemeClr val="tx1"/>
                </a:solidFill>
                <a:latin typeface="Calibri" pitchFamily="34" charset="0"/>
                <a:cs typeface="Calibri" pitchFamily="34" charset="0"/>
              </a:rPr>
              <a:t>Average profit of 500 </a:t>
            </a:r>
            <a:r>
              <a:rPr lang="en-US" sz="1600" spc="-5" dirty="0" err="1" smtClean="0">
                <a:solidFill>
                  <a:schemeClr val="tx1"/>
                </a:solidFill>
                <a:latin typeface="Calibri" pitchFamily="34" charset="0"/>
                <a:cs typeface="Calibri" pitchFamily="34" charset="0"/>
              </a:rPr>
              <a:t>Inr</a:t>
            </a:r>
            <a:r>
              <a:rPr lang="en-US" sz="1600" spc="-5" dirty="0" smtClean="0">
                <a:solidFill>
                  <a:schemeClr val="tx1"/>
                </a:solidFill>
                <a:latin typeface="Calibri" pitchFamily="34" charset="0"/>
                <a:cs typeface="Calibri" pitchFamily="34" charset="0"/>
              </a:rPr>
              <a:t> by non – defaulter and Average loss of 10,000 </a:t>
            </a:r>
            <a:r>
              <a:rPr lang="en-US" sz="1600" spc="-5" dirty="0" err="1" smtClean="0">
                <a:solidFill>
                  <a:schemeClr val="tx1"/>
                </a:solidFill>
                <a:latin typeface="Calibri" pitchFamily="34" charset="0"/>
                <a:cs typeface="Calibri" pitchFamily="34" charset="0"/>
              </a:rPr>
              <a:t>Inr</a:t>
            </a:r>
            <a:r>
              <a:rPr lang="en-US" sz="1600" spc="-5" dirty="0" smtClean="0">
                <a:solidFill>
                  <a:schemeClr val="tx1"/>
                </a:solidFill>
                <a:latin typeface="Calibri" pitchFamily="34" charset="0"/>
                <a:cs typeface="Calibri" pitchFamily="34" charset="0"/>
              </a:rPr>
              <a:t> by every defaulter</a:t>
            </a:r>
          </a:p>
          <a:p>
            <a:pPr marL="800100" lvl="1">
              <a:lnSpc>
                <a:spcPct val="100000"/>
              </a:lnSpc>
              <a:buFont typeface="Wingdings" pitchFamily="2" charset="2"/>
              <a:buChar char="v"/>
            </a:pPr>
            <a:r>
              <a:rPr lang="en-US" sz="1600" spc="-5" dirty="0" smtClean="0">
                <a:solidFill>
                  <a:schemeClr val="tx1"/>
                </a:solidFill>
                <a:latin typeface="Calibri" pitchFamily="34" charset="0"/>
                <a:cs typeface="Calibri" pitchFamily="34" charset="0"/>
              </a:rPr>
              <a:t>So Net Profit Without model = 39.71 Lakh</a:t>
            </a:r>
          </a:p>
          <a:p>
            <a:pPr marL="800100" lvl="1">
              <a:lnSpc>
                <a:spcPct val="100000"/>
              </a:lnSpc>
              <a:buFont typeface="Wingdings" pitchFamily="2" charset="2"/>
              <a:buChar char="v"/>
            </a:pPr>
            <a:r>
              <a:rPr lang="en-US" sz="1600" spc="-5" dirty="0" smtClean="0">
                <a:solidFill>
                  <a:schemeClr val="tx1"/>
                </a:solidFill>
                <a:latin typeface="Calibri" pitchFamily="34" charset="0"/>
                <a:cs typeface="Calibri" pitchFamily="34" charset="0"/>
              </a:rPr>
              <a:t>Profit Using our Model = [(TP * profit value)+(TN*Loss Value)]- [(FP </a:t>
            </a:r>
            <a:r>
              <a:rPr lang="en-US" sz="1600" spc="-5" dirty="0">
                <a:solidFill>
                  <a:schemeClr val="tx1"/>
                </a:solidFill>
                <a:latin typeface="Calibri" pitchFamily="34" charset="0"/>
                <a:cs typeface="Calibri" pitchFamily="34" charset="0"/>
              </a:rPr>
              <a:t>* profit value</a:t>
            </a:r>
            <a:r>
              <a:rPr lang="en-US" sz="1600" spc="-5" dirty="0" smtClean="0">
                <a:solidFill>
                  <a:schemeClr val="tx1"/>
                </a:solidFill>
                <a:latin typeface="Calibri" pitchFamily="34" charset="0"/>
                <a:cs typeface="Calibri" pitchFamily="34" charset="0"/>
              </a:rPr>
              <a:t>)+(FN*Loss </a:t>
            </a:r>
            <a:r>
              <a:rPr lang="en-US" sz="1600" spc="-5" dirty="0">
                <a:solidFill>
                  <a:schemeClr val="tx1"/>
                </a:solidFill>
                <a:latin typeface="Calibri" pitchFamily="34" charset="0"/>
                <a:cs typeface="Calibri" pitchFamily="34" charset="0"/>
              </a:rPr>
              <a:t>Value</a:t>
            </a:r>
            <a:r>
              <a:rPr lang="en-US" sz="1600" spc="-5" dirty="0" smtClean="0">
                <a:solidFill>
                  <a:schemeClr val="tx1"/>
                </a:solidFill>
                <a:latin typeface="Calibri" pitchFamily="34" charset="0"/>
                <a:cs typeface="Calibri" pitchFamily="34" charset="0"/>
              </a:rPr>
              <a:t>)] =164.07 Lakh</a:t>
            </a:r>
          </a:p>
          <a:p>
            <a:pPr marL="800100" lvl="1">
              <a:lnSpc>
                <a:spcPct val="100000"/>
              </a:lnSpc>
              <a:buFont typeface="Wingdings" pitchFamily="2" charset="2"/>
              <a:buChar char="v"/>
            </a:pPr>
            <a:r>
              <a:rPr lang="en-US" sz="1600" spc="-5" dirty="0" smtClean="0">
                <a:solidFill>
                  <a:schemeClr val="tx1"/>
                </a:solidFill>
                <a:latin typeface="Calibri" pitchFamily="34" charset="0"/>
                <a:cs typeface="Calibri" pitchFamily="34" charset="0"/>
              </a:rPr>
              <a:t>Net Financial Gain = 124.36 Lakh </a:t>
            </a:r>
          </a:p>
          <a:p>
            <a:pPr marL="800100" lvl="1">
              <a:lnSpc>
                <a:spcPct val="100000"/>
              </a:lnSpc>
              <a:buFont typeface="Wingdings" pitchFamily="2" charset="2"/>
              <a:buChar char="v"/>
            </a:pPr>
            <a:r>
              <a:rPr lang="en-US" sz="1600" spc="-5" dirty="0" smtClean="0">
                <a:solidFill>
                  <a:schemeClr val="tx1"/>
                </a:solidFill>
                <a:latin typeface="Calibri" pitchFamily="34" charset="0"/>
                <a:cs typeface="Calibri" pitchFamily="34" charset="0"/>
              </a:rPr>
              <a:t>% Financial Gain = 313%</a:t>
            </a:r>
          </a:p>
          <a:p>
            <a:pPr marL="342900">
              <a:lnSpc>
                <a:spcPct val="100000"/>
              </a:lnSpc>
              <a:buFont typeface="Wingdings" pitchFamily="2" charset="2"/>
              <a:buChar char="v"/>
            </a:pPr>
            <a:r>
              <a:rPr lang="en-US" sz="2000" spc="-5" dirty="0" smtClean="0">
                <a:solidFill>
                  <a:schemeClr val="tx1"/>
                </a:solidFill>
                <a:latin typeface="Calibri" pitchFamily="34" charset="0"/>
                <a:cs typeface="Calibri" pitchFamily="34" charset="0"/>
              </a:rPr>
              <a:t>Revenue Loss </a:t>
            </a:r>
          </a:p>
          <a:p>
            <a:pPr marL="800100" lvl="1">
              <a:lnSpc>
                <a:spcPct val="100000"/>
              </a:lnSpc>
              <a:buFont typeface="Wingdings" pitchFamily="2" charset="2"/>
              <a:buChar char="v"/>
            </a:pPr>
            <a:r>
              <a:rPr lang="en-US" sz="1600" spc="-5" dirty="0" smtClean="0">
                <a:solidFill>
                  <a:schemeClr val="tx1"/>
                </a:solidFill>
                <a:latin typeface="Calibri" pitchFamily="34" charset="0"/>
                <a:cs typeface="Calibri" pitchFamily="34" charset="0"/>
              </a:rPr>
              <a:t>No of candidate rejected by model which didn’t default  =  28572</a:t>
            </a:r>
          </a:p>
          <a:p>
            <a:pPr marL="800100" lvl="1">
              <a:lnSpc>
                <a:spcPct val="100000"/>
              </a:lnSpc>
              <a:buFont typeface="Wingdings" pitchFamily="2" charset="2"/>
              <a:buChar char="v"/>
            </a:pPr>
            <a:r>
              <a:rPr lang="en-US" sz="1600" spc="-5" dirty="0" smtClean="0">
                <a:solidFill>
                  <a:schemeClr val="tx1"/>
                </a:solidFill>
                <a:latin typeface="Calibri" pitchFamily="34" charset="0"/>
                <a:cs typeface="Calibri" pitchFamily="34" charset="0"/>
              </a:rPr>
              <a:t>Total no of candidate who didn’t default = 66919</a:t>
            </a:r>
          </a:p>
          <a:p>
            <a:pPr marL="800100" lvl="1">
              <a:lnSpc>
                <a:spcPct val="100000"/>
              </a:lnSpc>
              <a:buFont typeface="Wingdings" pitchFamily="2" charset="2"/>
              <a:buChar char="v"/>
            </a:pPr>
            <a:r>
              <a:rPr lang="en-US" sz="1600" spc="-5" dirty="0" smtClean="0">
                <a:solidFill>
                  <a:schemeClr val="tx1"/>
                </a:solidFill>
                <a:latin typeface="Calibri" pitchFamily="34" charset="0"/>
                <a:cs typeface="Calibri" pitchFamily="34" charset="0"/>
              </a:rPr>
              <a:t>% Good Candidate rejected by our model = 42% (Loss of INR  1.42 Cr </a:t>
            </a:r>
            <a:r>
              <a:rPr lang="en-US" sz="1600" spc="-5" dirty="0" err="1" smtClean="0">
                <a:solidFill>
                  <a:schemeClr val="tx1"/>
                </a:solidFill>
                <a:latin typeface="Calibri" pitchFamily="34" charset="0"/>
                <a:cs typeface="Calibri" pitchFamily="34" charset="0"/>
              </a:rPr>
              <a:t>apx</a:t>
            </a:r>
            <a:r>
              <a:rPr lang="en-US" sz="1600" spc="-5" dirty="0" smtClean="0">
                <a:solidFill>
                  <a:schemeClr val="tx1"/>
                </a:solidFill>
                <a:latin typeface="Calibri" pitchFamily="34" charset="0"/>
                <a:cs typeface="Calibri" pitchFamily="34" charset="0"/>
              </a:rPr>
              <a:t>)</a:t>
            </a:r>
          </a:p>
          <a:p>
            <a:pPr marL="342900">
              <a:lnSpc>
                <a:spcPct val="100000"/>
              </a:lnSpc>
              <a:buFont typeface="Wingdings" pitchFamily="2" charset="2"/>
              <a:buChar char="v"/>
            </a:pPr>
            <a:r>
              <a:rPr lang="en-US" sz="2000" spc="-5" dirty="0" smtClean="0">
                <a:solidFill>
                  <a:schemeClr val="tx1"/>
                </a:solidFill>
                <a:latin typeface="Calibri" pitchFamily="34" charset="0"/>
                <a:cs typeface="Calibri" pitchFamily="34" charset="0"/>
              </a:rPr>
              <a:t>Credit Loss Saved</a:t>
            </a:r>
          </a:p>
          <a:p>
            <a:pPr marL="800100" lvl="1">
              <a:lnSpc>
                <a:spcPct val="100000"/>
              </a:lnSpc>
              <a:buFont typeface="Wingdings" pitchFamily="2" charset="2"/>
              <a:buChar char="v"/>
            </a:pPr>
            <a:r>
              <a:rPr lang="en-US" sz="1600" spc="-5" dirty="0" smtClean="0">
                <a:solidFill>
                  <a:schemeClr val="tx1"/>
                </a:solidFill>
                <a:latin typeface="Calibri" pitchFamily="34" charset="0"/>
                <a:cs typeface="Calibri" pitchFamily="34" charset="0"/>
              </a:rPr>
              <a:t>% of candidate approved and  defaulted when model not used =  4.12</a:t>
            </a:r>
          </a:p>
          <a:p>
            <a:pPr marL="800100" lvl="1">
              <a:lnSpc>
                <a:spcPct val="100000"/>
              </a:lnSpc>
              <a:buFont typeface="Wingdings" pitchFamily="2" charset="2"/>
              <a:buChar char="v"/>
            </a:pPr>
            <a:r>
              <a:rPr lang="en-US" sz="1600" spc="-5" dirty="0" smtClean="0">
                <a:solidFill>
                  <a:schemeClr val="tx1"/>
                </a:solidFill>
                <a:latin typeface="Calibri" pitchFamily="34" charset="0"/>
                <a:cs typeface="Calibri" pitchFamily="34" charset="0"/>
              </a:rPr>
              <a:t>% of candidate approved and defaulted when model used =  1.28</a:t>
            </a:r>
          </a:p>
          <a:p>
            <a:pPr marL="800100" lvl="1">
              <a:lnSpc>
                <a:spcPct val="100000"/>
              </a:lnSpc>
              <a:buFont typeface="Wingdings" pitchFamily="2" charset="2"/>
              <a:buChar char="v"/>
            </a:pPr>
            <a:r>
              <a:rPr lang="en-US" sz="1600" dirty="0" smtClean="0">
                <a:solidFill>
                  <a:schemeClr val="tx1"/>
                </a:solidFill>
                <a:latin typeface="Calibri" pitchFamily="34" charset="0"/>
                <a:cs typeface="Calibri" pitchFamily="34" charset="0"/>
              </a:rPr>
              <a:t>Credit loss saved = 4.12-1.28 = 2.84 %</a:t>
            </a:r>
            <a:endParaRPr lang="en-US" sz="1600" dirty="0">
              <a:solidFill>
                <a:schemeClr val="tx1"/>
              </a:solidFill>
              <a:latin typeface="Calibri" pitchFamily="34" charset="0"/>
              <a:cs typeface="Calibri" pitchFamily="34" charset="0"/>
            </a:endParaRPr>
          </a:p>
          <a:p>
            <a:pPr marL="342900">
              <a:lnSpc>
                <a:spcPct val="100000"/>
              </a:lnSpc>
              <a:buFont typeface="Wingdings" pitchFamily="2" charset="2"/>
              <a:buChar char="v"/>
            </a:pPr>
            <a:r>
              <a:rPr lang="en-US" sz="2000" dirty="0" smtClean="0">
                <a:solidFill>
                  <a:schemeClr val="tx1"/>
                </a:solidFill>
                <a:latin typeface="Calibri" pitchFamily="34" charset="0"/>
                <a:cs typeface="Calibri" pitchFamily="34" charset="0"/>
              </a:rPr>
              <a:t> Total percentage of defaulter correctly identified = 70 % (Which Saves around INR 2.05 Cr) </a:t>
            </a:r>
            <a:endParaRPr lang="en-US" sz="2000" dirty="0">
              <a:solidFill>
                <a:schemeClr val="tx1"/>
              </a:solidFill>
              <a:latin typeface="Calibri" pitchFamily="34" charset="0"/>
              <a:cs typeface="Calibri" pitchFamily="34" charset="0"/>
            </a:endParaRPr>
          </a:p>
          <a:p>
            <a:pPr>
              <a:lnSpc>
                <a:spcPct val="100000"/>
              </a:lnSpc>
            </a:pPr>
            <a:endParaRPr lang="en-US" sz="20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xmlns="" val="674393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5"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spc="-10" dirty="0" smtClean="0">
                <a:latin typeface="Calibri" pitchFamily="34" charset="0"/>
                <a:cs typeface="Calibri" pitchFamily="34" charset="0"/>
              </a:rPr>
              <a:t>Conclusion</a:t>
            </a:r>
            <a:endParaRPr lang="en-US" sz="4800" dirty="0">
              <a:latin typeface="Calibri" pitchFamily="34" charset="0"/>
              <a:cs typeface="Calibri" pitchFamily="34" charset="0"/>
            </a:endParaRPr>
          </a:p>
        </p:txBody>
      </p:sp>
      <p:sp>
        <p:nvSpPr>
          <p:cNvPr id="6" name="Text Placeholder 1"/>
          <p:cNvSpPr>
            <a:spLocks noGrp="1"/>
          </p:cNvSpPr>
          <p:nvPr>
            <p:ph type="body" idx="1"/>
          </p:nvPr>
        </p:nvSpPr>
        <p:spPr>
          <a:xfrm>
            <a:off x="404949" y="1854926"/>
            <a:ext cx="11168742" cy="4344261"/>
          </a:xfrm>
        </p:spPr>
        <p:txBody>
          <a:bodyPr/>
          <a:lstStyle/>
          <a:p>
            <a:pPr marL="342900">
              <a:lnSpc>
                <a:spcPct val="100000"/>
              </a:lnSpc>
              <a:buFont typeface="Wingdings" pitchFamily="2" charset="2"/>
              <a:buChar char="v"/>
            </a:pPr>
            <a:r>
              <a:rPr lang="en-US" sz="2000" spc="-5" dirty="0" smtClean="0">
                <a:solidFill>
                  <a:schemeClr val="tx1"/>
                </a:solidFill>
                <a:latin typeface="Calibri" pitchFamily="34" charset="0"/>
                <a:cs typeface="Calibri" pitchFamily="34" charset="0"/>
              </a:rPr>
              <a:t>Logistic Regression chosen as final Model as it seems to be balance among all we used in model</a:t>
            </a:r>
          </a:p>
          <a:p>
            <a:pPr marL="342900">
              <a:lnSpc>
                <a:spcPct val="100000"/>
              </a:lnSpc>
              <a:buFont typeface="Wingdings" pitchFamily="2" charset="2"/>
              <a:buChar char="v"/>
            </a:pPr>
            <a:r>
              <a:rPr lang="en-US" sz="2000" spc="-5" dirty="0" smtClean="0">
                <a:solidFill>
                  <a:schemeClr val="tx1"/>
                </a:solidFill>
                <a:latin typeface="Calibri" pitchFamily="34" charset="0"/>
                <a:cs typeface="Calibri" pitchFamily="34" charset="0"/>
              </a:rPr>
              <a:t>Accuracy of the Model is around 60 %</a:t>
            </a:r>
          </a:p>
          <a:p>
            <a:pPr marL="342900">
              <a:lnSpc>
                <a:spcPct val="100000"/>
              </a:lnSpc>
              <a:buFont typeface="Wingdings" pitchFamily="2" charset="2"/>
              <a:buChar char="v"/>
            </a:pPr>
            <a:r>
              <a:rPr lang="en-US" sz="2000" spc="-5" dirty="0" smtClean="0">
                <a:solidFill>
                  <a:schemeClr val="tx1"/>
                </a:solidFill>
                <a:latin typeface="Calibri" pitchFamily="34" charset="0"/>
                <a:cs typeface="Calibri" pitchFamily="34" charset="0"/>
              </a:rPr>
              <a:t>Optimal Cut-Off Score = 330 </a:t>
            </a:r>
          </a:p>
          <a:p>
            <a:pPr marL="342900">
              <a:lnSpc>
                <a:spcPct val="100000"/>
              </a:lnSpc>
              <a:buFont typeface="Wingdings" pitchFamily="2" charset="2"/>
              <a:buChar char="v"/>
            </a:pPr>
            <a:r>
              <a:rPr lang="en-US" sz="2000" spc="-5" dirty="0" smtClean="0">
                <a:solidFill>
                  <a:schemeClr val="tx1"/>
                </a:solidFill>
                <a:latin typeface="Calibri" pitchFamily="34" charset="0"/>
                <a:cs typeface="Calibri" pitchFamily="34" charset="0"/>
              </a:rPr>
              <a:t>By using this model we can able reduce credit loss of 3 %  </a:t>
            </a:r>
          </a:p>
          <a:p>
            <a:pPr marL="342900">
              <a:lnSpc>
                <a:spcPct val="100000"/>
              </a:lnSpc>
              <a:buFont typeface="Wingdings" pitchFamily="2" charset="2"/>
              <a:buChar char="v"/>
            </a:pPr>
            <a:r>
              <a:rPr lang="en-US" sz="2000" spc="-5" dirty="0" smtClean="0">
                <a:solidFill>
                  <a:schemeClr val="tx1"/>
                </a:solidFill>
                <a:latin typeface="Calibri" pitchFamily="34" charset="0"/>
                <a:cs typeface="Calibri" pitchFamily="34" charset="0"/>
              </a:rPr>
              <a:t>Net Financial Gain is  313 </a:t>
            </a:r>
            <a:r>
              <a:rPr lang="en-US" sz="2000" spc="-5" dirty="0" smtClean="0">
                <a:solidFill>
                  <a:schemeClr val="tx1"/>
                </a:solidFill>
                <a:latin typeface="Calibri" pitchFamily="34" charset="0"/>
                <a:cs typeface="Calibri" pitchFamily="34" charset="0"/>
              </a:rPr>
              <a:t>%</a:t>
            </a:r>
          </a:p>
          <a:p>
            <a:pPr marL="342900">
              <a:lnSpc>
                <a:spcPct val="100000"/>
              </a:lnSpc>
              <a:buFont typeface="Wingdings" pitchFamily="2" charset="2"/>
              <a:buChar char="v"/>
            </a:pPr>
            <a:r>
              <a:rPr lang="en-US" sz="2000" spc="-5" dirty="0" smtClean="0">
                <a:solidFill>
                  <a:schemeClr val="tx1"/>
                </a:solidFill>
                <a:latin typeface="Calibri" pitchFamily="34" charset="0"/>
                <a:cs typeface="Calibri" pitchFamily="34" charset="0"/>
              </a:rPr>
              <a:t>Assumption on which model is built:</a:t>
            </a:r>
          </a:p>
          <a:p>
            <a:pPr marL="2171700" lvl="4">
              <a:lnSpc>
                <a:spcPct val="100000"/>
              </a:lnSpc>
              <a:buFont typeface="Wingdings" pitchFamily="2" charset="2"/>
              <a:buChar char="v"/>
            </a:pPr>
            <a:r>
              <a:rPr lang="en-US" sz="1600" spc="-5" dirty="0" smtClean="0">
                <a:solidFill>
                  <a:schemeClr val="tx1"/>
                </a:solidFill>
                <a:latin typeface="Calibri" pitchFamily="34" charset="0"/>
                <a:cs typeface="Calibri" pitchFamily="34" charset="0"/>
              </a:rPr>
              <a:t>Variables in a models should be stable.</a:t>
            </a:r>
          </a:p>
          <a:p>
            <a:pPr marL="2171700" lvl="4">
              <a:lnSpc>
                <a:spcPct val="100000"/>
              </a:lnSpc>
              <a:buFont typeface="Wingdings" pitchFamily="2" charset="2"/>
              <a:buChar char="v"/>
            </a:pPr>
            <a:r>
              <a:rPr lang="en-US" sz="1600" spc="-5" dirty="0" smtClean="0">
                <a:solidFill>
                  <a:schemeClr val="tx1"/>
                </a:solidFill>
                <a:latin typeface="Calibri" pitchFamily="34" charset="0"/>
                <a:cs typeface="Calibri" pitchFamily="34" charset="0"/>
              </a:rPr>
              <a:t>Distribution of the population across various level of variables should remain relatively constant over time.</a:t>
            </a:r>
          </a:p>
          <a:p>
            <a:pPr marL="2171700" lvl="4">
              <a:lnSpc>
                <a:spcPct val="100000"/>
              </a:lnSpc>
              <a:buFont typeface="Wingdings" pitchFamily="2" charset="2"/>
              <a:buChar char="v"/>
            </a:pPr>
            <a:r>
              <a:rPr lang="en-US" sz="1600" spc="-5" dirty="0" smtClean="0">
                <a:solidFill>
                  <a:schemeClr val="tx1"/>
                </a:solidFill>
                <a:latin typeface="Calibri" pitchFamily="34" charset="0"/>
                <a:cs typeface="Calibri" pitchFamily="34" charset="0"/>
              </a:rPr>
              <a:t>Percentage of population with high, low and medium score should remain constant if population is stable. </a:t>
            </a:r>
            <a:endParaRPr lang="en-US" sz="1600" spc="-5" dirty="0" smtClean="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xmlns="" val="4167534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15"/>
          <p:cNvSpPr txBox="1">
            <a:spLocks noGrp="1"/>
          </p:cNvSpPr>
          <p:nvPr>
            <p:ph type="body" idx="2"/>
          </p:nvPr>
        </p:nvSpPr>
        <p:spPr>
          <a:xfrm>
            <a:off x="1164640" y="1359568"/>
            <a:ext cx="10806780" cy="523373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None/>
            </a:pPr>
            <a:endParaRPr dirty="0">
              <a:latin typeface="Calibri" pitchFamily="34" charset="0"/>
              <a:cs typeface="Calibri" pitchFamily="34" charset="0"/>
            </a:endParaRPr>
          </a:p>
          <a:p>
            <a:pPr marL="228600" lvl="0" indent="-228600" algn="l" rtl="0">
              <a:lnSpc>
                <a:spcPct val="90000"/>
              </a:lnSpc>
              <a:spcBef>
                <a:spcPts val="1000"/>
              </a:spcBef>
              <a:spcAft>
                <a:spcPts val="0"/>
              </a:spcAft>
              <a:buClr>
                <a:schemeClr val="dk1"/>
              </a:buClr>
              <a:buSzPts val="2800"/>
              <a:buNone/>
            </a:pPr>
            <a:endParaRPr dirty="0">
              <a:latin typeface="Calibri" pitchFamily="34" charset="0"/>
              <a:cs typeface="Calibri" pitchFamily="34" charset="0"/>
            </a:endParaRPr>
          </a:p>
          <a:p>
            <a:pPr marL="228600" lvl="0" indent="-228600" algn="l" rtl="0">
              <a:lnSpc>
                <a:spcPct val="90000"/>
              </a:lnSpc>
              <a:spcBef>
                <a:spcPts val="1000"/>
              </a:spcBef>
              <a:spcAft>
                <a:spcPts val="0"/>
              </a:spcAft>
              <a:buClr>
                <a:schemeClr val="dk1"/>
              </a:buClr>
              <a:buSzPts val="2800"/>
              <a:buNone/>
            </a:pPr>
            <a:endParaRPr dirty="0">
              <a:latin typeface="Calibri" pitchFamily="34" charset="0"/>
              <a:cs typeface="Calibri" pitchFamily="34" charset="0"/>
            </a:endParaRPr>
          </a:p>
          <a:p>
            <a:pPr marL="228600" lvl="0" indent="-228600" algn="l" rtl="0">
              <a:lnSpc>
                <a:spcPct val="90000"/>
              </a:lnSpc>
              <a:spcBef>
                <a:spcPts val="1000"/>
              </a:spcBef>
              <a:spcAft>
                <a:spcPts val="0"/>
              </a:spcAft>
              <a:buClr>
                <a:schemeClr val="dk1"/>
              </a:buClr>
              <a:buSzPts val="2800"/>
              <a:buNone/>
            </a:pPr>
            <a:endParaRPr dirty="0">
              <a:latin typeface="Calibri" pitchFamily="34" charset="0"/>
              <a:cs typeface="Calibri" pitchFamily="34" charset="0"/>
            </a:endParaRPr>
          </a:p>
          <a:p>
            <a:pPr marL="228600" lvl="0" indent="-228600" algn="l" rtl="0">
              <a:lnSpc>
                <a:spcPct val="90000"/>
              </a:lnSpc>
              <a:spcBef>
                <a:spcPts val="1000"/>
              </a:spcBef>
              <a:spcAft>
                <a:spcPts val="0"/>
              </a:spcAft>
              <a:buClr>
                <a:schemeClr val="dk1"/>
              </a:buClr>
              <a:buSzPts val="2800"/>
              <a:buNone/>
            </a:pPr>
            <a:endParaRPr dirty="0">
              <a:latin typeface="Calibri" pitchFamily="34" charset="0"/>
              <a:cs typeface="Calibri" pitchFamily="34" charset="0"/>
            </a:endParaRPr>
          </a:p>
          <a:p>
            <a:pPr marL="228600" lvl="0" indent="-228600" algn="l" rtl="0">
              <a:lnSpc>
                <a:spcPct val="90000"/>
              </a:lnSpc>
              <a:spcBef>
                <a:spcPts val="1000"/>
              </a:spcBef>
              <a:spcAft>
                <a:spcPts val="0"/>
              </a:spcAft>
              <a:buClr>
                <a:schemeClr val="dk1"/>
              </a:buClr>
              <a:buSzPts val="2800"/>
              <a:buNone/>
            </a:pPr>
            <a:endParaRPr dirty="0">
              <a:latin typeface="Calibri" pitchFamily="34" charset="0"/>
              <a:cs typeface="Calibri" pitchFamily="34" charset="0"/>
            </a:endParaRPr>
          </a:p>
          <a:p>
            <a:pPr marL="228600" lvl="0" indent="-228600" algn="l" rtl="0">
              <a:lnSpc>
                <a:spcPct val="90000"/>
              </a:lnSpc>
              <a:spcBef>
                <a:spcPts val="1000"/>
              </a:spcBef>
              <a:spcAft>
                <a:spcPts val="0"/>
              </a:spcAft>
              <a:buClr>
                <a:schemeClr val="dk1"/>
              </a:buClr>
              <a:buSzPts val="2800"/>
              <a:buNone/>
            </a:pPr>
            <a:endParaRPr dirty="0">
              <a:latin typeface="Calibri" pitchFamily="34" charset="0"/>
              <a:cs typeface="Calibri" pitchFamily="34" charset="0"/>
            </a:endParaRPr>
          </a:p>
          <a:p>
            <a:pPr marL="228600" lvl="0" indent="-228600" algn="l" rtl="0">
              <a:lnSpc>
                <a:spcPct val="90000"/>
              </a:lnSpc>
              <a:spcBef>
                <a:spcPts val="1000"/>
              </a:spcBef>
              <a:spcAft>
                <a:spcPts val="0"/>
              </a:spcAft>
              <a:buClr>
                <a:schemeClr val="dk1"/>
              </a:buClr>
              <a:buSzPts val="2800"/>
              <a:buNone/>
            </a:pPr>
            <a:endParaRPr dirty="0">
              <a:latin typeface="Calibri" pitchFamily="34" charset="0"/>
              <a:cs typeface="Calibri" pitchFamily="34" charset="0"/>
            </a:endParaRPr>
          </a:p>
          <a:p>
            <a:pPr marL="228600" lvl="0" indent="-228600" algn="l" rtl="0">
              <a:lnSpc>
                <a:spcPct val="90000"/>
              </a:lnSpc>
              <a:spcBef>
                <a:spcPts val="1000"/>
              </a:spcBef>
              <a:spcAft>
                <a:spcPts val="0"/>
              </a:spcAft>
              <a:buClr>
                <a:schemeClr val="dk1"/>
              </a:buClr>
              <a:buSzPts val="2800"/>
              <a:buNone/>
            </a:pPr>
            <a:endParaRPr dirty="0">
              <a:latin typeface="Calibri" pitchFamily="34" charset="0"/>
              <a:cs typeface="Calibri" pitchFamily="34" charset="0"/>
            </a:endParaRPr>
          </a:p>
          <a:p>
            <a:pPr marL="228600" lvl="0" indent="-228600" algn="l" rtl="0">
              <a:lnSpc>
                <a:spcPct val="90000"/>
              </a:lnSpc>
              <a:spcBef>
                <a:spcPts val="1000"/>
              </a:spcBef>
              <a:spcAft>
                <a:spcPts val="0"/>
              </a:spcAft>
              <a:buClr>
                <a:schemeClr val="dk1"/>
              </a:buClr>
              <a:buSzPts val="2800"/>
              <a:buNone/>
            </a:pPr>
            <a:endParaRPr dirty="0">
              <a:latin typeface="Calibri" pitchFamily="34" charset="0"/>
              <a:cs typeface="Calibri" pitchFamily="34" charset="0"/>
            </a:endParaRPr>
          </a:p>
          <a:p>
            <a:pPr marL="228600" lvl="0" indent="-228600" algn="l" rtl="0">
              <a:lnSpc>
                <a:spcPct val="90000"/>
              </a:lnSpc>
              <a:spcBef>
                <a:spcPts val="1000"/>
              </a:spcBef>
              <a:spcAft>
                <a:spcPts val="0"/>
              </a:spcAft>
              <a:buClr>
                <a:schemeClr val="dk1"/>
              </a:buClr>
              <a:buSzPts val="2800"/>
              <a:buNone/>
            </a:pPr>
            <a:endParaRPr dirty="0">
              <a:latin typeface="Calibri" pitchFamily="34" charset="0"/>
              <a:cs typeface="Calibri" pitchFamily="34" charset="0"/>
            </a:endParaRPr>
          </a:p>
          <a:p>
            <a:pPr marL="228600" lvl="0" indent="-228600" algn="l" rtl="0">
              <a:lnSpc>
                <a:spcPct val="90000"/>
              </a:lnSpc>
              <a:spcBef>
                <a:spcPts val="1000"/>
              </a:spcBef>
              <a:spcAft>
                <a:spcPts val="0"/>
              </a:spcAft>
              <a:buClr>
                <a:schemeClr val="dk1"/>
              </a:buClr>
              <a:buSzPts val="2800"/>
              <a:buNone/>
            </a:pPr>
            <a:endParaRPr dirty="0">
              <a:latin typeface="Calibri" pitchFamily="34" charset="0"/>
              <a:cs typeface="Calibri" pitchFamily="34" charset="0"/>
            </a:endParaRPr>
          </a:p>
        </p:txBody>
      </p:sp>
      <p:sp>
        <p:nvSpPr>
          <p:cNvPr id="102" name="Google Shape;102;p15"/>
          <p:cNvSpPr/>
          <p:nvPr/>
        </p:nvSpPr>
        <p:spPr>
          <a:xfrm>
            <a:off x="4090737" y="1732547"/>
            <a:ext cx="1997242" cy="697832"/>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Problem Understanding and Analysis</a:t>
            </a:r>
            <a:endParaRPr sz="1800" b="0" i="0" u="none" strike="noStrike" cap="none">
              <a:solidFill>
                <a:schemeClr val="lt1"/>
              </a:solidFill>
              <a:latin typeface="Calibri"/>
              <a:ea typeface="Calibri"/>
              <a:cs typeface="Calibri"/>
              <a:sym typeface="Calibri"/>
            </a:endParaRPr>
          </a:p>
        </p:txBody>
      </p:sp>
      <p:sp>
        <p:nvSpPr>
          <p:cNvPr id="103" name="Google Shape;103;p15"/>
          <p:cNvSpPr/>
          <p:nvPr/>
        </p:nvSpPr>
        <p:spPr>
          <a:xfrm>
            <a:off x="4102768" y="2767264"/>
            <a:ext cx="1997242" cy="469231"/>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EDA</a:t>
            </a:r>
            <a:endParaRPr sz="1800" b="0" i="0" u="none" strike="noStrike" cap="none">
              <a:solidFill>
                <a:schemeClr val="lt1"/>
              </a:solidFill>
              <a:latin typeface="Calibri"/>
              <a:ea typeface="Calibri"/>
              <a:cs typeface="Calibri"/>
              <a:sym typeface="Calibri"/>
            </a:endParaRPr>
          </a:p>
        </p:txBody>
      </p:sp>
      <p:sp>
        <p:nvSpPr>
          <p:cNvPr id="104" name="Google Shape;104;p15"/>
          <p:cNvSpPr/>
          <p:nvPr/>
        </p:nvSpPr>
        <p:spPr>
          <a:xfrm>
            <a:off x="4114801" y="3597442"/>
            <a:ext cx="1985210" cy="541421"/>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Model Selection</a:t>
            </a:r>
            <a:endParaRPr/>
          </a:p>
        </p:txBody>
      </p:sp>
      <p:sp>
        <p:nvSpPr>
          <p:cNvPr id="105" name="Google Shape;105;p15"/>
          <p:cNvSpPr/>
          <p:nvPr/>
        </p:nvSpPr>
        <p:spPr>
          <a:xfrm>
            <a:off x="4162927" y="4547937"/>
            <a:ext cx="1913021" cy="553452"/>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Model Evaluation and Tuning</a:t>
            </a:r>
            <a:endParaRPr sz="1800" b="0" i="0" u="none" strike="noStrike" cap="none">
              <a:solidFill>
                <a:schemeClr val="lt1"/>
              </a:solidFill>
              <a:latin typeface="Calibri"/>
              <a:ea typeface="Calibri"/>
              <a:cs typeface="Calibri"/>
              <a:sym typeface="Calibri"/>
            </a:endParaRPr>
          </a:p>
        </p:txBody>
      </p:sp>
      <p:sp>
        <p:nvSpPr>
          <p:cNvPr id="106" name="Google Shape;106;p15"/>
          <p:cNvSpPr/>
          <p:nvPr/>
        </p:nvSpPr>
        <p:spPr>
          <a:xfrm>
            <a:off x="7038475" y="4114800"/>
            <a:ext cx="2538662" cy="1443788"/>
          </a:xfrm>
          <a:prstGeom prst="diamond">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Results are satisfactory?</a:t>
            </a:r>
            <a:endParaRPr sz="1800" b="0" i="0" u="none" strike="noStrike" cap="none">
              <a:solidFill>
                <a:schemeClr val="lt1"/>
              </a:solidFill>
              <a:latin typeface="Calibri"/>
              <a:ea typeface="Calibri"/>
              <a:cs typeface="Calibri"/>
              <a:sym typeface="Calibri"/>
            </a:endParaRPr>
          </a:p>
        </p:txBody>
      </p:sp>
      <p:sp>
        <p:nvSpPr>
          <p:cNvPr id="107" name="Google Shape;107;p15"/>
          <p:cNvSpPr/>
          <p:nvPr/>
        </p:nvSpPr>
        <p:spPr>
          <a:xfrm>
            <a:off x="10250905" y="4547937"/>
            <a:ext cx="1371600" cy="57751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Implement</a:t>
            </a:r>
            <a:endParaRPr sz="1800" b="0" i="0" u="none" strike="noStrike" cap="none">
              <a:solidFill>
                <a:schemeClr val="lt1"/>
              </a:solidFill>
              <a:latin typeface="Calibri"/>
              <a:ea typeface="Calibri"/>
              <a:cs typeface="Calibri"/>
              <a:sym typeface="Calibri"/>
            </a:endParaRPr>
          </a:p>
        </p:txBody>
      </p:sp>
      <p:sp>
        <p:nvSpPr>
          <p:cNvPr id="108" name="Google Shape;108;p15"/>
          <p:cNvSpPr/>
          <p:nvPr/>
        </p:nvSpPr>
        <p:spPr>
          <a:xfrm>
            <a:off x="5967663" y="5991726"/>
            <a:ext cx="1672390" cy="505327"/>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Modify/Change the model</a:t>
            </a:r>
            <a:endParaRPr sz="1800" b="0" i="0" u="none" strike="noStrike" cap="none">
              <a:solidFill>
                <a:schemeClr val="lt1"/>
              </a:solidFill>
              <a:latin typeface="Calibri"/>
              <a:ea typeface="Calibri"/>
              <a:cs typeface="Calibri"/>
              <a:sym typeface="Calibri"/>
            </a:endParaRPr>
          </a:p>
        </p:txBody>
      </p:sp>
      <p:cxnSp>
        <p:nvCxnSpPr>
          <p:cNvPr id="109" name="Google Shape;109;p15"/>
          <p:cNvCxnSpPr>
            <a:stCxn id="102" idx="2"/>
            <a:endCxn id="103" idx="0"/>
          </p:cNvCxnSpPr>
          <p:nvPr/>
        </p:nvCxnSpPr>
        <p:spPr>
          <a:xfrm>
            <a:off x="5089358" y="2430379"/>
            <a:ext cx="12000" cy="336900"/>
          </a:xfrm>
          <a:prstGeom prst="straightConnector1">
            <a:avLst/>
          </a:prstGeom>
          <a:noFill/>
          <a:ln w="9525" cap="flat" cmpd="sng">
            <a:solidFill>
              <a:schemeClr val="dk1"/>
            </a:solidFill>
            <a:prstDash val="solid"/>
            <a:miter lim="800000"/>
            <a:headEnd type="none" w="sm" len="sm"/>
            <a:tailEnd type="stealth" w="med" len="med"/>
          </a:ln>
        </p:spPr>
      </p:cxnSp>
      <p:cxnSp>
        <p:nvCxnSpPr>
          <p:cNvPr id="110" name="Google Shape;110;p15"/>
          <p:cNvCxnSpPr>
            <a:stCxn id="103" idx="2"/>
            <a:endCxn id="104" idx="0"/>
          </p:cNvCxnSpPr>
          <p:nvPr/>
        </p:nvCxnSpPr>
        <p:spPr>
          <a:xfrm>
            <a:off x="5101389" y="3236495"/>
            <a:ext cx="6000" cy="360900"/>
          </a:xfrm>
          <a:prstGeom prst="straightConnector1">
            <a:avLst/>
          </a:prstGeom>
          <a:noFill/>
          <a:ln w="9525" cap="flat" cmpd="sng">
            <a:solidFill>
              <a:schemeClr val="dk1"/>
            </a:solidFill>
            <a:prstDash val="solid"/>
            <a:miter lim="800000"/>
            <a:headEnd type="none" w="sm" len="sm"/>
            <a:tailEnd type="stealth" w="med" len="med"/>
          </a:ln>
        </p:spPr>
      </p:cxnSp>
      <p:cxnSp>
        <p:nvCxnSpPr>
          <p:cNvPr id="111" name="Google Shape;111;p15"/>
          <p:cNvCxnSpPr>
            <a:stCxn id="104" idx="2"/>
            <a:endCxn id="105" idx="0"/>
          </p:cNvCxnSpPr>
          <p:nvPr/>
        </p:nvCxnSpPr>
        <p:spPr>
          <a:xfrm>
            <a:off x="5107406" y="4138863"/>
            <a:ext cx="12000" cy="409200"/>
          </a:xfrm>
          <a:prstGeom prst="straightConnector1">
            <a:avLst/>
          </a:prstGeom>
          <a:noFill/>
          <a:ln w="9525" cap="flat" cmpd="sng">
            <a:solidFill>
              <a:schemeClr val="dk1"/>
            </a:solidFill>
            <a:prstDash val="solid"/>
            <a:miter lim="800000"/>
            <a:headEnd type="none" w="sm" len="sm"/>
            <a:tailEnd type="stealth" w="med" len="med"/>
          </a:ln>
        </p:spPr>
      </p:cxnSp>
      <p:cxnSp>
        <p:nvCxnSpPr>
          <p:cNvPr id="112" name="Google Shape;112;p15"/>
          <p:cNvCxnSpPr>
            <a:stCxn id="105" idx="3"/>
            <a:endCxn id="106" idx="1"/>
          </p:cNvCxnSpPr>
          <p:nvPr/>
        </p:nvCxnSpPr>
        <p:spPr>
          <a:xfrm>
            <a:off x="6075948" y="4824663"/>
            <a:ext cx="962400" cy="12000"/>
          </a:xfrm>
          <a:prstGeom prst="straightConnector1">
            <a:avLst/>
          </a:prstGeom>
          <a:noFill/>
          <a:ln w="9525" cap="flat" cmpd="sng">
            <a:solidFill>
              <a:schemeClr val="dk1"/>
            </a:solidFill>
            <a:prstDash val="solid"/>
            <a:miter lim="800000"/>
            <a:headEnd type="none" w="sm" len="sm"/>
            <a:tailEnd type="stealth" w="med" len="med"/>
          </a:ln>
        </p:spPr>
      </p:cxnSp>
      <p:cxnSp>
        <p:nvCxnSpPr>
          <p:cNvPr id="113" name="Google Shape;113;p15"/>
          <p:cNvCxnSpPr>
            <a:stCxn id="106" idx="3"/>
            <a:endCxn id="107" idx="1"/>
          </p:cNvCxnSpPr>
          <p:nvPr/>
        </p:nvCxnSpPr>
        <p:spPr>
          <a:xfrm>
            <a:off x="9577137" y="4836694"/>
            <a:ext cx="673800" cy="0"/>
          </a:xfrm>
          <a:prstGeom prst="straightConnector1">
            <a:avLst/>
          </a:prstGeom>
          <a:noFill/>
          <a:ln w="9525" cap="flat" cmpd="sng">
            <a:solidFill>
              <a:schemeClr val="dk1"/>
            </a:solidFill>
            <a:prstDash val="solid"/>
            <a:miter lim="800000"/>
            <a:headEnd type="none" w="sm" len="sm"/>
            <a:tailEnd type="stealth" w="med" len="med"/>
          </a:ln>
        </p:spPr>
      </p:cxnSp>
      <p:cxnSp>
        <p:nvCxnSpPr>
          <p:cNvPr id="114" name="Google Shape;114;p15"/>
          <p:cNvCxnSpPr>
            <a:stCxn id="108" idx="1"/>
            <a:endCxn id="105" idx="2"/>
          </p:cNvCxnSpPr>
          <p:nvPr/>
        </p:nvCxnSpPr>
        <p:spPr>
          <a:xfrm rot="10800000">
            <a:off x="5119563" y="5101390"/>
            <a:ext cx="848100" cy="1143000"/>
          </a:xfrm>
          <a:prstGeom prst="bentConnector2">
            <a:avLst/>
          </a:prstGeom>
          <a:noFill/>
          <a:ln w="9525" cap="flat" cmpd="sng">
            <a:solidFill>
              <a:schemeClr val="dk1"/>
            </a:solidFill>
            <a:prstDash val="solid"/>
            <a:miter lim="800000"/>
            <a:headEnd type="none" w="sm" len="sm"/>
            <a:tailEnd type="stealth" w="med" len="med"/>
          </a:ln>
        </p:spPr>
      </p:cxnSp>
      <p:cxnSp>
        <p:nvCxnSpPr>
          <p:cNvPr id="115" name="Google Shape;115;p15"/>
          <p:cNvCxnSpPr>
            <a:stCxn id="106" idx="2"/>
            <a:endCxn id="108" idx="3"/>
          </p:cNvCxnSpPr>
          <p:nvPr/>
        </p:nvCxnSpPr>
        <p:spPr>
          <a:xfrm rot="5400000">
            <a:off x="7631006" y="5567588"/>
            <a:ext cx="685800" cy="667800"/>
          </a:xfrm>
          <a:prstGeom prst="bentConnector2">
            <a:avLst/>
          </a:prstGeom>
          <a:noFill/>
          <a:ln w="9525" cap="flat" cmpd="sng">
            <a:solidFill>
              <a:schemeClr val="dk1"/>
            </a:solidFill>
            <a:prstDash val="solid"/>
            <a:miter lim="800000"/>
            <a:headEnd type="none" w="sm" len="sm"/>
            <a:tailEnd type="stealth" w="med" len="med"/>
          </a:ln>
        </p:spPr>
      </p:cxnSp>
      <p:sp>
        <p:nvSpPr>
          <p:cNvPr id="116" name="Google Shape;116;p15"/>
          <p:cNvSpPr txBox="1"/>
          <p:nvPr/>
        </p:nvSpPr>
        <p:spPr>
          <a:xfrm>
            <a:off x="9625262" y="4800600"/>
            <a:ext cx="553454"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Yes</a:t>
            </a:r>
            <a:endParaRPr sz="1200">
              <a:solidFill>
                <a:schemeClr val="dk1"/>
              </a:solidFill>
              <a:latin typeface="Calibri"/>
              <a:ea typeface="Calibri"/>
              <a:cs typeface="Calibri"/>
              <a:sym typeface="Calibri"/>
            </a:endParaRPr>
          </a:p>
        </p:txBody>
      </p:sp>
      <p:sp>
        <p:nvSpPr>
          <p:cNvPr id="117" name="Google Shape;117;p15"/>
          <p:cNvSpPr txBox="1"/>
          <p:nvPr/>
        </p:nvSpPr>
        <p:spPr>
          <a:xfrm>
            <a:off x="8373979" y="5955632"/>
            <a:ext cx="365806"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No</a:t>
            </a:r>
            <a:endParaRPr sz="1200">
              <a:solidFill>
                <a:schemeClr val="dk1"/>
              </a:solidFill>
              <a:latin typeface="Calibri"/>
              <a:ea typeface="Calibri"/>
              <a:cs typeface="Calibri"/>
              <a:sym typeface="Calibri"/>
            </a:endParaRPr>
          </a:p>
        </p:txBody>
      </p:sp>
      <p:sp>
        <p:nvSpPr>
          <p:cNvPr id="22"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dirty="0" smtClean="0">
                <a:latin typeface="Calibri" pitchFamily="34" charset="0"/>
                <a:cs typeface="Calibri" pitchFamily="34" charset="0"/>
              </a:rPr>
              <a:t>Problem Solving Methodology</a:t>
            </a:r>
            <a:endParaRPr lang="en-US" sz="4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Text Placeholder 2"/>
          <p:cNvSpPr>
            <a:spLocks noGrp="1"/>
          </p:cNvSpPr>
          <p:nvPr>
            <p:ph type="body" idx="1"/>
          </p:nvPr>
        </p:nvSpPr>
        <p:spPr>
          <a:xfrm>
            <a:off x="486837" y="1363598"/>
            <a:ext cx="11168742" cy="4344261"/>
          </a:xfrm>
        </p:spPr>
        <p:txBody>
          <a:bodyPr/>
          <a:lstStyle/>
          <a:p>
            <a:pPr marL="354965">
              <a:lnSpc>
                <a:spcPct val="100000"/>
              </a:lnSpc>
              <a:spcBef>
                <a:spcPts val="944"/>
              </a:spcBef>
              <a:buClr>
                <a:schemeClr val="tx1"/>
              </a:buClr>
              <a:buSzPct val="91891"/>
              <a:buFont typeface="Wingdings" pitchFamily="2" charset="2"/>
              <a:buChar char="v"/>
              <a:tabLst>
                <a:tab pos="340995" algn="l"/>
                <a:tab pos="341630" algn="l"/>
              </a:tabLst>
            </a:pPr>
            <a:r>
              <a:rPr lang="en-US" sz="2000" dirty="0">
                <a:solidFill>
                  <a:schemeClr val="tx1"/>
                </a:solidFill>
                <a:latin typeface="Calibri" pitchFamily="34" charset="0"/>
                <a:cs typeface="Calibri" pitchFamily="34" charset="0"/>
              </a:rPr>
              <a:t>UNDERSTANDING </a:t>
            </a:r>
            <a:r>
              <a:rPr lang="en-US" sz="2000" spc="-15" dirty="0" smtClean="0">
                <a:solidFill>
                  <a:schemeClr val="tx1"/>
                </a:solidFill>
                <a:latin typeface="Calibri" pitchFamily="34" charset="0"/>
                <a:cs typeface="Calibri" pitchFamily="34" charset="0"/>
              </a:rPr>
              <a:t> </a:t>
            </a:r>
            <a:r>
              <a:rPr lang="en-US" sz="2000" dirty="0">
                <a:solidFill>
                  <a:schemeClr val="tx1"/>
                </a:solidFill>
                <a:latin typeface="Calibri" pitchFamily="34" charset="0"/>
                <a:cs typeface="Calibri" pitchFamily="34" charset="0"/>
              </a:rPr>
              <a:t>DATA</a:t>
            </a:r>
          </a:p>
          <a:p>
            <a:pPr marL="680720" lvl="1">
              <a:lnSpc>
                <a:spcPct val="100000"/>
              </a:lnSpc>
              <a:spcBef>
                <a:spcPts val="780"/>
              </a:spcBef>
              <a:buClr>
                <a:schemeClr val="tx1"/>
              </a:buClr>
              <a:buSzPct val="90909"/>
              <a:buFont typeface="Wingdings" pitchFamily="2" charset="2"/>
              <a:buChar char="v"/>
              <a:tabLst>
                <a:tab pos="664845" algn="l"/>
                <a:tab pos="665480" algn="l"/>
              </a:tabLst>
            </a:pPr>
            <a:r>
              <a:rPr lang="en-US" sz="2000" spc="5" dirty="0">
                <a:solidFill>
                  <a:schemeClr val="tx1"/>
                </a:solidFill>
                <a:latin typeface="Calibri" pitchFamily="34" charset="0"/>
                <a:cs typeface="Calibri" pitchFamily="34" charset="0"/>
              </a:rPr>
              <a:t>2 </a:t>
            </a:r>
            <a:r>
              <a:rPr lang="en-US" sz="2000" dirty="0">
                <a:solidFill>
                  <a:schemeClr val="tx1"/>
                </a:solidFill>
                <a:latin typeface="Calibri" pitchFamily="34" charset="0"/>
                <a:cs typeface="Calibri" pitchFamily="34" charset="0"/>
              </a:rPr>
              <a:t>datasets are available </a:t>
            </a:r>
            <a:r>
              <a:rPr lang="en-US" sz="2000" spc="5" dirty="0">
                <a:solidFill>
                  <a:schemeClr val="tx1"/>
                </a:solidFill>
                <a:latin typeface="Calibri" pitchFamily="34" charset="0"/>
                <a:cs typeface="Calibri" pitchFamily="34" charset="0"/>
              </a:rPr>
              <a:t>– Customer Demographic Data </a:t>
            </a:r>
            <a:r>
              <a:rPr lang="en-US" sz="2000" dirty="0">
                <a:solidFill>
                  <a:schemeClr val="tx1"/>
                </a:solidFill>
                <a:latin typeface="Calibri" pitchFamily="34" charset="0"/>
                <a:cs typeface="Calibri" pitchFamily="34" charset="0"/>
              </a:rPr>
              <a:t>and </a:t>
            </a:r>
            <a:r>
              <a:rPr lang="en-US" sz="2000" spc="5" dirty="0">
                <a:solidFill>
                  <a:schemeClr val="tx1"/>
                </a:solidFill>
                <a:latin typeface="Calibri" pitchFamily="34" charset="0"/>
                <a:cs typeface="Calibri" pitchFamily="34" charset="0"/>
              </a:rPr>
              <a:t>Credit </a:t>
            </a:r>
            <a:r>
              <a:rPr lang="en-US" sz="2000" dirty="0">
                <a:solidFill>
                  <a:schemeClr val="tx1"/>
                </a:solidFill>
                <a:latin typeface="Calibri" pitchFamily="34" charset="0"/>
                <a:cs typeface="Calibri" pitchFamily="34" charset="0"/>
              </a:rPr>
              <a:t>Bureau</a:t>
            </a:r>
            <a:r>
              <a:rPr lang="en-US" sz="2000" spc="-30" dirty="0">
                <a:solidFill>
                  <a:schemeClr val="tx1"/>
                </a:solidFill>
                <a:latin typeface="Calibri" pitchFamily="34" charset="0"/>
                <a:cs typeface="Calibri" pitchFamily="34" charset="0"/>
              </a:rPr>
              <a:t> </a:t>
            </a:r>
            <a:r>
              <a:rPr lang="en-US" sz="2000" spc="5" dirty="0">
                <a:solidFill>
                  <a:schemeClr val="tx1"/>
                </a:solidFill>
                <a:latin typeface="Calibri" pitchFamily="34" charset="0"/>
                <a:cs typeface="Calibri" pitchFamily="34" charset="0"/>
              </a:rPr>
              <a:t>Data</a:t>
            </a:r>
            <a:endParaRPr lang="en-US" sz="2000" dirty="0">
              <a:solidFill>
                <a:schemeClr val="tx1"/>
              </a:solidFill>
              <a:latin typeface="Calibri" pitchFamily="34" charset="0"/>
              <a:cs typeface="Calibri" pitchFamily="34" charset="0"/>
            </a:endParaRPr>
          </a:p>
          <a:p>
            <a:pPr marL="680720" lvl="1">
              <a:lnSpc>
                <a:spcPct val="100000"/>
              </a:lnSpc>
              <a:spcBef>
                <a:spcPts val="720"/>
              </a:spcBef>
              <a:buClr>
                <a:schemeClr val="tx1"/>
              </a:buClr>
              <a:buSzPct val="90909"/>
              <a:buFont typeface="Wingdings" pitchFamily="2" charset="2"/>
              <a:buChar char="v"/>
              <a:tabLst>
                <a:tab pos="664845" algn="l"/>
                <a:tab pos="665480" algn="l"/>
              </a:tabLst>
            </a:pPr>
            <a:r>
              <a:rPr lang="en-US" sz="2000" spc="5" dirty="0" smtClean="0">
                <a:solidFill>
                  <a:schemeClr val="tx1"/>
                </a:solidFill>
                <a:latin typeface="Calibri" pitchFamily="34" charset="0"/>
                <a:cs typeface="Calibri" pitchFamily="34" charset="0"/>
              </a:rPr>
              <a:t>71295 </a:t>
            </a:r>
            <a:r>
              <a:rPr lang="en-US" sz="2000" dirty="0" smtClean="0">
                <a:solidFill>
                  <a:schemeClr val="tx1"/>
                </a:solidFill>
                <a:latin typeface="Calibri" pitchFamily="34" charset="0"/>
                <a:cs typeface="Calibri" pitchFamily="34" charset="0"/>
              </a:rPr>
              <a:t>customer </a:t>
            </a:r>
            <a:r>
              <a:rPr lang="en-US" sz="2000" dirty="0">
                <a:solidFill>
                  <a:schemeClr val="tx1"/>
                </a:solidFill>
                <a:latin typeface="Calibri" pitchFamily="34" charset="0"/>
                <a:cs typeface="Calibri" pitchFamily="34" charset="0"/>
              </a:rPr>
              <a:t>data is</a:t>
            </a:r>
            <a:r>
              <a:rPr lang="en-US" sz="2000" spc="-20" dirty="0">
                <a:solidFill>
                  <a:schemeClr val="tx1"/>
                </a:solidFill>
                <a:latin typeface="Calibri" pitchFamily="34" charset="0"/>
                <a:cs typeface="Calibri" pitchFamily="34" charset="0"/>
              </a:rPr>
              <a:t> </a:t>
            </a:r>
            <a:r>
              <a:rPr lang="en-US" sz="2000" spc="5" dirty="0">
                <a:solidFill>
                  <a:schemeClr val="tx1"/>
                </a:solidFill>
                <a:latin typeface="Calibri" pitchFamily="34" charset="0"/>
                <a:cs typeface="Calibri" pitchFamily="34" charset="0"/>
              </a:rPr>
              <a:t>present</a:t>
            </a:r>
            <a:endParaRPr lang="en-US" sz="2000" dirty="0">
              <a:solidFill>
                <a:schemeClr val="tx1"/>
              </a:solidFill>
              <a:latin typeface="Calibri" pitchFamily="34" charset="0"/>
              <a:cs typeface="Calibri" pitchFamily="34" charset="0"/>
            </a:endParaRPr>
          </a:p>
          <a:p>
            <a:pPr marL="680720" lvl="1">
              <a:lnSpc>
                <a:spcPct val="100000"/>
              </a:lnSpc>
              <a:spcBef>
                <a:spcPts val="720"/>
              </a:spcBef>
              <a:buClr>
                <a:schemeClr val="tx1"/>
              </a:buClr>
              <a:buSzPct val="90909"/>
              <a:buFont typeface="Wingdings" pitchFamily="2" charset="2"/>
              <a:buChar char="v"/>
              <a:tabLst>
                <a:tab pos="664845" algn="l"/>
                <a:tab pos="665480" algn="l"/>
              </a:tabLst>
            </a:pPr>
            <a:r>
              <a:rPr lang="en-US" sz="2000" spc="5" dirty="0">
                <a:solidFill>
                  <a:schemeClr val="tx1"/>
                </a:solidFill>
                <a:latin typeface="Calibri" pitchFamily="34" charset="0"/>
                <a:cs typeface="Calibri" pitchFamily="34" charset="0"/>
              </a:rPr>
              <a:t>The </a:t>
            </a:r>
            <a:r>
              <a:rPr lang="en-US" sz="2000" dirty="0">
                <a:solidFill>
                  <a:schemeClr val="tx1"/>
                </a:solidFill>
                <a:latin typeface="Calibri" pitchFamily="34" charset="0"/>
                <a:cs typeface="Calibri" pitchFamily="34" charset="0"/>
              </a:rPr>
              <a:t>dependent variable is Performance</a:t>
            </a:r>
            <a:r>
              <a:rPr lang="en-US" sz="2000" spc="-15" dirty="0">
                <a:solidFill>
                  <a:schemeClr val="tx1"/>
                </a:solidFill>
                <a:latin typeface="Calibri" pitchFamily="34" charset="0"/>
                <a:cs typeface="Calibri" pitchFamily="34" charset="0"/>
              </a:rPr>
              <a:t> </a:t>
            </a:r>
            <a:r>
              <a:rPr lang="en-US" sz="2000" spc="5" dirty="0">
                <a:solidFill>
                  <a:schemeClr val="tx1"/>
                </a:solidFill>
                <a:latin typeface="Calibri" pitchFamily="34" charset="0"/>
                <a:cs typeface="Calibri" pitchFamily="34" charset="0"/>
              </a:rPr>
              <a:t>Tag</a:t>
            </a:r>
            <a:endParaRPr lang="en-US" sz="2000" dirty="0">
              <a:solidFill>
                <a:schemeClr val="tx1"/>
              </a:solidFill>
              <a:latin typeface="Calibri" pitchFamily="34" charset="0"/>
              <a:cs typeface="Calibri" pitchFamily="34" charset="0"/>
            </a:endParaRPr>
          </a:p>
          <a:p>
            <a:pPr marL="680720" lvl="1">
              <a:lnSpc>
                <a:spcPct val="100000"/>
              </a:lnSpc>
              <a:spcBef>
                <a:spcPts val="720"/>
              </a:spcBef>
              <a:buClr>
                <a:schemeClr val="tx1"/>
              </a:buClr>
              <a:buSzPct val="90909"/>
              <a:buFont typeface="Wingdings" pitchFamily="2" charset="2"/>
              <a:buChar char="v"/>
              <a:tabLst>
                <a:tab pos="664845" algn="l"/>
                <a:tab pos="665480" algn="l"/>
              </a:tabLst>
            </a:pPr>
            <a:r>
              <a:rPr lang="en-US" sz="2000" spc="5" dirty="0" smtClean="0">
                <a:solidFill>
                  <a:schemeClr val="tx1"/>
                </a:solidFill>
                <a:latin typeface="Calibri" pitchFamily="34" charset="0"/>
                <a:cs typeface="Calibri" pitchFamily="34" charset="0"/>
              </a:rPr>
              <a:t>The common </a:t>
            </a:r>
            <a:r>
              <a:rPr lang="en-US" sz="2000" dirty="0" smtClean="0">
                <a:solidFill>
                  <a:schemeClr val="tx1"/>
                </a:solidFill>
                <a:latin typeface="Calibri" pitchFamily="34" charset="0"/>
                <a:cs typeface="Calibri" pitchFamily="34" charset="0"/>
              </a:rPr>
              <a:t>variable of both data set  </a:t>
            </a:r>
            <a:r>
              <a:rPr lang="en-US" sz="2000" spc="5" dirty="0">
                <a:solidFill>
                  <a:schemeClr val="tx1"/>
                </a:solidFill>
                <a:latin typeface="Calibri" pitchFamily="34" charset="0"/>
                <a:cs typeface="Calibri" pitchFamily="34" charset="0"/>
              </a:rPr>
              <a:t>on </a:t>
            </a:r>
            <a:r>
              <a:rPr lang="en-US" sz="2000" dirty="0" smtClean="0">
                <a:solidFill>
                  <a:schemeClr val="tx1"/>
                </a:solidFill>
                <a:latin typeface="Calibri" pitchFamily="34" charset="0"/>
                <a:cs typeface="Calibri" pitchFamily="34" charset="0"/>
              </a:rPr>
              <a:t>which it </a:t>
            </a:r>
            <a:r>
              <a:rPr lang="en-US" sz="2000" dirty="0">
                <a:solidFill>
                  <a:schemeClr val="tx1"/>
                </a:solidFill>
                <a:latin typeface="Calibri" pitchFamily="34" charset="0"/>
                <a:cs typeface="Calibri" pitchFamily="34" charset="0"/>
              </a:rPr>
              <a:t>will </a:t>
            </a:r>
            <a:r>
              <a:rPr lang="en-US" sz="2000" spc="5" dirty="0">
                <a:solidFill>
                  <a:schemeClr val="tx1"/>
                </a:solidFill>
                <a:latin typeface="Calibri" pitchFamily="34" charset="0"/>
                <a:cs typeface="Calibri" pitchFamily="34" charset="0"/>
              </a:rPr>
              <a:t>be </a:t>
            </a:r>
            <a:r>
              <a:rPr lang="en-US" sz="2000" dirty="0">
                <a:solidFill>
                  <a:schemeClr val="tx1"/>
                </a:solidFill>
                <a:latin typeface="Calibri" pitchFamily="34" charset="0"/>
                <a:cs typeface="Calibri" pitchFamily="34" charset="0"/>
              </a:rPr>
              <a:t>merged is Application</a:t>
            </a:r>
            <a:r>
              <a:rPr lang="en-US" sz="2000" spc="-35" dirty="0">
                <a:solidFill>
                  <a:schemeClr val="tx1"/>
                </a:solidFill>
                <a:latin typeface="Calibri" pitchFamily="34" charset="0"/>
                <a:cs typeface="Calibri" pitchFamily="34" charset="0"/>
              </a:rPr>
              <a:t> </a:t>
            </a:r>
            <a:r>
              <a:rPr lang="en-US" sz="2000" spc="5" dirty="0" smtClean="0">
                <a:solidFill>
                  <a:schemeClr val="tx1"/>
                </a:solidFill>
                <a:latin typeface="Calibri" pitchFamily="34" charset="0"/>
                <a:cs typeface="Calibri" pitchFamily="34" charset="0"/>
              </a:rPr>
              <a:t>ID</a:t>
            </a:r>
          </a:p>
          <a:p>
            <a:pPr marL="680720" lvl="1">
              <a:lnSpc>
                <a:spcPct val="100000"/>
              </a:lnSpc>
              <a:spcBef>
                <a:spcPts val="720"/>
              </a:spcBef>
              <a:buClr>
                <a:schemeClr val="tx1"/>
              </a:buClr>
              <a:buSzPct val="90909"/>
              <a:buFont typeface="Wingdings" pitchFamily="2" charset="2"/>
              <a:buChar char="v"/>
              <a:tabLst>
                <a:tab pos="664845" algn="l"/>
                <a:tab pos="665480" algn="l"/>
              </a:tabLst>
            </a:pPr>
            <a:endParaRPr lang="en-US" sz="2000" dirty="0">
              <a:solidFill>
                <a:schemeClr val="tx1"/>
              </a:solidFill>
              <a:latin typeface="Calibri" pitchFamily="34" charset="0"/>
              <a:cs typeface="Calibri" pitchFamily="34" charset="0"/>
            </a:endParaRPr>
          </a:p>
          <a:p>
            <a:pPr marL="354965">
              <a:lnSpc>
                <a:spcPct val="100000"/>
              </a:lnSpc>
              <a:spcBef>
                <a:spcPts val="715"/>
              </a:spcBef>
              <a:buClr>
                <a:schemeClr val="tx1"/>
              </a:buClr>
              <a:buSzPct val="91891"/>
              <a:buFont typeface="Wingdings" pitchFamily="2" charset="2"/>
              <a:buChar char="v"/>
              <a:tabLst>
                <a:tab pos="340995" algn="l"/>
                <a:tab pos="341630" algn="l"/>
              </a:tabLst>
            </a:pPr>
            <a:r>
              <a:rPr lang="en-US" sz="2000" dirty="0">
                <a:solidFill>
                  <a:schemeClr val="tx1"/>
                </a:solidFill>
                <a:latin typeface="Calibri" pitchFamily="34" charset="0"/>
                <a:cs typeface="Calibri" pitchFamily="34" charset="0"/>
              </a:rPr>
              <a:t>DATA</a:t>
            </a:r>
            <a:r>
              <a:rPr lang="en-US" sz="2000" spc="-10" dirty="0">
                <a:solidFill>
                  <a:schemeClr val="tx1"/>
                </a:solidFill>
                <a:latin typeface="Calibri" pitchFamily="34" charset="0"/>
                <a:cs typeface="Calibri" pitchFamily="34" charset="0"/>
              </a:rPr>
              <a:t> </a:t>
            </a:r>
            <a:r>
              <a:rPr lang="en-US" sz="2000" spc="-5" dirty="0">
                <a:solidFill>
                  <a:schemeClr val="tx1"/>
                </a:solidFill>
                <a:latin typeface="Calibri" pitchFamily="34" charset="0"/>
                <a:cs typeface="Calibri" pitchFamily="34" charset="0"/>
              </a:rPr>
              <a:t>QUALITY</a:t>
            </a:r>
            <a:endParaRPr lang="en-US" sz="2000" dirty="0">
              <a:solidFill>
                <a:schemeClr val="tx1"/>
              </a:solidFill>
              <a:latin typeface="Calibri" pitchFamily="34" charset="0"/>
              <a:cs typeface="Calibri" pitchFamily="34" charset="0"/>
            </a:endParaRPr>
          </a:p>
          <a:p>
            <a:pPr marL="680720" lvl="1">
              <a:lnSpc>
                <a:spcPct val="100000"/>
              </a:lnSpc>
              <a:spcBef>
                <a:spcPts val="785"/>
              </a:spcBef>
              <a:buClr>
                <a:schemeClr val="tx1"/>
              </a:buClr>
              <a:buSzPct val="90909"/>
              <a:buFont typeface="Wingdings" pitchFamily="2" charset="2"/>
              <a:buChar char="v"/>
              <a:tabLst>
                <a:tab pos="664845" algn="l"/>
                <a:tab pos="665480" algn="l"/>
              </a:tabLst>
            </a:pPr>
            <a:r>
              <a:rPr lang="en-US" sz="2000" spc="5" dirty="0">
                <a:solidFill>
                  <a:schemeClr val="tx1"/>
                </a:solidFill>
                <a:latin typeface="Calibri" pitchFamily="34" charset="0"/>
                <a:cs typeface="Calibri" pitchFamily="34" charset="0"/>
              </a:rPr>
              <a:t>Duplicate </a:t>
            </a:r>
            <a:r>
              <a:rPr lang="en-US" sz="2000" dirty="0">
                <a:solidFill>
                  <a:schemeClr val="tx1"/>
                </a:solidFill>
                <a:latin typeface="Calibri" pitchFamily="34" charset="0"/>
                <a:cs typeface="Calibri" pitchFamily="34" charset="0"/>
              </a:rPr>
              <a:t>Application </a:t>
            </a:r>
            <a:r>
              <a:rPr lang="en-US" sz="2000" spc="5" dirty="0">
                <a:solidFill>
                  <a:schemeClr val="tx1"/>
                </a:solidFill>
                <a:latin typeface="Calibri" pitchFamily="34" charset="0"/>
                <a:cs typeface="Calibri" pitchFamily="34" charset="0"/>
              </a:rPr>
              <a:t>ID </a:t>
            </a:r>
            <a:r>
              <a:rPr lang="en-US" sz="2000" spc="5" dirty="0" smtClean="0">
                <a:solidFill>
                  <a:schemeClr val="tx1"/>
                </a:solidFill>
                <a:latin typeface="Calibri" pitchFamily="34" charset="0"/>
                <a:cs typeface="Calibri" pitchFamily="34" charset="0"/>
              </a:rPr>
              <a:t>needs to be removed</a:t>
            </a:r>
            <a:endParaRPr lang="en-US" sz="2000" dirty="0">
              <a:solidFill>
                <a:schemeClr val="tx1"/>
              </a:solidFill>
              <a:latin typeface="Calibri" pitchFamily="34" charset="0"/>
              <a:cs typeface="Calibri" pitchFamily="34" charset="0"/>
            </a:endParaRPr>
          </a:p>
          <a:p>
            <a:pPr marL="680720" lvl="1">
              <a:lnSpc>
                <a:spcPct val="100000"/>
              </a:lnSpc>
              <a:spcBef>
                <a:spcPts val="720"/>
              </a:spcBef>
              <a:buClr>
                <a:schemeClr val="tx1"/>
              </a:buClr>
              <a:buSzPct val="90909"/>
              <a:buFont typeface="Wingdings" pitchFamily="2" charset="2"/>
              <a:buChar char="v"/>
              <a:tabLst>
                <a:tab pos="664845" algn="l"/>
                <a:tab pos="665480" algn="l"/>
              </a:tabLst>
            </a:pPr>
            <a:r>
              <a:rPr lang="en-US" sz="2000" spc="5" dirty="0">
                <a:solidFill>
                  <a:schemeClr val="tx1"/>
                </a:solidFill>
                <a:latin typeface="Calibri" pitchFamily="34" charset="0"/>
                <a:cs typeface="Calibri" pitchFamily="34" charset="0"/>
              </a:rPr>
              <a:t>Entries that have </a:t>
            </a:r>
            <a:r>
              <a:rPr lang="en-US" sz="2000" dirty="0">
                <a:solidFill>
                  <a:schemeClr val="tx1"/>
                </a:solidFill>
                <a:latin typeface="Calibri" pitchFamily="34" charset="0"/>
                <a:cs typeface="Calibri" pitchFamily="34" charset="0"/>
              </a:rPr>
              <a:t>already </a:t>
            </a:r>
            <a:r>
              <a:rPr lang="en-US" sz="2000" spc="5" dirty="0">
                <a:solidFill>
                  <a:schemeClr val="tx1"/>
                </a:solidFill>
                <a:latin typeface="Calibri" pitchFamily="34" charset="0"/>
                <a:cs typeface="Calibri" pitchFamily="34" charset="0"/>
              </a:rPr>
              <a:t>been </a:t>
            </a:r>
            <a:r>
              <a:rPr lang="en-US" sz="2000" dirty="0">
                <a:solidFill>
                  <a:schemeClr val="tx1"/>
                </a:solidFill>
                <a:latin typeface="Calibri" pitchFamily="34" charset="0"/>
                <a:cs typeface="Calibri" pitchFamily="34" charset="0"/>
              </a:rPr>
              <a:t>identified as defaulters or don’t </a:t>
            </a:r>
            <a:r>
              <a:rPr lang="en-US" sz="2000" spc="5" dirty="0">
                <a:solidFill>
                  <a:schemeClr val="tx1"/>
                </a:solidFill>
                <a:latin typeface="Calibri" pitchFamily="34" charset="0"/>
                <a:cs typeface="Calibri" pitchFamily="34" charset="0"/>
              </a:rPr>
              <a:t>have </a:t>
            </a:r>
            <a:r>
              <a:rPr lang="en-US" sz="2000" dirty="0">
                <a:solidFill>
                  <a:schemeClr val="tx1"/>
                </a:solidFill>
                <a:latin typeface="Calibri" pitchFamily="34" charset="0"/>
                <a:cs typeface="Calibri" pitchFamily="34" charset="0"/>
              </a:rPr>
              <a:t>any credit </a:t>
            </a:r>
            <a:r>
              <a:rPr lang="en-US" sz="2000" spc="5" dirty="0">
                <a:solidFill>
                  <a:schemeClr val="tx1"/>
                </a:solidFill>
                <a:latin typeface="Calibri" pitchFamily="34" charset="0"/>
                <a:cs typeface="Calibri" pitchFamily="34" charset="0"/>
              </a:rPr>
              <a:t>bureau </a:t>
            </a:r>
            <a:r>
              <a:rPr lang="en-US" sz="2000" dirty="0">
                <a:solidFill>
                  <a:schemeClr val="tx1"/>
                </a:solidFill>
                <a:latin typeface="Calibri" pitchFamily="34" charset="0"/>
                <a:cs typeface="Calibri" pitchFamily="34" charset="0"/>
              </a:rPr>
              <a:t>data are also</a:t>
            </a:r>
            <a:r>
              <a:rPr lang="en-US" sz="2000" spc="45" dirty="0">
                <a:solidFill>
                  <a:schemeClr val="tx1"/>
                </a:solidFill>
                <a:latin typeface="Calibri" pitchFamily="34" charset="0"/>
                <a:cs typeface="Calibri" pitchFamily="34" charset="0"/>
              </a:rPr>
              <a:t> </a:t>
            </a:r>
            <a:r>
              <a:rPr lang="en-US" sz="2000" dirty="0" smtClean="0">
                <a:solidFill>
                  <a:schemeClr val="tx1"/>
                </a:solidFill>
                <a:latin typeface="Calibri" pitchFamily="34" charset="0"/>
                <a:cs typeface="Calibri" pitchFamily="34" charset="0"/>
              </a:rPr>
              <a:t>needs to be removed</a:t>
            </a:r>
            <a:endParaRPr lang="en-US" sz="2000" dirty="0">
              <a:solidFill>
                <a:schemeClr val="tx1"/>
              </a:solidFill>
              <a:latin typeface="Calibri" pitchFamily="34" charset="0"/>
              <a:cs typeface="Calibri" pitchFamily="34" charset="0"/>
            </a:endParaRPr>
          </a:p>
          <a:p>
            <a:pPr marL="680720" lvl="1">
              <a:lnSpc>
                <a:spcPct val="100000"/>
              </a:lnSpc>
              <a:spcBef>
                <a:spcPts val="720"/>
              </a:spcBef>
              <a:buClr>
                <a:schemeClr val="tx1"/>
              </a:buClr>
              <a:buSzPct val="90909"/>
              <a:buFont typeface="Wingdings" pitchFamily="2" charset="2"/>
              <a:buChar char="v"/>
              <a:tabLst>
                <a:tab pos="664845" algn="l"/>
                <a:tab pos="665480" algn="l"/>
              </a:tabLst>
            </a:pPr>
            <a:r>
              <a:rPr lang="en-US" sz="2000" spc="5" dirty="0" smtClean="0">
                <a:solidFill>
                  <a:schemeClr val="tx1"/>
                </a:solidFill>
                <a:latin typeface="Calibri" pitchFamily="34" charset="0"/>
                <a:cs typeface="Calibri" pitchFamily="34" charset="0"/>
              </a:rPr>
              <a:t>Post that only unique </a:t>
            </a:r>
            <a:r>
              <a:rPr lang="en-US" sz="2000" dirty="0">
                <a:solidFill>
                  <a:schemeClr val="tx1"/>
                </a:solidFill>
                <a:latin typeface="Calibri" pitchFamily="34" charset="0"/>
                <a:cs typeface="Calibri" pitchFamily="34" charset="0"/>
              </a:rPr>
              <a:t>customer data </a:t>
            </a:r>
            <a:r>
              <a:rPr lang="en-US" sz="2000" dirty="0" smtClean="0">
                <a:solidFill>
                  <a:schemeClr val="tx1"/>
                </a:solidFill>
                <a:latin typeface="Calibri" pitchFamily="34" charset="0"/>
                <a:cs typeface="Calibri" pitchFamily="34" charset="0"/>
              </a:rPr>
              <a:t>to be taken  </a:t>
            </a:r>
            <a:r>
              <a:rPr lang="en-US" sz="2000" spc="5" dirty="0">
                <a:solidFill>
                  <a:schemeClr val="tx1"/>
                </a:solidFill>
                <a:latin typeface="Calibri" pitchFamily="34" charset="0"/>
                <a:cs typeface="Calibri" pitchFamily="34" charset="0"/>
              </a:rPr>
              <a:t>for</a:t>
            </a:r>
            <a:r>
              <a:rPr lang="en-US" sz="2000" spc="-25" dirty="0">
                <a:solidFill>
                  <a:schemeClr val="tx1"/>
                </a:solidFill>
                <a:latin typeface="Calibri" pitchFamily="34" charset="0"/>
                <a:cs typeface="Calibri" pitchFamily="34" charset="0"/>
              </a:rPr>
              <a:t> </a:t>
            </a:r>
            <a:r>
              <a:rPr lang="en-US" sz="2000" dirty="0">
                <a:solidFill>
                  <a:schemeClr val="tx1"/>
                </a:solidFill>
                <a:latin typeface="Calibri" pitchFamily="34" charset="0"/>
                <a:cs typeface="Calibri" pitchFamily="34" charset="0"/>
              </a:rPr>
              <a:t>analysis</a:t>
            </a:r>
          </a:p>
          <a:p>
            <a:pPr marL="680720" lvl="1">
              <a:lnSpc>
                <a:spcPct val="100000"/>
              </a:lnSpc>
              <a:spcBef>
                <a:spcPts val="720"/>
              </a:spcBef>
              <a:buClr>
                <a:schemeClr val="tx1"/>
              </a:buClr>
              <a:buSzPct val="90909"/>
              <a:buFont typeface="Wingdings" pitchFamily="2" charset="2"/>
              <a:buChar char="v"/>
              <a:tabLst>
                <a:tab pos="664845" algn="l"/>
                <a:tab pos="665480" algn="l"/>
              </a:tabLst>
            </a:pPr>
            <a:r>
              <a:rPr lang="en-US" sz="2000" dirty="0">
                <a:solidFill>
                  <a:schemeClr val="tx1"/>
                </a:solidFill>
                <a:latin typeface="Calibri" pitchFamily="34" charset="0"/>
                <a:cs typeface="Calibri" pitchFamily="34" charset="0"/>
              </a:rPr>
              <a:t>Outliers </a:t>
            </a:r>
            <a:r>
              <a:rPr lang="en-US" sz="2000" spc="5" dirty="0" smtClean="0">
                <a:solidFill>
                  <a:schemeClr val="tx1"/>
                </a:solidFill>
                <a:latin typeface="Calibri" pitchFamily="34" charset="0"/>
                <a:cs typeface="Calibri" pitchFamily="34" charset="0"/>
              </a:rPr>
              <a:t>has to be</a:t>
            </a:r>
            <a:r>
              <a:rPr lang="en-US" sz="2000" spc="-10" dirty="0" smtClean="0">
                <a:solidFill>
                  <a:schemeClr val="tx1"/>
                </a:solidFill>
                <a:latin typeface="Calibri" pitchFamily="34" charset="0"/>
                <a:cs typeface="Calibri" pitchFamily="34" charset="0"/>
              </a:rPr>
              <a:t> </a:t>
            </a:r>
            <a:r>
              <a:rPr lang="en-US" sz="2000" dirty="0" smtClean="0">
                <a:solidFill>
                  <a:schemeClr val="tx1"/>
                </a:solidFill>
                <a:latin typeface="Calibri" pitchFamily="34" charset="0"/>
                <a:cs typeface="Calibri" pitchFamily="34" charset="0"/>
              </a:rPr>
              <a:t>addressed</a:t>
            </a:r>
          </a:p>
          <a:p>
            <a:pPr marL="680720" lvl="1">
              <a:lnSpc>
                <a:spcPct val="100000"/>
              </a:lnSpc>
              <a:spcBef>
                <a:spcPts val="720"/>
              </a:spcBef>
              <a:buClr>
                <a:schemeClr val="tx1"/>
              </a:buClr>
              <a:buSzPct val="90909"/>
              <a:buFont typeface="Wingdings" pitchFamily="2" charset="2"/>
              <a:buChar char="v"/>
              <a:tabLst>
                <a:tab pos="664845" algn="l"/>
                <a:tab pos="665480" algn="l"/>
              </a:tabLst>
            </a:pPr>
            <a:r>
              <a:rPr lang="en-US" sz="2000" dirty="0">
                <a:solidFill>
                  <a:schemeClr val="tx1"/>
                </a:solidFill>
                <a:latin typeface="Calibri" pitchFamily="34" charset="0"/>
                <a:cs typeface="Calibri" pitchFamily="34" charset="0"/>
              </a:rPr>
              <a:t>We will calculate IV(Information Value) to find the important variables ,we will reject the variable which has IV less than 0.01.</a:t>
            </a:r>
          </a:p>
          <a:p>
            <a:pPr marL="680720" lvl="1">
              <a:lnSpc>
                <a:spcPct val="100000"/>
              </a:lnSpc>
              <a:spcBef>
                <a:spcPts val="720"/>
              </a:spcBef>
              <a:buClr>
                <a:schemeClr val="tx1"/>
              </a:buClr>
              <a:buSzPct val="90909"/>
              <a:buFont typeface="Wingdings" pitchFamily="2" charset="2"/>
              <a:buChar char="v"/>
              <a:tabLst>
                <a:tab pos="664845" algn="l"/>
                <a:tab pos="665480" algn="l"/>
              </a:tabLst>
            </a:pPr>
            <a:endParaRPr lang="en-US" sz="2000" dirty="0">
              <a:solidFill>
                <a:schemeClr val="tx1"/>
              </a:solidFill>
              <a:latin typeface="Calibri" pitchFamily="34" charset="0"/>
              <a:cs typeface="Calibri" pitchFamily="34" charset="0"/>
            </a:endParaRPr>
          </a:p>
          <a:p>
            <a:pPr>
              <a:buClr>
                <a:schemeClr val="tx1"/>
              </a:buClr>
              <a:buFont typeface="Wingdings" pitchFamily="2" charset="2"/>
              <a:buChar char="v"/>
            </a:pPr>
            <a:endParaRPr lang="en-US" sz="2000" dirty="0">
              <a:solidFill>
                <a:schemeClr val="tx1"/>
              </a:solidFill>
            </a:endParaRPr>
          </a:p>
        </p:txBody>
      </p:sp>
      <p:sp>
        <p:nvSpPr>
          <p:cNvPr id="4"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spc="-10" dirty="0" smtClean="0">
                <a:latin typeface="Calibri" pitchFamily="34" charset="0"/>
                <a:cs typeface="Calibri" pitchFamily="34" charset="0"/>
              </a:rPr>
              <a:t>Data </a:t>
            </a:r>
            <a:r>
              <a:rPr lang="en-US" sz="4800" dirty="0" smtClean="0">
                <a:latin typeface="Calibri" pitchFamily="34" charset="0"/>
                <a:cs typeface="Calibri" pitchFamily="34" charset="0"/>
              </a:rPr>
              <a:t>Understanding</a:t>
            </a:r>
            <a:endParaRPr lang="en-US" sz="4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Text Placeholder 2"/>
          <p:cNvSpPr>
            <a:spLocks noGrp="1"/>
          </p:cNvSpPr>
          <p:nvPr>
            <p:ph type="body" idx="1"/>
          </p:nvPr>
        </p:nvSpPr>
        <p:spPr>
          <a:xfrm>
            <a:off x="486837" y="1377246"/>
            <a:ext cx="11168742" cy="4344261"/>
          </a:xfrm>
        </p:spPr>
        <p:txBody>
          <a:bodyPr/>
          <a:lstStyle/>
          <a:p>
            <a:pPr marL="354965">
              <a:lnSpc>
                <a:spcPct val="100000"/>
              </a:lnSpc>
              <a:spcBef>
                <a:spcPts val="865"/>
              </a:spcBef>
              <a:buClr>
                <a:schemeClr val="tx1"/>
              </a:buClr>
              <a:buSzPct val="91176"/>
              <a:buFont typeface="Wingdings" pitchFamily="2" charset="2"/>
              <a:buChar char="v"/>
              <a:tabLst>
                <a:tab pos="339090" algn="l"/>
                <a:tab pos="339725" algn="l"/>
              </a:tabLst>
            </a:pPr>
            <a:r>
              <a:rPr lang="en-US" sz="2000" dirty="0" err="1">
                <a:solidFill>
                  <a:schemeClr val="tx1"/>
                </a:solidFill>
                <a:latin typeface="Calibri" pitchFamily="34" charset="0"/>
                <a:cs typeface="Calibri" pitchFamily="34" charset="0"/>
              </a:rPr>
              <a:t>Univariate</a:t>
            </a:r>
            <a:r>
              <a:rPr lang="en-US" sz="2000" spc="-10" dirty="0">
                <a:solidFill>
                  <a:schemeClr val="tx1"/>
                </a:solidFill>
                <a:latin typeface="Calibri" pitchFamily="34" charset="0"/>
                <a:cs typeface="Calibri" pitchFamily="34" charset="0"/>
              </a:rPr>
              <a:t> </a:t>
            </a:r>
            <a:r>
              <a:rPr lang="en-US" sz="2000" spc="-5" dirty="0">
                <a:solidFill>
                  <a:schemeClr val="tx1"/>
                </a:solidFill>
                <a:latin typeface="Calibri" pitchFamily="34" charset="0"/>
                <a:cs typeface="Calibri" pitchFamily="34" charset="0"/>
              </a:rPr>
              <a:t>Analysis</a:t>
            </a:r>
            <a:endParaRPr lang="en-US" sz="2000" dirty="0">
              <a:solidFill>
                <a:schemeClr val="tx1"/>
              </a:solidFill>
              <a:latin typeface="Calibri" pitchFamily="34" charset="0"/>
              <a:cs typeface="Calibri" pitchFamily="34" charset="0"/>
            </a:endParaRPr>
          </a:p>
          <a:p>
            <a:pPr marL="680720" lvl="1">
              <a:lnSpc>
                <a:spcPct val="100000"/>
              </a:lnSpc>
              <a:spcBef>
                <a:spcPts val="720"/>
              </a:spcBef>
              <a:buClr>
                <a:schemeClr val="tx1"/>
              </a:buClr>
              <a:buSzPct val="93333"/>
              <a:buFont typeface="Wingdings" pitchFamily="2" charset="2"/>
              <a:buChar char="v"/>
              <a:tabLst>
                <a:tab pos="662940" algn="l"/>
                <a:tab pos="663575" algn="l"/>
              </a:tabLst>
            </a:pPr>
            <a:r>
              <a:rPr lang="en-US" sz="2000" spc="10" dirty="0">
                <a:solidFill>
                  <a:schemeClr val="tx1"/>
                </a:solidFill>
                <a:latin typeface="Calibri" pitchFamily="34" charset="0"/>
                <a:cs typeface="Calibri" pitchFamily="34" charset="0"/>
              </a:rPr>
              <a:t>Median income </a:t>
            </a:r>
            <a:r>
              <a:rPr lang="en-US" sz="2000" spc="5" dirty="0">
                <a:solidFill>
                  <a:schemeClr val="tx1"/>
                </a:solidFill>
                <a:latin typeface="Calibri" pitchFamily="34" charset="0"/>
                <a:cs typeface="Calibri" pitchFamily="34" charset="0"/>
              </a:rPr>
              <a:t>is </a:t>
            </a:r>
            <a:r>
              <a:rPr lang="en-US" sz="2000" spc="15" dirty="0">
                <a:solidFill>
                  <a:schemeClr val="tx1"/>
                </a:solidFill>
                <a:latin typeface="Calibri" pitchFamily="34" charset="0"/>
                <a:cs typeface="Calibri" pitchFamily="34" charset="0"/>
              </a:rPr>
              <a:t>27.19 </a:t>
            </a:r>
            <a:r>
              <a:rPr lang="en-US" sz="2000" spc="10" dirty="0">
                <a:solidFill>
                  <a:schemeClr val="tx1"/>
                </a:solidFill>
                <a:latin typeface="Calibri" pitchFamily="34" charset="0"/>
                <a:cs typeface="Calibri" pitchFamily="34" charset="0"/>
              </a:rPr>
              <a:t>and median age </a:t>
            </a:r>
            <a:r>
              <a:rPr lang="en-US" sz="2000" spc="5" dirty="0">
                <a:solidFill>
                  <a:schemeClr val="tx1"/>
                </a:solidFill>
                <a:latin typeface="Calibri" pitchFamily="34" charset="0"/>
                <a:cs typeface="Calibri" pitchFamily="34" charset="0"/>
              </a:rPr>
              <a:t>is </a:t>
            </a:r>
            <a:r>
              <a:rPr lang="en-US" sz="2000" spc="15" dirty="0">
                <a:solidFill>
                  <a:schemeClr val="tx1"/>
                </a:solidFill>
                <a:latin typeface="Calibri" pitchFamily="34" charset="0"/>
                <a:cs typeface="Calibri" pitchFamily="34" charset="0"/>
              </a:rPr>
              <a:t>45</a:t>
            </a:r>
            <a:r>
              <a:rPr lang="en-US" sz="2000" spc="-55" dirty="0">
                <a:solidFill>
                  <a:schemeClr val="tx1"/>
                </a:solidFill>
                <a:latin typeface="Calibri" pitchFamily="34" charset="0"/>
                <a:cs typeface="Calibri" pitchFamily="34" charset="0"/>
              </a:rPr>
              <a:t> </a:t>
            </a:r>
            <a:r>
              <a:rPr lang="en-US" sz="2000" spc="5" dirty="0">
                <a:solidFill>
                  <a:schemeClr val="tx1"/>
                </a:solidFill>
                <a:latin typeface="Calibri" pitchFamily="34" charset="0"/>
                <a:cs typeface="Calibri" pitchFamily="34" charset="0"/>
              </a:rPr>
              <a:t>years</a:t>
            </a:r>
            <a:endParaRPr lang="en-US" sz="2000" dirty="0">
              <a:solidFill>
                <a:schemeClr val="tx1"/>
              </a:solidFill>
              <a:latin typeface="Calibri" pitchFamily="34" charset="0"/>
              <a:cs typeface="Calibri" pitchFamily="34" charset="0"/>
            </a:endParaRPr>
          </a:p>
          <a:p>
            <a:pPr marL="680720" lvl="1">
              <a:lnSpc>
                <a:spcPct val="100000"/>
              </a:lnSpc>
              <a:spcBef>
                <a:spcPts val="750"/>
              </a:spcBef>
              <a:buClr>
                <a:schemeClr val="tx1"/>
              </a:buClr>
              <a:buSzPct val="93333"/>
              <a:buFont typeface="Wingdings" pitchFamily="2" charset="2"/>
              <a:buChar char="v"/>
              <a:tabLst>
                <a:tab pos="662940" algn="l"/>
                <a:tab pos="663575" algn="l"/>
              </a:tabLst>
            </a:pPr>
            <a:r>
              <a:rPr lang="en-US" sz="2000" spc="15" dirty="0">
                <a:solidFill>
                  <a:schemeClr val="tx1"/>
                </a:solidFill>
                <a:latin typeface="Calibri" pitchFamily="34" charset="0"/>
                <a:cs typeface="Calibri" pitchFamily="34" charset="0"/>
              </a:rPr>
              <a:t>23.16% </a:t>
            </a:r>
            <a:r>
              <a:rPr lang="en-US" sz="2000" spc="5" dirty="0">
                <a:solidFill>
                  <a:schemeClr val="tx1"/>
                </a:solidFill>
                <a:latin typeface="Calibri" pitchFamily="34" charset="0"/>
                <a:cs typeface="Calibri" pitchFamily="34" charset="0"/>
              </a:rPr>
              <a:t>of </a:t>
            </a:r>
            <a:r>
              <a:rPr lang="en-US" sz="2000" spc="10" dirty="0">
                <a:solidFill>
                  <a:schemeClr val="tx1"/>
                </a:solidFill>
                <a:latin typeface="Calibri" pitchFamily="34" charset="0"/>
                <a:cs typeface="Calibri" pitchFamily="34" charset="0"/>
              </a:rPr>
              <a:t>the </a:t>
            </a:r>
            <a:r>
              <a:rPr lang="en-US" sz="2000" spc="5" dirty="0">
                <a:solidFill>
                  <a:schemeClr val="tx1"/>
                </a:solidFill>
                <a:latin typeface="Calibri" pitchFamily="34" charset="0"/>
                <a:cs typeface="Calibri" pitchFamily="34" charset="0"/>
              </a:rPr>
              <a:t>customers are </a:t>
            </a:r>
            <a:r>
              <a:rPr lang="en-US" sz="2000" spc="10" dirty="0">
                <a:solidFill>
                  <a:schemeClr val="tx1"/>
                </a:solidFill>
                <a:latin typeface="Calibri" pitchFamily="34" charset="0"/>
                <a:cs typeface="Calibri" pitchFamily="34" charset="0"/>
              </a:rPr>
              <a:t>female</a:t>
            </a:r>
          </a:p>
          <a:p>
            <a:pPr marL="680720" lvl="1">
              <a:lnSpc>
                <a:spcPct val="100000"/>
              </a:lnSpc>
              <a:spcBef>
                <a:spcPts val="750"/>
              </a:spcBef>
              <a:buClr>
                <a:schemeClr val="tx1"/>
              </a:buClr>
              <a:buSzPct val="93333"/>
              <a:buFont typeface="Wingdings" pitchFamily="2" charset="2"/>
              <a:buChar char="v"/>
              <a:tabLst>
                <a:tab pos="662940" algn="l"/>
                <a:tab pos="663575" algn="l"/>
              </a:tabLst>
            </a:pPr>
            <a:r>
              <a:rPr lang="en-US" sz="2000" spc="15" dirty="0">
                <a:solidFill>
                  <a:schemeClr val="tx1"/>
                </a:solidFill>
                <a:latin typeface="Calibri" pitchFamily="34" charset="0"/>
                <a:cs typeface="Calibri" pitchFamily="34" charset="0"/>
              </a:rPr>
              <a:t>85% </a:t>
            </a:r>
            <a:r>
              <a:rPr lang="en-US" sz="2000" spc="5" dirty="0">
                <a:solidFill>
                  <a:schemeClr val="tx1"/>
                </a:solidFill>
                <a:latin typeface="Calibri" pitchFamily="34" charset="0"/>
                <a:cs typeface="Calibri" pitchFamily="34" charset="0"/>
              </a:rPr>
              <a:t>of </a:t>
            </a:r>
            <a:r>
              <a:rPr lang="en-US" sz="2000" spc="10" dirty="0">
                <a:solidFill>
                  <a:schemeClr val="tx1"/>
                </a:solidFill>
                <a:latin typeface="Calibri" pitchFamily="34" charset="0"/>
                <a:cs typeface="Calibri" pitchFamily="34" charset="0"/>
              </a:rPr>
              <a:t>the </a:t>
            </a:r>
            <a:r>
              <a:rPr lang="en-US" sz="2000" spc="5" dirty="0">
                <a:solidFill>
                  <a:schemeClr val="tx1"/>
                </a:solidFill>
                <a:latin typeface="Calibri" pitchFamily="34" charset="0"/>
                <a:cs typeface="Calibri" pitchFamily="34" charset="0"/>
              </a:rPr>
              <a:t>customers are married</a:t>
            </a:r>
          </a:p>
          <a:p>
            <a:pPr marL="680720" lvl="1">
              <a:lnSpc>
                <a:spcPct val="100000"/>
              </a:lnSpc>
              <a:spcBef>
                <a:spcPts val="750"/>
              </a:spcBef>
              <a:buClr>
                <a:schemeClr val="tx1"/>
              </a:buClr>
              <a:buSzPct val="93333"/>
              <a:buFont typeface="Wingdings" pitchFamily="2" charset="2"/>
              <a:buChar char="v"/>
              <a:tabLst>
                <a:tab pos="662940" algn="l"/>
                <a:tab pos="663575" algn="l"/>
              </a:tabLst>
            </a:pPr>
            <a:r>
              <a:rPr lang="en-US" sz="2000" spc="15" dirty="0">
                <a:solidFill>
                  <a:schemeClr val="tx1"/>
                </a:solidFill>
                <a:latin typeface="Calibri" pitchFamily="34" charset="0"/>
                <a:cs typeface="Calibri" pitchFamily="34" charset="0"/>
              </a:rPr>
              <a:t>75% </a:t>
            </a:r>
            <a:r>
              <a:rPr lang="en-US" sz="2000" spc="5" dirty="0">
                <a:solidFill>
                  <a:schemeClr val="tx1"/>
                </a:solidFill>
                <a:latin typeface="Calibri" pitchFamily="34" charset="0"/>
                <a:cs typeface="Calibri" pitchFamily="34" charset="0"/>
              </a:rPr>
              <a:t>are living in rented</a:t>
            </a:r>
            <a:r>
              <a:rPr lang="en-US" sz="2000" spc="-20" dirty="0">
                <a:solidFill>
                  <a:schemeClr val="tx1"/>
                </a:solidFill>
                <a:latin typeface="Calibri" pitchFamily="34" charset="0"/>
                <a:cs typeface="Calibri" pitchFamily="34" charset="0"/>
              </a:rPr>
              <a:t> </a:t>
            </a:r>
            <a:r>
              <a:rPr lang="en-US" sz="2000" spc="5" dirty="0">
                <a:solidFill>
                  <a:schemeClr val="tx1"/>
                </a:solidFill>
                <a:latin typeface="Calibri" pitchFamily="34" charset="0"/>
                <a:cs typeface="Calibri" pitchFamily="34" charset="0"/>
              </a:rPr>
              <a:t>residence</a:t>
            </a:r>
            <a:endParaRPr lang="en-US" sz="2000" dirty="0">
              <a:solidFill>
                <a:schemeClr val="tx1"/>
              </a:solidFill>
              <a:latin typeface="Calibri" pitchFamily="34" charset="0"/>
              <a:cs typeface="Calibri" pitchFamily="34" charset="0"/>
            </a:endParaRPr>
          </a:p>
          <a:p>
            <a:pPr marL="680720" marR="227965" lvl="1">
              <a:lnSpc>
                <a:spcPct val="100000"/>
              </a:lnSpc>
              <a:spcBef>
                <a:spcPts val="935"/>
              </a:spcBef>
              <a:buClr>
                <a:schemeClr val="tx1"/>
              </a:buClr>
              <a:buSzPct val="93333"/>
              <a:buFont typeface="Wingdings" pitchFamily="2" charset="2"/>
              <a:buChar char="v"/>
              <a:tabLst>
                <a:tab pos="662940" algn="l"/>
                <a:tab pos="663575" algn="l"/>
              </a:tabLst>
            </a:pPr>
            <a:r>
              <a:rPr lang="en-US" sz="2000" spc="15" dirty="0" smtClean="0">
                <a:solidFill>
                  <a:schemeClr val="tx1"/>
                </a:solidFill>
                <a:latin typeface="Calibri" pitchFamily="34" charset="0"/>
                <a:cs typeface="Calibri" pitchFamily="34" charset="0"/>
              </a:rPr>
              <a:t>77% </a:t>
            </a:r>
            <a:r>
              <a:rPr lang="en-US" sz="2000" spc="5" dirty="0">
                <a:solidFill>
                  <a:schemeClr val="tx1"/>
                </a:solidFill>
                <a:latin typeface="Calibri" pitchFamily="34" charset="0"/>
                <a:cs typeface="Calibri" pitchFamily="34" charset="0"/>
              </a:rPr>
              <a:t>customers </a:t>
            </a:r>
            <a:r>
              <a:rPr lang="en-US" sz="2000" spc="5" dirty="0" smtClean="0">
                <a:solidFill>
                  <a:schemeClr val="tx1"/>
                </a:solidFill>
                <a:latin typeface="Calibri" pitchFamily="34" charset="0"/>
                <a:cs typeface="Calibri" pitchFamily="34" charset="0"/>
              </a:rPr>
              <a:t>never defaulted </a:t>
            </a:r>
            <a:r>
              <a:rPr lang="en-US" sz="2000" spc="15" dirty="0" smtClean="0">
                <a:solidFill>
                  <a:schemeClr val="tx1"/>
                </a:solidFill>
                <a:latin typeface="Calibri" pitchFamily="34" charset="0"/>
                <a:cs typeface="Calibri" pitchFamily="34" charset="0"/>
              </a:rPr>
              <a:t>90 </a:t>
            </a:r>
            <a:r>
              <a:rPr lang="en-US" sz="2000" spc="20" dirty="0">
                <a:solidFill>
                  <a:schemeClr val="tx1"/>
                </a:solidFill>
                <a:latin typeface="Calibri" pitchFamily="34" charset="0"/>
                <a:cs typeface="Calibri" pitchFamily="34" charset="0"/>
              </a:rPr>
              <a:t>DPD </a:t>
            </a:r>
            <a:r>
              <a:rPr lang="en-US" sz="2000" spc="10" dirty="0">
                <a:solidFill>
                  <a:schemeClr val="tx1"/>
                </a:solidFill>
                <a:latin typeface="Calibri" pitchFamily="34" charset="0"/>
                <a:cs typeface="Calibri" pitchFamily="34" charset="0"/>
              </a:rPr>
              <a:t>or worse </a:t>
            </a:r>
            <a:r>
              <a:rPr lang="en-US" sz="2000" spc="5" dirty="0">
                <a:solidFill>
                  <a:schemeClr val="tx1"/>
                </a:solidFill>
                <a:latin typeface="Calibri" pitchFamily="34" charset="0"/>
                <a:cs typeface="Calibri" pitchFamily="34" charset="0"/>
              </a:rPr>
              <a:t>in last </a:t>
            </a:r>
            <a:r>
              <a:rPr lang="en-US" sz="2000" spc="15" dirty="0">
                <a:solidFill>
                  <a:schemeClr val="tx1"/>
                </a:solidFill>
                <a:latin typeface="Calibri" pitchFamily="34" charset="0"/>
                <a:cs typeface="Calibri" pitchFamily="34" charset="0"/>
              </a:rPr>
              <a:t>6 </a:t>
            </a:r>
            <a:r>
              <a:rPr lang="en-US" sz="2000" spc="10" dirty="0" smtClean="0">
                <a:solidFill>
                  <a:schemeClr val="tx1"/>
                </a:solidFill>
                <a:latin typeface="Calibri" pitchFamily="34" charset="0"/>
                <a:cs typeface="Calibri" pitchFamily="34" charset="0"/>
              </a:rPr>
              <a:t>months</a:t>
            </a:r>
            <a:r>
              <a:rPr lang="en-US" sz="2000" spc="5" dirty="0" smtClean="0">
                <a:solidFill>
                  <a:schemeClr val="tx1"/>
                </a:solidFill>
                <a:latin typeface="Calibri" pitchFamily="34" charset="0"/>
                <a:cs typeface="Calibri" pitchFamily="34" charset="0"/>
              </a:rPr>
              <a:t>, </a:t>
            </a:r>
            <a:r>
              <a:rPr lang="en-US" sz="2000" spc="15" dirty="0" smtClean="0">
                <a:solidFill>
                  <a:schemeClr val="tx1"/>
                </a:solidFill>
                <a:latin typeface="Calibri" pitchFamily="34" charset="0"/>
                <a:cs typeface="Calibri" pitchFamily="34" charset="0"/>
              </a:rPr>
              <a:t>73% </a:t>
            </a:r>
            <a:r>
              <a:rPr lang="en-US" sz="2000" spc="5" dirty="0" smtClean="0">
                <a:solidFill>
                  <a:schemeClr val="tx1"/>
                </a:solidFill>
                <a:latin typeface="Calibri" pitchFamily="34" charset="0"/>
                <a:cs typeface="Calibri" pitchFamily="34" charset="0"/>
              </a:rPr>
              <a:t>customers never </a:t>
            </a:r>
            <a:r>
              <a:rPr lang="en-US" sz="2000" spc="5" dirty="0">
                <a:solidFill>
                  <a:schemeClr val="tx1"/>
                </a:solidFill>
                <a:latin typeface="Calibri" pitchFamily="34" charset="0"/>
                <a:cs typeface="Calibri" pitchFamily="34" charset="0"/>
              </a:rPr>
              <a:t>defaulted </a:t>
            </a:r>
            <a:r>
              <a:rPr lang="en-US" sz="2000" spc="15" dirty="0">
                <a:solidFill>
                  <a:schemeClr val="tx1"/>
                </a:solidFill>
                <a:latin typeface="Calibri" pitchFamily="34" charset="0"/>
                <a:cs typeface="Calibri" pitchFamily="34" charset="0"/>
              </a:rPr>
              <a:t>60 </a:t>
            </a:r>
            <a:r>
              <a:rPr lang="en-US" sz="2000" spc="20" dirty="0">
                <a:solidFill>
                  <a:schemeClr val="tx1"/>
                </a:solidFill>
                <a:latin typeface="Calibri" pitchFamily="34" charset="0"/>
                <a:cs typeface="Calibri" pitchFamily="34" charset="0"/>
              </a:rPr>
              <a:t>DPD </a:t>
            </a:r>
            <a:r>
              <a:rPr lang="en-US" sz="2000" spc="10" dirty="0">
                <a:solidFill>
                  <a:schemeClr val="tx1"/>
                </a:solidFill>
                <a:latin typeface="Calibri" pitchFamily="34" charset="0"/>
                <a:cs typeface="Calibri" pitchFamily="34" charset="0"/>
              </a:rPr>
              <a:t>or worse </a:t>
            </a:r>
            <a:r>
              <a:rPr lang="en-US" sz="2000" spc="5" dirty="0">
                <a:solidFill>
                  <a:schemeClr val="tx1"/>
                </a:solidFill>
                <a:latin typeface="Calibri" pitchFamily="34" charset="0"/>
                <a:cs typeface="Calibri" pitchFamily="34" charset="0"/>
              </a:rPr>
              <a:t>in last </a:t>
            </a:r>
            <a:r>
              <a:rPr lang="en-US" sz="2000" spc="15" dirty="0">
                <a:solidFill>
                  <a:schemeClr val="tx1"/>
                </a:solidFill>
                <a:latin typeface="Calibri" pitchFamily="34" charset="0"/>
                <a:cs typeface="Calibri" pitchFamily="34" charset="0"/>
              </a:rPr>
              <a:t>6  </a:t>
            </a:r>
            <a:r>
              <a:rPr lang="en-US" sz="2000" spc="10" dirty="0" smtClean="0">
                <a:solidFill>
                  <a:schemeClr val="tx1"/>
                </a:solidFill>
                <a:latin typeface="Calibri" pitchFamily="34" charset="0"/>
                <a:cs typeface="Calibri" pitchFamily="34" charset="0"/>
              </a:rPr>
              <a:t>months</a:t>
            </a:r>
            <a:r>
              <a:rPr lang="en-US" sz="2000" spc="5" dirty="0" smtClean="0">
                <a:solidFill>
                  <a:schemeClr val="tx1"/>
                </a:solidFill>
                <a:latin typeface="Calibri" pitchFamily="34" charset="0"/>
                <a:cs typeface="Calibri" pitchFamily="34" charset="0"/>
              </a:rPr>
              <a:t>, </a:t>
            </a:r>
            <a:r>
              <a:rPr lang="en-US" sz="2000" spc="15" dirty="0" smtClean="0">
                <a:solidFill>
                  <a:schemeClr val="tx1"/>
                </a:solidFill>
                <a:latin typeface="Calibri" pitchFamily="34" charset="0"/>
                <a:cs typeface="Calibri" pitchFamily="34" charset="0"/>
              </a:rPr>
              <a:t>70% </a:t>
            </a:r>
            <a:r>
              <a:rPr lang="en-US" sz="2000" spc="5" dirty="0" smtClean="0">
                <a:solidFill>
                  <a:schemeClr val="tx1"/>
                </a:solidFill>
                <a:latin typeface="Calibri" pitchFamily="34" charset="0"/>
                <a:cs typeface="Calibri" pitchFamily="34" charset="0"/>
              </a:rPr>
              <a:t>customers never </a:t>
            </a:r>
            <a:r>
              <a:rPr lang="en-US" sz="2000" spc="5" dirty="0">
                <a:solidFill>
                  <a:schemeClr val="tx1"/>
                </a:solidFill>
                <a:latin typeface="Calibri" pitchFamily="34" charset="0"/>
                <a:cs typeface="Calibri" pitchFamily="34" charset="0"/>
              </a:rPr>
              <a:t>defaulted </a:t>
            </a:r>
            <a:r>
              <a:rPr lang="en-US" sz="2000" spc="15" dirty="0" smtClean="0">
                <a:solidFill>
                  <a:schemeClr val="tx1"/>
                </a:solidFill>
                <a:latin typeface="Calibri" pitchFamily="34" charset="0"/>
                <a:cs typeface="Calibri" pitchFamily="34" charset="0"/>
              </a:rPr>
              <a:t>30 </a:t>
            </a:r>
            <a:r>
              <a:rPr lang="en-US" sz="2000" spc="20" dirty="0">
                <a:solidFill>
                  <a:schemeClr val="tx1"/>
                </a:solidFill>
                <a:latin typeface="Calibri" pitchFamily="34" charset="0"/>
                <a:cs typeface="Calibri" pitchFamily="34" charset="0"/>
              </a:rPr>
              <a:t>DPD </a:t>
            </a:r>
            <a:r>
              <a:rPr lang="en-US" sz="2000" spc="10" dirty="0">
                <a:solidFill>
                  <a:schemeClr val="tx1"/>
                </a:solidFill>
                <a:latin typeface="Calibri" pitchFamily="34" charset="0"/>
                <a:cs typeface="Calibri" pitchFamily="34" charset="0"/>
              </a:rPr>
              <a:t>or worse </a:t>
            </a:r>
            <a:r>
              <a:rPr lang="en-US" sz="2000" spc="5" dirty="0">
                <a:solidFill>
                  <a:schemeClr val="tx1"/>
                </a:solidFill>
                <a:latin typeface="Calibri" pitchFamily="34" charset="0"/>
                <a:cs typeface="Calibri" pitchFamily="34" charset="0"/>
              </a:rPr>
              <a:t>in last </a:t>
            </a:r>
            <a:r>
              <a:rPr lang="en-US" sz="2000" spc="15" dirty="0">
                <a:solidFill>
                  <a:schemeClr val="tx1"/>
                </a:solidFill>
                <a:latin typeface="Calibri" pitchFamily="34" charset="0"/>
                <a:cs typeface="Calibri" pitchFamily="34" charset="0"/>
              </a:rPr>
              <a:t>6 </a:t>
            </a:r>
            <a:r>
              <a:rPr lang="en-US" sz="2000" spc="10" dirty="0" smtClean="0">
                <a:solidFill>
                  <a:schemeClr val="tx1"/>
                </a:solidFill>
                <a:latin typeface="Calibri" pitchFamily="34" charset="0"/>
                <a:cs typeface="Calibri" pitchFamily="34" charset="0"/>
              </a:rPr>
              <a:t>months</a:t>
            </a:r>
            <a:endParaRPr lang="en-US" sz="2000" dirty="0">
              <a:solidFill>
                <a:schemeClr val="tx1"/>
              </a:solidFill>
              <a:latin typeface="Calibri" pitchFamily="34" charset="0"/>
              <a:cs typeface="Calibri" pitchFamily="34" charset="0"/>
            </a:endParaRPr>
          </a:p>
          <a:p>
            <a:pPr marL="354965">
              <a:lnSpc>
                <a:spcPct val="100000"/>
              </a:lnSpc>
              <a:spcBef>
                <a:spcPts val="715"/>
              </a:spcBef>
              <a:buClr>
                <a:schemeClr val="tx1"/>
              </a:buClr>
              <a:buSzPct val="91176"/>
              <a:buFont typeface="Wingdings" pitchFamily="2" charset="2"/>
              <a:buChar char="v"/>
              <a:tabLst>
                <a:tab pos="339090" algn="l"/>
                <a:tab pos="339725" algn="l"/>
              </a:tabLst>
            </a:pPr>
            <a:r>
              <a:rPr lang="en-US" sz="2000" spc="-5" dirty="0" smtClean="0">
                <a:solidFill>
                  <a:schemeClr val="tx1"/>
                </a:solidFill>
                <a:latin typeface="Calibri" pitchFamily="34" charset="0"/>
                <a:cs typeface="Calibri" pitchFamily="34" charset="0"/>
              </a:rPr>
              <a:t>Bivariate</a:t>
            </a:r>
            <a:r>
              <a:rPr lang="en-US" sz="2000" spc="-10" dirty="0" smtClean="0">
                <a:solidFill>
                  <a:schemeClr val="tx1"/>
                </a:solidFill>
                <a:latin typeface="Calibri" pitchFamily="34" charset="0"/>
                <a:cs typeface="Calibri" pitchFamily="34" charset="0"/>
              </a:rPr>
              <a:t> </a:t>
            </a:r>
            <a:r>
              <a:rPr lang="en-US" sz="2000" spc="-5" dirty="0">
                <a:solidFill>
                  <a:schemeClr val="tx1"/>
                </a:solidFill>
                <a:latin typeface="Calibri" pitchFamily="34" charset="0"/>
                <a:cs typeface="Calibri" pitchFamily="34" charset="0"/>
              </a:rPr>
              <a:t>Analysis</a:t>
            </a:r>
            <a:endParaRPr lang="en-US" sz="2000" dirty="0">
              <a:solidFill>
                <a:schemeClr val="tx1"/>
              </a:solidFill>
              <a:latin typeface="Calibri" pitchFamily="34" charset="0"/>
              <a:cs typeface="Calibri" pitchFamily="34" charset="0"/>
            </a:endParaRPr>
          </a:p>
          <a:p>
            <a:pPr marL="680720" marR="5080" lvl="1">
              <a:lnSpc>
                <a:spcPct val="100000"/>
              </a:lnSpc>
              <a:spcBef>
                <a:spcPts val="940"/>
              </a:spcBef>
              <a:buClr>
                <a:schemeClr val="tx1"/>
              </a:buClr>
              <a:buSzPct val="93333"/>
              <a:buFont typeface="Wingdings" pitchFamily="2" charset="2"/>
              <a:buChar char="v"/>
              <a:tabLst>
                <a:tab pos="662940" algn="l"/>
                <a:tab pos="663575" algn="l"/>
              </a:tabLst>
            </a:pPr>
            <a:r>
              <a:rPr lang="en-US" sz="2000" spc="10" dirty="0">
                <a:solidFill>
                  <a:schemeClr val="tx1"/>
                </a:solidFill>
                <a:latin typeface="Calibri" pitchFamily="34" charset="0"/>
                <a:cs typeface="Calibri" pitchFamily="34" charset="0"/>
              </a:rPr>
              <a:t>Demographic </a:t>
            </a:r>
            <a:r>
              <a:rPr lang="en-US" sz="2000" spc="5" dirty="0">
                <a:solidFill>
                  <a:schemeClr val="tx1"/>
                </a:solidFill>
                <a:latin typeface="Calibri" pitchFamily="34" charset="0"/>
                <a:cs typeface="Calibri" pitchFamily="34" charset="0"/>
              </a:rPr>
              <a:t>data </a:t>
            </a:r>
            <a:r>
              <a:rPr lang="en-US" sz="2000" spc="10" dirty="0">
                <a:solidFill>
                  <a:schemeClr val="tx1"/>
                </a:solidFill>
                <a:latin typeface="Calibri" pitchFamily="34" charset="0"/>
                <a:cs typeface="Calibri" pitchFamily="34" charset="0"/>
              </a:rPr>
              <a:t>was not </a:t>
            </a:r>
            <a:r>
              <a:rPr lang="en-US" sz="2000" spc="5" dirty="0">
                <a:solidFill>
                  <a:schemeClr val="tx1"/>
                </a:solidFill>
                <a:latin typeface="Calibri" pitchFamily="34" charset="0"/>
                <a:cs typeface="Calibri" pitchFamily="34" charset="0"/>
              </a:rPr>
              <a:t>able </a:t>
            </a:r>
            <a:r>
              <a:rPr lang="en-US" sz="2000" spc="10" dirty="0">
                <a:solidFill>
                  <a:schemeClr val="tx1"/>
                </a:solidFill>
                <a:latin typeface="Calibri" pitchFamily="34" charset="0"/>
                <a:cs typeface="Calibri" pitchFamily="34" charset="0"/>
              </a:rPr>
              <a:t>to </a:t>
            </a:r>
            <a:r>
              <a:rPr lang="en-US" sz="2000" spc="5" dirty="0">
                <a:solidFill>
                  <a:schemeClr val="tx1"/>
                </a:solidFill>
                <a:latin typeface="Calibri" pitchFamily="34" charset="0"/>
                <a:cs typeface="Calibri" pitchFamily="34" charset="0"/>
              </a:rPr>
              <a:t>give very clear inferences as </a:t>
            </a:r>
            <a:r>
              <a:rPr lang="en-US" sz="2000" spc="10" dirty="0">
                <a:solidFill>
                  <a:schemeClr val="tx1"/>
                </a:solidFill>
                <a:latin typeface="Calibri" pitchFamily="34" charset="0"/>
                <a:cs typeface="Calibri" pitchFamily="34" charset="0"/>
              </a:rPr>
              <a:t>the </a:t>
            </a:r>
            <a:r>
              <a:rPr lang="en-US" sz="2000" spc="15" dirty="0">
                <a:solidFill>
                  <a:schemeClr val="tx1"/>
                </a:solidFill>
                <a:latin typeface="Calibri" pitchFamily="34" charset="0"/>
                <a:cs typeface="Calibri" pitchFamily="34" charset="0"/>
              </a:rPr>
              <a:t>number </a:t>
            </a:r>
            <a:r>
              <a:rPr lang="en-US" sz="2000" spc="5" dirty="0">
                <a:solidFill>
                  <a:schemeClr val="tx1"/>
                </a:solidFill>
                <a:latin typeface="Calibri" pitchFamily="34" charset="0"/>
                <a:cs typeface="Calibri" pitchFamily="34" charset="0"/>
              </a:rPr>
              <a:t>of defaulters </a:t>
            </a:r>
            <a:r>
              <a:rPr lang="en-US" sz="2000" spc="10" dirty="0">
                <a:solidFill>
                  <a:schemeClr val="tx1"/>
                </a:solidFill>
                <a:latin typeface="Calibri" pitchFamily="34" charset="0"/>
                <a:cs typeface="Calibri" pitchFamily="34" charset="0"/>
              </a:rPr>
              <a:t>were higher </a:t>
            </a:r>
            <a:r>
              <a:rPr lang="en-US" sz="2000" spc="5" dirty="0">
                <a:solidFill>
                  <a:schemeClr val="tx1"/>
                </a:solidFill>
                <a:latin typeface="Calibri" pitchFamily="34" charset="0"/>
                <a:cs typeface="Calibri" pitchFamily="34" charset="0"/>
              </a:rPr>
              <a:t>in large </a:t>
            </a:r>
            <a:r>
              <a:rPr lang="en-US" sz="2000" spc="10" dirty="0">
                <a:solidFill>
                  <a:schemeClr val="tx1"/>
                </a:solidFill>
                <a:latin typeface="Calibri" pitchFamily="34" charset="0"/>
                <a:cs typeface="Calibri" pitchFamily="34" charset="0"/>
              </a:rPr>
              <a:t>populations </a:t>
            </a:r>
            <a:r>
              <a:rPr lang="en-US" sz="2000" spc="5" dirty="0">
                <a:solidFill>
                  <a:schemeClr val="tx1"/>
                </a:solidFill>
                <a:latin typeface="Calibri" pitchFamily="34" charset="0"/>
                <a:cs typeface="Calibri" pitchFamily="34" charset="0"/>
              </a:rPr>
              <a:t>such as  </a:t>
            </a:r>
            <a:r>
              <a:rPr lang="en-US" sz="2000" spc="10" dirty="0">
                <a:solidFill>
                  <a:schemeClr val="tx1"/>
                </a:solidFill>
                <a:latin typeface="Calibri" pitchFamily="34" charset="0"/>
                <a:cs typeface="Calibri" pitchFamily="34" charset="0"/>
              </a:rPr>
              <a:t>male </a:t>
            </a:r>
            <a:r>
              <a:rPr lang="en-US" sz="2000" spc="5" dirty="0">
                <a:solidFill>
                  <a:schemeClr val="tx1"/>
                </a:solidFill>
                <a:latin typeface="Calibri" pitchFamily="34" charset="0"/>
                <a:cs typeface="Calibri" pitchFamily="34" charset="0"/>
              </a:rPr>
              <a:t>customers, married customers, salaried customers</a:t>
            </a:r>
            <a:r>
              <a:rPr lang="en-US" sz="2000" spc="-30" dirty="0">
                <a:solidFill>
                  <a:schemeClr val="tx1"/>
                </a:solidFill>
                <a:latin typeface="Calibri" pitchFamily="34" charset="0"/>
                <a:cs typeface="Calibri" pitchFamily="34" charset="0"/>
              </a:rPr>
              <a:t> </a:t>
            </a:r>
            <a:r>
              <a:rPr lang="en-US" sz="2000" spc="10" dirty="0">
                <a:solidFill>
                  <a:schemeClr val="tx1"/>
                </a:solidFill>
                <a:latin typeface="Calibri" pitchFamily="34" charset="0"/>
                <a:cs typeface="Calibri" pitchFamily="34" charset="0"/>
              </a:rPr>
              <a:t>etc.</a:t>
            </a:r>
            <a:endParaRPr lang="en-US" sz="2000" dirty="0">
              <a:solidFill>
                <a:schemeClr val="tx1"/>
              </a:solidFill>
              <a:latin typeface="Calibri" pitchFamily="34" charset="0"/>
              <a:cs typeface="Calibri" pitchFamily="34" charset="0"/>
            </a:endParaRPr>
          </a:p>
          <a:p>
            <a:pPr marL="680720" lvl="1">
              <a:lnSpc>
                <a:spcPct val="100000"/>
              </a:lnSpc>
              <a:spcBef>
                <a:spcPts val="735"/>
              </a:spcBef>
              <a:buClr>
                <a:schemeClr val="tx1"/>
              </a:buClr>
              <a:buSzPct val="93333"/>
              <a:buFont typeface="Wingdings" pitchFamily="2" charset="2"/>
              <a:buChar char="v"/>
              <a:tabLst>
                <a:tab pos="662940" algn="l"/>
                <a:tab pos="663575" algn="l"/>
              </a:tabLst>
            </a:pPr>
            <a:r>
              <a:rPr lang="en-US" sz="2000" spc="10" dirty="0">
                <a:solidFill>
                  <a:schemeClr val="tx1"/>
                </a:solidFill>
                <a:latin typeface="Calibri" pitchFamily="34" charset="0"/>
                <a:cs typeface="Calibri" pitchFamily="34" charset="0"/>
              </a:rPr>
              <a:t>Bureau </a:t>
            </a:r>
            <a:r>
              <a:rPr lang="en-US" sz="2000" spc="5" dirty="0">
                <a:solidFill>
                  <a:schemeClr val="tx1"/>
                </a:solidFill>
                <a:latin typeface="Calibri" pitchFamily="34" charset="0"/>
                <a:cs typeface="Calibri" pitchFamily="34" charset="0"/>
              </a:rPr>
              <a:t>dataset variables such as </a:t>
            </a:r>
            <a:r>
              <a:rPr lang="en-US" sz="2000" spc="20" dirty="0">
                <a:solidFill>
                  <a:schemeClr val="tx1"/>
                </a:solidFill>
                <a:latin typeface="Calibri" pitchFamily="34" charset="0"/>
                <a:cs typeface="Calibri" pitchFamily="34" charset="0"/>
              </a:rPr>
              <a:t>DPD </a:t>
            </a:r>
            <a:r>
              <a:rPr lang="en-US" sz="2000" spc="5" dirty="0">
                <a:solidFill>
                  <a:schemeClr val="tx1"/>
                </a:solidFill>
                <a:latin typeface="Calibri" pitchFamily="34" charset="0"/>
                <a:cs typeface="Calibri" pitchFamily="34" charset="0"/>
              </a:rPr>
              <a:t>data </a:t>
            </a:r>
            <a:r>
              <a:rPr lang="en-US" sz="2000" spc="10" dirty="0">
                <a:solidFill>
                  <a:schemeClr val="tx1"/>
                </a:solidFill>
                <a:latin typeface="Calibri" pitchFamily="34" charset="0"/>
                <a:cs typeface="Calibri" pitchFamily="34" charset="0"/>
              </a:rPr>
              <a:t>and trades </a:t>
            </a:r>
            <a:r>
              <a:rPr lang="en-US" sz="2000" spc="5" dirty="0">
                <a:solidFill>
                  <a:schemeClr val="tx1"/>
                </a:solidFill>
                <a:latin typeface="Calibri" pitchFamily="34" charset="0"/>
                <a:cs typeface="Calibri" pitchFamily="34" charset="0"/>
              </a:rPr>
              <a:t>data are </a:t>
            </a:r>
            <a:r>
              <a:rPr lang="en-US" sz="2000" spc="10" dirty="0">
                <a:solidFill>
                  <a:schemeClr val="tx1"/>
                </a:solidFill>
                <a:latin typeface="Calibri" pitchFamily="34" charset="0"/>
                <a:cs typeface="Calibri" pitchFamily="34" charset="0"/>
              </a:rPr>
              <a:t>better </a:t>
            </a:r>
            <a:r>
              <a:rPr lang="en-US" sz="2000" spc="5" dirty="0">
                <a:solidFill>
                  <a:schemeClr val="tx1"/>
                </a:solidFill>
                <a:latin typeface="Calibri" pitchFamily="34" charset="0"/>
                <a:cs typeface="Calibri" pitchFamily="34" charset="0"/>
              </a:rPr>
              <a:t>at </a:t>
            </a:r>
            <a:r>
              <a:rPr lang="en-US" sz="2000" spc="10" dirty="0">
                <a:solidFill>
                  <a:schemeClr val="tx1"/>
                </a:solidFill>
                <a:latin typeface="Calibri" pitchFamily="34" charset="0"/>
                <a:cs typeface="Calibri" pitchFamily="34" charset="0"/>
              </a:rPr>
              <a:t>predicting </a:t>
            </a:r>
            <a:r>
              <a:rPr lang="en-US" sz="2000" spc="5" dirty="0">
                <a:solidFill>
                  <a:schemeClr val="tx1"/>
                </a:solidFill>
                <a:latin typeface="Calibri" pitchFamily="34" charset="0"/>
                <a:cs typeface="Calibri" pitchFamily="34" charset="0"/>
              </a:rPr>
              <a:t>default</a:t>
            </a:r>
            <a:r>
              <a:rPr lang="en-US" sz="2000" spc="-60" dirty="0">
                <a:solidFill>
                  <a:schemeClr val="tx1"/>
                </a:solidFill>
                <a:latin typeface="Calibri" pitchFamily="34" charset="0"/>
                <a:cs typeface="Calibri" pitchFamily="34" charset="0"/>
              </a:rPr>
              <a:t> </a:t>
            </a:r>
            <a:r>
              <a:rPr lang="en-US" sz="2000" spc="10" dirty="0">
                <a:solidFill>
                  <a:schemeClr val="tx1"/>
                </a:solidFill>
                <a:latin typeface="Calibri" pitchFamily="34" charset="0"/>
                <a:cs typeface="Calibri" pitchFamily="34" charset="0"/>
              </a:rPr>
              <a:t>behavior</a:t>
            </a:r>
            <a:endParaRPr lang="en-US" sz="2000" dirty="0">
              <a:solidFill>
                <a:schemeClr val="tx1"/>
              </a:solidFill>
              <a:latin typeface="Calibri" pitchFamily="34" charset="0"/>
              <a:cs typeface="Calibri" pitchFamily="34" charset="0"/>
            </a:endParaRPr>
          </a:p>
          <a:p>
            <a:pPr marL="354965">
              <a:lnSpc>
                <a:spcPct val="100000"/>
              </a:lnSpc>
              <a:spcBef>
                <a:spcPts val="865"/>
              </a:spcBef>
              <a:buClr>
                <a:schemeClr val="tx1"/>
              </a:buClr>
              <a:buSzPct val="91176"/>
              <a:buFont typeface="Wingdings" pitchFamily="2" charset="2"/>
              <a:buChar char="v"/>
              <a:tabLst>
                <a:tab pos="339090" algn="l"/>
                <a:tab pos="339725" algn="l"/>
              </a:tabLst>
            </a:pPr>
            <a:endParaRPr lang="en-US" sz="2000" dirty="0">
              <a:solidFill>
                <a:schemeClr val="tx1"/>
              </a:solidFill>
              <a:latin typeface="Calibri" pitchFamily="34" charset="0"/>
              <a:cs typeface="Calibri" pitchFamily="34" charset="0"/>
            </a:endParaRPr>
          </a:p>
        </p:txBody>
      </p:sp>
      <p:sp>
        <p:nvSpPr>
          <p:cNvPr id="4"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spc="-10" dirty="0" smtClean="0">
                <a:latin typeface="Calibri" pitchFamily="34" charset="0"/>
                <a:cs typeface="Calibri" pitchFamily="34" charset="0"/>
              </a:rPr>
              <a:t>Exploratory Data Analysis</a:t>
            </a:r>
            <a:endParaRPr lang="en-US" sz="4800" dirty="0">
              <a:latin typeface="Calibri" pitchFamily="34" charset="0"/>
              <a:cs typeface="Calibri" pitchFamily="34" charset="0"/>
            </a:endParaRPr>
          </a:p>
        </p:txBody>
      </p:sp>
    </p:spTree>
    <p:extLst>
      <p:ext uri="{BB962C8B-B14F-4D97-AF65-F5344CB8AC3E}">
        <p14:creationId xmlns:p14="http://schemas.microsoft.com/office/powerpoint/2010/main" xmlns="" val="653182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body" idx="1"/>
          </p:nvPr>
        </p:nvSpPr>
        <p:spPr>
          <a:xfrm>
            <a:off x="404950" y="914400"/>
            <a:ext cx="11568000" cy="5943600"/>
          </a:xfrm>
          <a:prstGeom prst="rect">
            <a:avLst/>
          </a:prstGeom>
          <a:noFill/>
          <a:ln>
            <a:noFill/>
          </a:ln>
        </p:spPr>
        <p:txBody>
          <a:bodyPr spcFirstLastPara="1" wrap="square" lIns="91425" tIns="45700" rIns="91425" bIns="45700" anchor="t" anchorCtr="0">
            <a:noAutofit/>
          </a:bodyPr>
          <a:lstStyle/>
          <a:p>
            <a:pPr marL="457200" lvl="0" indent="-317500" algn="l" rtl="0">
              <a:spcBef>
                <a:spcPts val="1000"/>
              </a:spcBef>
              <a:spcAft>
                <a:spcPts val="0"/>
              </a:spcAft>
              <a:buSzPts val="1400"/>
              <a:buChar char="•"/>
            </a:pPr>
            <a:endParaRPr lang="en-US" sz="1400" dirty="0" smtClean="0"/>
          </a:p>
          <a:p>
            <a:pPr marL="482600" lvl="0" algn="l" rtl="0">
              <a:spcBef>
                <a:spcPts val="1000"/>
              </a:spcBef>
              <a:spcAft>
                <a:spcPts val="0"/>
              </a:spcAft>
              <a:buSzPts val="1400"/>
              <a:buFont typeface="Wingdings" pitchFamily="2" charset="2"/>
              <a:buChar char="v"/>
            </a:pPr>
            <a:r>
              <a:rPr lang="en-US" sz="2000" dirty="0" smtClean="0">
                <a:latin typeface="Calibri" pitchFamily="34" charset="0"/>
                <a:cs typeface="Calibri" pitchFamily="34" charset="0"/>
              </a:rPr>
              <a:t>As </a:t>
            </a:r>
            <a:r>
              <a:rPr lang="en-US" sz="2000" dirty="0">
                <a:latin typeface="Calibri" pitchFamily="34" charset="0"/>
                <a:cs typeface="Calibri" pitchFamily="34" charset="0"/>
              </a:rPr>
              <a:t>we can see there is some significant correlation in credit bureau data ,but no correlation in demographic data we will treat these correlated variables while building model.</a:t>
            </a:r>
            <a:endParaRPr sz="2000" dirty="0">
              <a:latin typeface="Calibri" pitchFamily="34" charset="0"/>
              <a:cs typeface="Calibri" pitchFamily="34" charset="0"/>
            </a:endParaRPr>
          </a:p>
          <a:p>
            <a:pPr marL="228600" lvl="0" indent="0" algn="l" rtl="0">
              <a:lnSpc>
                <a:spcPct val="90000"/>
              </a:lnSpc>
              <a:spcBef>
                <a:spcPts val="1000"/>
              </a:spcBef>
              <a:spcAft>
                <a:spcPts val="0"/>
              </a:spcAft>
              <a:buNone/>
            </a:pPr>
            <a:endParaRPr sz="1400" dirty="0"/>
          </a:p>
          <a:p>
            <a:pPr marL="228600" lvl="0" indent="-139700" algn="l" rtl="0">
              <a:lnSpc>
                <a:spcPct val="90000"/>
              </a:lnSpc>
              <a:spcBef>
                <a:spcPts val="1000"/>
              </a:spcBef>
              <a:spcAft>
                <a:spcPts val="0"/>
              </a:spcAft>
              <a:buClr>
                <a:schemeClr val="dk1"/>
              </a:buClr>
              <a:buSzPts val="1400"/>
              <a:buNone/>
            </a:pPr>
            <a:endParaRPr sz="1400" dirty="0"/>
          </a:p>
        </p:txBody>
      </p:sp>
      <p:pic>
        <p:nvPicPr>
          <p:cNvPr id="142" name="Google Shape;142;p19"/>
          <p:cNvPicPr preferRelativeResize="0"/>
          <p:nvPr/>
        </p:nvPicPr>
        <p:blipFill rotWithShape="1">
          <a:blip r:embed="rId3">
            <a:alphaModFix/>
          </a:blip>
          <a:srcRect l="27794" t="22801" r="16223" b="17098"/>
          <a:stretch/>
        </p:blipFill>
        <p:spPr>
          <a:xfrm>
            <a:off x="472400" y="2264325"/>
            <a:ext cx="5154423" cy="2964701"/>
          </a:xfrm>
          <a:prstGeom prst="rect">
            <a:avLst/>
          </a:prstGeom>
          <a:noFill/>
          <a:ln>
            <a:noFill/>
          </a:ln>
        </p:spPr>
      </p:pic>
      <p:sp>
        <p:nvSpPr>
          <p:cNvPr id="143" name="Google Shape;143;p19"/>
          <p:cNvSpPr txBox="1"/>
          <p:nvPr/>
        </p:nvSpPr>
        <p:spPr>
          <a:xfrm>
            <a:off x="-1905900" y="5326775"/>
            <a:ext cx="9382800" cy="24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Correlation matrix for credit bureau data.</a:t>
            </a:r>
            <a:endParaRPr>
              <a:latin typeface="Times New Roman"/>
              <a:ea typeface="Times New Roman"/>
              <a:cs typeface="Times New Roman"/>
              <a:sym typeface="Times New Roman"/>
            </a:endParaRPr>
          </a:p>
        </p:txBody>
      </p:sp>
      <p:pic>
        <p:nvPicPr>
          <p:cNvPr id="144" name="Google Shape;144;p19"/>
          <p:cNvPicPr preferRelativeResize="0"/>
          <p:nvPr/>
        </p:nvPicPr>
        <p:blipFill rotWithShape="1">
          <a:blip r:embed="rId4">
            <a:alphaModFix/>
          </a:blip>
          <a:srcRect l="20305" t="25164" r="15559" b="19938"/>
          <a:stretch/>
        </p:blipFill>
        <p:spPr>
          <a:xfrm>
            <a:off x="5871175" y="2264324"/>
            <a:ext cx="5978350" cy="2964701"/>
          </a:xfrm>
          <a:prstGeom prst="rect">
            <a:avLst/>
          </a:prstGeom>
          <a:noFill/>
          <a:ln>
            <a:noFill/>
          </a:ln>
        </p:spPr>
      </p:pic>
      <p:sp>
        <p:nvSpPr>
          <p:cNvPr id="145" name="Google Shape;145;p19"/>
          <p:cNvSpPr txBox="1"/>
          <p:nvPr/>
        </p:nvSpPr>
        <p:spPr>
          <a:xfrm>
            <a:off x="3844400" y="5326775"/>
            <a:ext cx="9382800" cy="24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Correlation matrix for demographic data.</a:t>
            </a:r>
            <a:endParaRPr>
              <a:latin typeface="Times New Roman"/>
              <a:ea typeface="Times New Roman"/>
              <a:cs typeface="Times New Roman"/>
              <a:sym typeface="Times New Roman"/>
            </a:endParaRPr>
          </a:p>
        </p:txBody>
      </p:sp>
      <p:sp>
        <p:nvSpPr>
          <p:cNvPr id="8"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spc="-10" dirty="0" smtClean="0">
                <a:latin typeface="Calibri" pitchFamily="34" charset="0"/>
                <a:cs typeface="Calibri" pitchFamily="34" charset="0"/>
              </a:rPr>
              <a:t>Exploratory Data Analysis</a:t>
            </a:r>
            <a:endParaRPr lang="en-US" sz="4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2" name="Text Placeholder 1"/>
          <p:cNvSpPr>
            <a:spLocks noGrp="1"/>
          </p:cNvSpPr>
          <p:nvPr>
            <p:ph type="body" idx="1"/>
          </p:nvPr>
        </p:nvSpPr>
        <p:spPr>
          <a:xfrm>
            <a:off x="364006" y="1446663"/>
            <a:ext cx="5053659" cy="1113658"/>
          </a:xfrm>
        </p:spPr>
        <p:txBody>
          <a:bodyPr/>
          <a:lstStyle/>
          <a:p>
            <a:pPr marL="482600">
              <a:buSzPts val="1400"/>
              <a:buFont typeface="Wingdings" pitchFamily="2" charset="2"/>
              <a:buChar char="v"/>
            </a:pPr>
            <a:r>
              <a:rPr lang="en-US" sz="2000" dirty="0" smtClean="0">
                <a:latin typeface="Calibri" pitchFamily="34" charset="0"/>
                <a:cs typeface="Calibri" pitchFamily="34" charset="0"/>
              </a:rPr>
              <a:t>No of months in current residence  </a:t>
            </a:r>
            <a:r>
              <a:rPr lang="en-US" sz="2000" dirty="0">
                <a:latin typeface="Calibri" pitchFamily="34" charset="0"/>
                <a:cs typeface="Calibri" pitchFamily="34" charset="0"/>
              </a:rPr>
              <a:t>of non-defaulters are lower than that of  defaulters.</a:t>
            </a:r>
          </a:p>
          <a:p>
            <a:endParaRPr lang="en-US" dirty="0"/>
          </a:p>
        </p:txBody>
      </p:sp>
      <p:sp>
        <p:nvSpPr>
          <p:cNvPr id="10" name="object 4"/>
          <p:cNvSpPr/>
          <p:nvPr/>
        </p:nvSpPr>
        <p:spPr>
          <a:xfrm>
            <a:off x="662785" y="2560320"/>
            <a:ext cx="4754880" cy="4297680"/>
          </a:xfrm>
          <a:prstGeom prst="rect">
            <a:avLst/>
          </a:prstGeom>
          <a:blipFill>
            <a:blip r:embed="rId3" cstate="print"/>
            <a:stretch>
              <a:fillRect/>
            </a:stretch>
          </a:blipFill>
        </p:spPr>
        <p:txBody>
          <a:bodyPr wrap="square" lIns="0" tIns="0" rIns="0" bIns="0" rtlCol="0"/>
          <a:lstStyle/>
          <a:p>
            <a:endParaRPr/>
          </a:p>
        </p:txBody>
      </p:sp>
      <p:sp>
        <p:nvSpPr>
          <p:cNvPr id="11" name="object 6"/>
          <p:cNvSpPr/>
          <p:nvPr/>
        </p:nvSpPr>
        <p:spPr>
          <a:xfrm>
            <a:off x="7106124" y="2546672"/>
            <a:ext cx="4754880" cy="4297680"/>
          </a:xfrm>
          <a:prstGeom prst="rect">
            <a:avLst/>
          </a:prstGeom>
          <a:blipFill>
            <a:blip r:embed="rId4" cstate="print"/>
            <a:stretch>
              <a:fillRect/>
            </a:stretch>
          </a:blipFill>
        </p:spPr>
        <p:txBody>
          <a:bodyPr wrap="square" lIns="0" tIns="0" rIns="0" bIns="0" rtlCol="0"/>
          <a:lstStyle/>
          <a:p>
            <a:endParaRPr/>
          </a:p>
        </p:txBody>
      </p:sp>
      <p:sp>
        <p:nvSpPr>
          <p:cNvPr id="12" name="Text Placeholder 1"/>
          <p:cNvSpPr txBox="1">
            <a:spLocks/>
          </p:cNvSpPr>
          <p:nvPr/>
        </p:nvSpPr>
        <p:spPr>
          <a:xfrm>
            <a:off x="7106124" y="1446662"/>
            <a:ext cx="5053659" cy="11136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82600">
              <a:buSzPts val="1400"/>
              <a:buFont typeface="Wingdings" pitchFamily="2" charset="2"/>
              <a:buChar char="v"/>
            </a:pPr>
            <a:r>
              <a:rPr lang="en-US" sz="2000" dirty="0">
                <a:latin typeface="Calibri" pitchFamily="34" charset="0"/>
                <a:cs typeface="Calibri" pitchFamily="34" charset="0"/>
              </a:rPr>
              <a:t>The median No of months in current Company  of non defaulters is slightly lower than that of  defaulters.</a:t>
            </a:r>
          </a:p>
        </p:txBody>
      </p:sp>
      <p:sp>
        <p:nvSpPr>
          <p:cNvPr id="13"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spc="-10" dirty="0" smtClean="0">
                <a:latin typeface="Calibri" pitchFamily="34" charset="0"/>
                <a:cs typeface="Calibri" pitchFamily="34" charset="0"/>
              </a:rPr>
              <a:t>Exploratory Data Analysis</a:t>
            </a:r>
            <a:endParaRPr lang="en-US" sz="4800" dirty="0">
              <a:latin typeface="Calibri" pitchFamily="34" charset="0"/>
              <a:cs typeface="Calibri" pitchFamily="34" charset="0"/>
            </a:endParaRPr>
          </a:p>
        </p:txBody>
      </p:sp>
    </p:spTree>
    <p:extLst>
      <p:ext uri="{BB962C8B-B14F-4D97-AF65-F5344CB8AC3E}">
        <p14:creationId xmlns:p14="http://schemas.microsoft.com/office/powerpoint/2010/main" xmlns="" val="567086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2" name="Text Placeholder 1"/>
          <p:cNvSpPr>
            <a:spLocks noGrp="1"/>
          </p:cNvSpPr>
          <p:nvPr>
            <p:ph type="body" idx="1"/>
          </p:nvPr>
        </p:nvSpPr>
        <p:spPr>
          <a:xfrm>
            <a:off x="364006" y="1446663"/>
            <a:ext cx="5053659" cy="1113658"/>
          </a:xfrm>
        </p:spPr>
        <p:txBody>
          <a:bodyPr/>
          <a:lstStyle/>
          <a:p>
            <a:pPr marL="482600">
              <a:buSzPts val="1400"/>
              <a:buFont typeface="Wingdings" pitchFamily="2" charset="2"/>
              <a:buChar char="v"/>
            </a:pPr>
            <a:r>
              <a:rPr lang="en-US" sz="2000" dirty="0">
                <a:latin typeface="Calibri" pitchFamily="34" charset="0"/>
                <a:cs typeface="Calibri" pitchFamily="34" charset="0"/>
              </a:rPr>
              <a:t>The median values for income of defaulters  are lower than that of non-defaulters</a:t>
            </a:r>
          </a:p>
        </p:txBody>
      </p:sp>
      <p:sp>
        <p:nvSpPr>
          <p:cNvPr id="12" name="Text Placeholder 1"/>
          <p:cNvSpPr txBox="1">
            <a:spLocks/>
          </p:cNvSpPr>
          <p:nvPr/>
        </p:nvSpPr>
        <p:spPr>
          <a:xfrm>
            <a:off x="7106124" y="1446662"/>
            <a:ext cx="5053659" cy="11136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82600">
              <a:buSzPts val="1400"/>
              <a:buFont typeface="Wingdings" pitchFamily="2" charset="2"/>
              <a:buChar char="v"/>
            </a:pPr>
            <a:r>
              <a:rPr lang="en-US" sz="2000" dirty="0" smtClean="0">
                <a:latin typeface="Calibri" pitchFamily="34" charset="0"/>
                <a:cs typeface="Calibri" pitchFamily="34" charset="0"/>
              </a:rPr>
              <a:t>There are more married Applicant than single, hence default no of married is also higher</a:t>
            </a:r>
            <a:endParaRPr lang="en-US" sz="2000" dirty="0">
              <a:latin typeface="Calibri" pitchFamily="34" charset="0"/>
              <a:cs typeface="Calibri" pitchFamily="34" charset="0"/>
            </a:endParaRPr>
          </a:p>
        </p:txBody>
      </p:sp>
      <p:sp>
        <p:nvSpPr>
          <p:cNvPr id="8" name="object 6"/>
          <p:cNvSpPr/>
          <p:nvPr/>
        </p:nvSpPr>
        <p:spPr>
          <a:xfrm>
            <a:off x="492179" y="2560320"/>
            <a:ext cx="4754880" cy="4297680"/>
          </a:xfrm>
          <a:prstGeom prst="rect">
            <a:avLst/>
          </a:prstGeom>
          <a:blipFill>
            <a:blip r:embed="rId3" cstate="print"/>
            <a:stretch>
              <a:fillRect/>
            </a:stretch>
          </a:blipFill>
        </p:spPr>
        <p:txBody>
          <a:bodyPr wrap="square" lIns="0" tIns="0" rIns="0" bIns="0" rtlCol="0"/>
          <a:lstStyle/>
          <a:p>
            <a:endParaRPr/>
          </a:p>
        </p:txBody>
      </p:sp>
      <p:sp>
        <p:nvSpPr>
          <p:cNvPr id="9" name="object 6"/>
          <p:cNvSpPr/>
          <p:nvPr/>
        </p:nvSpPr>
        <p:spPr>
          <a:xfrm>
            <a:off x="7106124" y="2560320"/>
            <a:ext cx="4754880" cy="4297680"/>
          </a:xfrm>
          <a:prstGeom prst="rect">
            <a:avLst/>
          </a:prstGeom>
          <a:blipFill>
            <a:blip r:embed="rId4" cstate="print"/>
            <a:stretch>
              <a:fillRect/>
            </a:stretch>
          </a:blipFill>
        </p:spPr>
        <p:txBody>
          <a:bodyPr wrap="square" lIns="0" tIns="0" rIns="0" bIns="0" rtlCol="0"/>
          <a:lstStyle/>
          <a:p>
            <a:endParaRPr/>
          </a:p>
        </p:txBody>
      </p:sp>
      <p:sp>
        <p:nvSpPr>
          <p:cNvPr id="13"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spc="-10" dirty="0" smtClean="0">
                <a:latin typeface="Calibri" pitchFamily="34" charset="0"/>
                <a:cs typeface="Calibri" pitchFamily="34" charset="0"/>
              </a:rPr>
              <a:t>Exploratory Data Analysis</a:t>
            </a:r>
            <a:endParaRPr lang="en-US" sz="4800" dirty="0">
              <a:latin typeface="Calibri" pitchFamily="34" charset="0"/>
              <a:cs typeface="Calibri" pitchFamily="34" charset="0"/>
            </a:endParaRPr>
          </a:p>
        </p:txBody>
      </p:sp>
    </p:spTree>
    <p:extLst>
      <p:ext uri="{BB962C8B-B14F-4D97-AF65-F5344CB8AC3E}">
        <p14:creationId xmlns:p14="http://schemas.microsoft.com/office/powerpoint/2010/main" xmlns="" val="3291290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2" name="Text Placeholder 1"/>
          <p:cNvSpPr>
            <a:spLocks noGrp="1"/>
          </p:cNvSpPr>
          <p:nvPr>
            <p:ph type="body" idx="1"/>
          </p:nvPr>
        </p:nvSpPr>
        <p:spPr>
          <a:xfrm>
            <a:off x="364006" y="1446663"/>
            <a:ext cx="5053659" cy="1113658"/>
          </a:xfrm>
        </p:spPr>
        <p:txBody>
          <a:bodyPr/>
          <a:lstStyle/>
          <a:p>
            <a:pPr marL="482600">
              <a:buSzPts val="1400"/>
              <a:buFont typeface="Wingdings" pitchFamily="2" charset="2"/>
              <a:buChar char="v"/>
            </a:pPr>
            <a:r>
              <a:rPr lang="en-US" sz="2000" dirty="0" smtClean="0">
                <a:latin typeface="Calibri" pitchFamily="34" charset="0"/>
                <a:cs typeface="Calibri" pitchFamily="34" charset="0"/>
              </a:rPr>
              <a:t>There are more salaried applicants than other professional</a:t>
            </a:r>
            <a:endParaRPr lang="en-US" sz="2000" dirty="0">
              <a:latin typeface="Calibri" pitchFamily="34" charset="0"/>
              <a:cs typeface="Calibri" pitchFamily="34" charset="0"/>
            </a:endParaRPr>
          </a:p>
        </p:txBody>
      </p:sp>
      <p:sp>
        <p:nvSpPr>
          <p:cNvPr id="12" name="Text Placeholder 1"/>
          <p:cNvSpPr txBox="1">
            <a:spLocks/>
          </p:cNvSpPr>
          <p:nvPr/>
        </p:nvSpPr>
        <p:spPr>
          <a:xfrm>
            <a:off x="7106124" y="1446662"/>
            <a:ext cx="5053659" cy="11136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82600">
              <a:buSzPts val="1400"/>
              <a:buFont typeface="Wingdings" pitchFamily="2" charset="2"/>
              <a:buChar char="v"/>
            </a:pPr>
            <a:r>
              <a:rPr lang="en-US" sz="2000" dirty="0" smtClean="0">
                <a:latin typeface="Calibri" pitchFamily="34" charset="0"/>
                <a:cs typeface="Calibri" pitchFamily="34" charset="0"/>
              </a:rPr>
              <a:t>There are more Male Applicant than Female, hence default no of married is also higher</a:t>
            </a:r>
            <a:endParaRPr lang="en-US" sz="2000" dirty="0">
              <a:latin typeface="Calibri" pitchFamily="34" charset="0"/>
              <a:cs typeface="Calibri" pitchFamily="34" charset="0"/>
            </a:endParaRPr>
          </a:p>
        </p:txBody>
      </p:sp>
      <p:sp>
        <p:nvSpPr>
          <p:cNvPr id="10" name="object 7"/>
          <p:cNvSpPr/>
          <p:nvPr/>
        </p:nvSpPr>
        <p:spPr>
          <a:xfrm>
            <a:off x="7106124" y="2560320"/>
            <a:ext cx="4754880" cy="4297680"/>
          </a:xfrm>
          <a:prstGeom prst="rect">
            <a:avLst/>
          </a:prstGeom>
          <a:blipFill>
            <a:blip r:embed="rId3" cstate="print"/>
            <a:stretch>
              <a:fillRect/>
            </a:stretch>
          </a:blipFill>
        </p:spPr>
        <p:txBody>
          <a:bodyPr wrap="square" lIns="0" tIns="0" rIns="0" bIns="0" rtlCol="0"/>
          <a:lstStyle/>
          <a:p>
            <a:endParaRPr/>
          </a:p>
        </p:txBody>
      </p:sp>
      <p:sp>
        <p:nvSpPr>
          <p:cNvPr id="11" name="object 7"/>
          <p:cNvSpPr/>
          <p:nvPr/>
        </p:nvSpPr>
        <p:spPr>
          <a:xfrm>
            <a:off x="289599" y="2560320"/>
            <a:ext cx="4754880" cy="4297680"/>
          </a:xfrm>
          <a:prstGeom prst="rect">
            <a:avLst/>
          </a:prstGeom>
          <a:blipFill>
            <a:blip r:embed="rId4" cstate="print"/>
            <a:stretch>
              <a:fillRect/>
            </a:stretch>
          </a:blipFill>
        </p:spPr>
        <p:txBody>
          <a:bodyPr wrap="square" lIns="0" tIns="0" rIns="0" bIns="0" rtlCol="0"/>
          <a:lstStyle/>
          <a:p>
            <a:endParaRPr/>
          </a:p>
        </p:txBody>
      </p:sp>
      <p:sp>
        <p:nvSpPr>
          <p:cNvPr id="13" name="object 2"/>
          <p:cNvSpPr txBox="1">
            <a:spLocks/>
          </p:cNvSpPr>
          <p:nvPr/>
        </p:nvSpPr>
        <p:spPr>
          <a:xfrm>
            <a:off x="1768045" y="279556"/>
            <a:ext cx="8630434" cy="745717"/>
          </a:xfrm>
          <a:prstGeom prst="rect">
            <a:avLst/>
          </a:prstGeom>
          <a:solidFill>
            <a:schemeClr val="bg1"/>
          </a:solidFill>
          <a:ln>
            <a:noFill/>
          </a:ln>
        </p:spPr>
        <p:txBody>
          <a:bodyPr spcFirstLastPara="1" vert="horz" wrap="square" lIns="0" tIns="698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26060" algn="l">
              <a:lnSpc>
                <a:spcPct val="100000"/>
              </a:lnSpc>
            </a:pPr>
            <a:r>
              <a:rPr lang="en-US" sz="4800" spc="-10" dirty="0" smtClean="0">
                <a:latin typeface="Calibri" pitchFamily="34" charset="0"/>
                <a:cs typeface="Calibri" pitchFamily="34" charset="0"/>
              </a:rPr>
              <a:t>Exploratory Data Analysis</a:t>
            </a:r>
            <a:endParaRPr lang="en-US" sz="4800" dirty="0">
              <a:latin typeface="Calibri" pitchFamily="34" charset="0"/>
              <a:cs typeface="Calibri" pitchFamily="34" charset="0"/>
            </a:endParaRPr>
          </a:p>
        </p:txBody>
      </p:sp>
    </p:spTree>
    <p:extLst>
      <p:ext uri="{BB962C8B-B14F-4D97-AF65-F5344CB8AC3E}">
        <p14:creationId xmlns:p14="http://schemas.microsoft.com/office/powerpoint/2010/main" xmlns="" val="1888916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1315</Words>
  <Application>Microsoft Office PowerPoint</Application>
  <PresentationFormat>Custom</PresentationFormat>
  <Paragraphs>195</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Capstone Project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Soham Desai</dc:creator>
  <cp:lastModifiedBy>ADMIN</cp:lastModifiedBy>
  <cp:revision>34</cp:revision>
  <cp:lastPrinted>2019-12-22T20:20:12Z</cp:lastPrinted>
  <dcterms:modified xsi:type="dcterms:W3CDTF">2019-12-23T04:11:28Z</dcterms:modified>
</cp:coreProperties>
</file>