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Default Extension="wdp" ContentType="image/vnd.ms-photo"/>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256" r:id="rId2"/>
    <p:sldId id="259" r:id="rId3"/>
    <p:sldId id="260" r:id="rId4"/>
    <p:sldId id="261" r:id="rId5"/>
    <p:sldId id="262"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63" autoAdjust="0"/>
    <p:restoredTop sz="94660"/>
  </p:normalViewPr>
  <p:slideViewPr>
    <p:cSldViewPr snapToGrid="0">
      <p:cViewPr varScale="1">
        <p:scale>
          <a:sx n="79" d="100"/>
          <a:sy n="79" d="100"/>
        </p:scale>
        <p:origin x="-378" y="-78"/>
      </p:cViewPr>
      <p:guideLst>
        <p:guide orient="horz" pos="2160"/>
        <p:guide pos="3840"/>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pPr/>
              <a:t>01-12-2019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pPr/>
              <a:t>‹#›</a:t>
            </a:fld>
            <a:endParaRPr lang="en-IN"/>
          </a:p>
        </p:txBody>
      </p:sp>
    </p:spTree>
    <p:extLst>
      <p:ext uri="{BB962C8B-B14F-4D97-AF65-F5344CB8AC3E}">
        <p14:creationId xmlns:p14="http://schemas.microsoft.com/office/powerpoint/2010/main" xmlns=""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pPr/>
              <a:t>01-12-2019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xmlns=""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pPr/>
              <a:t>01-12-2019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xmlns=""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pPr/>
              <a:t>01-12-2019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xmlns=""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xmlns=""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pPr/>
              <a:t>01-12-2019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xmlns=""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pPr/>
              <a:t>01-12-2019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xmlns=""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pPr/>
              <a:t>01-12-2019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xmlns=""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pPr/>
              <a:t>01-12-2019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xmlns=""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pPr/>
              <a:t>01-12-2019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xmlns=""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pPr/>
              <a:t>01-12-2019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xmlns=""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pPr/>
              <a:t>01-12-2019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xmlns=""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pPr/>
              <a:t>01-12-2019</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xmlns=""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xmlns="">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xmlns=""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xmlns=""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3193774"/>
          </a:xfrm>
        </p:spPr>
        <p:txBody>
          <a:bodyPr>
            <a:normAutofit/>
          </a:bodyPr>
          <a:lstStyle/>
          <a:p>
            <a:r>
              <a:rPr lang="en-IN" sz="2800" dirty="0" smtClean="0"/>
              <a:t>Capstone Project</a:t>
            </a:r>
            <a:endParaRPr lang="en-IN" sz="2800" dirty="0"/>
          </a:p>
        </p:txBody>
      </p:sp>
      <p:sp>
        <p:nvSpPr>
          <p:cNvPr id="3" name="Subtitle 2"/>
          <p:cNvSpPr>
            <a:spLocks noGrp="1"/>
          </p:cNvSpPr>
          <p:nvPr>
            <p:ph type="subTitle" idx="1"/>
          </p:nvPr>
        </p:nvSpPr>
        <p:spPr>
          <a:xfrm>
            <a:off x="388442" y="4793845"/>
            <a:ext cx="6138856" cy="1531917"/>
          </a:xfrm>
        </p:spPr>
        <p:txBody>
          <a:bodyPr>
            <a:normAutofit/>
          </a:bodyPr>
          <a:lstStyle/>
          <a:p>
            <a:pPr algn="l"/>
            <a:r>
              <a:rPr lang="en-IN" sz="1200" dirty="0"/>
              <a:t> </a:t>
            </a:r>
            <a:r>
              <a:rPr lang="en-IN" sz="1800" dirty="0"/>
              <a:t>Group </a:t>
            </a:r>
            <a:r>
              <a:rPr lang="en-IN" sz="1800" dirty="0" smtClean="0"/>
              <a:t>members: </a:t>
            </a:r>
            <a:endParaRPr lang="en-IN" sz="1800" dirty="0"/>
          </a:p>
          <a:p>
            <a:pPr marL="457200" indent="-457200" algn="l">
              <a:buFont typeface="+mj-lt"/>
              <a:buAutoNum type="arabicPeriod"/>
            </a:pPr>
            <a:r>
              <a:rPr lang="en-IN" sz="1800" dirty="0" err="1" smtClean="0"/>
              <a:t>Pramod</a:t>
            </a:r>
            <a:r>
              <a:rPr lang="en-IN" sz="1800" dirty="0" smtClean="0"/>
              <a:t> S</a:t>
            </a:r>
          </a:p>
          <a:p>
            <a:pPr marL="457200" indent="-457200" algn="l">
              <a:buFont typeface="+mj-lt"/>
              <a:buAutoNum type="arabicPeriod"/>
            </a:pPr>
            <a:r>
              <a:rPr lang="en-IN" sz="1800" dirty="0" err="1" smtClean="0"/>
              <a:t>Soham</a:t>
            </a:r>
            <a:r>
              <a:rPr lang="en-IN" sz="1800" dirty="0" smtClean="0"/>
              <a:t> Desai</a:t>
            </a:r>
            <a:endParaRPr lang="en-IN" sz="1800" dirty="0"/>
          </a:p>
        </p:txBody>
      </p:sp>
    </p:spTree>
    <p:extLst>
      <p:ext uri="{BB962C8B-B14F-4D97-AF65-F5344CB8AC3E}">
        <p14:creationId xmlns:p14="http://schemas.microsoft.com/office/powerpoint/2010/main" xmlns="" val="34147398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2800" b="1" dirty="0" smtClean="0"/>
              <a:t>Problem solving methodology</a:t>
            </a:r>
            <a:endParaRPr lang="en-IN" sz="2800" dirty="0"/>
          </a:p>
        </p:txBody>
      </p:sp>
      <p:sp>
        <p:nvSpPr>
          <p:cNvPr id="5" name="Content Placeholder 4"/>
          <p:cNvSpPr>
            <a:spLocks noGrp="1"/>
          </p:cNvSpPr>
          <p:nvPr>
            <p:ph sz="half" idx="2"/>
          </p:nvPr>
        </p:nvSpPr>
        <p:spPr>
          <a:xfrm>
            <a:off x="1164640" y="1359568"/>
            <a:ext cx="10806780" cy="5233737"/>
          </a:xfrm>
        </p:spPr>
        <p:txBody>
          <a:bodyPr/>
          <a:lstStyle/>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a:p>
        </p:txBody>
      </p:sp>
      <p:sp>
        <p:nvSpPr>
          <p:cNvPr id="6" name="Rectangle 5"/>
          <p:cNvSpPr/>
          <p:nvPr/>
        </p:nvSpPr>
        <p:spPr>
          <a:xfrm>
            <a:off x="4090737" y="1732547"/>
            <a:ext cx="1997242" cy="6978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Problem Understanding and Analysis</a:t>
            </a:r>
            <a:endParaRPr lang="en-US" dirty="0" smtClean="0"/>
          </a:p>
        </p:txBody>
      </p:sp>
      <p:sp>
        <p:nvSpPr>
          <p:cNvPr id="7" name="Rectangle 6"/>
          <p:cNvSpPr/>
          <p:nvPr/>
        </p:nvSpPr>
        <p:spPr>
          <a:xfrm>
            <a:off x="4102768" y="2767264"/>
            <a:ext cx="1997242" cy="4692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EDA</a:t>
            </a:r>
            <a:endParaRPr lang="en-US" dirty="0"/>
          </a:p>
        </p:txBody>
      </p:sp>
      <p:sp>
        <p:nvSpPr>
          <p:cNvPr id="8" name="Rectangle 7"/>
          <p:cNvSpPr/>
          <p:nvPr/>
        </p:nvSpPr>
        <p:spPr>
          <a:xfrm>
            <a:off x="4114801" y="3597442"/>
            <a:ext cx="1985210" cy="5414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Model Selection</a:t>
            </a:r>
          </a:p>
        </p:txBody>
      </p:sp>
      <p:sp>
        <p:nvSpPr>
          <p:cNvPr id="9" name="Rectangle 8"/>
          <p:cNvSpPr/>
          <p:nvPr/>
        </p:nvSpPr>
        <p:spPr>
          <a:xfrm>
            <a:off x="4162927" y="4547937"/>
            <a:ext cx="1913021" cy="553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Model Evaluation and Tuning</a:t>
            </a:r>
            <a:endParaRPr lang="en-US" dirty="0"/>
          </a:p>
        </p:txBody>
      </p:sp>
      <p:sp>
        <p:nvSpPr>
          <p:cNvPr id="10" name="Diamond 9"/>
          <p:cNvSpPr/>
          <p:nvPr/>
        </p:nvSpPr>
        <p:spPr>
          <a:xfrm>
            <a:off x="7038475" y="4114800"/>
            <a:ext cx="2538662" cy="1443788"/>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Results are satisfactory?</a:t>
            </a:r>
            <a:endParaRPr lang="en-US" dirty="0"/>
          </a:p>
        </p:txBody>
      </p:sp>
      <p:sp>
        <p:nvSpPr>
          <p:cNvPr id="11" name="Rectangle 10"/>
          <p:cNvSpPr/>
          <p:nvPr/>
        </p:nvSpPr>
        <p:spPr>
          <a:xfrm>
            <a:off x="10250905" y="4547937"/>
            <a:ext cx="1371600" cy="5775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Implement</a:t>
            </a:r>
            <a:endParaRPr lang="en-US" dirty="0"/>
          </a:p>
        </p:txBody>
      </p:sp>
      <p:sp>
        <p:nvSpPr>
          <p:cNvPr id="12" name="Rectangle 11"/>
          <p:cNvSpPr/>
          <p:nvPr/>
        </p:nvSpPr>
        <p:spPr>
          <a:xfrm>
            <a:off x="5967663" y="5991726"/>
            <a:ext cx="1672390" cy="505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Modify/Change the model</a:t>
            </a:r>
            <a:endParaRPr lang="en-US" dirty="0"/>
          </a:p>
        </p:txBody>
      </p:sp>
      <p:cxnSp>
        <p:nvCxnSpPr>
          <p:cNvPr id="16" name="Straight Arrow Connector 15"/>
          <p:cNvCxnSpPr>
            <a:stCxn id="6" idx="2"/>
            <a:endCxn id="7" idx="0"/>
          </p:cNvCxnSpPr>
          <p:nvPr/>
        </p:nvCxnSpPr>
        <p:spPr>
          <a:xfrm rot="16200000" flipH="1">
            <a:off x="4926931" y="2592805"/>
            <a:ext cx="336885" cy="1203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2" name="Straight Arrow Connector 21"/>
          <p:cNvCxnSpPr>
            <a:stCxn id="7" idx="2"/>
            <a:endCxn id="8" idx="0"/>
          </p:cNvCxnSpPr>
          <p:nvPr/>
        </p:nvCxnSpPr>
        <p:spPr>
          <a:xfrm rot="16200000" flipH="1">
            <a:off x="4923924" y="3413959"/>
            <a:ext cx="360947" cy="601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5" name="Straight Arrow Connector 24"/>
          <p:cNvCxnSpPr>
            <a:stCxn id="8" idx="2"/>
            <a:endCxn id="9" idx="0"/>
          </p:cNvCxnSpPr>
          <p:nvPr/>
        </p:nvCxnSpPr>
        <p:spPr>
          <a:xfrm rot="16200000" flipH="1">
            <a:off x="4908885" y="4337384"/>
            <a:ext cx="409074" cy="1203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9" name="Straight Arrow Connector 28"/>
          <p:cNvCxnSpPr>
            <a:stCxn id="9" idx="3"/>
            <a:endCxn id="10" idx="1"/>
          </p:cNvCxnSpPr>
          <p:nvPr/>
        </p:nvCxnSpPr>
        <p:spPr>
          <a:xfrm>
            <a:off x="6075948" y="4824663"/>
            <a:ext cx="962527" cy="1203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2" name="Straight Arrow Connector 31"/>
          <p:cNvCxnSpPr>
            <a:stCxn id="10" idx="3"/>
            <a:endCxn id="11" idx="1"/>
          </p:cNvCxnSpPr>
          <p:nvPr/>
        </p:nvCxnSpPr>
        <p:spPr>
          <a:xfrm>
            <a:off x="9577137" y="4836694"/>
            <a:ext cx="673768" cy="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7" name="Elbow Connector 46"/>
          <p:cNvCxnSpPr>
            <a:stCxn id="12" idx="1"/>
            <a:endCxn id="9" idx="2"/>
          </p:cNvCxnSpPr>
          <p:nvPr/>
        </p:nvCxnSpPr>
        <p:spPr>
          <a:xfrm rot="10800000">
            <a:off x="5119439" y="5101390"/>
            <a:ext cx="848225" cy="1143001"/>
          </a:xfrm>
          <a:prstGeom prst="bentConnector2">
            <a:avLst/>
          </a:prstGeom>
          <a:ln>
            <a:tailEnd type="arrow"/>
          </a:ln>
        </p:spPr>
        <p:style>
          <a:lnRef idx="1">
            <a:schemeClr val="dk1"/>
          </a:lnRef>
          <a:fillRef idx="0">
            <a:schemeClr val="dk1"/>
          </a:fillRef>
          <a:effectRef idx="0">
            <a:schemeClr val="dk1"/>
          </a:effectRef>
          <a:fontRef idx="minor">
            <a:schemeClr val="tx1"/>
          </a:fontRef>
        </p:style>
      </p:cxnSp>
      <p:cxnSp>
        <p:nvCxnSpPr>
          <p:cNvPr id="50" name="Elbow Connector 49"/>
          <p:cNvCxnSpPr>
            <a:stCxn id="10" idx="2"/>
            <a:endCxn id="12" idx="3"/>
          </p:cNvCxnSpPr>
          <p:nvPr/>
        </p:nvCxnSpPr>
        <p:spPr>
          <a:xfrm rot="5400000">
            <a:off x="7631029" y="5567613"/>
            <a:ext cx="685802" cy="667753"/>
          </a:xfrm>
          <a:prstGeom prst="bentConnector2">
            <a:avLst/>
          </a:prstGeom>
          <a:ln>
            <a:tailEnd type="arrow"/>
          </a:ln>
        </p:spPr>
        <p:style>
          <a:lnRef idx="1">
            <a:schemeClr val="dk1"/>
          </a:lnRef>
          <a:fillRef idx="0">
            <a:schemeClr val="dk1"/>
          </a:fillRef>
          <a:effectRef idx="0">
            <a:schemeClr val="dk1"/>
          </a:effectRef>
          <a:fontRef idx="minor">
            <a:schemeClr val="tx1"/>
          </a:fontRef>
        </p:style>
      </p:cxnSp>
      <p:sp>
        <p:nvSpPr>
          <p:cNvPr id="52" name="TextBox 51"/>
          <p:cNvSpPr txBox="1"/>
          <p:nvPr/>
        </p:nvSpPr>
        <p:spPr>
          <a:xfrm>
            <a:off x="9625262" y="4800600"/>
            <a:ext cx="553454" cy="276999"/>
          </a:xfrm>
          <a:prstGeom prst="rect">
            <a:avLst/>
          </a:prstGeom>
          <a:noFill/>
        </p:spPr>
        <p:txBody>
          <a:bodyPr wrap="square" rtlCol="0">
            <a:spAutoFit/>
          </a:bodyPr>
          <a:lstStyle/>
          <a:p>
            <a:r>
              <a:rPr lang="en-US" sz="1200" dirty="0" smtClean="0"/>
              <a:t>Yes</a:t>
            </a:r>
            <a:endParaRPr lang="en-US" sz="1200" dirty="0"/>
          </a:p>
        </p:txBody>
      </p:sp>
      <p:sp>
        <p:nvSpPr>
          <p:cNvPr id="53" name="TextBox 52"/>
          <p:cNvSpPr txBox="1"/>
          <p:nvPr/>
        </p:nvSpPr>
        <p:spPr>
          <a:xfrm>
            <a:off x="8373979" y="5955632"/>
            <a:ext cx="365806" cy="276999"/>
          </a:xfrm>
          <a:prstGeom prst="rect">
            <a:avLst/>
          </a:prstGeom>
          <a:noFill/>
        </p:spPr>
        <p:txBody>
          <a:bodyPr wrap="none" rtlCol="0">
            <a:spAutoFit/>
          </a:bodyPr>
          <a:lstStyle/>
          <a:p>
            <a:r>
              <a:rPr lang="en-US" sz="1200" dirty="0" smtClean="0"/>
              <a:t>No</a:t>
            </a:r>
            <a:endParaRPr lang="en-US" sz="1200" dirty="0"/>
          </a:p>
        </p:txBody>
      </p:sp>
    </p:spTree>
    <p:extLst>
      <p:ext uri="{BB962C8B-B14F-4D97-AF65-F5344CB8AC3E}">
        <p14:creationId xmlns:p14="http://schemas.microsoft.com/office/powerpoint/2010/main" xmlns="" val="30953471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04949" y="914400"/>
            <a:ext cx="11168742" cy="5284787"/>
          </a:xfrm>
        </p:spPr>
        <p:txBody>
          <a:bodyPr/>
          <a:lstStyle/>
          <a:p>
            <a:pPr>
              <a:buNone/>
            </a:pPr>
            <a:r>
              <a:rPr lang="en-US" b="1" dirty="0" smtClean="0"/>
              <a:t>Problem Understanding</a:t>
            </a:r>
          </a:p>
          <a:p>
            <a:r>
              <a:rPr lang="en-US" sz="1400" dirty="0" smtClean="0"/>
              <a:t>Task </a:t>
            </a:r>
            <a:r>
              <a:rPr lang="en-US" sz="1400" dirty="0" smtClean="0"/>
              <a:t>is to help </a:t>
            </a:r>
            <a:r>
              <a:rPr lang="en-US" sz="1400" dirty="0" err="1" smtClean="0"/>
              <a:t>CredX</a:t>
            </a:r>
            <a:r>
              <a:rPr lang="en-US" sz="1400" dirty="0" smtClean="0"/>
              <a:t> identify the right customers using predictive models. Using past data of the bank’s applicants, </a:t>
            </a:r>
            <a:r>
              <a:rPr lang="en-US" sz="1400" dirty="0" smtClean="0"/>
              <a:t>we need </a:t>
            </a:r>
            <a:r>
              <a:rPr lang="en-US" sz="1400" dirty="0" smtClean="0"/>
              <a:t>to determine the </a:t>
            </a:r>
            <a:r>
              <a:rPr lang="en-US" sz="1400" dirty="0" smtClean="0"/>
              <a:t>factors affecting </a:t>
            </a:r>
            <a:r>
              <a:rPr lang="en-US" sz="1400" dirty="0" smtClean="0"/>
              <a:t>credit risk, create strategies to mitigate the acquisition risk and assess the financial benefit of </a:t>
            </a:r>
            <a:r>
              <a:rPr lang="en-US" sz="1400" dirty="0" smtClean="0"/>
              <a:t>the project</a:t>
            </a:r>
            <a:r>
              <a:rPr lang="en-US" dirty="0" smtClean="0"/>
              <a:t>.</a:t>
            </a:r>
          </a:p>
          <a:p>
            <a:r>
              <a:rPr lang="en-US" sz="1400" dirty="0" smtClean="0"/>
              <a:t>We have two types of data demographic and credit bureau, we have to consider both type of data  to build model , and we have to build a model using only demographic data ,this is because there are times when credit bureau data will not be available.</a:t>
            </a:r>
          </a:p>
          <a:p>
            <a:r>
              <a:rPr lang="en-US" sz="1400" dirty="0" smtClean="0"/>
              <a:t>Demographic </a:t>
            </a:r>
            <a:r>
              <a:rPr lang="en-US" sz="1400" dirty="0" smtClean="0"/>
              <a:t> </a:t>
            </a:r>
            <a:r>
              <a:rPr lang="en-US" sz="1400" dirty="0" smtClean="0"/>
              <a:t>data is obtained </a:t>
            </a:r>
            <a:r>
              <a:rPr lang="en-US" sz="1400" dirty="0" smtClean="0"/>
              <a:t>from the information provided by the applicants at the time of credit card application. It contains customer-level information on age, gender, income, marital status, etc.</a:t>
            </a:r>
            <a:endParaRPr lang="en-US" sz="1400" dirty="0" smtClean="0"/>
          </a:p>
          <a:p>
            <a:r>
              <a:rPr lang="en-US" sz="1400" dirty="0" smtClean="0"/>
              <a:t>This is taken from the credit bureau and contains variables such as 'number of times 30 DPD or worse in last 3/6/12 months', 'outstanding balance', 'number of trades', etc.</a:t>
            </a:r>
            <a:endParaRPr lang="en-US" sz="1400" dirty="0" smtClean="0"/>
          </a:p>
          <a:p>
            <a:endParaRPr lang="en-US" sz="1400" dirty="0" smtClean="0"/>
          </a:p>
          <a:p>
            <a:pPr>
              <a:buNone/>
            </a:pPr>
            <a:endParaRPr lang="en-US" dirty="0" smtClean="0"/>
          </a:p>
        </p:txBody>
      </p:sp>
    </p:spTree>
    <p:extLst>
      <p:ext uri="{BB962C8B-B14F-4D97-AF65-F5344CB8AC3E}">
        <p14:creationId xmlns:p14="http://schemas.microsoft.com/office/powerpoint/2010/main" xmlns="" val="13029832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04949" y="914400"/>
            <a:ext cx="11168742" cy="5284787"/>
          </a:xfrm>
        </p:spPr>
        <p:txBody>
          <a:bodyPr/>
          <a:lstStyle/>
          <a:p>
            <a:pPr>
              <a:buNone/>
            </a:pPr>
            <a:r>
              <a:rPr lang="en-US" dirty="0" smtClean="0"/>
              <a:t>Exploratory Data Analysis:</a:t>
            </a:r>
          </a:p>
          <a:p>
            <a:r>
              <a:rPr lang="en-US" sz="1400" dirty="0" smtClean="0"/>
              <a:t>There are missing values in the ‘performance tag’ which is our target variable ,from EDA we can see that these are the people who applied credit card for the first time and mostly have been rejected , hence we keep these rows separately for testing our model.</a:t>
            </a:r>
          </a:p>
          <a:p>
            <a:r>
              <a:rPr lang="en-US" sz="1400" dirty="0" smtClean="0"/>
              <a:t>We saw that there are missing values in the dataset ,as we are going to calculate woe values we will keep this missing values as a separate category and replace actual values with woe values .</a:t>
            </a:r>
          </a:p>
          <a:p>
            <a:r>
              <a:rPr lang="en-US" sz="1400" dirty="0" smtClean="0"/>
              <a:t>We will calculate IV(Information Value) to find the important variables ,we will reject the variable which has IV less than 0.01.</a:t>
            </a:r>
          </a:p>
          <a:p>
            <a:endParaRPr lang="en-US" dirty="0" smtClean="0"/>
          </a:p>
        </p:txBody>
      </p:sp>
      <p:pic>
        <p:nvPicPr>
          <p:cNvPr id="3" name="Picture 2" descr="gain.png"/>
          <p:cNvPicPr>
            <a:picLocks noChangeAspect="1"/>
          </p:cNvPicPr>
          <p:nvPr/>
        </p:nvPicPr>
        <p:blipFill>
          <a:blip r:embed="rId2"/>
          <a:stretch>
            <a:fillRect/>
          </a:stretch>
        </p:blipFill>
        <p:spPr>
          <a:xfrm>
            <a:off x="587635" y="3272589"/>
            <a:ext cx="4305778" cy="2385125"/>
          </a:xfrm>
          <a:prstGeom prst="rect">
            <a:avLst/>
          </a:prstGeom>
        </p:spPr>
      </p:pic>
      <p:sp>
        <p:nvSpPr>
          <p:cNvPr id="4" name="TextBox 3"/>
          <p:cNvSpPr txBox="1"/>
          <p:nvPr/>
        </p:nvSpPr>
        <p:spPr>
          <a:xfrm>
            <a:off x="1143000" y="5967663"/>
            <a:ext cx="2653612" cy="276999"/>
          </a:xfrm>
          <a:prstGeom prst="rect">
            <a:avLst/>
          </a:prstGeom>
          <a:noFill/>
        </p:spPr>
        <p:txBody>
          <a:bodyPr wrap="none" rtlCol="0">
            <a:spAutoFit/>
          </a:bodyPr>
          <a:lstStyle/>
          <a:p>
            <a:r>
              <a:rPr lang="en-US" sz="1200" dirty="0" smtClean="0"/>
              <a:t>Information Value or Demographic data</a:t>
            </a:r>
            <a:endParaRPr lang="en-US" sz="1200" dirty="0"/>
          </a:p>
        </p:txBody>
      </p:sp>
      <p:pic>
        <p:nvPicPr>
          <p:cNvPr id="5" name="Picture 4" descr="gain.png"/>
          <p:cNvPicPr>
            <a:picLocks noChangeAspect="1"/>
          </p:cNvPicPr>
          <p:nvPr/>
        </p:nvPicPr>
        <p:blipFill>
          <a:blip r:embed="rId3"/>
          <a:stretch>
            <a:fillRect/>
          </a:stretch>
        </p:blipFill>
        <p:spPr>
          <a:xfrm>
            <a:off x="6822159" y="3053687"/>
            <a:ext cx="4150641" cy="2637250"/>
          </a:xfrm>
          <a:prstGeom prst="rect">
            <a:avLst/>
          </a:prstGeom>
        </p:spPr>
      </p:pic>
      <p:sp>
        <p:nvSpPr>
          <p:cNvPr id="7" name="TextBox 6"/>
          <p:cNvSpPr txBox="1"/>
          <p:nvPr/>
        </p:nvSpPr>
        <p:spPr>
          <a:xfrm>
            <a:off x="7772400" y="5979695"/>
            <a:ext cx="2830583" cy="276999"/>
          </a:xfrm>
          <a:prstGeom prst="rect">
            <a:avLst/>
          </a:prstGeom>
          <a:noFill/>
        </p:spPr>
        <p:txBody>
          <a:bodyPr wrap="none" rtlCol="0">
            <a:spAutoFit/>
          </a:bodyPr>
          <a:lstStyle/>
          <a:p>
            <a:r>
              <a:rPr lang="en-US" sz="1200" dirty="0" smtClean="0"/>
              <a:t>Information Values for Credit Bureau Data </a:t>
            </a:r>
            <a:endParaRPr lang="en-US" sz="1200" dirty="0"/>
          </a:p>
        </p:txBody>
      </p:sp>
    </p:spTree>
    <p:extLst>
      <p:ext uri="{BB962C8B-B14F-4D97-AF65-F5344CB8AC3E}">
        <p14:creationId xmlns:p14="http://schemas.microsoft.com/office/powerpoint/2010/main" xmlns="" val="13029832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04949" y="914400"/>
            <a:ext cx="11168742" cy="5284787"/>
          </a:xfrm>
        </p:spPr>
        <p:txBody>
          <a:bodyPr/>
          <a:lstStyle/>
          <a:p>
            <a:pPr>
              <a:buNone/>
            </a:pPr>
            <a:r>
              <a:rPr lang="en-US" b="1" dirty="0" smtClean="0"/>
              <a:t>Exploratory Data Analysis</a:t>
            </a:r>
          </a:p>
          <a:p>
            <a:r>
              <a:rPr lang="en-US" sz="1400" dirty="0" smtClean="0"/>
              <a:t>From our IV analysis we can see that there are many not so useful predictors in the demographic data set like age, gender , profession , type of residence ,education ,no. of dependents and marital status.</a:t>
            </a:r>
          </a:p>
          <a:p>
            <a:r>
              <a:rPr lang="en-US" sz="1400" dirty="0" smtClean="0"/>
              <a:t>In Credit bureau data we can see that almost all the predictors are strong predictor except or one which is outstanding balance ,which is suspiciously strong predictor.</a:t>
            </a:r>
          </a:p>
          <a:p>
            <a:endParaRPr lang="en-US" sz="1400" dirty="0" smtClean="0"/>
          </a:p>
        </p:txBody>
      </p:sp>
    </p:spTree>
    <p:extLst>
      <p:ext uri="{BB962C8B-B14F-4D97-AF65-F5344CB8AC3E}">
        <p14:creationId xmlns:p14="http://schemas.microsoft.com/office/powerpoint/2010/main" xmlns="" val="13029832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1238</TotalTime>
  <Words>274</Words>
  <Application>Microsoft Macintosh PowerPoint</Application>
  <PresentationFormat>Custom</PresentationFormat>
  <Paragraphs>38</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Capstone Project</vt:lpstr>
      <vt:lpstr>Problem solving methodology</vt:lpstr>
      <vt:lpstr>Slide 3</vt:lpstr>
      <vt:lpstr>Slide 4</vt:lpstr>
      <vt:lpstr>Slide 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ADMIN</cp:lastModifiedBy>
  <cp:revision>85</cp:revision>
  <dcterms:created xsi:type="dcterms:W3CDTF">2016-06-09T08:16:28Z</dcterms:created>
  <dcterms:modified xsi:type="dcterms:W3CDTF">2019-12-02T04:08:53Z</dcterms:modified>
</cp:coreProperties>
</file>