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1"/>
  </p:notesMasterIdLst>
  <p:sldIdLst>
    <p:sldId id="256" r:id="rId2"/>
    <p:sldId id="276" r:id="rId3"/>
    <p:sldId id="257" r:id="rId4"/>
    <p:sldId id="258" r:id="rId5"/>
    <p:sldId id="259" r:id="rId6"/>
    <p:sldId id="260" r:id="rId7"/>
    <p:sldId id="261" r:id="rId8"/>
    <p:sldId id="275"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p:restoredTop sz="94694"/>
  </p:normalViewPr>
  <p:slideViewPr>
    <p:cSldViewPr snapToGrid="0">
      <p:cViewPr varScale="1">
        <p:scale>
          <a:sx n="110" d="100"/>
          <a:sy n="110" d="100"/>
        </p:scale>
        <p:origin x="192" y="10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a50894f28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a50894f28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50894f28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50894f28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50894f28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a50894f28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50894f289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50894f289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a50894f28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a50894f28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a50894f28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a50894f28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a50894f28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a50894f28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50894f28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50894f28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50894f28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50894f28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a50894f28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a50894f2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a50894f28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a50894f28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a50894f28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a50894f28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a50894f28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a50894f28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50894f28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a50894f28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a50894f28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a50894f28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68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a50894f28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a50894f28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50894f28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50894f28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92639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2248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07067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05124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70391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1173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7064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84317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012419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4506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35569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38516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69940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86510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026205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474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87906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1516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smtClean="0"/>
              <a:t>12/5/22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117413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image" Target="../media/image28.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3"/>
        <p:cNvGrpSpPr/>
        <p:nvPr/>
      </p:nvGrpSpPr>
      <p:grpSpPr>
        <a:xfrm>
          <a:off x="0" y="0"/>
          <a:ext cx="0" cy="0"/>
          <a:chOff x="0" y="0"/>
          <a:chExt cx="0" cy="0"/>
        </a:xfrm>
      </p:grpSpPr>
      <p:pic>
        <p:nvPicPr>
          <p:cNvPr id="56" name="Picture 55" descr="Microphone against a white background">
            <a:extLst>
              <a:ext uri="{FF2B5EF4-FFF2-40B4-BE49-F238E27FC236}">
                <a16:creationId xmlns:a16="http://schemas.microsoft.com/office/drawing/2014/main" id="{B81FB4A4-5A80-C3D9-FD96-3FFD12AC7EEA}"/>
              </a:ext>
            </a:extLst>
          </p:cNvPr>
          <p:cNvPicPr>
            <a:picLocks noChangeAspect="1"/>
          </p:cNvPicPr>
          <p:nvPr/>
        </p:nvPicPr>
        <p:blipFill rotWithShape="1">
          <a:blip r:embed="rId4">
            <a:duotone>
              <a:prstClr val="black"/>
              <a:schemeClr val="accent5">
                <a:tint val="45000"/>
                <a:satMod val="400000"/>
              </a:schemeClr>
            </a:duotone>
            <a:alphaModFix amt="25000"/>
          </a:blip>
          <a:srcRect t="15730"/>
          <a:stretch/>
        </p:blipFill>
        <p:spPr>
          <a:xfrm>
            <a:off x="20" y="10"/>
            <a:ext cx="9143980" cy="5143490"/>
          </a:xfrm>
          <a:prstGeom prst="rect">
            <a:avLst/>
          </a:prstGeom>
        </p:spPr>
      </p:pic>
      <p:sp>
        <p:nvSpPr>
          <p:cNvPr id="54" name="Google Shape;54;p13"/>
          <p:cNvSpPr txBox="1">
            <a:spLocks noGrp="1"/>
          </p:cNvSpPr>
          <p:nvPr>
            <p:ph type="ctrTitle"/>
          </p:nvPr>
        </p:nvSpPr>
        <p:spPr>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5000" dirty="0"/>
              <a:t>Speech Emotion Recognition in Audio using ML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12"/>
        <p:cNvGrpSpPr/>
        <p:nvPr/>
      </p:nvGrpSpPr>
      <p:grpSpPr>
        <a:xfrm>
          <a:off x="0" y="0"/>
          <a:ext cx="0" cy="0"/>
          <a:chOff x="0" y="0"/>
          <a:chExt cx="0" cy="0"/>
        </a:xfrm>
      </p:grpSpPr>
      <p:pic>
        <p:nvPicPr>
          <p:cNvPr id="149" name="Picture 115" descr="Zigzag indicator line">
            <a:extLst>
              <a:ext uri="{FF2B5EF4-FFF2-40B4-BE49-F238E27FC236}">
                <a16:creationId xmlns:a16="http://schemas.microsoft.com/office/drawing/2014/main" id="{068AF706-1394-3FDF-2343-4C12C01289F8}"/>
              </a:ext>
            </a:extLst>
          </p:cNvPr>
          <p:cNvPicPr>
            <a:picLocks noChangeAspect="1"/>
          </p:cNvPicPr>
          <p:nvPr/>
        </p:nvPicPr>
        <p:blipFill rotWithShape="1">
          <a:blip r:embed="rId4">
            <a:duotone>
              <a:prstClr val="black"/>
              <a:schemeClr val="accent5">
                <a:tint val="45000"/>
                <a:satMod val="400000"/>
              </a:schemeClr>
            </a:duotone>
            <a:alphaModFix amt="15000"/>
          </a:blip>
          <a:srcRect t="3852" b="11879"/>
          <a:stretch/>
        </p:blipFill>
        <p:spPr>
          <a:xfrm>
            <a:off x="20" y="10"/>
            <a:ext cx="9143980" cy="5143490"/>
          </a:xfrm>
          <a:prstGeom prst="rect">
            <a:avLst/>
          </a:prstGeom>
        </p:spPr>
      </p:pic>
      <p:sp>
        <p:nvSpPr>
          <p:cNvPr id="113" name="Google Shape;113;p21"/>
          <p:cNvSpPr txBox="1">
            <a:spLocks noGrp="1"/>
          </p:cNvSpPr>
          <p:nvPr>
            <p:ph type="title"/>
          </p:nvPr>
        </p:nvSpPr>
        <p:spPr>
          <a:xfrm>
            <a:off x="484583" y="133815"/>
            <a:ext cx="7015812" cy="745861"/>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Clr>
                <a:schemeClr val="dk1"/>
              </a:buClr>
              <a:buSzPct val="39285"/>
            </a:pPr>
            <a:r>
              <a:rPr lang="en-US" sz="4200" dirty="0"/>
              <a:t>Feature Extraction</a:t>
            </a:r>
          </a:p>
        </p:txBody>
      </p:sp>
      <p:sp>
        <p:nvSpPr>
          <p:cNvPr id="114" name="Google Shape;114;p21"/>
          <p:cNvSpPr txBox="1">
            <a:spLocks noGrp="1"/>
          </p:cNvSpPr>
          <p:nvPr>
            <p:ph type="body" idx="1"/>
          </p:nvPr>
        </p:nvSpPr>
        <p:spPr>
          <a:xfrm>
            <a:off x="162045" y="334527"/>
            <a:ext cx="8819909" cy="4808963"/>
          </a:xfrm>
          <a:prstGeom prst="rect">
            <a:avLst/>
          </a:prstGeom>
        </p:spPr>
        <p:txBody>
          <a:bodyPr spcFirstLastPara="1" vert="horz" lIns="91440" tIns="45720" rIns="91440" bIns="45720" rtlCol="0" anchor="ctr" anchorCtr="0">
            <a:normAutofit/>
          </a:bodyPr>
          <a:lstStyle/>
          <a:p>
            <a:pPr marL="457200" lvl="0" indent="-300037" defTabSz="457200">
              <a:lnSpc>
                <a:spcPct val="90000"/>
              </a:lnSpc>
              <a:spcBef>
                <a:spcPts val="1000"/>
              </a:spcBef>
              <a:buSzPct val="80000"/>
              <a:buFont typeface="Wingdings 3" charset="2"/>
              <a:buChar char=""/>
            </a:pPr>
            <a:r>
              <a:rPr lang="en-US" sz="1100" dirty="0"/>
              <a:t>Zero Crossing Rate: The rate of sign changes of the signal during the duration of a particular frame.</a:t>
            </a:r>
          </a:p>
          <a:p>
            <a:pPr marL="457200" lvl="0" indent="-300037" defTabSz="457200">
              <a:lnSpc>
                <a:spcPct val="90000"/>
              </a:lnSpc>
              <a:spcBef>
                <a:spcPts val="1000"/>
              </a:spcBef>
              <a:buSzPct val="80000"/>
              <a:buFont typeface="Wingdings 3" charset="2"/>
              <a:buChar char=""/>
            </a:pPr>
            <a:r>
              <a:rPr lang="en-US" sz="1100" dirty="0"/>
              <a:t>Energy: The sum of squares of the signal values, normalized by the respective frame length.</a:t>
            </a:r>
          </a:p>
          <a:p>
            <a:pPr marL="457200" lvl="0" indent="-300037" defTabSz="457200">
              <a:lnSpc>
                <a:spcPct val="90000"/>
              </a:lnSpc>
              <a:spcBef>
                <a:spcPts val="1000"/>
              </a:spcBef>
              <a:buSzPct val="80000"/>
              <a:buFont typeface="Wingdings 3" charset="2"/>
              <a:buChar char=""/>
            </a:pPr>
            <a:r>
              <a:rPr lang="en-US" sz="1100" dirty="0"/>
              <a:t>The entropy of Energy: The entropy of sub-frames normalized energies. It can be interpreted as a measure of abrupt changes.</a:t>
            </a:r>
          </a:p>
          <a:p>
            <a:pPr marL="457200" lvl="0" indent="-300037" defTabSz="457200">
              <a:lnSpc>
                <a:spcPct val="90000"/>
              </a:lnSpc>
              <a:spcBef>
                <a:spcPts val="1000"/>
              </a:spcBef>
              <a:buSzPct val="80000"/>
              <a:buFont typeface="Wingdings 3" charset="2"/>
              <a:buChar char=""/>
            </a:pPr>
            <a:r>
              <a:rPr lang="en-US" sz="1100" dirty="0"/>
              <a:t>Spectral Centroid: The center of gravity of the spectrum.</a:t>
            </a:r>
          </a:p>
          <a:p>
            <a:pPr marL="457200" lvl="0" indent="-300037" defTabSz="457200">
              <a:lnSpc>
                <a:spcPct val="90000"/>
              </a:lnSpc>
              <a:spcBef>
                <a:spcPts val="1000"/>
              </a:spcBef>
              <a:buSzPct val="80000"/>
              <a:buFont typeface="Wingdings 3" charset="2"/>
              <a:buChar char=""/>
            </a:pPr>
            <a:r>
              <a:rPr lang="en-US" sz="1100" dirty="0"/>
              <a:t>Spectral Spread: The second central moment of the spectrum.</a:t>
            </a:r>
          </a:p>
          <a:p>
            <a:pPr marL="457200" lvl="0" indent="-300037" defTabSz="457200">
              <a:lnSpc>
                <a:spcPct val="90000"/>
              </a:lnSpc>
              <a:spcBef>
                <a:spcPts val="1000"/>
              </a:spcBef>
              <a:buSzPct val="80000"/>
              <a:buFont typeface="Wingdings 3" charset="2"/>
              <a:buChar char=""/>
            </a:pPr>
            <a:r>
              <a:rPr lang="en-US" sz="1100" dirty="0"/>
              <a:t>Spectral Entropy: Entropy of the normalized spectral energies for a set of sub-frames.</a:t>
            </a:r>
          </a:p>
          <a:p>
            <a:pPr marL="457200" lvl="0" indent="-300037" defTabSz="457200">
              <a:lnSpc>
                <a:spcPct val="90000"/>
              </a:lnSpc>
              <a:spcBef>
                <a:spcPts val="1000"/>
              </a:spcBef>
              <a:buSzPct val="80000"/>
              <a:buFont typeface="Wingdings 3" charset="2"/>
              <a:buChar char=""/>
            </a:pPr>
            <a:r>
              <a:rPr lang="en-US" sz="1100" dirty="0"/>
              <a:t>Spectral Flux: The squared difference between the normalized magnitudes of the spectra of the two successive frames.</a:t>
            </a:r>
          </a:p>
          <a:p>
            <a:pPr marL="457200" lvl="0" indent="-300037" defTabSz="457200">
              <a:lnSpc>
                <a:spcPct val="90000"/>
              </a:lnSpc>
              <a:spcBef>
                <a:spcPts val="1000"/>
              </a:spcBef>
              <a:buSzPct val="80000"/>
              <a:buFont typeface="Wingdings 3" charset="2"/>
              <a:buChar char=""/>
            </a:pPr>
            <a:r>
              <a:rPr lang="en-US" sz="1100" dirty="0"/>
              <a:t>Spectral </a:t>
            </a:r>
            <a:r>
              <a:rPr lang="en-US" sz="1100" dirty="0" err="1"/>
              <a:t>Rolloff</a:t>
            </a:r>
            <a:r>
              <a:rPr lang="en-US" sz="1100" dirty="0"/>
              <a:t>: The frequency below which 90% of the magnitude distribution of the spectrum is concentrated.</a:t>
            </a:r>
          </a:p>
          <a:p>
            <a:pPr marL="457200" lvl="0" indent="-300037" defTabSz="457200">
              <a:lnSpc>
                <a:spcPct val="90000"/>
              </a:lnSpc>
              <a:spcBef>
                <a:spcPts val="1000"/>
              </a:spcBef>
              <a:buSzPct val="80000"/>
              <a:buFont typeface="Wingdings 3" charset="2"/>
              <a:buChar char=""/>
            </a:pPr>
            <a:r>
              <a:rPr lang="en-US" sz="1100" dirty="0"/>
              <a:t>MFCCs Mel Frequency Cepstral Coefficients form a cepstral representation where the frequency bands are not linear but distributed according to the </a:t>
            </a:r>
            <a:r>
              <a:rPr lang="en-US" sz="1100" dirty="0" err="1"/>
              <a:t>mel</a:t>
            </a:r>
            <a:r>
              <a:rPr lang="en-US" sz="1100" dirty="0"/>
              <a:t>-scale.</a:t>
            </a:r>
          </a:p>
          <a:p>
            <a:pPr marL="457200" lvl="0" indent="-300037" defTabSz="457200">
              <a:lnSpc>
                <a:spcPct val="90000"/>
              </a:lnSpc>
              <a:spcBef>
                <a:spcPts val="1000"/>
              </a:spcBef>
              <a:buSzPct val="80000"/>
              <a:buFont typeface="Wingdings 3" charset="2"/>
              <a:buChar char=""/>
            </a:pPr>
            <a:r>
              <a:rPr lang="en-US" sz="1100" dirty="0"/>
              <a:t>Chroma Vector: A 12-element representation of the spectral energy where the bins represent the 12 equal-tempered pitch classes of western-type music (semitone spacing).</a:t>
            </a:r>
          </a:p>
          <a:p>
            <a:pPr marL="457200" lvl="0" indent="-300037" defTabSz="457200">
              <a:lnSpc>
                <a:spcPct val="90000"/>
              </a:lnSpc>
              <a:spcBef>
                <a:spcPts val="1000"/>
              </a:spcBef>
              <a:buSzPct val="80000"/>
              <a:buFont typeface="Wingdings 3" charset="2"/>
              <a:buChar char=""/>
            </a:pPr>
            <a:r>
              <a:rPr lang="en-US" sz="1100" dirty="0"/>
              <a:t>Chroma Deviation: The standard deviation of the 12 chroma coefficients.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18"/>
        <p:cNvGrpSpPr/>
        <p:nvPr/>
      </p:nvGrpSpPr>
      <p:grpSpPr>
        <a:xfrm>
          <a:off x="0" y="0"/>
          <a:ext cx="0" cy="0"/>
          <a:chOff x="0" y="0"/>
          <a:chExt cx="0" cy="0"/>
        </a:xfrm>
      </p:grpSpPr>
      <p:pic>
        <p:nvPicPr>
          <p:cNvPr id="124" name="Picture 121">
            <a:extLst>
              <a:ext uri="{FF2B5EF4-FFF2-40B4-BE49-F238E27FC236}">
                <a16:creationId xmlns:a16="http://schemas.microsoft.com/office/drawing/2014/main" id="{081AA383-5F4B-B6D1-3E54-BB6176DCA247}"/>
              </a:ext>
            </a:extLst>
          </p:cNvPr>
          <p:cNvPicPr>
            <a:picLocks noChangeAspect="1"/>
          </p:cNvPicPr>
          <p:nvPr/>
        </p:nvPicPr>
        <p:blipFill rotWithShape="1">
          <a:blip r:embed="rId4">
            <a:duotone>
              <a:prstClr val="black"/>
              <a:schemeClr val="accent5">
                <a:tint val="45000"/>
                <a:satMod val="400000"/>
              </a:schemeClr>
            </a:duotone>
            <a:alphaModFix amt="15000"/>
          </a:blip>
          <a:srcRect/>
          <a:stretch/>
        </p:blipFill>
        <p:spPr>
          <a:xfrm>
            <a:off x="20" y="10"/>
            <a:ext cx="9143980" cy="5143490"/>
          </a:xfrm>
          <a:prstGeom prst="rect">
            <a:avLst/>
          </a:prstGeom>
        </p:spPr>
      </p:pic>
      <p:sp>
        <p:nvSpPr>
          <p:cNvPr id="119" name="Google Shape;119;p22"/>
          <p:cNvSpPr txBox="1">
            <a:spLocks noGrp="1"/>
          </p:cNvSpPr>
          <p:nvPr>
            <p:ph type="title"/>
          </p:nvPr>
        </p:nvSpPr>
        <p:spPr>
          <a:xfrm>
            <a:off x="484583" y="339538"/>
            <a:ext cx="7053542" cy="105039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Clr>
                <a:schemeClr val="dk1"/>
              </a:buClr>
              <a:buSzPct val="39285"/>
            </a:pPr>
            <a:r>
              <a:rPr lang="en-US" sz="4200"/>
              <a:t>Features Used </a:t>
            </a:r>
          </a:p>
          <a:p>
            <a:pPr marL="0" lvl="0" indent="0" defTabSz="457200">
              <a:spcBef>
                <a:spcPct val="0"/>
              </a:spcBef>
              <a:spcAft>
                <a:spcPts val="0"/>
              </a:spcAft>
              <a:buClr>
                <a:schemeClr val="dk1"/>
              </a:buClr>
              <a:buSzPct val="39285"/>
            </a:pPr>
            <a:endParaRPr lang="en-US" sz="4200"/>
          </a:p>
          <a:p>
            <a:pPr marL="0" lvl="0" indent="0" defTabSz="457200">
              <a:spcBef>
                <a:spcPct val="0"/>
              </a:spcBef>
              <a:spcAft>
                <a:spcPts val="0"/>
              </a:spcAft>
            </a:pPr>
            <a:endParaRPr lang="en-US" sz="4200"/>
          </a:p>
        </p:txBody>
      </p:sp>
      <p:sp>
        <p:nvSpPr>
          <p:cNvPr id="125" name="Google Shape;120;p22"/>
          <p:cNvSpPr txBox="1">
            <a:spLocks noGrp="1"/>
          </p:cNvSpPr>
          <p:nvPr>
            <p:ph type="body" idx="1"/>
          </p:nvPr>
        </p:nvSpPr>
        <p:spPr>
          <a:xfrm>
            <a:off x="115747" y="1135292"/>
            <a:ext cx="7569843" cy="3160357"/>
          </a:xfrm>
          <a:prstGeom prst="rect">
            <a:avLst/>
          </a:prstGeom>
        </p:spPr>
        <p:txBody>
          <a:bodyPr spcFirstLastPara="1" vert="horz" lIns="91440" tIns="45720" rIns="91440" bIns="45720" rtlCol="0" anchor="ctr" anchorCtr="0">
            <a:normAutofit/>
          </a:bodyPr>
          <a:lstStyle/>
          <a:p>
            <a:pPr marL="457200" lvl="0" indent="-342900" defTabSz="457200">
              <a:spcBef>
                <a:spcPts val="1000"/>
              </a:spcBef>
              <a:buSzPct val="80000"/>
              <a:buFont typeface="Wingdings 3" charset="2"/>
              <a:buChar char=""/>
            </a:pPr>
            <a:r>
              <a:rPr lang="en-US" dirty="0"/>
              <a:t>Mel Frequency Cepstral Coefficients, Mel Spectrogram, and Chroma are all examples of MFCC. They were extracted using </a:t>
            </a:r>
            <a:r>
              <a:rPr lang="en-US" dirty="0" err="1"/>
              <a:t>Librosa</a:t>
            </a:r>
            <a:r>
              <a:rPr lang="en-US" dirty="0"/>
              <a:t>.</a:t>
            </a:r>
          </a:p>
          <a:p>
            <a:pPr marL="457200" lvl="0" indent="-342900" defTabSz="457200">
              <a:spcBef>
                <a:spcPts val="1000"/>
              </a:spcBef>
              <a:buSzPct val="80000"/>
              <a:buFont typeface="Wingdings 3" charset="2"/>
              <a:buChar char=""/>
            </a:pPr>
            <a:r>
              <a:rPr lang="en-US" dirty="0"/>
              <a:t>MFCC: By far the most explored and used characteristic in this dataset was MFCC. It represents a sound's short-term power spectrum.</a:t>
            </a:r>
          </a:p>
          <a:p>
            <a:pPr marL="457200" lvl="0" indent="-342900" defTabSz="457200">
              <a:spcBef>
                <a:spcPts val="1000"/>
              </a:spcBef>
              <a:buSzPct val="80000"/>
              <a:buFont typeface="Wingdings 3" charset="2"/>
              <a:buChar char=""/>
            </a:pPr>
            <a:r>
              <a:rPr lang="en-US" dirty="0"/>
              <a:t>Mel Spectrogram: This is just a spectrogram that represents amplitude on a Mel scale.</a:t>
            </a:r>
          </a:p>
          <a:p>
            <a:pPr marL="457200" lvl="0" indent="-342900" defTabSz="457200">
              <a:spcBef>
                <a:spcPts val="1000"/>
              </a:spcBef>
              <a:buSzPct val="80000"/>
              <a:buFont typeface="Wingdings 3" charset="2"/>
              <a:buChar char=""/>
            </a:pPr>
            <a:r>
              <a:rPr lang="en-US" dirty="0"/>
              <a:t>Chroma: In a normal chromatic scale, a Chroma vector is a 12-element feature vector that indicates how much energy of each pitch class is present in the signal.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flow</a:t>
            </a:r>
            <a:endParaRPr/>
          </a:p>
        </p:txBody>
      </p:sp>
      <p:pic>
        <p:nvPicPr>
          <p:cNvPr id="126" name="Google Shape;126;p23"/>
          <p:cNvPicPr preferRelativeResize="0"/>
          <p:nvPr/>
        </p:nvPicPr>
        <p:blipFill>
          <a:blip r:embed="rId3">
            <a:alphaModFix/>
          </a:blip>
          <a:stretch>
            <a:fillRect/>
          </a:stretch>
        </p:blipFill>
        <p:spPr>
          <a:xfrm>
            <a:off x="2051824" y="1219200"/>
            <a:ext cx="5136995" cy="35832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85855"/>
            <a:ext cx="8520600" cy="75084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Modeling</a:t>
            </a:r>
          </a:p>
        </p:txBody>
      </p:sp>
      <p:sp>
        <p:nvSpPr>
          <p:cNvPr id="132" name="Google Shape;132;p24"/>
          <p:cNvSpPr txBox="1">
            <a:spLocks noGrp="1"/>
          </p:cNvSpPr>
          <p:nvPr>
            <p:ph type="body" idx="1"/>
          </p:nvPr>
        </p:nvSpPr>
        <p:spPr>
          <a:xfrm>
            <a:off x="311700" y="1017725"/>
            <a:ext cx="8670254" cy="39399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61111"/>
              <a:buFont typeface="Arial"/>
              <a:buNone/>
            </a:pPr>
            <a:r>
              <a:rPr lang="en" sz="1200" dirty="0"/>
              <a:t>Logistic Regression</a:t>
            </a:r>
            <a:endParaRPr sz="1200" dirty="0"/>
          </a:p>
          <a:p>
            <a:pPr marL="457200" lvl="0" indent="-300037" algn="just" rtl="0">
              <a:lnSpc>
                <a:spcPct val="150000"/>
              </a:lnSpc>
              <a:spcBef>
                <a:spcPts val="1200"/>
              </a:spcBef>
              <a:spcAft>
                <a:spcPts val="0"/>
              </a:spcAft>
              <a:buSzPct val="100000"/>
              <a:buChar char="●"/>
            </a:pPr>
            <a:r>
              <a:rPr lang="en" sz="1200" dirty="0"/>
              <a:t>This statistical model (also known as a logit model) is often used for categorization and predictive analytics. </a:t>
            </a:r>
            <a:endParaRPr sz="1200" dirty="0"/>
          </a:p>
          <a:p>
            <a:pPr marL="457200" lvl="0" indent="-300037" algn="just" rtl="0">
              <a:lnSpc>
                <a:spcPct val="150000"/>
              </a:lnSpc>
              <a:spcBef>
                <a:spcPts val="0"/>
              </a:spcBef>
              <a:spcAft>
                <a:spcPts val="0"/>
              </a:spcAft>
              <a:buSzPct val="100000"/>
              <a:buChar char="●"/>
            </a:pPr>
            <a:r>
              <a:rPr lang="en" sz="1200" dirty="0"/>
              <a:t>Logistic regression calculates the likelihood of an event happening. </a:t>
            </a:r>
            <a:endParaRPr sz="1200" dirty="0"/>
          </a:p>
          <a:p>
            <a:pPr marL="457200" lvl="0" indent="-300037" algn="just" rtl="0">
              <a:lnSpc>
                <a:spcPct val="150000"/>
              </a:lnSpc>
              <a:spcBef>
                <a:spcPts val="0"/>
              </a:spcBef>
              <a:spcAft>
                <a:spcPts val="0"/>
              </a:spcAft>
              <a:buSzPct val="100000"/>
              <a:buChar char="●"/>
            </a:pPr>
            <a:r>
              <a:rPr lang="en" sz="1200" dirty="0"/>
              <a:t>Logit(pi) is the dependent or response variable in this logistic regression equation, while x is the independent variable. </a:t>
            </a:r>
            <a:endParaRPr sz="1200" dirty="0"/>
          </a:p>
          <a:p>
            <a:pPr marL="457200" lvl="0" indent="-300037" algn="just" rtl="0">
              <a:lnSpc>
                <a:spcPct val="150000"/>
              </a:lnSpc>
              <a:spcBef>
                <a:spcPts val="0"/>
              </a:spcBef>
              <a:spcAft>
                <a:spcPts val="0"/>
              </a:spcAft>
              <a:buSzPct val="100000"/>
              <a:buChar char="●"/>
            </a:pPr>
            <a:r>
              <a:rPr lang="en" sz="1200" dirty="0"/>
              <a:t>In this model, the beta parameter, or coefficient, is frequently determined via maximum likelihood estimation (MLE). </a:t>
            </a:r>
            <a:endParaRPr sz="1200" dirty="0"/>
          </a:p>
          <a:p>
            <a:pPr marL="457200" lvl="0" indent="-300037" algn="just" rtl="0">
              <a:lnSpc>
                <a:spcPct val="150000"/>
              </a:lnSpc>
              <a:spcBef>
                <a:spcPts val="0"/>
              </a:spcBef>
              <a:spcAft>
                <a:spcPts val="0"/>
              </a:spcAft>
              <a:buSzPct val="100000"/>
              <a:buChar char="●"/>
            </a:pPr>
            <a:r>
              <a:rPr lang="en" sz="1200" dirty="0"/>
              <a:t>This approach iteratively examines alternative beta values in order to get the best fit of log odds. </a:t>
            </a:r>
            <a:endParaRPr sz="1200" dirty="0"/>
          </a:p>
          <a:p>
            <a:pPr marL="457200" lvl="0" indent="-300037" algn="just" rtl="0">
              <a:lnSpc>
                <a:spcPct val="150000"/>
              </a:lnSpc>
              <a:spcBef>
                <a:spcPts val="0"/>
              </a:spcBef>
              <a:spcAft>
                <a:spcPts val="0"/>
              </a:spcAft>
              <a:buSzPct val="100000"/>
              <a:buChar char="●"/>
            </a:pPr>
            <a:r>
              <a:rPr lang="en" sz="1200" dirty="0"/>
              <a:t>The log-likelihood function is produced by all of these rounds, and logistic regression aims to maximize this function to get the optimal parameter estimate. </a:t>
            </a:r>
            <a:endParaRPr sz="1200" dirty="0"/>
          </a:p>
          <a:p>
            <a:pPr marL="457200" lvl="0" indent="-300037" algn="just" rtl="0">
              <a:lnSpc>
                <a:spcPct val="150000"/>
              </a:lnSpc>
              <a:spcBef>
                <a:spcPts val="0"/>
              </a:spcBef>
              <a:spcAft>
                <a:spcPts val="0"/>
              </a:spcAft>
              <a:buSzPct val="100000"/>
              <a:buChar char="●"/>
            </a:pPr>
            <a:r>
              <a:rPr lang="en" sz="1200" dirty="0"/>
              <a:t>Once the best coefficient (or coefficients, if more than one independent variable is present) is determined, the conditional probabilities for each observation may be computed, recorded, and totaled to provide a forecast probability.</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275063"/>
            <a:ext cx="8520600" cy="87741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Modeling</a:t>
            </a:r>
            <a:endParaRPr dirty="0"/>
          </a:p>
        </p:txBody>
      </p:sp>
      <p:sp>
        <p:nvSpPr>
          <p:cNvPr id="138" name="Google Shape;138;p25"/>
          <p:cNvSpPr txBox="1">
            <a:spLocks noGrp="1"/>
          </p:cNvSpPr>
          <p:nvPr>
            <p:ph type="body" idx="1"/>
          </p:nvPr>
        </p:nvSpPr>
        <p:spPr>
          <a:xfrm>
            <a:off x="311700" y="1152475"/>
            <a:ext cx="8693404" cy="3870938"/>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61111"/>
              <a:buFont typeface="Arial"/>
              <a:buNone/>
            </a:pPr>
            <a:r>
              <a:rPr lang="en" sz="6400" dirty="0"/>
              <a:t>SVM</a:t>
            </a:r>
            <a:endParaRPr lang="en-US" sz="6400" dirty="0"/>
          </a:p>
          <a:p>
            <a:pPr marL="457200" lvl="0" indent="-300037" algn="just" rtl="0">
              <a:lnSpc>
                <a:spcPct val="150000"/>
              </a:lnSpc>
              <a:spcBef>
                <a:spcPts val="1200"/>
              </a:spcBef>
              <a:spcAft>
                <a:spcPts val="0"/>
              </a:spcAft>
              <a:buSzPct val="100000"/>
              <a:buChar char="●"/>
            </a:pPr>
            <a:r>
              <a:rPr lang="en-US" sz="4800" dirty="0"/>
              <a:t>Many people favor support vector machines because they generate substantial accuracy while using minimal computing power. </a:t>
            </a:r>
          </a:p>
          <a:p>
            <a:pPr marL="457200" lvl="0" indent="-300037" algn="just" rtl="0">
              <a:lnSpc>
                <a:spcPct val="150000"/>
              </a:lnSpc>
              <a:spcBef>
                <a:spcPts val="0"/>
              </a:spcBef>
              <a:spcAft>
                <a:spcPts val="0"/>
              </a:spcAft>
              <a:buSzPct val="100000"/>
              <a:buChar char="●"/>
            </a:pPr>
            <a:r>
              <a:rPr lang="en" sz="4800" dirty="0"/>
              <a:t>SVM, or Support Vector Machine, may be used for both regression and classification applications. </a:t>
            </a:r>
            <a:endParaRPr sz="4800" dirty="0"/>
          </a:p>
          <a:p>
            <a:pPr marL="457200" lvl="0" indent="-300037" algn="just" rtl="0">
              <a:lnSpc>
                <a:spcPct val="150000"/>
              </a:lnSpc>
              <a:spcBef>
                <a:spcPts val="0"/>
              </a:spcBef>
              <a:spcAft>
                <a:spcPts val="0"/>
              </a:spcAft>
              <a:buSzPct val="100000"/>
              <a:buChar char="●"/>
            </a:pPr>
            <a:r>
              <a:rPr lang="en" sz="4800" dirty="0"/>
              <a:t>However, it is often employed in classification aims. </a:t>
            </a:r>
            <a:endParaRPr sz="4800" dirty="0"/>
          </a:p>
          <a:p>
            <a:pPr marL="457200" lvl="0" indent="-300037" algn="just" rtl="0">
              <a:lnSpc>
                <a:spcPct val="150000"/>
              </a:lnSpc>
              <a:spcBef>
                <a:spcPts val="0"/>
              </a:spcBef>
              <a:spcAft>
                <a:spcPts val="0"/>
              </a:spcAft>
              <a:buSzPct val="100000"/>
              <a:buChar char="●"/>
            </a:pPr>
            <a:r>
              <a:rPr lang="en" sz="4800" dirty="0"/>
              <a:t>The support vector machine method seeks a hyperplane in N-dimensional space (N — the number of features) that distinguishes between data points. </a:t>
            </a:r>
            <a:endParaRPr sz="4800" dirty="0"/>
          </a:p>
          <a:p>
            <a:pPr marL="457200" lvl="0" indent="-300037" algn="just" rtl="0">
              <a:lnSpc>
                <a:spcPct val="150000"/>
              </a:lnSpc>
              <a:spcBef>
                <a:spcPts val="0"/>
              </a:spcBef>
              <a:spcAft>
                <a:spcPts val="0"/>
              </a:spcAft>
              <a:buSzPct val="100000"/>
              <a:buChar char="●"/>
            </a:pPr>
            <a:r>
              <a:rPr lang="en" sz="4800" dirty="0"/>
              <a:t>There are several hyperplanes that might be used to split the two groups of data points. </a:t>
            </a:r>
            <a:endParaRPr sz="4800" dirty="0"/>
          </a:p>
          <a:p>
            <a:pPr marL="457200" lvl="0" indent="-300037" algn="just" rtl="0">
              <a:lnSpc>
                <a:spcPct val="150000"/>
              </a:lnSpc>
              <a:spcBef>
                <a:spcPts val="0"/>
              </a:spcBef>
              <a:spcAft>
                <a:spcPts val="0"/>
              </a:spcAft>
              <a:buSzPct val="100000"/>
              <a:buChar char="●"/>
            </a:pPr>
            <a:r>
              <a:rPr lang="en" sz="4800" dirty="0"/>
              <a:t>Our goal is to discover a plane with the greatest margin, or the greatest distance between data points from both classes. </a:t>
            </a:r>
            <a:endParaRPr sz="4800" dirty="0"/>
          </a:p>
          <a:p>
            <a:pPr marL="457200" lvl="0" indent="-300037" algn="just" rtl="0">
              <a:lnSpc>
                <a:spcPct val="150000"/>
              </a:lnSpc>
              <a:spcBef>
                <a:spcPts val="0"/>
              </a:spcBef>
              <a:spcAft>
                <a:spcPts val="0"/>
              </a:spcAft>
              <a:buSzPct val="100000"/>
              <a:buChar char="●"/>
            </a:pPr>
            <a:r>
              <a:rPr lang="en" sz="4800" dirty="0"/>
              <a:t>Maximizing the margin distance gives some reinforcement, allowing subsequent data points to be categorized with more certainty. </a:t>
            </a:r>
            <a:endParaRPr sz="4800" dirty="0"/>
          </a:p>
          <a:p>
            <a:pPr marL="457200" lvl="0" indent="-300037" algn="just" rtl="0">
              <a:lnSpc>
                <a:spcPct val="150000"/>
              </a:lnSpc>
              <a:spcBef>
                <a:spcPts val="0"/>
              </a:spcBef>
              <a:spcAft>
                <a:spcPts val="0"/>
              </a:spcAft>
              <a:buSzPct val="100000"/>
              <a:buChar char="●"/>
            </a:pPr>
            <a:r>
              <a:rPr lang="en" sz="4800" dirty="0"/>
              <a:t>Hyperplanes are decision boundaries that aid in the classification of data items. </a:t>
            </a:r>
            <a:endParaRPr sz="4800" dirty="0"/>
          </a:p>
          <a:p>
            <a:pPr marL="457200" lvl="0" indent="-300037" algn="just" rtl="0">
              <a:lnSpc>
                <a:spcPct val="150000"/>
              </a:lnSpc>
              <a:spcBef>
                <a:spcPts val="0"/>
              </a:spcBef>
              <a:spcAft>
                <a:spcPts val="0"/>
              </a:spcAft>
              <a:buSzPct val="100000"/>
              <a:buChar char="●"/>
            </a:pPr>
            <a:r>
              <a:rPr lang="en" sz="4800" dirty="0"/>
              <a:t>Data points on each side of the hyperplane might belong to distinct classes. Furthermore, the size of the hyperplane is determined by the number of features.</a:t>
            </a:r>
            <a:endParaRPr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30459" y="327102"/>
            <a:ext cx="8601841" cy="69062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Modeling</a:t>
            </a:r>
            <a:endParaRPr dirty="0"/>
          </a:p>
        </p:txBody>
      </p:sp>
      <p:sp>
        <p:nvSpPr>
          <p:cNvPr id="144" name="Google Shape;144;p26"/>
          <p:cNvSpPr txBox="1">
            <a:spLocks noGrp="1"/>
          </p:cNvSpPr>
          <p:nvPr>
            <p:ph type="body" idx="1"/>
          </p:nvPr>
        </p:nvSpPr>
        <p:spPr>
          <a:xfrm>
            <a:off x="311700" y="1152474"/>
            <a:ext cx="8520600" cy="3859363"/>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Clr>
                <a:schemeClr val="dk1"/>
              </a:buClr>
              <a:buSzPct val="61111"/>
              <a:buFont typeface="Arial"/>
              <a:buNone/>
            </a:pPr>
            <a:r>
              <a:rPr lang="en" sz="2300" dirty="0"/>
              <a:t>Adaboost Classifier</a:t>
            </a:r>
            <a:endParaRPr sz="2300" dirty="0"/>
          </a:p>
          <a:p>
            <a:pPr marL="457200" lvl="0" indent="-300037" algn="just" rtl="0">
              <a:lnSpc>
                <a:spcPct val="150000"/>
              </a:lnSpc>
              <a:spcBef>
                <a:spcPts val="1200"/>
              </a:spcBef>
              <a:spcAft>
                <a:spcPts val="0"/>
              </a:spcAft>
              <a:buSzPct val="100000"/>
              <a:buChar char="●"/>
            </a:pPr>
            <a:r>
              <a:rPr lang="en" dirty="0"/>
              <a:t>Boosting is a kind of machine learning ensemble technique in which models are added in sequential order and subsequent models in the sequence correct the predictions generated by earlier models in the sequence. </a:t>
            </a:r>
            <a:endParaRPr dirty="0"/>
          </a:p>
          <a:p>
            <a:pPr marL="457200" lvl="0" indent="-300037" algn="just" rtl="0">
              <a:lnSpc>
                <a:spcPct val="150000"/>
              </a:lnSpc>
              <a:spcBef>
                <a:spcPts val="0"/>
              </a:spcBef>
              <a:spcAft>
                <a:spcPts val="0"/>
              </a:spcAft>
              <a:buSzPct val="100000"/>
              <a:buChar char="●"/>
            </a:pPr>
            <a:r>
              <a:rPr lang="en" dirty="0"/>
              <a:t>AdaBoost, which stands for "Adaptive Boosting," is a boosting ensemble machine learning algorithm that was one of the first to be effective. </a:t>
            </a:r>
            <a:endParaRPr dirty="0"/>
          </a:p>
          <a:p>
            <a:pPr marL="457200" lvl="0" indent="-300037" algn="just" rtl="0">
              <a:lnSpc>
                <a:spcPct val="150000"/>
              </a:lnSpc>
              <a:spcBef>
                <a:spcPts val="0"/>
              </a:spcBef>
              <a:spcAft>
                <a:spcPts val="0"/>
              </a:spcAft>
              <a:buSzPct val="100000"/>
              <a:buChar char="●"/>
            </a:pPr>
            <a:r>
              <a:rPr lang="en" dirty="0"/>
              <a:t>Although alternative algorithms may be utilized, AdaBoost combines predictions from small one-level decision trees known as decision stumps. </a:t>
            </a:r>
            <a:endParaRPr dirty="0"/>
          </a:p>
          <a:p>
            <a:pPr marL="457200" lvl="0" indent="-300037" algn="just" rtl="0">
              <a:lnSpc>
                <a:spcPct val="150000"/>
              </a:lnSpc>
              <a:spcBef>
                <a:spcPts val="0"/>
              </a:spcBef>
              <a:spcAft>
                <a:spcPts val="0"/>
              </a:spcAft>
              <a:buSzPct val="100000"/>
              <a:buChar char="●"/>
            </a:pPr>
            <a:r>
              <a:rPr lang="en" dirty="0"/>
              <a:t>As the AdaBoost method aims to employ numerous weak models and modify their forecasts by adding further weak models, decision stump techniques are used. </a:t>
            </a:r>
            <a:endParaRPr dirty="0"/>
          </a:p>
          <a:p>
            <a:pPr marL="457200" lvl="0" indent="-300037" algn="just" rtl="0">
              <a:lnSpc>
                <a:spcPct val="150000"/>
              </a:lnSpc>
              <a:spcBef>
                <a:spcPts val="0"/>
              </a:spcBef>
              <a:spcAft>
                <a:spcPts val="0"/>
              </a:spcAft>
              <a:buSzPct val="100000"/>
              <a:buChar char="●"/>
            </a:pPr>
            <a:r>
              <a:rPr lang="en" dirty="0"/>
              <a:t>Starting with one decision tree, the training algorithm finds misclassified cases in the training dataset and gives those examples additional weight. </a:t>
            </a:r>
            <a:endParaRPr dirty="0"/>
          </a:p>
          <a:p>
            <a:pPr marL="457200" lvl="0" indent="-300037" algn="just" rtl="0">
              <a:lnSpc>
                <a:spcPct val="150000"/>
              </a:lnSpc>
              <a:spcBef>
                <a:spcPts val="0"/>
              </a:spcBef>
              <a:spcAft>
                <a:spcPts val="0"/>
              </a:spcAft>
              <a:buSzPct val="100000"/>
              <a:buChar char="●"/>
            </a:pPr>
            <a:r>
              <a:rPr lang="en" dirty="0"/>
              <a:t>Another tree is trained on the same data, but this time the misclassification mistakes are weighted. </a:t>
            </a:r>
            <a:endParaRPr dirty="0"/>
          </a:p>
          <a:p>
            <a:pPr marL="457200" lvl="0" indent="-300037" algn="just" rtl="0">
              <a:lnSpc>
                <a:spcPct val="150000"/>
              </a:lnSpc>
              <a:spcBef>
                <a:spcPts val="0"/>
              </a:spcBef>
              <a:spcAft>
                <a:spcPts val="0"/>
              </a:spcAft>
              <a:buSzPct val="100000"/>
              <a:buChar char="●"/>
            </a:pPr>
            <a:r>
              <a:rPr lang="en" dirty="0"/>
              <a:t>This procedure is continued until the required number of trees has been added.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a:t>
            </a:r>
            <a:endParaRPr/>
          </a:p>
        </p:txBody>
      </p:sp>
      <p:sp>
        <p:nvSpPr>
          <p:cNvPr id="150" name="Google Shape;150;p27"/>
          <p:cNvSpPr txBox="1">
            <a:spLocks noGrp="1"/>
          </p:cNvSpPr>
          <p:nvPr>
            <p:ph type="body" idx="1"/>
          </p:nvPr>
        </p:nvSpPr>
        <p:spPr>
          <a:xfrm>
            <a:off x="311700" y="1152475"/>
            <a:ext cx="8520600" cy="377834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Clr>
                <a:schemeClr val="dk1"/>
              </a:buClr>
              <a:buSzPct val="61111"/>
              <a:buFont typeface="Arial"/>
              <a:buNone/>
            </a:pPr>
            <a:r>
              <a:rPr lang="en" sz="1900" dirty="0"/>
              <a:t> XG Boosting</a:t>
            </a:r>
            <a:endParaRPr sz="1900" dirty="0"/>
          </a:p>
          <a:p>
            <a:pPr marL="457200" lvl="0" indent="-317182" algn="just" rtl="0">
              <a:lnSpc>
                <a:spcPct val="150000"/>
              </a:lnSpc>
              <a:spcBef>
                <a:spcPts val="1200"/>
              </a:spcBef>
              <a:spcAft>
                <a:spcPts val="0"/>
              </a:spcAft>
              <a:buSzPct val="100000"/>
              <a:buChar char="●"/>
            </a:pPr>
            <a:r>
              <a:rPr lang="en" sz="1900" dirty="0"/>
              <a:t>XGBoost </a:t>
            </a:r>
            <a:r>
              <a:rPr lang="en" dirty="0"/>
              <a:t>is a technique of ensemble learning. It is not always adequate to depend on the outcomes of a single machine learning model. </a:t>
            </a:r>
            <a:endParaRPr dirty="0"/>
          </a:p>
          <a:p>
            <a:pPr marL="457200" lvl="0" indent="-317182" algn="just" rtl="0">
              <a:lnSpc>
                <a:spcPct val="150000"/>
              </a:lnSpc>
              <a:spcBef>
                <a:spcPts val="0"/>
              </a:spcBef>
              <a:spcAft>
                <a:spcPts val="0"/>
              </a:spcAft>
              <a:buSzPct val="100000"/>
              <a:buChar char="●"/>
            </a:pPr>
            <a:r>
              <a:rPr lang="en" dirty="0"/>
              <a:t>Ensemble learning provides a methodical approach to combining the predictive capacity of numerous learners. </a:t>
            </a:r>
            <a:endParaRPr dirty="0"/>
          </a:p>
          <a:p>
            <a:pPr marL="457200" lvl="0" indent="-317182" algn="just" rtl="0">
              <a:lnSpc>
                <a:spcPct val="150000"/>
              </a:lnSpc>
              <a:spcBef>
                <a:spcPts val="0"/>
              </a:spcBef>
              <a:spcAft>
                <a:spcPts val="0"/>
              </a:spcAft>
              <a:buSzPct val="100000"/>
              <a:buChar char="●"/>
            </a:pPr>
            <a:r>
              <a:rPr lang="en" dirty="0"/>
              <a:t>The end result is a single model that aggregates the output of numerous models. </a:t>
            </a:r>
            <a:endParaRPr dirty="0"/>
          </a:p>
          <a:p>
            <a:pPr marL="457200" lvl="0" indent="-317182" algn="just" rtl="0">
              <a:lnSpc>
                <a:spcPct val="150000"/>
              </a:lnSpc>
              <a:spcBef>
                <a:spcPts val="0"/>
              </a:spcBef>
              <a:spcAft>
                <a:spcPts val="0"/>
              </a:spcAft>
              <a:buSzPct val="100000"/>
              <a:buChar char="●"/>
            </a:pPr>
            <a:r>
              <a:rPr lang="en" dirty="0"/>
              <a:t>Boosting trees are constructed consecutively, with each succeeding tree attempting to minimize the mistakes of the prior tree. </a:t>
            </a:r>
            <a:endParaRPr dirty="0"/>
          </a:p>
          <a:p>
            <a:pPr marL="457200" lvl="0" indent="-317182" algn="just" rtl="0">
              <a:lnSpc>
                <a:spcPct val="150000"/>
              </a:lnSpc>
              <a:spcBef>
                <a:spcPts val="0"/>
              </a:spcBef>
              <a:spcAft>
                <a:spcPts val="0"/>
              </a:spcAft>
              <a:buSzPct val="100000"/>
              <a:buChar char="●"/>
            </a:pPr>
            <a:r>
              <a:rPr lang="en" dirty="0"/>
              <a:t>Each tree learns from the trees that came before it and update the residual mistakes.</a:t>
            </a:r>
            <a:endParaRPr dirty="0"/>
          </a:p>
          <a:p>
            <a:pPr marL="457200" lvl="0" indent="-317182" algn="just" rtl="0">
              <a:lnSpc>
                <a:spcPct val="150000"/>
              </a:lnSpc>
              <a:spcBef>
                <a:spcPts val="0"/>
              </a:spcBef>
              <a:spcAft>
                <a:spcPts val="0"/>
              </a:spcAft>
              <a:buSzPct val="100000"/>
              <a:buChar char="●"/>
            </a:pPr>
            <a:r>
              <a:rPr lang="en" dirty="0"/>
              <a:t>As a result, the following tree in the sequence will learn from an updated version of the residuals.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4"/>
            <a:ext cx="8520600" cy="75966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285"/>
              <a:buFont typeface="Arial"/>
              <a:buNone/>
            </a:pPr>
            <a:r>
              <a:rPr lang="en" dirty="0"/>
              <a:t>Validation Method</a:t>
            </a:r>
            <a:endParaRPr dirty="0"/>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156" name="Google Shape;156;p28"/>
          <p:cNvSpPr txBox="1">
            <a:spLocks noGrp="1"/>
          </p:cNvSpPr>
          <p:nvPr>
            <p:ph type="body" idx="1"/>
          </p:nvPr>
        </p:nvSpPr>
        <p:spPr>
          <a:xfrm>
            <a:off x="601884" y="1319514"/>
            <a:ext cx="8310244" cy="3205818"/>
          </a:xfrm>
          <a:prstGeom prst="rect">
            <a:avLst/>
          </a:prstGeom>
        </p:spPr>
        <p:txBody>
          <a:bodyPr spcFirstLastPara="1" wrap="square" lIns="91425" tIns="91425" rIns="91425" bIns="91425" anchor="t" anchorCtr="0">
            <a:normAutofit fontScale="32500" lnSpcReduction="20000"/>
          </a:bodyPr>
          <a:lstStyle/>
          <a:p>
            <a:pPr marL="0" lvl="0" indent="0" algn="just" rtl="0">
              <a:lnSpc>
                <a:spcPct val="150000"/>
              </a:lnSpc>
              <a:spcBef>
                <a:spcPts val="0"/>
              </a:spcBef>
              <a:spcAft>
                <a:spcPts val="0"/>
              </a:spcAft>
              <a:buClr>
                <a:schemeClr val="dk1"/>
              </a:buClr>
              <a:buSzPct val="61111"/>
              <a:buFont typeface="Arial"/>
              <a:buNone/>
            </a:pPr>
            <a:r>
              <a:rPr lang="en" sz="4300" b="1" dirty="0">
                <a:solidFill>
                  <a:schemeClr val="tx1"/>
                </a:solidFill>
              </a:rPr>
              <a:t>True Positive (TP)</a:t>
            </a:r>
            <a:r>
              <a:rPr lang="en" sz="3500" dirty="0">
                <a:solidFill>
                  <a:schemeClr val="tx1"/>
                </a:solidFill>
              </a:rPr>
              <a:t>: </a:t>
            </a:r>
            <a:r>
              <a:rPr lang="en" sz="3500" dirty="0"/>
              <a:t>The projected value is the same as the actual value in this case. The actual value was positive, and the model predicted that the value would be positive.</a:t>
            </a:r>
            <a:endParaRPr sz="3500" dirty="0"/>
          </a:p>
          <a:p>
            <a:pPr marL="0" lvl="0" indent="0" algn="just" rtl="0">
              <a:lnSpc>
                <a:spcPct val="150000"/>
              </a:lnSpc>
              <a:spcBef>
                <a:spcPts val="1200"/>
              </a:spcBef>
              <a:spcAft>
                <a:spcPts val="0"/>
              </a:spcAft>
              <a:buClr>
                <a:schemeClr val="dk1"/>
              </a:buClr>
              <a:buSzPct val="61111"/>
              <a:buFont typeface="Arial"/>
              <a:buNone/>
            </a:pPr>
            <a:r>
              <a:rPr lang="en" sz="4300" b="1" dirty="0">
                <a:solidFill>
                  <a:schemeClr val="tx1"/>
                </a:solidFill>
              </a:rPr>
              <a:t>True Negative (TN): </a:t>
            </a:r>
            <a:r>
              <a:rPr lang="en" sz="3500" dirty="0"/>
              <a:t>True Negative (TN) indicates that the projected value is the same as the actual value. The actual value was negative, and the model predicted that the value would be negative as well.</a:t>
            </a:r>
            <a:endParaRPr sz="3500" dirty="0"/>
          </a:p>
          <a:p>
            <a:pPr marL="0" lvl="0" indent="0" algn="just" rtl="0">
              <a:lnSpc>
                <a:spcPct val="150000"/>
              </a:lnSpc>
              <a:spcBef>
                <a:spcPts val="1200"/>
              </a:spcBef>
              <a:spcAft>
                <a:spcPts val="0"/>
              </a:spcAft>
              <a:buClr>
                <a:schemeClr val="dk1"/>
              </a:buClr>
              <a:buSzPct val="61111"/>
              <a:buFont typeface="Arial"/>
              <a:buNone/>
            </a:pPr>
            <a:r>
              <a:rPr lang="en" sz="4300" b="1" dirty="0">
                <a:solidFill>
                  <a:schemeClr val="tx1"/>
                </a:solidFill>
              </a:rPr>
              <a:t>False Positive (FP): </a:t>
            </a:r>
            <a:r>
              <a:rPr lang="en" sz="3500" dirty="0"/>
              <a:t>The False Positive (FP) error is a Type 1 error. The expected value turned out to be incorrectly predicted. Although the actual number was negative, the model projected that it would be positive</a:t>
            </a:r>
            <a:r>
              <a:rPr lang="en" sz="2500" dirty="0"/>
              <a:t>.</a:t>
            </a:r>
            <a:endParaRPr sz="2500" dirty="0"/>
          </a:p>
          <a:p>
            <a:pPr marL="0" lvl="0" indent="0" algn="just" rtl="0">
              <a:lnSpc>
                <a:spcPct val="150000"/>
              </a:lnSpc>
              <a:spcBef>
                <a:spcPts val="1200"/>
              </a:spcBef>
              <a:spcAft>
                <a:spcPts val="0"/>
              </a:spcAft>
              <a:buClr>
                <a:schemeClr val="dk1"/>
              </a:buClr>
              <a:buSzPct val="61111"/>
              <a:buFont typeface="Arial"/>
              <a:buNone/>
            </a:pPr>
            <a:r>
              <a:rPr lang="en" sz="4300" b="1" dirty="0">
                <a:solidFill>
                  <a:schemeClr val="tx1"/>
                </a:solidFill>
              </a:rPr>
              <a:t>False Negative (FN)</a:t>
            </a:r>
            <a:r>
              <a:rPr lang="en-US" sz="4300" dirty="0">
                <a:solidFill>
                  <a:schemeClr val="tx1"/>
                </a:solidFill>
              </a:rPr>
              <a:t>: </a:t>
            </a:r>
            <a:r>
              <a:rPr lang="en-US" sz="3500" dirty="0"/>
              <a:t>A Type 2 error is a False Negative (FN). The expected value turned out to be incorrectly predicted. Although the actual number was positive, the model predicted that it would be negative.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60"/>
        <p:cNvGrpSpPr/>
        <p:nvPr/>
      </p:nvGrpSpPr>
      <p:grpSpPr>
        <a:xfrm>
          <a:off x="0" y="0"/>
          <a:ext cx="0" cy="0"/>
          <a:chOff x="0" y="0"/>
          <a:chExt cx="0" cy="0"/>
        </a:xfrm>
      </p:grpSpPr>
      <p:pic>
        <p:nvPicPr>
          <p:cNvPr id="204" name="Picture 203">
            <a:extLst>
              <a:ext uri="{FF2B5EF4-FFF2-40B4-BE49-F238E27FC236}">
                <a16:creationId xmlns:a16="http://schemas.microsoft.com/office/drawing/2014/main" id="{1530DCFF-08F5-434A-A0D5-F3E89407A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06" name="Picture 205">
            <a:extLst>
              <a:ext uri="{FF2B5EF4-FFF2-40B4-BE49-F238E27FC236}">
                <a16:creationId xmlns:a16="http://schemas.microsoft.com/office/drawing/2014/main" id="{24011A3A-9884-40BF-94F6-0625A0ADD3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08" name="Oval 207">
            <a:extLst>
              <a:ext uri="{FF2B5EF4-FFF2-40B4-BE49-F238E27FC236}">
                <a16:creationId xmlns:a16="http://schemas.microsoft.com/office/drawing/2014/main" id="{D6573690-978D-48A4-8645-0E01F8211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0" name="Picture 209">
            <a:extLst>
              <a:ext uri="{FF2B5EF4-FFF2-40B4-BE49-F238E27FC236}">
                <a16:creationId xmlns:a16="http://schemas.microsoft.com/office/drawing/2014/main" id="{D4B84446-184D-45CE-9532-48179EAE58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12" name="Picture 211">
            <a:extLst>
              <a:ext uri="{FF2B5EF4-FFF2-40B4-BE49-F238E27FC236}">
                <a16:creationId xmlns:a16="http://schemas.microsoft.com/office/drawing/2014/main" id="{C9229660-8639-44E7-B486-7436516E6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14" name="Rectangle 213">
            <a:extLst>
              <a:ext uri="{FF2B5EF4-FFF2-40B4-BE49-F238E27FC236}">
                <a16:creationId xmlns:a16="http://schemas.microsoft.com/office/drawing/2014/main" id="{858084FA-40DB-44FC-94DA-93AA71CD6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1" name="Google Shape;161;p29"/>
          <p:cNvSpPr txBox="1">
            <a:spLocks noGrp="1"/>
          </p:cNvSpPr>
          <p:nvPr>
            <p:ph type="title"/>
          </p:nvPr>
        </p:nvSpPr>
        <p:spPr>
          <a:xfrm>
            <a:off x="6631844" y="1085850"/>
            <a:ext cx="2026379" cy="2497185"/>
          </a:xfrm>
          <a:prstGeom prst="rect">
            <a:avLst/>
          </a:prstGeom>
        </p:spPr>
        <p:txBody>
          <a:bodyPr spcFirstLastPara="1" vert="horz" lIns="91440" tIns="45720" rIns="91440" bIns="45720" rtlCol="0" anchor="b" anchorCtr="0">
            <a:normAutofit/>
          </a:bodyPr>
          <a:lstStyle/>
          <a:p>
            <a:pPr marL="0" lvl="0" indent="0" defTabSz="457200">
              <a:spcBef>
                <a:spcPct val="0"/>
              </a:spcBef>
              <a:spcAft>
                <a:spcPts val="0"/>
              </a:spcAft>
            </a:pPr>
            <a:r>
              <a:rPr lang="en-US" sz="3600"/>
              <a:t>Results</a:t>
            </a:r>
          </a:p>
        </p:txBody>
      </p:sp>
      <p:sp>
        <p:nvSpPr>
          <p:cNvPr id="216" name="Rectangle 215">
            <a:extLst>
              <a:ext uri="{FF2B5EF4-FFF2-40B4-BE49-F238E27FC236}">
                <a16:creationId xmlns:a16="http://schemas.microsoft.com/office/drawing/2014/main" id="{F7C4BD98-A9E2-44C6-85CA-C1E1032E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5137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14">
            <a:extLst>
              <a:ext uri="{FF2B5EF4-FFF2-40B4-BE49-F238E27FC236}">
                <a16:creationId xmlns:a16="http://schemas.microsoft.com/office/drawing/2014/main" id="{6568C321-A745-46E8-9823-6809ADAB1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489" y="461907"/>
            <a:ext cx="5210114" cy="4219686"/>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 name="Google Shape;163;p29"/>
          <p:cNvPicPr preferRelativeResize="0"/>
          <p:nvPr/>
        </p:nvPicPr>
        <p:blipFill rotWithShape="1">
          <a:blip r:embed="rId8"/>
          <a:srcRect l="5763" r="-3" b="-3"/>
          <a:stretch/>
        </p:blipFill>
        <p:spPr>
          <a:xfrm>
            <a:off x="814671" y="825037"/>
            <a:ext cx="2189296" cy="1690133"/>
          </a:xfrm>
          <a:prstGeom prst="rect">
            <a:avLst/>
          </a:prstGeom>
          <a:noFill/>
          <a:effectLst/>
        </p:spPr>
      </p:pic>
      <p:pic>
        <p:nvPicPr>
          <p:cNvPr id="165" name="Google Shape;165;p29"/>
          <p:cNvPicPr preferRelativeResize="0"/>
          <p:nvPr/>
        </p:nvPicPr>
        <p:blipFill rotWithShape="1">
          <a:blip r:embed="rId9"/>
          <a:srcRect t="6719" r="-4" b="8675"/>
          <a:stretch/>
        </p:blipFill>
        <p:spPr>
          <a:xfrm>
            <a:off x="3117124" y="825039"/>
            <a:ext cx="2189298" cy="1690131"/>
          </a:xfrm>
          <a:prstGeom prst="rect">
            <a:avLst/>
          </a:prstGeom>
          <a:noFill/>
          <a:effectLst/>
        </p:spPr>
      </p:pic>
      <p:pic>
        <p:nvPicPr>
          <p:cNvPr id="162" name="Google Shape;162;p29"/>
          <p:cNvPicPr preferRelativeResize="0"/>
          <p:nvPr/>
        </p:nvPicPr>
        <p:blipFill rotWithShape="1">
          <a:blip r:embed="rId10"/>
          <a:srcRect t="13653" r="-1" b="19277"/>
          <a:stretch/>
        </p:blipFill>
        <p:spPr>
          <a:xfrm>
            <a:off x="814671" y="2628327"/>
            <a:ext cx="2189296" cy="1690133"/>
          </a:xfrm>
          <a:prstGeom prst="rect">
            <a:avLst/>
          </a:prstGeom>
          <a:noFill/>
          <a:effectLst/>
        </p:spPr>
      </p:pic>
      <p:pic>
        <p:nvPicPr>
          <p:cNvPr id="164" name="Google Shape;164;p29"/>
          <p:cNvPicPr preferRelativeResize="0"/>
          <p:nvPr/>
        </p:nvPicPr>
        <p:blipFill rotWithShape="1">
          <a:blip r:embed="rId11"/>
          <a:srcRect l="9813" r="20888" b="2"/>
          <a:stretch/>
        </p:blipFill>
        <p:spPr>
          <a:xfrm>
            <a:off x="3117124" y="2628327"/>
            <a:ext cx="2189298" cy="1690133"/>
          </a:xfrm>
          <a:prstGeom prst="rect">
            <a:avLst/>
          </a:prstGeom>
          <a:noFill/>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604646" y="603504"/>
            <a:ext cx="2641019" cy="3936492"/>
          </a:xfrm>
          <a:prstGeom prst="rect">
            <a:avLst/>
          </a:prstGeom>
        </p:spPr>
        <p:txBody>
          <a:bodyPr spcFirstLastPara="1" lIns="91425" tIns="91425" rIns="91425" bIns="91425" anchor="ctr" anchorCtr="0">
            <a:normAutofit/>
          </a:bodyPr>
          <a:lstStyle/>
          <a:p>
            <a:pPr marL="0" lvl="0" indent="0" algn="ctr" rtl="0">
              <a:spcBef>
                <a:spcPts val="0"/>
              </a:spcBef>
              <a:spcAft>
                <a:spcPts val="0"/>
              </a:spcAft>
              <a:buNone/>
            </a:pPr>
            <a:r>
              <a:rPr lang="en" dirty="0"/>
              <a:t>Conclusion</a:t>
            </a:r>
            <a:endParaRPr lang="en-US" dirty="0"/>
          </a:p>
        </p:txBody>
      </p:sp>
      <p:sp>
        <p:nvSpPr>
          <p:cNvPr id="171" name="Google Shape;171;p30"/>
          <p:cNvSpPr txBox="1">
            <a:spLocks noGrp="1"/>
          </p:cNvSpPr>
          <p:nvPr>
            <p:ph idx="1"/>
          </p:nvPr>
        </p:nvSpPr>
        <p:spPr>
          <a:xfrm>
            <a:off x="3731895" y="603503"/>
            <a:ext cx="4799948" cy="3936493"/>
          </a:xfrm>
          <a:prstGeom prst="rect">
            <a:avLst/>
          </a:prstGeom>
        </p:spPr>
        <p:txBody>
          <a:bodyPr spcFirstLastPara="1" lIns="91425" tIns="91425" rIns="91425" bIns="91425" anchor="ctr" anchorCtr="0">
            <a:normAutofit/>
          </a:bodyPr>
          <a:lstStyle/>
          <a:p>
            <a:pPr marL="0" lvl="0" indent="0" rtl="0">
              <a:spcBef>
                <a:spcPts val="0"/>
              </a:spcBef>
              <a:spcAft>
                <a:spcPts val="1200"/>
              </a:spcAft>
              <a:buNone/>
            </a:pPr>
            <a:r>
              <a:rPr lang="en" dirty="0"/>
              <a:t>We can see the models are not as accurate in predicting surprise, and angry emotions and it makes sense also because audio files of these emotions differ from other audio files in a lot of ways like pitch, speed, etc whereas We overall achieved 76% accuracy on our test data using Xg Boosting algorithm and it’s decent but we can improve it more by applying more augmentation techniques and using other feature extraction methods.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8B4E-3926-593F-D30B-CA8DDD2BE9E0}"/>
              </a:ext>
            </a:extLst>
          </p:cNvPr>
          <p:cNvSpPr>
            <a:spLocks noGrp="1"/>
          </p:cNvSpPr>
          <p:nvPr>
            <p:ph type="title"/>
          </p:nvPr>
        </p:nvSpPr>
        <p:spPr>
          <a:xfrm>
            <a:off x="484584" y="339538"/>
            <a:ext cx="7052806" cy="683919"/>
          </a:xfrm>
        </p:spPr>
        <p:txBody>
          <a:bodyPr/>
          <a:lstStyle/>
          <a:p>
            <a:r>
              <a:rPr lang="en-US" dirty="0"/>
              <a:t>GROUP MEMBERS &amp; ROLES</a:t>
            </a:r>
          </a:p>
        </p:txBody>
      </p:sp>
      <p:sp>
        <p:nvSpPr>
          <p:cNvPr id="3" name="Content Placeholder 2">
            <a:extLst>
              <a:ext uri="{FF2B5EF4-FFF2-40B4-BE49-F238E27FC236}">
                <a16:creationId xmlns:a16="http://schemas.microsoft.com/office/drawing/2014/main" id="{ACFDD58F-D368-3AC9-4D0A-3B2C80F2C087}"/>
              </a:ext>
            </a:extLst>
          </p:cNvPr>
          <p:cNvSpPr>
            <a:spLocks noGrp="1"/>
          </p:cNvSpPr>
          <p:nvPr>
            <p:ph idx="1"/>
          </p:nvPr>
        </p:nvSpPr>
        <p:spPr>
          <a:xfrm>
            <a:off x="827484" y="1092821"/>
            <a:ext cx="6709906" cy="3593480"/>
          </a:xfrm>
        </p:spPr>
        <p:txBody>
          <a:bodyPr/>
          <a:lstStyle/>
          <a:p>
            <a:r>
              <a:rPr lang="en-US" dirty="0"/>
              <a:t>Jayapal Reddy Myaka , 700741818</a:t>
            </a:r>
          </a:p>
          <a:p>
            <a:r>
              <a:rPr lang="en-US" dirty="0"/>
              <a:t>Asha Pasupulate , 700725847</a:t>
            </a:r>
          </a:p>
          <a:p>
            <a:r>
              <a:rPr lang="en-US" dirty="0"/>
              <a:t>Pramod Reddy Parshepu , 700727037</a:t>
            </a:r>
          </a:p>
          <a:p>
            <a:r>
              <a:rPr lang="en-US" dirty="0"/>
              <a:t>Pranathi Reddy Mamidi , 700742261</a:t>
            </a:r>
          </a:p>
          <a:p>
            <a:endParaRPr lang="en-US" dirty="0"/>
          </a:p>
          <a:p>
            <a:r>
              <a:rPr lang="en-US" dirty="0"/>
              <a:t>a. Pramod - Dataset &amp; visualizations</a:t>
            </a:r>
          </a:p>
          <a:p>
            <a:r>
              <a:rPr lang="en-US" dirty="0"/>
              <a:t>b. Asha - Detailed design of features and analysis.</a:t>
            </a:r>
          </a:p>
          <a:p>
            <a:r>
              <a:rPr lang="en-US" dirty="0"/>
              <a:t>c. Jayapal - Implementation &amp; preliminary results.</a:t>
            </a:r>
          </a:p>
          <a:p>
            <a:r>
              <a:rPr lang="en-US" dirty="0"/>
              <a:t>d. Pranathi  - Project management, documentation, and report.</a:t>
            </a:r>
          </a:p>
          <a:p>
            <a:pPr marL="0" indent="0">
              <a:buNone/>
            </a:pPr>
            <a:endParaRPr lang="en-US" dirty="0"/>
          </a:p>
        </p:txBody>
      </p:sp>
    </p:spTree>
    <p:extLst>
      <p:ext uri="{BB962C8B-B14F-4D97-AF65-F5344CB8AC3E}">
        <p14:creationId xmlns:p14="http://schemas.microsoft.com/office/powerpoint/2010/main" val="30229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pic>
        <p:nvPicPr>
          <p:cNvPr id="65" name="Picture 64">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7" name="Picture 66">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69" name="Oval 6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1" name="Picture 7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3" name="Picture 72">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5" name="Rectangle 74">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9" name="Rectangle 7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83" name="Freeform: Shape 8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59" name="Google Shape;59;p14"/>
          <p:cNvSpPr txBox="1">
            <a:spLocks noGrp="1"/>
          </p:cNvSpPr>
          <p:nvPr>
            <p:ph type="title"/>
          </p:nvPr>
        </p:nvSpPr>
        <p:spPr>
          <a:xfrm>
            <a:off x="827484" y="339538"/>
            <a:ext cx="6710641" cy="1050398"/>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200" b="0" i="0" kern="1200">
                <a:solidFill>
                  <a:srgbClr val="FFFFFF"/>
                </a:solidFill>
                <a:latin typeface="+mj-lt"/>
                <a:ea typeface="+mj-ea"/>
                <a:cs typeface="+mj-cs"/>
              </a:rPr>
              <a:t>Introduction</a:t>
            </a:r>
          </a:p>
        </p:txBody>
      </p:sp>
      <p:sp>
        <p:nvSpPr>
          <p:cNvPr id="60" name="Google Shape;60;p14"/>
          <p:cNvSpPr txBox="1">
            <a:spLocks noGrp="1"/>
          </p:cNvSpPr>
          <p:nvPr>
            <p:ph type="body" idx="1"/>
          </p:nvPr>
        </p:nvSpPr>
        <p:spPr>
          <a:xfrm>
            <a:off x="827484" y="2072640"/>
            <a:ext cx="7515225" cy="2824045"/>
          </a:xfrm>
          <a:prstGeom prst="rect">
            <a:avLst/>
          </a:prstGeom>
        </p:spPr>
        <p:txBody>
          <a:bodyPr spcFirstLastPara="1" vert="horz" lIns="91440" tIns="45720" rIns="91440" bIns="45720" rtlCol="0" anchorCtr="0">
            <a:normAutofit/>
          </a:bodyPr>
          <a:lstStyle/>
          <a:p>
            <a:pPr marL="457200" lvl="0" indent="-334327" defTabSz="457200">
              <a:lnSpc>
                <a:spcPct val="90000"/>
              </a:lnSpc>
              <a:spcBef>
                <a:spcPts val="1000"/>
              </a:spcBef>
              <a:buSzPct val="80000"/>
              <a:buFont typeface="Wingdings" pitchFamily="2" charset="2"/>
              <a:buChar char="Ø"/>
            </a:pPr>
            <a:r>
              <a:rPr lang="en-US" sz="1000" dirty="0"/>
              <a:t>One of the most natural ways we as humans may communicate is through speaking. </a:t>
            </a:r>
          </a:p>
          <a:p>
            <a:pPr marL="457200" lvl="0" indent="-334327" defTabSz="457200">
              <a:lnSpc>
                <a:spcPct val="90000"/>
              </a:lnSpc>
              <a:spcBef>
                <a:spcPts val="1000"/>
              </a:spcBef>
              <a:buSzPct val="80000"/>
              <a:buFont typeface="Wingdings" pitchFamily="2" charset="2"/>
              <a:buChar char="Ø"/>
            </a:pPr>
            <a:r>
              <a:rPr lang="en-US" sz="1000" dirty="0"/>
              <a:t>We rely on it so much that we understand its significance while using other modes of communication such as emails and text messages, where we frequently employ emojis to represent the emotions associated with the messages. </a:t>
            </a:r>
          </a:p>
          <a:p>
            <a:pPr marL="457200" lvl="0" indent="-334327" defTabSz="457200">
              <a:lnSpc>
                <a:spcPct val="90000"/>
              </a:lnSpc>
              <a:spcBef>
                <a:spcPts val="1000"/>
              </a:spcBef>
              <a:buSzPct val="80000"/>
              <a:buFont typeface="Wingdings" pitchFamily="2" charset="2"/>
              <a:buChar char="Ø"/>
            </a:pPr>
            <a:r>
              <a:rPr lang="en-US" sz="1000" dirty="0"/>
              <a:t>Because emotions play such an important role in communication, detecting and analyzing them is critical in today's digital age of remote communication. </a:t>
            </a:r>
          </a:p>
          <a:p>
            <a:pPr marL="457200" lvl="0" indent="-334327" defTabSz="457200">
              <a:lnSpc>
                <a:spcPct val="90000"/>
              </a:lnSpc>
              <a:spcBef>
                <a:spcPts val="1000"/>
              </a:spcBef>
              <a:buSzPct val="80000"/>
              <a:buFont typeface="Wingdings" pitchFamily="2" charset="2"/>
              <a:buChar char="Ø"/>
            </a:pPr>
            <a:r>
              <a:rPr lang="en-US" sz="1000" dirty="0"/>
              <a:t>Because emotions are subjective, detecting them is a difficult task. </a:t>
            </a:r>
          </a:p>
          <a:p>
            <a:pPr marL="457200" lvl="0" indent="-334327" defTabSz="457200">
              <a:lnSpc>
                <a:spcPct val="90000"/>
              </a:lnSpc>
              <a:spcBef>
                <a:spcPts val="1000"/>
              </a:spcBef>
              <a:buSzPct val="80000"/>
              <a:buFont typeface="Wingdings" pitchFamily="2" charset="2"/>
              <a:buChar char="Ø"/>
            </a:pPr>
            <a:r>
              <a:rPr lang="en-US" sz="1000" dirty="0"/>
              <a:t>The problem of speech emotion recognition can be solved by analyzing one or more of these features. </a:t>
            </a:r>
          </a:p>
          <a:p>
            <a:pPr marL="457200" lvl="0" indent="-334327" defTabSz="457200">
              <a:lnSpc>
                <a:spcPct val="90000"/>
              </a:lnSpc>
              <a:spcBef>
                <a:spcPts val="1000"/>
              </a:spcBef>
              <a:buSzPct val="80000"/>
              <a:buFont typeface="Wingdings" pitchFamily="2" charset="2"/>
              <a:buChar char="Ø"/>
            </a:pPr>
            <a:r>
              <a:rPr lang="en-US" sz="1000" dirty="0"/>
              <a:t>Following the lexical characteristics would need a transcript of the speech, which would necessitate an additional step of text extraction from speech if one wanted to predict emotions from real-time audio.</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04646" y="603504"/>
            <a:ext cx="2641019" cy="3936492"/>
          </a:xfrm>
          <a:prstGeom prst="rect">
            <a:avLst/>
          </a:prstGeom>
        </p:spPr>
        <p:txBody>
          <a:bodyPr spcFirstLastPara="1" vert="horz" lIns="91440" tIns="45720" rIns="91440" bIns="45720" rtlCol="0" anchor="ctr" anchorCtr="0">
            <a:normAutofit/>
          </a:bodyPr>
          <a:lstStyle/>
          <a:p>
            <a:pPr marL="0" lvl="0" indent="0" algn="ctr" defTabSz="457200">
              <a:spcBef>
                <a:spcPct val="0"/>
              </a:spcBef>
              <a:spcAft>
                <a:spcPts val="0"/>
              </a:spcAft>
              <a:buClr>
                <a:schemeClr val="dk1"/>
              </a:buClr>
              <a:buSzPct val="39285"/>
            </a:pPr>
            <a:r>
              <a:rPr lang="en-US" sz="4200" b="0" i="0" kern="1200" dirty="0">
                <a:solidFill>
                  <a:schemeClr val="tx2"/>
                </a:solidFill>
                <a:latin typeface="+mj-lt"/>
                <a:ea typeface="+mj-ea"/>
                <a:cs typeface="+mj-cs"/>
              </a:rPr>
              <a:t>Data Source</a:t>
            </a:r>
          </a:p>
        </p:txBody>
      </p:sp>
      <p:sp>
        <p:nvSpPr>
          <p:cNvPr id="66" name="Google Shape;66;p15"/>
          <p:cNvSpPr txBox="1">
            <a:spLocks noGrp="1"/>
          </p:cNvSpPr>
          <p:nvPr>
            <p:ph type="body" idx="1"/>
          </p:nvPr>
        </p:nvSpPr>
        <p:spPr>
          <a:xfrm>
            <a:off x="2985605" y="478514"/>
            <a:ext cx="5646665" cy="4950212"/>
          </a:xfrm>
          <a:prstGeom prst="rect">
            <a:avLst/>
          </a:prstGeom>
        </p:spPr>
        <p:txBody>
          <a:bodyPr spcFirstLastPara="1" vert="horz" lIns="91440" tIns="45720" rIns="91440" bIns="45720" rtlCol="0" anchor="ctr" anchorCtr="0">
            <a:normAutofit/>
          </a:bodyPr>
          <a:lstStyle/>
          <a:p>
            <a:pPr marL="457200" lvl="0" indent="-308610" defTabSz="457200">
              <a:lnSpc>
                <a:spcPct val="90000"/>
              </a:lnSpc>
              <a:spcBef>
                <a:spcPts val="1000"/>
              </a:spcBef>
              <a:buSzPct val="80000"/>
              <a:buFont typeface="Wingdings 3" charset="2"/>
              <a:buChar char=""/>
            </a:pPr>
            <a:r>
              <a:rPr lang="en-US" sz="1200" dirty="0"/>
              <a:t>For this project, we will be using the RAVDESS dataset which is the abbreviated form of the Ryerson Audio-Visual Database of Emotional Speech and Song dataset. </a:t>
            </a:r>
          </a:p>
          <a:p>
            <a:pPr marL="457200" lvl="0" indent="-308610" defTabSz="457200">
              <a:lnSpc>
                <a:spcPct val="90000"/>
              </a:lnSpc>
              <a:spcBef>
                <a:spcPts val="1000"/>
              </a:spcBef>
              <a:buSzPct val="80000"/>
              <a:buFont typeface="Wingdings 3" charset="2"/>
              <a:buChar char=""/>
            </a:pPr>
            <a:r>
              <a:rPr lang="en-US" sz="1200" dirty="0"/>
              <a:t>Ryerson Audio-Visual Database of Emotional Speech and Song (RAVDESS) which is a Speech audio-only file (16bit, 48kHz .wav) from the RAVDESS. </a:t>
            </a:r>
          </a:p>
          <a:p>
            <a:pPr marL="457200" lvl="0" indent="-308610" defTabSz="457200">
              <a:lnSpc>
                <a:spcPct val="90000"/>
              </a:lnSpc>
              <a:spcBef>
                <a:spcPts val="1000"/>
              </a:spcBef>
              <a:buSzPct val="80000"/>
              <a:buFont typeface="Wingdings 3" charset="2"/>
              <a:buChar char=""/>
            </a:pPr>
            <a:r>
              <a:rPr lang="en-US" sz="1200" dirty="0"/>
              <a:t>The complete dataset of speech and song, audio, and video (24.8 GB) is available from </a:t>
            </a:r>
            <a:r>
              <a:rPr lang="en-US" sz="1200" dirty="0" err="1"/>
              <a:t>Zenodo</a:t>
            </a:r>
            <a:r>
              <a:rPr lang="en-US" sz="1200" dirty="0"/>
              <a:t>. </a:t>
            </a:r>
          </a:p>
          <a:p>
            <a:pPr marL="457200" lvl="0" indent="-308610" defTabSz="457200">
              <a:lnSpc>
                <a:spcPct val="90000"/>
              </a:lnSpc>
              <a:spcBef>
                <a:spcPts val="1000"/>
              </a:spcBef>
              <a:buSzPct val="80000"/>
              <a:buFont typeface="Wingdings 3" charset="2"/>
              <a:buChar char=""/>
            </a:pPr>
            <a:r>
              <a:rPr lang="en-US" sz="1200" dirty="0"/>
              <a:t>Construction and perceptual validation of the RAVDESS are described in our Open Access paper in </a:t>
            </a:r>
            <a:r>
              <a:rPr lang="en-US" sz="1200" dirty="0" err="1"/>
              <a:t>PLoS</a:t>
            </a:r>
            <a:r>
              <a:rPr lang="en-US" sz="1200" dirty="0"/>
              <a:t> ONE.</a:t>
            </a:r>
          </a:p>
          <a:p>
            <a:pPr marL="457200" lvl="0" indent="-308610" defTabSz="457200">
              <a:lnSpc>
                <a:spcPct val="90000"/>
              </a:lnSpc>
              <a:spcBef>
                <a:spcPts val="1000"/>
              </a:spcBef>
              <a:buSzPct val="80000"/>
              <a:buFont typeface="Wingdings 3" charset="2"/>
              <a:buChar char=""/>
            </a:pPr>
            <a:r>
              <a:rPr lang="en-US" sz="1200" dirty="0"/>
              <a:t>This portion of the RAVDESS contains 1440 files: 60 trials per actor x 24 actors = 1440. </a:t>
            </a:r>
          </a:p>
          <a:p>
            <a:pPr marL="457200" lvl="0" indent="-308610" defTabSz="457200">
              <a:lnSpc>
                <a:spcPct val="90000"/>
              </a:lnSpc>
              <a:spcBef>
                <a:spcPts val="1000"/>
              </a:spcBef>
              <a:buSzPct val="80000"/>
              <a:buFont typeface="Wingdings 3" charset="2"/>
              <a:buChar char=""/>
            </a:pPr>
            <a:r>
              <a:rPr lang="en-US" sz="1200" dirty="0"/>
              <a:t>The RAVDESS contains 24 professional actors (12 female, 12 male), vocalizing two lexically-matched statements in a neutral North American accent. </a:t>
            </a:r>
          </a:p>
          <a:p>
            <a:pPr marL="457200" lvl="0" indent="-308610" defTabSz="457200">
              <a:lnSpc>
                <a:spcPct val="90000"/>
              </a:lnSpc>
              <a:spcBef>
                <a:spcPts val="1000"/>
              </a:spcBef>
              <a:buSzPct val="80000"/>
              <a:buFont typeface="Wingdings 3" charset="2"/>
              <a:buChar char=""/>
            </a:pPr>
            <a:r>
              <a:rPr lang="en-US" sz="1200" dirty="0"/>
              <a:t>Speech emotions include calm, happy, sad, angry, fearful, surprise, and disgust. </a:t>
            </a:r>
          </a:p>
          <a:p>
            <a:pPr marL="457200" lvl="0" indent="-308610" defTabSz="457200">
              <a:lnSpc>
                <a:spcPct val="90000"/>
              </a:lnSpc>
              <a:spcBef>
                <a:spcPts val="1000"/>
              </a:spcBef>
              <a:buSzPct val="80000"/>
              <a:buFont typeface="Wingdings 3" charset="2"/>
              <a:buChar char=""/>
            </a:pPr>
            <a:r>
              <a:rPr lang="en-US" sz="1200" dirty="0"/>
              <a:t>Each expression is produced at two levels of emotional intensity (normal, and strong), with an additional neutral expression.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solidFill>
                  <a:schemeClr val="bg1">
                    <a:lumMod val="95000"/>
                    <a:lumOff val="5000"/>
                  </a:schemeClr>
                </a:solidFill>
              </a:rPr>
              <a:t>Data Visualization and Exploration</a:t>
            </a:r>
            <a:endParaRPr dirty="0">
              <a:solidFill>
                <a:schemeClr val="bg1">
                  <a:lumMod val="95000"/>
                  <a:lumOff val="5000"/>
                </a:schemeClr>
              </a:solidFill>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pic>
        <p:nvPicPr>
          <p:cNvPr id="72" name="Google Shape;72;p16"/>
          <p:cNvPicPr preferRelativeResize="0"/>
          <p:nvPr/>
        </p:nvPicPr>
        <p:blipFill>
          <a:blip r:embed="rId4">
            <a:alphaModFix/>
          </a:blip>
          <a:stretch>
            <a:fillRect/>
          </a:stretch>
        </p:blipFill>
        <p:spPr>
          <a:xfrm>
            <a:off x="1041633" y="1212987"/>
            <a:ext cx="3200400" cy="2295525"/>
          </a:xfrm>
          <a:prstGeom prst="rect">
            <a:avLst/>
          </a:prstGeom>
          <a:noFill/>
          <a:ln>
            <a:noFill/>
          </a:ln>
        </p:spPr>
      </p:pic>
      <p:pic>
        <p:nvPicPr>
          <p:cNvPr id="73" name="Google Shape;73;p16"/>
          <p:cNvPicPr preferRelativeResize="0"/>
          <p:nvPr/>
        </p:nvPicPr>
        <p:blipFill>
          <a:blip r:embed="rId5">
            <a:alphaModFix/>
          </a:blip>
          <a:stretch>
            <a:fillRect/>
          </a:stretch>
        </p:blipFill>
        <p:spPr>
          <a:xfrm>
            <a:off x="5277200" y="1170125"/>
            <a:ext cx="3200400" cy="1190625"/>
          </a:xfrm>
          <a:prstGeom prst="rect">
            <a:avLst/>
          </a:prstGeom>
          <a:noFill/>
          <a:ln>
            <a:noFill/>
          </a:ln>
        </p:spPr>
      </p:pic>
      <p:pic>
        <p:nvPicPr>
          <p:cNvPr id="74" name="Google Shape;74;p16"/>
          <p:cNvPicPr preferRelativeResize="0"/>
          <p:nvPr/>
        </p:nvPicPr>
        <p:blipFill>
          <a:blip r:embed="rId6">
            <a:alphaModFix/>
          </a:blip>
          <a:stretch>
            <a:fillRect/>
          </a:stretch>
        </p:blipFill>
        <p:spPr>
          <a:xfrm>
            <a:off x="5277200" y="2571750"/>
            <a:ext cx="3200400" cy="1076325"/>
          </a:xfrm>
          <a:prstGeom prst="rect">
            <a:avLst/>
          </a:prstGeom>
          <a:noFill/>
          <a:ln>
            <a:noFill/>
          </a:ln>
        </p:spPr>
      </p:pic>
      <p:pic>
        <p:nvPicPr>
          <p:cNvPr id="75" name="Google Shape;75;p16"/>
          <p:cNvPicPr preferRelativeResize="0"/>
          <p:nvPr/>
        </p:nvPicPr>
        <p:blipFill>
          <a:blip r:embed="rId7">
            <a:alphaModFix/>
          </a:blip>
          <a:stretch>
            <a:fillRect/>
          </a:stretch>
        </p:blipFill>
        <p:spPr>
          <a:xfrm>
            <a:off x="862614" y="3741875"/>
            <a:ext cx="3558438" cy="1314450"/>
          </a:xfrm>
          <a:prstGeom prst="rect">
            <a:avLst/>
          </a:prstGeom>
          <a:noFill/>
          <a:ln>
            <a:noFill/>
          </a:ln>
        </p:spPr>
      </p:pic>
      <p:pic>
        <p:nvPicPr>
          <p:cNvPr id="76" name="Google Shape;76;p16"/>
          <p:cNvPicPr preferRelativeResize="0"/>
          <p:nvPr/>
        </p:nvPicPr>
        <p:blipFill>
          <a:blip r:embed="rId8">
            <a:alphaModFix/>
          </a:blip>
          <a:stretch>
            <a:fillRect/>
          </a:stretch>
        </p:blipFill>
        <p:spPr>
          <a:xfrm>
            <a:off x="5277200" y="3859075"/>
            <a:ext cx="3200400" cy="10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42209" y="176679"/>
            <a:ext cx="3058470" cy="969450"/>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buClr>
                <a:schemeClr val="dk1"/>
              </a:buClr>
              <a:buSzPct val="39285"/>
            </a:pPr>
            <a:r>
              <a:rPr lang="en-US" sz="2200" b="1" dirty="0"/>
              <a:t>Data Visualization and Exploration</a:t>
            </a:r>
          </a:p>
        </p:txBody>
      </p:sp>
      <p:sp>
        <p:nvSpPr>
          <p:cNvPr id="85" name="Google Shape;85;p17"/>
          <p:cNvSpPr txBox="1"/>
          <p:nvPr/>
        </p:nvSpPr>
        <p:spPr>
          <a:xfrm>
            <a:off x="3409" y="1469985"/>
            <a:ext cx="3397270" cy="3175953"/>
          </a:xfrm>
          <a:prstGeom prst="rect">
            <a:avLst/>
          </a:prstGeom>
        </p:spPr>
        <p:txBody>
          <a:bodyPr spcFirstLastPara="1" vert="horz" lIns="91440" tIns="45720" rIns="91440" bIns="45720" rtlCol="0" anchorCtr="0">
            <a:normAutofit fontScale="32500" lnSpcReduction="20000"/>
          </a:bodyPr>
          <a:lstStyle/>
          <a:p>
            <a:pPr marL="457200" lvl="0" indent="-304800">
              <a:lnSpc>
                <a:spcPct val="90000"/>
              </a:lnSpc>
              <a:spcBef>
                <a:spcPts val="1000"/>
              </a:spcBef>
              <a:buClr>
                <a:schemeClr val="bg2">
                  <a:lumMod val="40000"/>
                  <a:lumOff val="60000"/>
                </a:schemeClr>
              </a:buClr>
              <a:buSzPct val="80000"/>
              <a:buFont typeface="Wingdings 3" charset="2"/>
              <a:buChar char=""/>
            </a:pPr>
            <a:r>
              <a:rPr lang="en-US" sz="4400" dirty="0">
                <a:latin typeface="+mj-lt"/>
                <a:ea typeface="+mj-ea"/>
                <a:cs typeface="+mj-cs"/>
              </a:rPr>
              <a:t>We can also plot </a:t>
            </a:r>
            <a:r>
              <a:rPr lang="en-US" sz="4400" dirty="0" err="1">
                <a:latin typeface="+mj-lt"/>
                <a:ea typeface="+mj-ea"/>
                <a:cs typeface="+mj-cs"/>
              </a:rPr>
              <a:t>waveplots</a:t>
            </a:r>
            <a:r>
              <a:rPr lang="en-US" sz="4400" dirty="0">
                <a:latin typeface="+mj-lt"/>
                <a:ea typeface="+mj-ea"/>
                <a:cs typeface="+mj-cs"/>
              </a:rPr>
              <a:t> and spectrograms for audio signals.</a:t>
            </a:r>
          </a:p>
          <a:p>
            <a:pPr marL="457200" lvl="0" indent="-304800">
              <a:lnSpc>
                <a:spcPct val="90000"/>
              </a:lnSpc>
              <a:spcBef>
                <a:spcPts val="1000"/>
              </a:spcBef>
              <a:buClr>
                <a:schemeClr val="bg2">
                  <a:lumMod val="40000"/>
                  <a:lumOff val="60000"/>
                </a:schemeClr>
              </a:buClr>
              <a:buSzPct val="80000"/>
              <a:buFont typeface="Wingdings 3" charset="2"/>
              <a:buChar char=""/>
            </a:pPr>
            <a:r>
              <a:rPr lang="en-US" sz="4400" dirty="0" err="1">
                <a:latin typeface="+mj-lt"/>
                <a:ea typeface="+mj-ea"/>
                <a:cs typeface="+mj-cs"/>
              </a:rPr>
              <a:t>Waveplots</a:t>
            </a:r>
            <a:r>
              <a:rPr lang="en-US" sz="4400" dirty="0">
                <a:latin typeface="+mj-lt"/>
                <a:ea typeface="+mj-ea"/>
                <a:cs typeface="+mj-cs"/>
              </a:rPr>
              <a:t> let us know the loudness of the audio at a given time. </a:t>
            </a:r>
          </a:p>
          <a:p>
            <a:pPr marL="457200" lvl="0" indent="-304800">
              <a:lnSpc>
                <a:spcPct val="90000"/>
              </a:lnSpc>
              <a:spcBef>
                <a:spcPts val="1000"/>
              </a:spcBef>
              <a:buClr>
                <a:schemeClr val="bg2">
                  <a:lumMod val="40000"/>
                  <a:lumOff val="60000"/>
                </a:schemeClr>
              </a:buClr>
              <a:buSzPct val="80000"/>
              <a:buFont typeface="Wingdings 3" charset="2"/>
              <a:buChar char=""/>
            </a:pPr>
            <a:r>
              <a:rPr lang="en-US" sz="4400" dirty="0">
                <a:latin typeface="+mj-lt"/>
                <a:ea typeface="+mj-ea"/>
                <a:cs typeface="+mj-cs"/>
              </a:rPr>
              <a:t>A spectrogram is a visual representation of the spectrum of frequencies of sound or other signals as they vary with time. </a:t>
            </a:r>
          </a:p>
          <a:p>
            <a:pPr marL="457200" lvl="0" indent="-304800">
              <a:lnSpc>
                <a:spcPct val="90000"/>
              </a:lnSpc>
              <a:spcBef>
                <a:spcPts val="1000"/>
              </a:spcBef>
              <a:buClr>
                <a:schemeClr val="bg2">
                  <a:lumMod val="40000"/>
                  <a:lumOff val="60000"/>
                </a:schemeClr>
              </a:buClr>
              <a:buSzPct val="80000"/>
              <a:buFont typeface="Wingdings 3" charset="2"/>
              <a:buChar char=""/>
            </a:pPr>
            <a:r>
              <a:rPr lang="en-US" sz="4400" dirty="0">
                <a:latin typeface="+mj-lt"/>
                <a:ea typeface="+mj-ea"/>
                <a:cs typeface="+mj-cs"/>
              </a:rPr>
              <a:t>It’s a representation of frequencies changing with respect to time for given audio/music signals</a:t>
            </a:r>
            <a:r>
              <a:rPr lang="en-US" sz="800" dirty="0">
                <a:latin typeface="+mj-lt"/>
                <a:ea typeface="+mj-ea"/>
                <a:cs typeface="+mj-cs"/>
              </a:rPr>
              <a:t>. </a:t>
            </a:r>
          </a:p>
        </p:txBody>
      </p:sp>
      <p:pic>
        <p:nvPicPr>
          <p:cNvPr id="83" name="Google Shape;83;p17"/>
          <p:cNvPicPr preferRelativeResize="0"/>
          <p:nvPr/>
        </p:nvPicPr>
        <p:blipFill>
          <a:blip r:embed="rId4"/>
          <a:stretch>
            <a:fillRect/>
          </a:stretch>
        </p:blipFill>
        <p:spPr>
          <a:xfrm>
            <a:off x="3739479" y="176679"/>
            <a:ext cx="3397270" cy="1759030"/>
          </a:xfrm>
          <a:prstGeom prst="rect">
            <a:avLst/>
          </a:prstGeom>
          <a:noFill/>
          <a:effectLst/>
        </p:spPr>
      </p:pic>
      <p:pic>
        <p:nvPicPr>
          <p:cNvPr id="84" name="Google Shape;84;p17"/>
          <p:cNvPicPr preferRelativeResize="0"/>
          <p:nvPr/>
        </p:nvPicPr>
        <p:blipFill>
          <a:blip r:embed="rId5"/>
          <a:stretch>
            <a:fillRect/>
          </a:stretch>
        </p:blipFill>
        <p:spPr>
          <a:xfrm>
            <a:off x="3676510" y="3457313"/>
            <a:ext cx="3825380" cy="1686187"/>
          </a:xfrm>
          <a:prstGeom prst="rect">
            <a:avLst/>
          </a:prstGeom>
          <a:noFill/>
          <a:effectLst/>
        </p:spPr>
      </p:pic>
      <p:pic>
        <p:nvPicPr>
          <p:cNvPr id="82" name="Google Shape;82;p17"/>
          <p:cNvPicPr preferRelativeResize="0"/>
          <p:nvPr/>
        </p:nvPicPr>
        <p:blipFill>
          <a:blip r:embed="rId6"/>
          <a:stretch>
            <a:fillRect/>
          </a:stretch>
        </p:blipFill>
        <p:spPr>
          <a:xfrm>
            <a:off x="5589200" y="2013949"/>
            <a:ext cx="3104082" cy="1443364"/>
          </a:xfrm>
          <a:prstGeom prst="rect">
            <a:avLst/>
          </a:prstGeom>
          <a:noFill/>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486697" y="471949"/>
            <a:ext cx="4935184" cy="1055909"/>
          </a:xfrm>
          <a:prstGeom prst="rect">
            <a:avLst/>
          </a:prstGeom>
        </p:spPr>
        <p:txBody>
          <a:bodyPr spcFirstLastPara="1" vert="horz" lIns="91440" tIns="45720" rIns="91440" bIns="45720" rtlCol="0" anchor="t" anchorCtr="0">
            <a:normAutofit fontScale="90000"/>
          </a:bodyPr>
          <a:lstStyle/>
          <a:p>
            <a:pPr marL="0" lvl="0" indent="0" defTabSz="457200">
              <a:lnSpc>
                <a:spcPct val="90000"/>
              </a:lnSpc>
              <a:spcBef>
                <a:spcPct val="0"/>
              </a:spcBef>
              <a:spcAft>
                <a:spcPts val="0"/>
              </a:spcAft>
              <a:buClr>
                <a:schemeClr val="dk1"/>
              </a:buClr>
              <a:buSzPct val="39285"/>
            </a:pPr>
            <a:r>
              <a:rPr lang="en-US" sz="3900" dirty="0">
                <a:solidFill>
                  <a:srgbClr val="EBEBEB"/>
                </a:solidFill>
              </a:rPr>
              <a:t>Data Augmentation</a:t>
            </a:r>
          </a:p>
          <a:p>
            <a:pPr marL="0" lvl="0" indent="0" defTabSz="457200">
              <a:lnSpc>
                <a:spcPct val="90000"/>
              </a:lnSpc>
              <a:spcBef>
                <a:spcPct val="0"/>
              </a:spcBef>
              <a:spcAft>
                <a:spcPts val="0"/>
              </a:spcAft>
            </a:pPr>
            <a:endParaRPr lang="en-US" sz="3900" dirty="0">
              <a:solidFill>
                <a:srgbClr val="EBEBEB"/>
              </a:solidFill>
            </a:endParaRPr>
          </a:p>
        </p:txBody>
      </p:sp>
      <p:sp>
        <p:nvSpPr>
          <p:cNvPr id="91" name="Google Shape;91;p18"/>
          <p:cNvSpPr txBox="1">
            <a:spLocks noGrp="1"/>
          </p:cNvSpPr>
          <p:nvPr>
            <p:ph type="body" idx="1"/>
          </p:nvPr>
        </p:nvSpPr>
        <p:spPr>
          <a:xfrm>
            <a:off x="358816" y="1400537"/>
            <a:ext cx="4769024" cy="3271014"/>
          </a:xfrm>
          <a:prstGeom prst="rect">
            <a:avLst/>
          </a:prstGeom>
        </p:spPr>
        <p:txBody>
          <a:bodyPr spcFirstLastPara="1" vert="horz" lIns="91440" tIns="45720" rIns="91440" bIns="45720" rtlCol="0" anchorCtr="0">
            <a:normAutofit/>
          </a:bodyPr>
          <a:lstStyle/>
          <a:p>
            <a:pPr marL="457200" lvl="0" indent="-342900" defTabSz="457200">
              <a:lnSpc>
                <a:spcPct val="90000"/>
              </a:lnSpc>
              <a:spcBef>
                <a:spcPts val="1000"/>
              </a:spcBef>
              <a:buSzPct val="80000"/>
              <a:buFont typeface="Wingdings 3" charset="2"/>
              <a:buChar char=""/>
            </a:pPr>
            <a:r>
              <a:rPr lang="en-US" sz="1200" dirty="0">
                <a:solidFill>
                  <a:srgbClr val="FFFFFF"/>
                </a:solidFill>
              </a:rPr>
              <a:t>In data augmentation, small perturbations are added to the initial training set to create synthetic data samples. </a:t>
            </a:r>
          </a:p>
          <a:p>
            <a:pPr marL="457200" lvl="0" indent="-342900" defTabSz="457200">
              <a:lnSpc>
                <a:spcPct val="90000"/>
              </a:lnSpc>
              <a:spcBef>
                <a:spcPts val="1000"/>
              </a:spcBef>
              <a:buSzPct val="80000"/>
              <a:buFont typeface="Wingdings 3" charset="2"/>
              <a:buChar char=""/>
            </a:pPr>
            <a:r>
              <a:rPr lang="en-US" sz="1200" dirty="0">
                <a:solidFill>
                  <a:srgbClr val="FFFFFF"/>
                </a:solidFill>
              </a:rPr>
              <a:t>Noise injection, shifting time, pitch, and speed changes can all be applied to audio to generate syntactic data.</a:t>
            </a:r>
          </a:p>
          <a:p>
            <a:pPr marL="457200" lvl="0" indent="-342900" defTabSz="457200">
              <a:lnSpc>
                <a:spcPct val="90000"/>
              </a:lnSpc>
              <a:spcBef>
                <a:spcPts val="1000"/>
              </a:spcBef>
              <a:buSzPct val="80000"/>
              <a:buFont typeface="Wingdings 3" charset="2"/>
              <a:buChar char=""/>
            </a:pPr>
            <a:r>
              <a:rPr lang="en-US" sz="1200" dirty="0">
                <a:solidFill>
                  <a:srgbClr val="FFFFFF"/>
                </a:solidFill>
              </a:rPr>
              <a:t>This will enhance the model's ability to generalize and make it invariant to those perturbations. </a:t>
            </a:r>
          </a:p>
          <a:p>
            <a:pPr marL="457200" lvl="0" indent="-342900" defTabSz="457200">
              <a:lnSpc>
                <a:spcPct val="90000"/>
              </a:lnSpc>
              <a:spcBef>
                <a:spcPts val="1000"/>
              </a:spcBef>
              <a:buSzPct val="80000"/>
              <a:buFont typeface="Wingdings 3" charset="2"/>
              <a:buChar char=""/>
            </a:pPr>
            <a:r>
              <a:rPr lang="en-US" sz="1200" dirty="0">
                <a:solidFill>
                  <a:srgbClr val="FFFFFF"/>
                </a:solidFill>
              </a:rPr>
              <a:t>This requires conserving the original label on the perturbations in order to work. </a:t>
            </a:r>
          </a:p>
          <a:p>
            <a:pPr marL="457200" lvl="0" indent="-342900" defTabSz="457200">
              <a:lnSpc>
                <a:spcPct val="90000"/>
              </a:lnSpc>
              <a:spcBef>
                <a:spcPts val="1000"/>
              </a:spcBef>
              <a:buSzPct val="80000"/>
              <a:buFont typeface="Wingdings 3" charset="2"/>
              <a:buChar char=""/>
            </a:pPr>
            <a:r>
              <a:rPr lang="en-US" sz="1200" dirty="0">
                <a:solidFill>
                  <a:srgbClr val="FFFFFF"/>
                </a:solidFill>
              </a:rPr>
              <a:t>The image can be rotated, zoomed, and shifted to augment the data.</a:t>
            </a:r>
          </a:p>
        </p:txBody>
      </p:sp>
      <p:pic>
        <p:nvPicPr>
          <p:cNvPr id="117" name="Picture 92" descr="Digital financial graph">
            <a:extLst>
              <a:ext uri="{FF2B5EF4-FFF2-40B4-BE49-F238E27FC236}">
                <a16:creationId xmlns:a16="http://schemas.microsoft.com/office/drawing/2014/main" id="{8F15FE7D-E973-CA8F-FF7C-BDF04BF42EA9}"/>
              </a:ext>
            </a:extLst>
          </p:cNvPr>
          <p:cNvPicPr>
            <a:picLocks noChangeAspect="1"/>
          </p:cNvPicPr>
          <p:nvPr/>
        </p:nvPicPr>
        <p:blipFill rotWithShape="1">
          <a:blip r:embed="rId4"/>
          <a:srcRect l="37289" r="22002"/>
          <a:stretch/>
        </p:blipFill>
        <p:spPr>
          <a:xfrm>
            <a:off x="5421882" y="11"/>
            <a:ext cx="3722432" cy="5143489"/>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tile tx="0" ty="0" sx="100000" sy="100000" flip="none" algn="tl"/>
        </a:blip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96157" y="356644"/>
            <a:ext cx="3200400" cy="722836"/>
          </a:xfrm>
          <a:prstGeom prst="rect">
            <a:avLst/>
          </a:prstGeo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buClr>
                <a:schemeClr val="dk1"/>
              </a:buClr>
              <a:buSzPct val="39285"/>
            </a:pPr>
            <a:r>
              <a:rPr lang="en-US" sz="2200" dirty="0">
                <a:solidFill>
                  <a:schemeClr val="bg1">
                    <a:lumMod val="95000"/>
                    <a:lumOff val="5000"/>
                  </a:schemeClr>
                </a:solidFill>
              </a:rPr>
              <a:t>Data Visualization and Exploration</a:t>
            </a:r>
          </a:p>
        </p:txBody>
      </p:sp>
      <p:pic>
        <p:nvPicPr>
          <p:cNvPr id="2" name="Google Shape;97;p19">
            <a:extLst>
              <a:ext uri="{FF2B5EF4-FFF2-40B4-BE49-F238E27FC236}">
                <a16:creationId xmlns:a16="http://schemas.microsoft.com/office/drawing/2014/main" id="{91B926A2-AE87-5EB6-A29C-B4388A3A6807}"/>
              </a:ext>
            </a:extLst>
          </p:cNvPr>
          <p:cNvPicPr preferRelativeResize="0"/>
          <p:nvPr/>
        </p:nvPicPr>
        <p:blipFill>
          <a:blip r:embed="rId4">
            <a:alphaModFix/>
          </a:blip>
          <a:stretch>
            <a:fillRect/>
          </a:stretch>
        </p:blipFill>
        <p:spPr>
          <a:xfrm>
            <a:off x="4444212" y="774706"/>
            <a:ext cx="3200400" cy="1066800"/>
          </a:xfrm>
          <a:prstGeom prst="rect">
            <a:avLst/>
          </a:prstGeom>
          <a:noFill/>
          <a:ln>
            <a:noFill/>
          </a:ln>
        </p:spPr>
      </p:pic>
      <p:pic>
        <p:nvPicPr>
          <p:cNvPr id="3" name="Google Shape;98;p19">
            <a:extLst>
              <a:ext uri="{FF2B5EF4-FFF2-40B4-BE49-F238E27FC236}">
                <a16:creationId xmlns:a16="http://schemas.microsoft.com/office/drawing/2014/main" id="{F7235877-79F5-C13B-C2AF-CC541E4386D4}"/>
              </a:ext>
            </a:extLst>
          </p:cNvPr>
          <p:cNvPicPr preferRelativeResize="0"/>
          <p:nvPr/>
        </p:nvPicPr>
        <p:blipFill>
          <a:blip r:embed="rId5">
            <a:alphaModFix/>
          </a:blip>
          <a:stretch>
            <a:fillRect/>
          </a:stretch>
        </p:blipFill>
        <p:spPr>
          <a:xfrm>
            <a:off x="481639" y="2183519"/>
            <a:ext cx="3200400" cy="1028700"/>
          </a:xfrm>
          <a:prstGeom prst="rect">
            <a:avLst/>
          </a:prstGeom>
          <a:noFill/>
          <a:ln>
            <a:noFill/>
          </a:ln>
        </p:spPr>
      </p:pic>
      <p:pic>
        <p:nvPicPr>
          <p:cNvPr id="4" name="Google Shape;99;p19">
            <a:extLst>
              <a:ext uri="{FF2B5EF4-FFF2-40B4-BE49-F238E27FC236}">
                <a16:creationId xmlns:a16="http://schemas.microsoft.com/office/drawing/2014/main" id="{218B5285-668F-E103-CF24-B4983D1C5649}"/>
              </a:ext>
            </a:extLst>
          </p:cNvPr>
          <p:cNvPicPr preferRelativeResize="0"/>
          <p:nvPr/>
        </p:nvPicPr>
        <p:blipFill>
          <a:blip r:embed="rId5">
            <a:alphaModFix/>
          </a:blip>
          <a:stretch>
            <a:fillRect/>
          </a:stretch>
        </p:blipFill>
        <p:spPr>
          <a:xfrm>
            <a:off x="496157" y="3622962"/>
            <a:ext cx="3200400" cy="1028700"/>
          </a:xfrm>
          <a:prstGeom prst="rect">
            <a:avLst/>
          </a:prstGeom>
          <a:noFill/>
          <a:ln>
            <a:noFill/>
          </a:ln>
        </p:spPr>
      </p:pic>
      <p:pic>
        <p:nvPicPr>
          <p:cNvPr id="5" name="Google Shape;100;p19">
            <a:extLst>
              <a:ext uri="{FF2B5EF4-FFF2-40B4-BE49-F238E27FC236}">
                <a16:creationId xmlns:a16="http://schemas.microsoft.com/office/drawing/2014/main" id="{7704D50B-2DDA-0213-EC71-E4F5CA4FFA8B}"/>
              </a:ext>
            </a:extLst>
          </p:cNvPr>
          <p:cNvPicPr preferRelativeResize="0"/>
          <p:nvPr/>
        </p:nvPicPr>
        <p:blipFill>
          <a:blip r:embed="rId6">
            <a:alphaModFix/>
          </a:blip>
          <a:stretch>
            <a:fillRect/>
          </a:stretch>
        </p:blipFill>
        <p:spPr>
          <a:xfrm>
            <a:off x="4444212" y="2176049"/>
            <a:ext cx="3200400" cy="1074270"/>
          </a:xfrm>
          <a:prstGeom prst="rect">
            <a:avLst/>
          </a:prstGeom>
          <a:noFill/>
          <a:ln>
            <a:noFill/>
          </a:ln>
        </p:spPr>
      </p:pic>
      <p:pic>
        <p:nvPicPr>
          <p:cNvPr id="6" name="Google Shape;101;p19">
            <a:extLst>
              <a:ext uri="{FF2B5EF4-FFF2-40B4-BE49-F238E27FC236}">
                <a16:creationId xmlns:a16="http://schemas.microsoft.com/office/drawing/2014/main" id="{639B8D7D-1EF5-993F-022A-D661D8D5466B}"/>
              </a:ext>
            </a:extLst>
          </p:cNvPr>
          <p:cNvPicPr preferRelativeResize="0"/>
          <p:nvPr/>
        </p:nvPicPr>
        <p:blipFill>
          <a:blip r:embed="rId7">
            <a:alphaModFix/>
          </a:blip>
          <a:stretch>
            <a:fillRect/>
          </a:stretch>
        </p:blipFill>
        <p:spPr>
          <a:xfrm>
            <a:off x="4444212" y="3584862"/>
            <a:ext cx="3200400" cy="1066800"/>
          </a:xfrm>
          <a:prstGeom prst="rect">
            <a:avLst/>
          </a:prstGeom>
          <a:noFill/>
          <a:ln>
            <a:noFill/>
          </a:ln>
        </p:spPr>
      </p:pic>
    </p:spTree>
    <p:extLst>
      <p:ext uri="{BB962C8B-B14F-4D97-AF65-F5344CB8AC3E}">
        <p14:creationId xmlns:p14="http://schemas.microsoft.com/office/powerpoint/2010/main" val="224749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86697" y="471949"/>
            <a:ext cx="6939116" cy="917987"/>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Clr>
                <a:schemeClr val="dk1"/>
              </a:buClr>
              <a:buSzPct val="39285"/>
            </a:pPr>
            <a:r>
              <a:rPr lang="en-US" sz="4200" b="0" i="0" kern="1200" dirty="0">
                <a:solidFill>
                  <a:schemeClr val="tx2"/>
                </a:solidFill>
                <a:latin typeface="+mj-lt"/>
                <a:ea typeface="+mj-ea"/>
                <a:cs typeface="+mj-cs"/>
              </a:rPr>
              <a:t>Feature Extraction</a:t>
            </a:r>
          </a:p>
          <a:p>
            <a:pPr marL="0" lvl="0" indent="0" defTabSz="457200">
              <a:spcBef>
                <a:spcPct val="0"/>
              </a:spcBef>
              <a:spcAft>
                <a:spcPts val="0"/>
              </a:spcAft>
              <a:buClr>
                <a:schemeClr val="dk1"/>
              </a:buClr>
              <a:buSzPct val="39285"/>
            </a:pPr>
            <a:endParaRPr lang="en-US" sz="4200" b="0" i="0" kern="1200" dirty="0">
              <a:solidFill>
                <a:schemeClr val="tx2"/>
              </a:solidFill>
              <a:latin typeface="+mj-lt"/>
              <a:ea typeface="+mj-ea"/>
              <a:cs typeface="+mj-cs"/>
            </a:endParaRPr>
          </a:p>
          <a:p>
            <a:pPr marL="0" lvl="0" indent="0" defTabSz="457200">
              <a:spcBef>
                <a:spcPct val="0"/>
              </a:spcBef>
              <a:spcAft>
                <a:spcPts val="0"/>
              </a:spcAft>
            </a:pPr>
            <a:endParaRPr lang="en-US" sz="4200" b="0" i="0" kern="1200" dirty="0">
              <a:solidFill>
                <a:schemeClr val="tx2"/>
              </a:solidFill>
              <a:latin typeface="+mj-lt"/>
              <a:ea typeface="+mj-ea"/>
              <a:cs typeface="+mj-cs"/>
            </a:endParaRPr>
          </a:p>
        </p:txBody>
      </p:sp>
      <p:sp>
        <p:nvSpPr>
          <p:cNvPr id="107" name="Google Shape;107;p20"/>
          <p:cNvSpPr txBox="1">
            <a:spLocks noGrp="1"/>
          </p:cNvSpPr>
          <p:nvPr>
            <p:ph type="body" idx="1"/>
          </p:nvPr>
        </p:nvSpPr>
        <p:spPr>
          <a:xfrm>
            <a:off x="78167" y="1389936"/>
            <a:ext cx="4088719" cy="3459856"/>
          </a:xfrm>
          <a:prstGeom prst="rect">
            <a:avLst/>
          </a:prstGeom>
        </p:spPr>
        <p:txBody>
          <a:bodyPr spcFirstLastPara="1" vert="horz" lIns="91440" tIns="45720" rIns="91440" bIns="45720" rtlCol="0" anchorCtr="0">
            <a:normAutofit/>
          </a:bodyPr>
          <a:lstStyle/>
          <a:p>
            <a:pPr marL="457200" lvl="0" indent="-325755" defTabSz="457200">
              <a:lnSpc>
                <a:spcPct val="90000"/>
              </a:lnSpc>
              <a:spcBef>
                <a:spcPts val="1000"/>
              </a:spcBef>
              <a:buSzPct val="80000"/>
              <a:buFont typeface="Wingdings 3" charset="2"/>
              <a:buChar char=""/>
            </a:pPr>
            <a:r>
              <a:rPr lang="en-US" sz="1300" dirty="0"/>
              <a:t>Extraction of features is a very important part of analyzing and finding relations between different things. </a:t>
            </a:r>
          </a:p>
          <a:p>
            <a:pPr marL="457200" lvl="0" indent="-325755" defTabSz="457200">
              <a:lnSpc>
                <a:spcPct val="90000"/>
              </a:lnSpc>
              <a:spcBef>
                <a:spcPts val="1000"/>
              </a:spcBef>
              <a:buSzPct val="80000"/>
              <a:buFont typeface="Wingdings 3" charset="2"/>
              <a:buChar char=""/>
            </a:pPr>
            <a:r>
              <a:rPr lang="en-US" sz="1300" dirty="0"/>
              <a:t>The data provided by audio cannot be understood by the models directly so we need to convert them into an understandable format for which feature extraction is used. </a:t>
            </a:r>
          </a:p>
          <a:p>
            <a:pPr marL="457200" lvl="0" indent="-325755" defTabSz="457200">
              <a:lnSpc>
                <a:spcPct val="90000"/>
              </a:lnSpc>
              <a:spcBef>
                <a:spcPts val="1000"/>
              </a:spcBef>
              <a:buSzPct val="80000"/>
              <a:buFont typeface="Wingdings 3" charset="2"/>
              <a:buChar char=""/>
            </a:pPr>
            <a:r>
              <a:rPr lang="en-US" sz="1300" dirty="0"/>
              <a:t>The audio signal is a three-dimensional signal in which three axes represent time, amplitude, and frequency.</a:t>
            </a:r>
          </a:p>
          <a:p>
            <a:pPr marL="0" lvl="0" indent="0" defTabSz="457200">
              <a:lnSpc>
                <a:spcPct val="90000"/>
              </a:lnSpc>
              <a:spcBef>
                <a:spcPts val="1000"/>
              </a:spcBef>
              <a:buSzPct val="80000"/>
              <a:buFont typeface="Wingdings 3" charset="2"/>
              <a:buChar char=""/>
            </a:pPr>
            <a:endParaRPr lang="en-US" sz="1300" dirty="0"/>
          </a:p>
          <a:p>
            <a:pPr marL="0" lvl="0" indent="0" defTabSz="457200">
              <a:lnSpc>
                <a:spcPct val="90000"/>
              </a:lnSpc>
              <a:spcBef>
                <a:spcPts val="1000"/>
              </a:spcBef>
              <a:buSzPct val="80000"/>
              <a:buFont typeface="Wingdings 3" charset="2"/>
              <a:buChar char=""/>
            </a:pPr>
            <a:endParaRPr lang="en-US" sz="1300" dirty="0"/>
          </a:p>
        </p:txBody>
      </p:sp>
      <p:pic>
        <p:nvPicPr>
          <p:cNvPr id="108" name="Google Shape;108;p20"/>
          <p:cNvPicPr preferRelativeResize="0"/>
          <p:nvPr/>
        </p:nvPicPr>
        <p:blipFill>
          <a:blip r:embed="rId4"/>
          <a:stretch>
            <a:fillRect/>
          </a:stretch>
        </p:blipFill>
        <p:spPr>
          <a:xfrm>
            <a:off x="4568583" y="1389936"/>
            <a:ext cx="4088720" cy="2872326"/>
          </a:xfrm>
          <a:prstGeom prst="rect">
            <a:avLst/>
          </a:prstGeom>
          <a:noFill/>
          <a:effectLst>
            <a:outerShdw blurRad="50800" dist="38100" dir="5400000" algn="t" rotWithShape="0">
              <a:prstClr val="black">
                <a:alpha val="43000"/>
              </a:prst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444</TotalTime>
  <Words>1778</Words>
  <Application>Microsoft Macintosh PowerPoint</Application>
  <PresentationFormat>On-screen Show (16:9)</PresentationFormat>
  <Paragraphs>107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vt:lpstr>
      <vt:lpstr>Speech Emotion Recognition in Audio using ML Techniques</vt:lpstr>
      <vt:lpstr>GROUP MEMBERS &amp; ROLES</vt:lpstr>
      <vt:lpstr>Introduction</vt:lpstr>
      <vt:lpstr>Data Source</vt:lpstr>
      <vt:lpstr>Data Visualization and Exploration  </vt:lpstr>
      <vt:lpstr>Data Visualization and Exploration</vt:lpstr>
      <vt:lpstr>Data Augmentation </vt:lpstr>
      <vt:lpstr>Data Visualization and Exploration</vt:lpstr>
      <vt:lpstr>Feature Extraction  </vt:lpstr>
      <vt:lpstr>Feature Extraction</vt:lpstr>
      <vt:lpstr>Features Used   </vt:lpstr>
      <vt:lpstr>System flow</vt:lpstr>
      <vt:lpstr>Modeling</vt:lpstr>
      <vt:lpstr>Modeling</vt:lpstr>
      <vt:lpstr>Modeling</vt:lpstr>
      <vt:lpstr>Modeling</vt:lpstr>
      <vt:lpstr>Validation Method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 in audio using ML Techniques</dc:title>
  <cp:lastModifiedBy>Jayapal Reddy Myaka</cp:lastModifiedBy>
  <cp:revision>23</cp:revision>
  <dcterms:modified xsi:type="dcterms:W3CDTF">2022-12-06T02:11:03Z</dcterms:modified>
</cp:coreProperties>
</file>