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72"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1" r:id="rId19"/>
  </p:sldIdLst>
  <p:sldSz cx="9144000" cy="5143500" type="screen16x9"/>
  <p:notesSz cx="6858000" cy="9144000"/>
  <p:embeddedFontLst>
    <p:embeddedFont>
      <p:font typeface="Fira Sans Extra Condensed" panose="020F0502020204030204" pitchFamily="34" charset="0"/>
      <p:regular r:id="rId21"/>
      <p:bold r:id="rId22"/>
      <p:italic r:id="rId23"/>
      <p:boldItalic r:id="rId24"/>
    </p:embeddedFont>
    <p:embeddedFont>
      <p:font typeface="Fira Sans Extra Condensed SemiBold" panose="020B06030500000200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17CB4E-D363-41B9-8905-83A5879FE7BB}">
  <a:tblStyle styleId="{4117CB4E-D363-41B9-8905-83A5879FE7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719"/>
  </p:normalViewPr>
  <p:slideViewPr>
    <p:cSldViewPr snapToGrid="0">
      <p:cViewPr varScale="1">
        <p:scale>
          <a:sx n="163" d="100"/>
          <a:sy n="163" d="100"/>
        </p:scale>
        <p:origin x="1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706bdf31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706bdf31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e96fd5876e_0_4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5706bdf31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5706bdf31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5706bdf31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35706bdf31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5706bdf31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5706bdf31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706bdf31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706bdf31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e77f93ad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Real-Time Feedback:</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provides a real-time platform where users express opinions and reactions instantly.</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Sentiment analysis on Twitter enables businesses to receive immediate feedback, allowing for agile decision-making and quick responses to emerging trends or issues.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Global Audience Insights: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has a diverse global user base, offering insights from various demographics, cultures, and regions.</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Analyzing sentiments on Twitter provides a comprehensive understanding of how entities are perceived on a global scale, helping businesses tailor their strategies accordingly.</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Brand Reputation Management:</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Monitoring sentiments on Twitter is crucial for brand reputation management.</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Businesses can proactively address negative sentiments, capitalize on positive feedback, and maintain a favorable online image, contributing to long-term brand success.</a:t>
            </a:r>
            <a:endParaRPr sz="1200">
              <a:solidFill>
                <a:srgbClr val="374151"/>
              </a:solidFill>
              <a:latin typeface="Fira Sans Extra Condensed"/>
              <a:ea typeface="Fira Sans Extra Condensed"/>
              <a:cs typeface="Fira Sans Extra Condensed"/>
              <a:sym typeface="Fira Sans Extra Condensed"/>
            </a:endParaRPr>
          </a:p>
          <a:p>
            <a:pPr marL="914400" lvl="0" indent="0" algn="l" rtl="0">
              <a:lnSpc>
                <a:spcPct val="115000"/>
              </a:lnSpc>
              <a:spcBef>
                <a:spcPts val="150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15000"/>
              </a:lnSpc>
              <a:spcBef>
                <a:spcPts val="1500"/>
              </a:spcBef>
              <a:spcAft>
                <a:spcPts val="0"/>
              </a:spcAft>
              <a:buNone/>
            </a:pPr>
            <a:r>
              <a:rPr lang="en" sz="1200" b="1">
                <a:solidFill>
                  <a:srgbClr val="374151"/>
                </a:solidFill>
                <a:latin typeface="Fira Sans Extra Condensed"/>
                <a:ea typeface="Fira Sans Extra Condensed"/>
                <a:cs typeface="Fira Sans Extra Condensed"/>
                <a:sym typeface="Fira Sans Extra Condensed"/>
              </a:rPr>
              <a:t>   Politics:</a:t>
            </a:r>
            <a:r>
              <a:rPr lang="en" sz="1200">
                <a:solidFill>
                  <a:srgbClr val="374151"/>
                </a:solidFill>
                <a:latin typeface="Fira Sans Extra Condensed"/>
                <a:ea typeface="Fira Sans Extra Condensed"/>
                <a:cs typeface="Fira Sans Extra Condensed"/>
                <a:sym typeface="Fira Sans Extra Condensed"/>
              </a:rPr>
              <a:t> Monitoring public sentiment towards political figures, parties, and policies.</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9566a474a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Introduction to Sentiment Analysis:</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Sentiment Analysis, also known as opinion mining, is a natural language processing (NLP) technique that involves determining the sentiment expressed in a piece of text—whether it's positive, negative, or neutral. This field has gained prominence due to the increasing volume of user-generated content on the internet, providing valuable insights into public opinion.</a:t>
            </a: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Twitter Sentiment Analysis Project Goal:</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The goal of our Twitter Sentiment Analysis project is to leverage NLP techniques to analyze and categorize the sentiments expressed in tweets. By developing a model capable of discerning whether tweets convey positive, negative, neutral, or irrelevant sentiments, we aim to gain insights into public opinion on various topics discussed on Twitter. This project can have implications for brand management, social listening, and understanding the dynamics of online conversations.</a:t>
            </a:r>
            <a:endParaRPr sz="1200">
              <a:solidFill>
                <a:srgbClr val="37415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a5596320e2_3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a5596320e2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def0c2d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4def0c2d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96fd5876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Understanding Label Distribution:</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pie chart and count plot help you visually understand the distribution of sentiment labels in your dataset. This is crucial for knowing the prevalence of positive, negative, or neutral sentiments. It informs you about the balance of classes, which is important for building a robust sentiment analysis model.</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Insights into Imbalances: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Analyzing the count of each sentiment label allows you to identify any imbalances in the dataset. Imbalanced datasets can pose challenges during model training, and understanding the distribution helps you decide on appropriate strategies for handling this issue.</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Data Quality Assessment:</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EDA code provides a quick overview of the quality of your sentiment labels. You can assess whether your dataset is well-represented across different sentiment categories or if there are potential issues such as rare or missing labels.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Communication of Results: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Visualization is a powerful tool for communication. The pie chart and count plot make it easier to convey complex information about the dataset sentiment distribution to both technical and non-technical stakeholders.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Decision-Making for Preprocessing:</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insights gained from EDA can guide your decisions regarding data preprocessing. For example, if there is a significant class imbalance, you may consider techniques like oversampling, undersampling, or using weighted loss functions during model training.</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Modeling Strategy:</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distribution of sentiment labels influences your modeling strategy. For instance, if certain sentiments are underrepresented, you might explore transfer learning, fine-tuning pre-trained models, or experimenting with different architectures like LSTM to capture nuanced sentiment patterns.</a:t>
            </a:r>
            <a:endParaRPr sz="120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a:solidFill>
                  <a:srgbClr val="374151"/>
                </a:solidFill>
                <a:latin typeface="Fira Sans Extra Condensed"/>
                <a:ea typeface="Fira Sans Extra Condensed"/>
                <a:cs typeface="Fira Sans Extra Condensed"/>
                <a:sym typeface="Fira Sans Extra Condensed"/>
              </a:rPr>
              <a:t>Initial Findings for Presentation:</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visualizations generated from EDA serve as an excellent starting point for your presentation, allowing you to share initial findings about the sentiment distribution in a clear and concise manner.</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a5596320e2_1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a5596320e2_1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96fd5876e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Data Preprocessing Techniques:</a:t>
            </a:r>
            <a:endParaRPr sz="1200" b="1">
              <a:solidFill>
                <a:schemeClr val="dk1"/>
              </a:solidFill>
              <a:latin typeface="Fira Sans Extra Condensed"/>
              <a:ea typeface="Fira Sans Extra Condensed"/>
              <a:cs typeface="Fira Sans Extra Condensed"/>
              <a:sym typeface="Fira Sans Extra Condensed"/>
            </a:endParaRPr>
          </a:p>
          <a:p>
            <a:pPr marL="0" lvl="0" indent="0" algn="l" rtl="0">
              <a:lnSpc>
                <a:spcPct val="150000"/>
              </a:lnSpc>
              <a:spcBef>
                <a:spcPts val="12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1. </a:t>
            </a:r>
            <a:r>
              <a:rPr lang="en" sz="1200" b="1">
                <a:solidFill>
                  <a:schemeClr val="dk1"/>
                </a:solidFill>
                <a:latin typeface="Fira Sans Extra Condensed"/>
                <a:ea typeface="Fira Sans Extra Condensed"/>
                <a:cs typeface="Fira Sans Extra Condensed"/>
                <a:sym typeface="Fira Sans Extra Condensed"/>
              </a:rPr>
              <a:t>Text Cleaning:</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Use of regular expressions to remove HTML tags, numbers, special characters, URLs, mentions, and hashtags from the text data.</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significance of cleaning text to reduce noise and ensure meaningful analysis.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2. </a:t>
            </a:r>
            <a:r>
              <a:rPr lang="en" sz="1200" b="1">
                <a:solidFill>
                  <a:schemeClr val="dk1"/>
                </a:solidFill>
                <a:latin typeface="Fira Sans Extra Condensed"/>
                <a:ea typeface="Fira Sans Extra Condensed"/>
                <a:cs typeface="Fira Sans Extra Condensed"/>
                <a:sym typeface="Fira Sans Extra Condensed"/>
              </a:rPr>
              <a:t>Tokenization and Punctuation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Tokenizing text into individual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Removing punctuation to further refine the text data.</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3. </a:t>
            </a:r>
            <a:r>
              <a:rPr lang="en" sz="1200" b="1">
                <a:solidFill>
                  <a:schemeClr val="dk1"/>
                </a:solidFill>
                <a:latin typeface="Fira Sans Extra Condensed"/>
                <a:ea typeface="Fira Sans Extra Condensed"/>
                <a:cs typeface="Fira Sans Extra Condensed"/>
                <a:sym typeface="Fira Sans Extra Condensed"/>
              </a:rPr>
              <a:t>Stopword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Eliminating common English stopwords to focus on meaningful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Explanation of the rationale behind removing stopwords to enhance the relevance of the text.</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4. </a:t>
            </a:r>
            <a:r>
              <a:rPr lang="en" sz="1200" b="1">
                <a:solidFill>
                  <a:schemeClr val="dk1"/>
                </a:solidFill>
                <a:latin typeface="Fira Sans Extra Condensed"/>
                <a:ea typeface="Fira Sans Extra Condensed"/>
                <a:cs typeface="Fira Sans Extra Condensed"/>
                <a:sym typeface="Fira Sans Extra Condensed"/>
              </a:rPr>
              <a:t>Lemmatization:</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Applying lemmatization to reduce words to their base or root form.</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Discussion on how lemmatization contributes to text normalization.</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5. </a:t>
            </a:r>
            <a:r>
              <a:rPr lang="en" sz="1200" b="1">
                <a:solidFill>
                  <a:schemeClr val="dk1"/>
                </a:solidFill>
                <a:latin typeface="Fira Sans Extra Condensed"/>
                <a:ea typeface="Fira Sans Extra Condensed"/>
                <a:cs typeface="Fira Sans Extra Condensed"/>
                <a:sym typeface="Fira Sans Extra Condensed"/>
              </a:rPr>
              <a:t>Handling Duplicates: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Identifying and removing duplicate tweets to maintain data integrity.</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6. </a:t>
            </a:r>
            <a:r>
              <a:rPr lang="en" sz="1200" b="1">
                <a:solidFill>
                  <a:schemeClr val="dk1"/>
                </a:solidFill>
                <a:latin typeface="Fira Sans Extra Condensed"/>
                <a:ea typeface="Fira Sans Extra Condensed"/>
                <a:cs typeface="Fira Sans Extra Condensed"/>
                <a:sym typeface="Fira Sans Extra Condensed"/>
              </a:rPr>
              <a:t>Tweet Length Analysis: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Creating a new column ('tweet_len') to store the word count for each cleaned tweet.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Visualizing the distribution of tweet lengths to identify outliers.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7. </a:t>
            </a:r>
            <a:r>
              <a:rPr lang="en" sz="1200" b="1">
                <a:solidFill>
                  <a:schemeClr val="dk1"/>
                </a:solidFill>
                <a:latin typeface="Fira Sans Extra Condensed"/>
                <a:ea typeface="Fira Sans Extra Condensed"/>
                <a:cs typeface="Fira Sans Extra Condensed"/>
                <a:sym typeface="Fira Sans Extra Condensed"/>
              </a:rPr>
              <a:t>Outlier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Setting a threshold (quantile of 0.995) to remove tweets with extremely high word counts.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Displaying a count plot to visualize the distribution of tweet lengths after outlier removal.</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8. </a:t>
            </a:r>
            <a:r>
              <a:rPr lang="en" sz="1200" b="1">
                <a:solidFill>
                  <a:schemeClr val="dk1"/>
                </a:solidFill>
                <a:latin typeface="Fira Sans Extra Condensed"/>
                <a:ea typeface="Fira Sans Extra Condensed"/>
                <a:cs typeface="Fira Sans Extra Condensed"/>
                <a:sym typeface="Fira Sans Extra Condensed"/>
              </a:rPr>
              <a:t>Visualizing Tweet Labels: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Utilizing pie charts and count plots to visualize the distribution of sentiment labels (positive, negative, neutral, irrelevant).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Insights into the balance or imbalance of sentiment classes.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60000"/>
              </a:lnSpc>
              <a:spcBef>
                <a:spcPts val="15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Key Takeaways: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4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 clean and well-preprocessed dataset is crucial for the success of sentiment analysis.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Cleaning and normalization steps contribute to meaningful analysis and model performance.</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Understanding the distribution of sentiment labels helps in choosing appropriate evaluation metrics.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Visualizations aid in the exploration and understanding of the dataset.</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s://www.kaggle.com/datasets/sid321axn/amazon-alexa-review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3380950" y="1074150"/>
            <a:ext cx="57630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Amazon</a:t>
            </a:r>
            <a:endParaRPr dirty="0"/>
          </a:p>
          <a:p>
            <a:pPr marL="0" lvl="0" indent="0" algn="ctr" rtl="0">
              <a:spcBef>
                <a:spcPts val="0"/>
              </a:spcBef>
              <a:spcAft>
                <a:spcPts val="0"/>
              </a:spcAft>
              <a:buClr>
                <a:schemeClr val="dk1"/>
              </a:buClr>
              <a:buSzPts val="1100"/>
              <a:buFont typeface="Arial"/>
              <a:buNone/>
            </a:pPr>
            <a:r>
              <a:rPr lang="en" dirty="0"/>
              <a:t>Review Analysis</a:t>
            </a:r>
            <a:endParaRPr dirty="0"/>
          </a:p>
          <a:p>
            <a:pPr marL="0" lvl="0" indent="0" algn="r" rtl="0">
              <a:spcBef>
                <a:spcPts val="0"/>
              </a:spcBef>
              <a:spcAft>
                <a:spcPts val="0"/>
              </a:spcAft>
              <a:buNone/>
            </a:pPr>
            <a:endParaRPr dirty="0"/>
          </a:p>
        </p:txBody>
      </p:sp>
      <p:sp>
        <p:nvSpPr>
          <p:cNvPr id="43" name="Google Shape;43;p13"/>
          <p:cNvSpPr txBox="1">
            <a:spLocks noGrp="1"/>
          </p:cNvSpPr>
          <p:nvPr>
            <p:ph type="subTitle" idx="1"/>
          </p:nvPr>
        </p:nvSpPr>
        <p:spPr>
          <a:xfrm>
            <a:off x="4946700" y="3241275"/>
            <a:ext cx="3998700" cy="146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Sonali Sri Yadav Tokala- U01984761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Shivani Kotturi - U01982782</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Pramod kumar Reddy Parvath Reddy - U01999241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Raghava Thyagaraj - U01984899</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endParaRPr sz="1500" b="1">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2300" b="1"/>
          </a:p>
        </p:txBody>
      </p:sp>
      <p:pic>
        <p:nvPicPr>
          <p:cNvPr id="44" name="Google Shape;44;p13"/>
          <p:cNvPicPr preferRelativeResize="0"/>
          <p:nvPr/>
        </p:nvPicPr>
        <p:blipFill>
          <a:blip r:embed="rId3">
            <a:alphaModFix/>
          </a:blip>
          <a:stretch>
            <a:fillRect/>
          </a:stretch>
        </p:blipFill>
        <p:spPr>
          <a:xfrm>
            <a:off x="6628400" y="0"/>
            <a:ext cx="2515599" cy="939250"/>
          </a:xfrm>
          <a:prstGeom prst="rect">
            <a:avLst/>
          </a:prstGeom>
          <a:noFill/>
          <a:ln>
            <a:noFill/>
          </a:ln>
        </p:spPr>
      </p:pic>
      <p:pic>
        <p:nvPicPr>
          <p:cNvPr id="45" name="Google Shape;45;p13"/>
          <p:cNvPicPr preferRelativeResize="0"/>
          <p:nvPr/>
        </p:nvPicPr>
        <p:blipFill>
          <a:blip r:embed="rId4">
            <a:alphaModFix/>
          </a:blip>
          <a:stretch>
            <a:fillRect/>
          </a:stretch>
        </p:blipFill>
        <p:spPr>
          <a:xfrm>
            <a:off x="0" y="0"/>
            <a:ext cx="3380950" cy="500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Data Preprocessing</a:t>
            </a:r>
            <a:endParaRPr sz="4200"/>
          </a:p>
        </p:txBody>
      </p:sp>
      <p:sp>
        <p:nvSpPr>
          <p:cNvPr id="418" name="Google Shape;418;p21"/>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19" name="Google Shape;419;p21"/>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0" name="Google Shape;420;p21"/>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1" name="Google Shape;421;p21"/>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2" name="Google Shape;422;p21"/>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3" name="Google Shape;423;p21"/>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4" name="Google Shape;424;p21"/>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Fira Sans Extra Condensed"/>
                <a:ea typeface="Fira Sans Extra Condensed"/>
                <a:cs typeface="Fira Sans Extra Condensed"/>
                <a:sym typeface="Fira Sans Extra Condensed"/>
              </a:rPr>
              <a:t>Data Preprocessing</a:t>
            </a:r>
            <a:endParaRPr sz="2200" b="1">
              <a:solidFill>
                <a:srgbClr val="000000"/>
              </a:solidFill>
              <a:latin typeface="Fira Sans Extra Condensed"/>
              <a:ea typeface="Fira Sans Extra Condensed"/>
              <a:cs typeface="Fira Sans Extra Condensed"/>
              <a:sym typeface="Fira Sans Extra Condensed"/>
            </a:endParaRPr>
          </a:p>
        </p:txBody>
      </p:sp>
      <p:cxnSp>
        <p:nvCxnSpPr>
          <p:cNvPr id="425" name="Google Shape;425;p21"/>
          <p:cNvCxnSpPr>
            <a:stCxn id="418" idx="6"/>
            <a:endCxn id="416"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426" name="Google Shape;426;p21"/>
          <p:cNvCxnSpPr>
            <a:stCxn id="416" idx="0"/>
            <a:endCxn id="423"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7" name="Google Shape;427;p21"/>
          <p:cNvCxnSpPr>
            <a:stCxn id="416" idx="2"/>
            <a:endCxn id="420"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428" name="Google Shape;428;p21"/>
          <p:cNvCxnSpPr>
            <a:stCxn id="416" idx="2"/>
            <a:endCxn id="421"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9" name="Google Shape;429;p21"/>
          <p:cNvCxnSpPr>
            <a:stCxn id="416" idx="1"/>
            <a:endCxn id="419"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430" name="Google Shape;430;p21"/>
          <p:cNvCxnSpPr>
            <a:stCxn id="416" idx="3"/>
            <a:endCxn id="422"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431" name="Google Shape;431;p21"/>
          <p:cNvGrpSpPr/>
          <p:nvPr/>
        </p:nvGrpSpPr>
        <p:grpSpPr>
          <a:xfrm>
            <a:off x="2561188" y="2734263"/>
            <a:ext cx="358853" cy="357415"/>
            <a:chOff x="7963176" y="2289963"/>
            <a:chExt cx="358853" cy="357415"/>
          </a:xfrm>
        </p:grpSpPr>
        <p:sp>
          <p:nvSpPr>
            <p:cNvPr id="432" name="Google Shape;432;p21"/>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1"/>
          <p:cNvGrpSpPr/>
          <p:nvPr/>
        </p:nvGrpSpPr>
        <p:grpSpPr>
          <a:xfrm>
            <a:off x="2643581" y="1400996"/>
            <a:ext cx="194135" cy="366593"/>
            <a:chOff x="1710518" y="2876101"/>
            <a:chExt cx="194135" cy="366593"/>
          </a:xfrm>
        </p:grpSpPr>
        <p:sp>
          <p:nvSpPr>
            <p:cNvPr id="439" name="Google Shape;439;p21"/>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1"/>
          <p:cNvGrpSpPr/>
          <p:nvPr/>
        </p:nvGrpSpPr>
        <p:grpSpPr>
          <a:xfrm>
            <a:off x="2556983" y="4058602"/>
            <a:ext cx="367302" cy="365289"/>
            <a:chOff x="828892" y="4635792"/>
            <a:chExt cx="367302" cy="365289"/>
          </a:xfrm>
        </p:grpSpPr>
        <p:sp>
          <p:nvSpPr>
            <p:cNvPr id="443" name="Google Shape;443;p21"/>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1"/>
          <p:cNvGrpSpPr/>
          <p:nvPr/>
        </p:nvGrpSpPr>
        <p:grpSpPr>
          <a:xfrm>
            <a:off x="6280774" y="2733658"/>
            <a:ext cx="249578" cy="358888"/>
            <a:chOff x="5646262" y="2290545"/>
            <a:chExt cx="249578" cy="358888"/>
          </a:xfrm>
        </p:grpSpPr>
        <p:sp>
          <p:nvSpPr>
            <p:cNvPr id="449" name="Google Shape;449;p21"/>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1"/>
          <p:cNvGrpSpPr/>
          <p:nvPr/>
        </p:nvGrpSpPr>
        <p:grpSpPr>
          <a:xfrm>
            <a:off x="6222168" y="4093166"/>
            <a:ext cx="366770" cy="297474"/>
            <a:chOff x="831093" y="2905635"/>
            <a:chExt cx="366770" cy="297474"/>
          </a:xfrm>
        </p:grpSpPr>
        <p:sp>
          <p:nvSpPr>
            <p:cNvPr id="452" name="Google Shape;452;p21"/>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1"/>
          <p:cNvGrpSpPr/>
          <p:nvPr/>
        </p:nvGrpSpPr>
        <p:grpSpPr>
          <a:xfrm>
            <a:off x="6268218" y="1400919"/>
            <a:ext cx="274684" cy="366770"/>
            <a:chOff x="876743" y="4633266"/>
            <a:chExt cx="274684" cy="366770"/>
          </a:xfrm>
        </p:grpSpPr>
        <p:sp>
          <p:nvSpPr>
            <p:cNvPr id="456" name="Google Shape;456;p21"/>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1"/>
          <p:cNvGrpSpPr/>
          <p:nvPr/>
        </p:nvGrpSpPr>
        <p:grpSpPr>
          <a:xfrm>
            <a:off x="175700" y="923762"/>
            <a:ext cx="3142400" cy="1335463"/>
            <a:chOff x="175700" y="923762"/>
            <a:chExt cx="3142400" cy="1335463"/>
          </a:xfrm>
        </p:grpSpPr>
        <p:grpSp>
          <p:nvGrpSpPr>
            <p:cNvPr id="462" name="Google Shape;462;p21"/>
            <p:cNvGrpSpPr/>
            <p:nvPr/>
          </p:nvGrpSpPr>
          <p:grpSpPr>
            <a:xfrm>
              <a:off x="175700" y="1248675"/>
              <a:ext cx="2262600" cy="1010550"/>
              <a:chOff x="5771550" y="700383"/>
              <a:chExt cx="2262600" cy="1010550"/>
            </a:xfrm>
          </p:grpSpPr>
          <p:sp>
            <p:nvSpPr>
              <p:cNvPr id="463" name="Google Shape;463;p21"/>
              <p:cNvSpPr txBox="1"/>
              <p:nvPr/>
            </p:nvSpPr>
            <p:spPr>
              <a:xfrm>
                <a:off x="5771550" y="700383"/>
                <a:ext cx="2262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Text cleaning</a:t>
                </a:r>
                <a:endParaRPr sz="1800" b="1">
                  <a:solidFill>
                    <a:srgbClr val="000000"/>
                  </a:solidFill>
                  <a:latin typeface="Fira Sans Extra Condensed"/>
                  <a:ea typeface="Fira Sans Extra Condensed"/>
                  <a:cs typeface="Fira Sans Extra Condensed"/>
                  <a:sym typeface="Fira Sans Extra Condensed"/>
                </a:endParaRPr>
              </a:p>
            </p:txBody>
          </p:sp>
          <p:sp>
            <p:nvSpPr>
              <p:cNvPr id="464" name="Google Shape;464;p21"/>
              <p:cNvSpPr txBox="1"/>
              <p:nvPr/>
            </p:nvSpPr>
            <p:spPr>
              <a:xfrm>
                <a:off x="6053050" y="1039833"/>
                <a:ext cx="1771800" cy="671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The significance of cleaning text to reduce noise and ensure meaningful analysis</a:t>
                </a:r>
                <a:endParaRPr>
                  <a:latin typeface="Roboto"/>
                  <a:ea typeface="Roboto"/>
                  <a:cs typeface="Roboto"/>
                  <a:sym typeface="Roboto"/>
                </a:endParaRPr>
              </a:p>
            </p:txBody>
          </p:sp>
        </p:grpSp>
        <p:sp>
          <p:nvSpPr>
            <p:cNvPr id="465" name="Google Shape;465;p21"/>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66" name="Google Shape;466;p21"/>
          <p:cNvGrpSpPr/>
          <p:nvPr/>
        </p:nvGrpSpPr>
        <p:grpSpPr>
          <a:xfrm>
            <a:off x="457194" y="2258450"/>
            <a:ext cx="2860906" cy="1411325"/>
            <a:chOff x="457194" y="2258450"/>
            <a:chExt cx="2860906" cy="1411325"/>
          </a:xfrm>
        </p:grpSpPr>
        <p:grpSp>
          <p:nvGrpSpPr>
            <p:cNvPr id="467" name="Google Shape;467;p21"/>
            <p:cNvGrpSpPr/>
            <p:nvPr/>
          </p:nvGrpSpPr>
          <p:grpSpPr>
            <a:xfrm>
              <a:off x="457194" y="2577475"/>
              <a:ext cx="1981200" cy="1092300"/>
              <a:chOff x="6053052" y="700371"/>
              <a:chExt cx="1981200" cy="1092300"/>
            </a:xfrm>
          </p:grpSpPr>
          <p:sp>
            <p:nvSpPr>
              <p:cNvPr id="468" name="Google Shape;468;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Stopword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69" name="Google Shape;469;p21"/>
              <p:cNvSpPr txBox="1"/>
              <p:nvPr/>
            </p:nvSpPr>
            <p:spPr>
              <a:xfrm>
                <a:off x="6094358" y="1121571"/>
                <a:ext cx="19398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Eliminating common English stopwords to focus on meaningful words.</a:t>
                </a:r>
                <a:endParaRPr sz="1200" b="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a:latin typeface="Roboto"/>
                  <a:ea typeface="Roboto"/>
                  <a:cs typeface="Roboto"/>
                  <a:sym typeface="Roboto"/>
                </a:endParaRPr>
              </a:p>
            </p:txBody>
          </p:sp>
        </p:grpSp>
        <p:sp>
          <p:nvSpPr>
            <p:cNvPr id="470" name="Google Shape;470;p21"/>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1" name="Google Shape;471;p21"/>
          <p:cNvGrpSpPr/>
          <p:nvPr/>
        </p:nvGrpSpPr>
        <p:grpSpPr>
          <a:xfrm>
            <a:off x="457194" y="3593825"/>
            <a:ext cx="2860906" cy="1323000"/>
            <a:chOff x="457194" y="3593825"/>
            <a:chExt cx="2860906" cy="1323000"/>
          </a:xfrm>
        </p:grpSpPr>
        <p:grpSp>
          <p:nvGrpSpPr>
            <p:cNvPr id="472" name="Google Shape;472;p21"/>
            <p:cNvGrpSpPr/>
            <p:nvPr/>
          </p:nvGrpSpPr>
          <p:grpSpPr>
            <a:xfrm>
              <a:off x="457194" y="3906271"/>
              <a:ext cx="1981206" cy="1010554"/>
              <a:chOff x="6053052" y="700371"/>
              <a:chExt cx="1981206" cy="1010554"/>
            </a:xfrm>
          </p:grpSpPr>
          <p:sp>
            <p:nvSpPr>
              <p:cNvPr id="473" name="Google Shape;473;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Outliers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74" name="Google Shape;474;p21"/>
              <p:cNvSpPr txBox="1"/>
              <p:nvPr/>
            </p:nvSpPr>
            <p:spPr>
              <a:xfrm>
                <a:off x="6053058" y="1039825"/>
                <a:ext cx="19812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Extra Condensed"/>
                    <a:ea typeface="Fira Sans Extra Condensed"/>
                    <a:cs typeface="Fira Sans Extra Condensed"/>
                    <a:sym typeface="Fira Sans Extra Condensed"/>
                  </a:rPr>
                  <a:t>Setting a threshold  to remove tweets with extremely high word counts.</a:t>
                </a:r>
                <a:endParaRPr sz="1200">
                  <a:latin typeface="Fira Sans Extra Condensed"/>
                  <a:ea typeface="Fira Sans Extra Condensed"/>
                  <a:cs typeface="Fira Sans Extra Condensed"/>
                  <a:sym typeface="Fira Sans Extra Condensed"/>
                </a:endParaRPr>
              </a:p>
            </p:txBody>
          </p:sp>
        </p:grpSp>
        <p:sp>
          <p:nvSpPr>
            <p:cNvPr id="475" name="Google Shape;475;p21"/>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6" name="Google Shape;476;p21"/>
          <p:cNvGrpSpPr/>
          <p:nvPr/>
        </p:nvGrpSpPr>
        <p:grpSpPr>
          <a:xfrm>
            <a:off x="5825888" y="923762"/>
            <a:ext cx="3151613" cy="1648088"/>
            <a:chOff x="5825888" y="923762"/>
            <a:chExt cx="3151613" cy="1648088"/>
          </a:xfrm>
        </p:grpSpPr>
        <p:grpSp>
          <p:nvGrpSpPr>
            <p:cNvPr id="477" name="Google Shape;477;p21"/>
            <p:cNvGrpSpPr/>
            <p:nvPr/>
          </p:nvGrpSpPr>
          <p:grpSpPr>
            <a:xfrm>
              <a:off x="6705600" y="1248675"/>
              <a:ext cx="2271900" cy="1323175"/>
              <a:chOff x="6053050" y="700383"/>
              <a:chExt cx="2271900" cy="1323175"/>
            </a:xfrm>
          </p:grpSpPr>
          <p:sp>
            <p:nvSpPr>
              <p:cNvPr id="478" name="Google Shape;478;p21"/>
              <p:cNvSpPr txBox="1"/>
              <p:nvPr/>
            </p:nvSpPr>
            <p:spPr>
              <a:xfrm>
                <a:off x="6053050" y="700383"/>
                <a:ext cx="22719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Tokenization &amp; Punctuation Removal </a:t>
                </a:r>
                <a:endParaRPr sz="1800" b="1">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800" b="1">
                  <a:latin typeface="Fira Sans Extra Condensed"/>
                  <a:ea typeface="Fira Sans Extra Condensed"/>
                  <a:cs typeface="Fira Sans Extra Condensed"/>
                  <a:sym typeface="Fira Sans Extra Condensed"/>
                </a:endParaRPr>
              </a:p>
            </p:txBody>
          </p:sp>
          <p:sp>
            <p:nvSpPr>
              <p:cNvPr id="479" name="Google Shape;479;p21"/>
              <p:cNvSpPr txBox="1"/>
              <p:nvPr/>
            </p:nvSpPr>
            <p:spPr>
              <a:xfrm>
                <a:off x="6053050" y="1039858"/>
                <a:ext cx="2271900" cy="983700"/>
              </a:xfrm>
              <a:prstGeom prst="rect">
                <a:avLst/>
              </a:prstGeom>
              <a:noFill/>
              <a:ln>
                <a:noFill/>
              </a:ln>
            </p:spPr>
            <p:txBody>
              <a:bodyPr spcFirstLastPara="1" wrap="square" lIns="91425" tIns="91425" rIns="91425" bIns="91425" anchor="ctr" anchorCtr="0">
                <a:noAutofit/>
              </a:bodyPr>
              <a:lstStyle/>
              <a:p>
                <a:pPr marL="457200" lvl="0" indent="-304800" algn="l" rtl="0">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Tokenizing text into individual words.</a:t>
                </a:r>
                <a:endParaRPr sz="1200">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Removing punctuation to further refine the text data</a:t>
                </a:r>
                <a:endParaRPr>
                  <a:latin typeface="Roboto"/>
                  <a:ea typeface="Roboto"/>
                  <a:cs typeface="Roboto"/>
                  <a:sym typeface="Roboto"/>
                </a:endParaRPr>
              </a:p>
            </p:txBody>
          </p:sp>
        </p:grpSp>
        <p:sp>
          <p:nvSpPr>
            <p:cNvPr id="480" name="Google Shape;480;p21"/>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1" name="Google Shape;481;p21"/>
          <p:cNvGrpSpPr/>
          <p:nvPr/>
        </p:nvGrpSpPr>
        <p:grpSpPr>
          <a:xfrm>
            <a:off x="5825888" y="2258450"/>
            <a:ext cx="3236713" cy="1178075"/>
            <a:chOff x="5825888" y="2258450"/>
            <a:chExt cx="3236713" cy="1178075"/>
          </a:xfrm>
        </p:grpSpPr>
        <p:grpSp>
          <p:nvGrpSpPr>
            <p:cNvPr id="482" name="Google Shape;482;p21"/>
            <p:cNvGrpSpPr/>
            <p:nvPr/>
          </p:nvGrpSpPr>
          <p:grpSpPr>
            <a:xfrm>
              <a:off x="6345500" y="2577475"/>
              <a:ext cx="2717100" cy="859050"/>
              <a:chOff x="5692950" y="700371"/>
              <a:chExt cx="2717100" cy="859050"/>
            </a:xfrm>
          </p:grpSpPr>
          <p:sp>
            <p:nvSpPr>
              <p:cNvPr id="483" name="Google Shape;483;p21"/>
              <p:cNvSpPr txBox="1"/>
              <p:nvPr/>
            </p:nvSpPr>
            <p:spPr>
              <a:xfrm>
                <a:off x="5692950" y="700371"/>
                <a:ext cx="2717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  Handling the duplicates</a:t>
                </a:r>
                <a:endParaRPr sz="1800" b="1">
                  <a:solidFill>
                    <a:srgbClr val="000000"/>
                  </a:solidFill>
                  <a:latin typeface="Fira Sans Extra Condensed"/>
                  <a:ea typeface="Fira Sans Extra Condensed"/>
                  <a:cs typeface="Fira Sans Extra Condensed"/>
                  <a:sym typeface="Fira Sans Extra Condensed"/>
                </a:endParaRPr>
              </a:p>
            </p:txBody>
          </p:sp>
          <p:sp>
            <p:nvSpPr>
              <p:cNvPr id="484" name="Google Shape;484;p21"/>
              <p:cNvSpPr txBox="1"/>
              <p:nvPr/>
            </p:nvSpPr>
            <p:spPr>
              <a:xfrm>
                <a:off x="6144425" y="1039821"/>
                <a:ext cx="2058000" cy="51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Identifying and removing duplicate tweets to maintain data integrity.</a:t>
                </a:r>
                <a:endParaRPr>
                  <a:solidFill>
                    <a:schemeClr val="dk1"/>
                  </a:solidFill>
                  <a:latin typeface="Fira Sans Extra Condensed"/>
                  <a:ea typeface="Fira Sans Extra Condensed"/>
                  <a:cs typeface="Fira Sans Extra Condensed"/>
                  <a:sym typeface="Fira Sans Extra Condensed"/>
                </a:endParaRPr>
              </a:p>
            </p:txBody>
          </p:sp>
        </p:grpSp>
        <p:sp>
          <p:nvSpPr>
            <p:cNvPr id="485" name="Google Shape;485;p21"/>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6" name="Google Shape;486;p21"/>
          <p:cNvGrpSpPr/>
          <p:nvPr/>
        </p:nvGrpSpPr>
        <p:grpSpPr>
          <a:xfrm>
            <a:off x="5825888" y="3593825"/>
            <a:ext cx="3151663" cy="1323300"/>
            <a:chOff x="5825888" y="3593825"/>
            <a:chExt cx="3151663" cy="1323300"/>
          </a:xfrm>
        </p:grpSpPr>
        <p:grpSp>
          <p:nvGrpSpPr>
            <p:cNvPr id="487" name="Google Shape;487;p21"/>
            <p:cNvGrpSpPr/>
            <p:nvPr/>
          </p:nvGrpSpPr>
          <p:grpSpPr>
            <a:xfrm>
              <a:off x="6404750" y="3906275"/>
              <a:ext cx="2572800" cy="1010850"/>
              <a:chOff x="5752200" y="700375"/>
              <a:chExt cx="2572800" cy="1010850"/>
            </a:xfrm>
          </p:grpSpPr>
          <p:sp>
            <p:nvSpPr>
              <p:cNvPr id="488" name="Google Shape;488;p21"/>
              <p:cNvSpPr txBox="1"/>
              <p:nvPr/>
            </p:nvSpPr>
            <p:spPr>
              <a:xfrm>
                <a:off x="5752200" y="700375"/>
                <a:ext cx="2331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Review length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489" name="Google Shape;489;p21"/>
              <p:cNvSpPr txBox="1"/>
              <p:nvPr/>
            </p:nvSpPr>
            <p:spPr>
              <a:xfrm>
                <a:off x="5993100" y="1039825"/>
                <a:ext cx="2331900" cy="6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Creating a new column ('len') to store the word count for each cleaned tweet.</a:t>
                </a:r>
                <a:endParaRPr>
                  <a:solidFill>
                    <a:schemeClr val="dk1"/>
                  </a:solidFill>
                  <a:latin typeface="Fira Sans Extra Condensed"/>
                  <a:ea typeface="Fira Sans Extra Condensed"/>
                  <a:cs typeface="Fira Sans Extra Condensed"/>
                  <a:sym typeface="Fira Sans Extra Condensed"/>
                </a:endParaRPr>
              </a:p>
            </p:txBody>
          </p:sp>
        </p:grpSp>
        <p:sp>
          <p:nvSpPr>
            <p:cNvPr id="490" name="Google Shape;490;p21"/>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pic>
        <p:nvPicPr>
          <p:cNvPr id="491" name="Google Shape;491;p21"/>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Literature Review</a:t>
            </a:r>
            <a:endParaRPr sz="4200" dirty="0"/>
          </a:p>
        </p:txBody>
      </p:sp>
      <p:grpSp>
        <p:nvGrpSpPr>
          <p:cNvPr id="497" name="Google Shape;497;p22"/>
          <p:cNvGrpSpPr/>
          <p:nvPr/>
        </p:nvGrpSpPr>
        <p:grpSpPr>
          <a:xfrm>
            <a:off x="6504092" y="1457504"/>
            <a:ext cx="2411226" cy="3614611"/>
            <a:chOff x="5894611" y="1313840"/>
            <a:chExt cx="2411226" cy="3405834"/>
          </a:xfrm>
        </p:grpSpPr>
        <p:sp>
          <p:nvSpPr>
            <p:cNvPr id="498" name="Google Shape;498;p22"/>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rgbClr val="E4EA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22"/>
          <p:cNvSpPr txBox="1"/>
          <p:nvPr/>
        </p:nvSpPr>
        <p:spPr>
          <a:xfrm>
            <a:off x="456200" y="1109784"/>
            <a:ext cx="5944600" cy="38555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dk1"/>
              </a:buClr>
              <a:buSzPts val="1400"/>
            </a:pPr>
            <a:r>
              <a:rPr lang="en" sz="1200" dirty="0">
                <a:solidFill>
                  <a:schemeClr val="dk1"/>
                </a:solidFill>
                <a:highlight>
                  <a:srgbClr val="FFFFFF"/>
                </a:highlight>
              </a:rPr>
              <a:t>Our work relates strongly to Purington et al. Amazon Echo review analysis. To explore how much they personiﬁed the device, what factors linked with personiﬁcation were, how sociable the interactions were, and how satisfaction was inﬂuenced, they reviewed 851 Amazon Echo reviews collected from </a:t>
            </a:r>
            <a:r>
              <a:rPr lang="en" sz="1200" dirty="0" err="1">
                <a:solidFill>
                  <a:schemeClr val="dk1"/>
                </a:solidFill>
                <a:highlight>
                  <a:srgbClr val="FFFFFF"/>
                </a:highlight>
              </a:rPr>
              <a:t>Amazon.com</a:t>
            </a:r>
            <a:r>
              <a:rPr lang="en" sz="1200" dirty="0">
                <a:solidFill>
                  <a:schemeClr val="dk1"/>
                </a:solidFill>
                <a:highlight>
                  <a:srgbClr val="FFFFFF"/>
                </a:highlight>
              </a:rPr>
              <a:t> during two weeks in December 2016. However, the performance for the </a:t>
            </a:r>
            <a:r>
              <a:rPr lang="en" sz="1200" dirty="0" err="1">
                <a:solidFill>
                  <a:schemeClr val="dk1"/>
                </a:solidFill>
                <a:highlight>
                  <a:srgbClr val="FFFFFF"/>
                </a:highlight>
              </a:rPr>
              <a:t>casestudy</a:t>
            </a:r>
            <a:r>
              <a:rPr lang="en" sz="1200" dirty="0">
                <a:solidFill>
                  <a:schemeClr val="dk1"/>
                </a:solidFill>
                <a:highlight>
                  <a:srgbClr val="FFFFFF"/>
                </a:highlight>
              </a:rPr>
              <a:t> is indeed limited. This is on account of the sample size being small when it is compared to the total number exceeding 60,000 of all the Echo reviews. Three main aspects differentiate our work from theirs: (1) Our sample covers from May 2015 to May 2017's 55,000-review range. (2) We did introduce feature mining [5] and also sentimental mining [6] techniques into the Amazon Echo review analysis. These techniques automate analysis across a large text dataset. (3) Exploring what special role Amazon Echo is playing in comparison with wireless speakers and customary electronic devices is the focus of our study. We also aim, with the integration of case study, </a:t>
            </a:r>
            <a:r>
              <a:rPr lang="en" sz="1200" dirty="0" err="1">
                <a:solidFill>
                  <a:schemeClr val="dk1"/>
                </a:solidFill>
                <a:highlight>
                  <a:srgbClr val="FFFFFF"/>
                </a:highlight>
              </a:rPr>
              <a:t>featuremining</a:t>
            </a:r>
            <a:r>
              <a:rPr lang="en" sz="1200" dirty="0">
                <a:solidFill>
                  <a:schemeClr val="dk1"/>
                </a:solidFill>
                <a:highlight>
                  <a:srgbClr val="FFFFFF"/>
                </a:highlight>
              </a:rPr>
              <a:t>, as well as sentimental mining, to ﬁnd out a more detailed personiﬁcation of the device rather than using name Alexa or personal pronouns so as to refer to the device, also analyze how the personiﬁcation correlates with the emotion expressions that exist in the reviews.</a:t>
            </a:r>
            <a:endParaRPr sz="1200" b="1" dirty="0">
              <a:solidFill>
                <a:schemeClr val="dk1"/>
              </a:solidFill>
              <a:latin typeface="Roboto"/>
              <a:ea typeface="Roboto"/>
              <a:cs typeface="Roboto"/>
              <a:sym typeface="Roboto"/>
            </a:endParaRPr>
          </a:p>
        </p:txBody>
      </p:sp>
      <p:pic>
        <p:nvPicPr>
          <p:cNvPr id="575" name="Google Shape;575;p22"/>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3"/>
          <p:cNvSpPr/>
          <p:nvPr/>
        </p:nvSpPr>
        <p:spPr>
          <a:xfrm>
            <a:off x="2400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714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85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txBox="1">
            <a:spLocks noGrp="1"/>
          </p:cNvSpPr>
          <p:nvPr>
            <p:ph type="title"/>
          </p:nvPr>
        </p:nvSpPr>
        <p:spPr>
          <a:xfrm>
            <a:off x="381000" y="3352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Methodology </a:t>
            </a:r>
            <a:endParaRPr sz="4200"/>
          </a:p>
        </p:txBody>
      </p:sp>
      <p:grpSp>
        <p:nvGrpSpPr>
          <p:cNvPr id="584" name="Google Shape;584;p23"/>
          <p:cNvGrpSpPr/>
          <p:nvPr/>
        </p:nvGrpSpPr>
        <p:grpSpPr>
          <a:xfrm>
            <a:off x="4724400" y="934075"/>
            <a:ext cx="2057400" cy="1081675"/>
            <a:chOff x="6629400" y="934075"/>
            <a:chExt cx="2057400" cy="1081675"/>
          </a:xfrm>
        </p:grpSpPr>
        <p:sp>
          <p:nvSpPr>
            <p:cNvPr id="585" name="Google Shape;585;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6" name="Google Shape;586;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Fira Sans Extra Condensed"/>
                  <a:ea typeface="Fira Sans Extra Condensed"/>
                  <a:cs typeface="Fira Sans Extra Condensed"/>
                  <a:sym typeface="Fira Sans Extra Condensed"/>
                </a:rPr>
                <a:t>Exploratory data analysis</a:t>
              </a:r>
              <a:endParaRPr sz="1500" b="1">
                <a:solidFill>
                  <a:srgbClr val="000000"/>
                </a:solidFill>
                <a:latin typeface="Fira Sans Extra Condensed"/>
                <a:ea typeface="Fira Sans Extra Condensed"/>
                <a:cs typeface="Fira Sans Extra Condensed"/>
                <a:sym typeface="Fira Sans Extra Condensed"/>
              </a:endParaRPr>
            </a:p>
          </p:txBody>
        </p:sp>
        <p:sp>
          <p:nvSpPr>
            <p:cNvPr id="587" name="Google Shape;587;p23"/>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Uncover the story within your data</a:t>
              </a:r>
              <a:endParaRPr sz="1200">
                <a:latin typeface="Fira Sans Extra Condensed"/>
                <a:ea typeface="Fira Sans Extra Condensed"/>
                <a:cs typeface="Fira Sans Extra Condensed"/>
                <a:sym typeface="Fira Sans Extra Condensed"/>
              </a:endParaRPr>
            </a:p>
          </p:txBody>
        </p:sp>
      </p:grpSp>
      <p:grpSp>
        <p:nvGrpSpPr>
          <p:cNvPr id="588" name="Google Shape;588;p23"/>
          <p:cNvGrpSpPr/>
          <p:nvPr/>
        </p:nvGrpSpPr>
        <p:grpSpPr>
          <a:xfrm>
            <a:off x="2400300" y="934075"/>
            <a:ext cx="2057411" cy="1083827"/>
            <a:chOff x="3543300" y="934075"/>
            <a:chExt cx="2057411" cy="1083827"/>
          </a:xfrm>
        </p:grpSpPr>
        <p:sp>
          <p:nvSpPr>
            <p:cNvPr id="589" name="Google Shape;589;p23"/>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90" name="Google Shape;590;p23"/>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Loading datasets</a:t>
              </a:r>
              <a:endParaRPr sz="1800" b="1">
                <a:solidFill>
                  <a:srgbClr val="000000"/>
                </a:solidFill>
                <a:latin typeface="Fira Sans Extra Condensed"/>
                <a:ea typeface="Fira Sans Extra Condensed"/>
                <a:cs typeface="Fira Sans Extra Condensed"/>
                <a:sym typeface="Fira Sans Extra Condensed"/>
              </a:endParaRPr>
            </a:p>
          </p:txBody>
        </p:sp>
        <p:sp>
          <p:nvSpPr>
            <p:cNvPr id="591" name="Google Shape;591;p23"/>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Fueling intelligence with data</a:t>
              </a:r>
              <a:endParaRPr sz="1200">
                <a:latin typeface="Fira Sans Extra Condensed"/>
                <a:ea typeface="Fira Sans Extra Condensed"/>
                <a:cs typeface="Fira Sans Extra Condensed"/>
                <a:sym typeface="Fira Sans Extra Condensed"/>
              </a:endParaRPr>
            </a:p>
          </p:txBody>
        </p:sp>
      </p:grpSp>
      <p:grpSp>
        <p:nvGrpSpPr>
          <p:cNvPr id="592" name="Google Shape;592;p23"/>
          <p:cNvGrpSpPr/>
          <p:nvPr/>
        </p:nvGrpSpPr>
        <p:grpSpPr>
          <a:xfrm>
            <a:off x="76200" y="934075"/>
            <a:ext cx="2057401" cy="1210425"/>
            <a:chOff x="457200" y="934075"/>
            <a:chExt cx="2057401" cy="1210425"/>
          </a:xfrm>
        </p:grpSpPr>
        <p:sp>
          <p:nvSpPr>
            <p:cNvPr id="593" name="Google Shape;593;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Importing Libraries</a:t>
              </a:r>
              <a:endParaRPr sz="1800" b="1">
                <a:solidFill>
                  <a:srgbClr val="000000"/>
                </a:solidFill>
                <a:latin typeface="Fira Sans Extra Condensed"/>
                <a:ea typeface="Fira Sans Extra Condensed"/>
                <a:cs typeface="Fira Sans Extra Condensed"/>
                <a:sym typeface="Fira Sans Extra Condensed"/>
              </a:endParaRPr>
            </a:p>
          </p:txBody>
        </p:sp>
        <p:sp>
          <p:nvSpPr>
            <p:cNvPr id="594" name="Google Shape;594;p23"/>
            <p:cNvSpPr txBox="1"/>
            <p:nvPr/>
          </p:nvSpPr>
          <p:spPr>
            <a:xfrm>
              <a:off x="457200" y="1686100"/>
              <a:ext cx="20574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Empower your project with the right tools</a:t>
              </a:r>
              <a:endParaRPr sz="1200">
                <a:latin typeface="Fira Sans Extra Condensed"/>
                <a:ea typeface="Fira Sans Extra Condensed"/>
                <a:cs typeface="Fira Sans Extra Condensed"/>
                <a:sym typeface="Fira Sans Extra Condensed"/>
              </a:endParaRPr>
            </a:p>
          </p:txBody>
        </p:sp>
        <p:sp>
          <p:nvSpPr>
            <p:cNvPr id="595" name="Google Shape;595;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596" name="Google Shape;596;p23"/>
          <p:cNvSpPr/>
          <p:nvPr/>
        </p:nvSpPr>
        <p:spPr>
          <a:xfrm>
            <a:off x="7000875" y="11762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7019925" y="40718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3"/>
          <p:cNvGrpSpPr/>
          <p:nvPr/>
        </p:nvGrpSpPr>
        <p:grpSpPr>
          <a:xfrm>
            <a:off x="7010400" y="948225"/>
            <a:ext cx="2057400" cy="1081675"/>
            <a:chOff x="6629400" y="3005625"/>
            <a:chExt cx="2057400" cy="1081675"/>
          </a:xfrm>
        </p:grpSpPr>
        <p:sp>
          <p:nvSpPr>
            <p:cNvPr id="599" name="Google Shape;599;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600" name="Google Shape;600;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Preprocessing</a:t>
              </a:r>
              <a:endParaRPr sz="1800" b="1">
                <a:latin typeface="Fira Sans Extra Condensed"/>
                <a:ea typeface="Fira Sans Extra Condensed"/>
                <a:cs typeface="Fira Sans Extra Condensed"/>
                <a:sym typeface="Fira Sans Extra Condensed"/>
              </a:endParaRPr>
            </a:p>
          </p:txBody>
        </p:sp>
        <p:sp>
          <p:nvSpPr>
            <p:cNvPr id="601" name="Google Shape;601;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Refine, reshape and ready your data</a:t>
              </a:r>
              <a:endParaRPr sz="1200">
                <a:latin typeface="Fira Sans Extra Condensed"/>
                <a:ea typeface="Fira Sans Extra Condensed"/>
                <a:cs typeface="Fira Sans Extra Condensed"/>
                <a:sym typeface="Fira Sans Extra Condensed"/>
              </a:endParaRPr>
            </a:p>
          </p:txBody>
        </p:sp>
      </p:grpSp>
      <p:grpSp>
        <p:nvGrpSpPr>
          <p:cNvPr id="602" name="Google Shape;602;p23"/>
          <p:cNvGrpSpPr/>
          <p:nvPr/>
        </p:nvGrpSpPr>
        <p:grpSpPr>
          <a:xfrm>
            <a:off x="7010401" y="3843825"/>
            <a:ext cx="2057400" cy="1083825"/>
            <a:chOff x="457201" y="3005625"/>
            <a:chExt cx="2057400" cy="1083825"/>
          </a:xfrm>
        </p:grpSpPr>
        <p:sp>
          <p:nvSpPr>
            <p:cNvPr id="603" name="Google Shape;603;p23"/>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Model Training</a:t>
              </a:r>
              <a:endParaRPr sz="1800" b="1">
                <a:solidFill>
                  <a:srgbClr val="000000"/>
                </a:solidFill>
                <a:latin typeface="Fira Sans Extra Condensed"/>
                <a:ea typeface="Fira Sans Extra Condensed"/>
                <a:cs typeface="Fira Sans Extra Condensed"/>
                <a:sym typeface="Fira Sans Extra Condensed"/>
              </a:endParaRPr>
            </a:p>
          </p:txBody>
        </p:sp>
        <p:sp>
          <p:nvSpPr>
            <p:cNvPr id="604" name="Google Shape;604;p23"/>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Where models learn the art of remembering </a:t>
              </a:r>
              <a:endParaRPr sz="1200">
                <a:latin typeface="Fira Sans Extra Condensed"/>
                <a:ea typeface="Fira Sans Extra Condensed"/>
                <a:cs typeface="Fira Sans Extra Condensed"/>
                <a:sym typeface="Fira Sans Extra Condensed"/>
              </a:endParaRPr>
            </a:p>
          </p:txBody>
        </p:sp>
        <p:sp>
          <p:nvSpPr>
            <p:cNvPr id="605" name="Google Shape;605;p23"/>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606" name="Google Shape;606;p23"/>
          <p:cNvGrpSpPr/>
          <p:nvPr/>
        </p:nvGrpSpPr>
        <p:grpSpPr>
          <a:xfrm>
            <a:off x="2896153" y="2097067"/>
            <a:ext cx="2904005" cy="2684408"/>
            <a:chOff x="3124753" y="2097067"/>
            <a:chExt cx="2904005" cy="2684408"/>
          </a:xfrm>
        </p:grpSpPr>
        <p:sp>
          <p:nvSpPr>
            <p:cNvPr id="607" name="Google Shape;607;p23"/>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23"/>
            <p:cNvGrpSpPr/>
            <p:nvPr/>
          </p:nvGrpSpPr>
          <p:grpSpPr>
            <a:xfrm>
              <a:off x="3124761" y="2266506"/>
              <a:ext cx="1173544" cy="1038290"/>
              <a:chOff x="3039603" y="2097081"/>
              <a:chExt cx="1372888" cy="1214659"/>
            </a:xfrm>
          </p:grpSpPr>
          <p:sp>
            <p:nvSpPr>
              <p:cNvPr id="609" name="Google Shape;609;p23"/>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3"/>
            <p:cNvGrpSpPr/>
            <p:nvPr/>
          </p:nvGrpSpPr>
          <p:grpSpPr>
            <a:xfrm>
              <a:off x="4962121" y="2452285"/>
              <a:ext cx="1066388" cy="666717"/>
              <a:chOff x="5097171" y="2413221"/>
              <a:chExt cx="931587" cy="582388"/>
            </a:xfrm>
          </p:grpSpPr>
          <p:sp>
            <p:nvSpPr>
              <p:cNvPr id="662" name="Google Shape;662;p23"/>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3"/>
            <p:cNvGrpSpPr/>
            <p:nvPr/>
          </p:nvGrpSpPr>
          <p:grpSpPr>
            <a:xfrm>
              <a:off x="3124753" y="2097067"/>
              <a:ext cx="2904005" cy="2628275"/>
              <a:chOff x="735516" y="1544617"/>
              <a:chExt cx="2904005" cy="2628275"/>
            </a:xfrm>
          </p:grpSpPr>
          <p:sp>
            <p:nvSpPr>
              <p:cNvPr id="686" name="Google Shape;686;p23"/>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0" name="Google Shape;720;p23"/>
          <p:cNvSpPr/>
          <p:nvPr/>
        </p:nvSpPr>
        <p:spPr>
          <a:xfrm>
            <a:off x="7019925" y="26098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3"/>
          <p:cNvGrpSpPr/>
          <p:nvPr/>
        </p:nvGrpSpPr>
        <p:grpSpPr>
          <a:xfrm>
            <a:off x="7010401" y="2381875"/>
            <a:ext cx="2057400" cy="1083825"/>
            <a:chOff x="457201" y="934075"/>
            <a:chExt cx="2057400" cy="1083825"/>
          </a:xfrm>
        </p:grpSpPr>
        <p:sp>
          <p:nvSpPr>
            <p:cNvPr id="722" name="Google Shape;722;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Split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723" name="Google Shape;723;p23"/>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Strategically segmenting success</a:t>
              </a:r>
              <a:endParaRPr sz="1200">
                <a:latin typeface="Fira Sans Extra Condensed"/>
                <a:ea typeface="Fira Sans Extra Condensed"/>
                <a:cs typeface="Fira Sans Extra Condensed"/>
                <a:sym typeface="Fira Sans Extra Condensed"/>
              </a:endParaRPr>
            </a:p>
          </p:txBody>
        </p:sp>
        <p:sp>
          <p:nvSpPr>
            <p:cNvPr id="724" name="Google Shape;724;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sp>
        <p:nvSpPr>
          <p:cNvPr id="725" name="Google Shape;725;p23"/>
          <p:cNvSpPr/>
          <p:nvPr/>
        </p:nvSpPr>
        <p:spPr>
          <a:xfrm>
            <a:off x="4791075" y="40718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1743075" y="40576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3"/>
          <p:cNvGrpSpPr/>
          <p:nvPr/>
        </p:nvGrpSpPr>
        <p:grpSpPr>
          <a:xfrm>
            <a:off x="1752600" y="3829675"/>
            <a:ext cx="2057400" cy="1210075"/>
            <a:chOff x="6629400" y="934075"/>
            <a:chExt cx="2057400" cy="1210075"/>
          </a:xfrm>
        </p:grpSpPr>
        <p:sp>
          <p:nvSpPr>
            <p:cNvPr id="728" name="Google Shape;728;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b="1">
                <a:solidFill>
                  <a:schemeClr val="lt1"/>
                </a:solidFill>
                <a:latin typeface="Fira Sans Extra Condensed"/>
                <a:ea typeface="Fira Sans Extra Condensed"/>
                <a:cs typeface="Fira Sans Extra Condensed"/>
                <a:sym typeface="Fira Sans Extra Condensed"/>
              </a:endParaRPr>
            </a:p>
          </p:txBody>
        </p:sp>
        <p:sp>
          <p:nvSpPr>
            <p:cNvPr id="729" name="Google Shape;729;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50" b="1">
                  <a:latin typeface="Fira Sans Extra Condensed"/>
                  <a:ea typeface="Fira Sans Extra Condensed"/>
                  <a:cs typeface="Fira Sans Extra Condensed"/>
                  <a:sym typeface="Fira Sans Extra Condensed"/>
                </a:rPr>
                <a:t>Compare between models</a:t>
              </a:r>
              <a:endParaRPr sz="1450" b="1">
                <a:solidFill>
                  <a:srgbClr val="000000"/>
                </a:solidFill>
                <a:latin typeface="Fira Sans Extra Condensed"/>
                <a:ea typeface="Fira Sans Extra Condensed"/>
                <a:cs typeface="Fira Sans Extra Condensed"/>
                <a:sym typeface="Fira Sans Extra Condensed"/>
              </a:endParaRPr>
            </a:p>
          </p:txBody>
        </p:sp>
        <p:sp>
          <p:nvSpPr>
            <p:cNvPr id="730" name="Google Shape;730;p23"/>
            <p:cNvSpPr txBox="1"/>
            <p:nvPr/>
          </p:nvSpPr>
          <p:spPr>
            <a:xfrm>
              <a:off x="6629400" y="1772750"/>
              <a:ext cx="20574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Because not all models are created equal</a:t>
              </a:r>
              <a:endParaRPr sz="1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grpSp>
      <p:grpSp>
        <p:nvGrpSpPr>
          <p:cNvPr id="731" name="Google Shape;731;p23"/>
          <p:cNvGrpSpPr/>
          <p:nvPr/>
        </p:nvGrpSpPr>
        <p:grpSpPr>
          <a:xfrm>
            <a:off x="4800600" y="3843825"/>
            <a:ext cx="2057400" cy="1081675"/>
            <a:chOff x="6629400" y="3005625"/>
            <a:chExt cx="2057400" cy="1081675"/>
          </a:xfrm>
        </p:grpSpPr>
        <p:sp>
          <p:nvSpPr>
            <p:cNvPr id="732" name="Google Shape;732;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b="1">
                <a:solidFill>
                  <a:schemeClr val="lt1"/>
                </a:solidFill>
                <a:latin typeface="Fira Sans Extra Condensed"/>
                <a:ea typeface="Fira Sans Extra Condensed"/>
                <a:cs typeface="Fira Sans Extra Condensed"/>
                <a:sym typeface="Fira Sans Extra Condensed"/>
              </a:endParaRPr>
            </a:p>
          </p:txBody>
        </p:sp>
        <p:sp>
          <p:nvSpPr>
            <p:cNvPr id="733" name="Google Shape;733;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Testing the model</a:t>
              </a:r>
              <a:endParaRPr sz="1450" b="1">
                <a:latin typeface="Fira Sans Extra Condensed"/>
                <a:ea typeface="Fira Sans Extra Condensed"/>
                <a:cs typeface="Fira Sans Extra Condensed"/>
                <a:sym typeface="Fira Sans Extra Condensed"/>
              </a:endParaRPr>
            </a:p>
          </p:txBody>
        </p:sp>
        <p:sp>
          <p:nvSpPr>
            <p:cNvPr id="734" name="Google Shape;734;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Witness the power of predictive analytics</a:t>
              </a:r>
              <a:endParaRPr sz="1200">
                <a:latin typeface="Fira Sans Extra Condensed"/>
                <a:ea typeface="Fira Sans Extra Condensed"/>
                <a:cs typeface="Fira Sans Extra Condensed"/>
                <a:sym typeface="Fira Sans Extra Condensed"/>
              </a:endParaRPr>
            </a:p>
          </p:txBody>
        </p:sp>
      </p:grpSp>
      <p:pic>
        <p:nvPicPr>
          <p:cNvPr id="735" name="Google Shape;735;p23"/>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Random Forest Classifier</a:t>
            </a:r>
            <a:endParaRPr sz="4200" dirty="0"/>
          </a:p>
        </p:txBody>
      </p:sp>
      <p:sp>
        <p:nvSpPr>
          <p:cNvPr id="741" name="Google Shape;741;p24"/>
          <p:cNvSpPr txBox="1"/>
          <p:nvPr/>
        </p:nvSpPr>
        <p:spPr>
          <a:xfrm>
            <a:off x="257536" y="1315025"/>
            <a:ext cx="5715900" cy="32008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Random Forest Classifier is a popular machine learning algorithm that builds multiple decision trees and combines their predictions for accurate classification. It uses bagging to train trees on random data subsets and selects random features at each split, making it robust and less prone to overfitting. The code provided creates a Random Forest model, fits it to training data (`X_train`, `</a:t>
            </a:r>
            <a:r>
              <a:rPr lang="en" dirty="0" err="1"/>
              <a:t>y_train</a:t>
            </a:r>
            <a:r>
              <a:rPr lang="en" dirty="0"/>
              <a:t>`), predicts labels for test data (`</a:t>
            </a:r>
            <a:r>
              <a:rPr lang="en" dirty="0" err="1"/>
              <a:t>X_test</a:t>
            </a:r>
            <a:r>
              <a:rPr lang="en" dirty="0"/>
              <a:t>`), and visualizes performance with a confusion matrix. It also tunes hyperparameters like `</a:t>
            </a:r>
            <a:r>
              <a:rPr lang="en" dirty="0" err="1"/>
              <a:t>max_depth</a:t>
            </a:r>
            <a:r>
              <a:rPr lang="en" dirty="0"/>
              <a:t>`, `</a:t>
            </a:r>
            <a:r>
              <a:rPr lang="en" dirty="0" err="1"/>
              <a:t>n_estimators</a:t>
            </a:r>
            <a:r>
              <a:rPr lang="en" dirty="0"/>
              <a:t>`, and `</a:t>
            </a:r>
            <a:r>
              <a:rPr lang="en" dirty="0" err="1"/>
              <a:t>min_samples_split</a:t>
            </a:r>
            <a:r>
              <a:rPr lang="en" dirty="0"/>
              <a:t>` using `</a:t>
            </a:r>
            <a:r>
              <a:rPr lang="en" dirty="0" err="1"/>
              <a:t>GridSearchCV</a:t>
            </a:r>
            <a:r>
              <a:rPr lang="en" dirty="0"/>
              <a:t>` to find the best combination for accuracy. Random Forest shines in tasks like fraud detection or medical diagnosis due to its flexibility and ability to handle complex data. While it’s powerful and easy to use, it can be computationally intensive and less interpretable than single trees. Overall, it’s a reliable choice for many classification problems.</a:t>
            </a:r>
            <a:endParaRPr dirty="0"/>
          </a:p>
        </p:txBody>
      </p:sp>
      <p:pic>
        <p:nvPicPr>
          <p:cNvPr id="742" name="Google Shape;742;p24"/>
          <p:cNvPicPr preferRelativeResize="0"/>
          <p:nvPr/>
        </p:nvPicPr>
        <p:blipFill>
          <a:blip r:embed="rId3">
            <a:alphaModFix/>
          </a:blip>
          <a:stretch>
            <a:fillRect/>
          </a:stretch>
        </p:blipFill>
        <p:spPr>
          <a:xfrm>
            <a:off x="6028515" y="1522944"/>
            <a:ext cx="3050326" cy="2499850"/>
          </a:xfrm>
          <a:prstGeom prst="rect">
            <a:avLst/>
          </a:prstGeom>
          <a:noFill/>
          <a:ln>
            <a:noFill/>
          </a:ln>
        </p:spPr>
      </p:pic>
      <p:pic>
        <p:nvPicPr>
          <p:cNvPr id="743" name="Google Shape;743;p24"/>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Results</a:t>
            </a:r>
            <a:endParaRPr sz="4200" dirty="0"/>
          </a:p>
        </p:txBody>
      </p:sp>
      <p:sp>
        <p:nvSpPr>
          <p:cNvPr id="749" name="Google Shape;749;p25"/>
          <p:cNvSpPr txBox="1"/>
          <p:nvPr/>
        </p:nvSpPr>
        <p:spPr>
          <a:xfrm>
            <a:off x="3068200" y="1127100"/>
            <a:ext cx="6075900" cy="32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Most common Alexa variations identified</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Ratings are skewed toward 4 and 5 stars</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Longer reviews often indicate stronger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Short reviews often have extreme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Feedback generally matches rating scores</a:t>
            </a:r>
            <a:endParaRPr sz="2400" dirty="0">
              <a:solidFill>
                <a:schemeClr val="dk1"/>
              </a:solidFill>
              <a:latin typeface="Calibri"/>
              <a:ea typeface="Calibri"/>
              <a:cs typeface="Calibri"/>
              <a:sym typeface="Calibri"/>
            </a:endParaRPr>
          </a:p>
        </p:txBody>
      </p:sp>
      <p:grpSp>
        <p:nvGrpSpPr>
          <p:cNvPr id="750" name="Google Shape;750;p25"/>
          <p:cNvGrpSpPr/>
          <p:nvPr/>
        </p:nvGrpSpPr>
        <p:grpSpPr>
          <a:xfrm>
            <a:off x="-52826" y="1318363"/>
            <a:ext cx="2943318" cy="3039142"/>
            <a:chOff x="5449625" y="1389325"/>
            <a:chExt cx="3237261" cy="3342655"/>
          </a:xfrm>
        </p:grpSpPr>
        <p:sp>
          <p:nvSpPr>
            <p:cNvPr id="751" name="Google Shape;751;p25"/>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1" name="Google Shape;791;p2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7" name="Google Shape;797;p26"/>
          <p:cNvPicPr preferRelativeResize="0"/>
          <p:nvPr/>
        </p:nvPicPr>
        <p:blipFill>
          <a:blip r:embed="rId3">
            <a:alphaModFix/>
          </a:blip>
          <a:stretch>
            <a:fillRect/>
          </a:stretch>
        </p:blipFill>
        <p:spPr>
          <a:xfrm>
            <a:off x="143475" y="863700"/>
            <a:ext cx="4172540" cy="4055825"/>
          </a:xfrm>
          <a:prstGeom prst="rect">
            <a:avLst/>
          </a:prstGeom>
          <a:noFill/>
          <a:ln>
            <a:noFill/>
          </a:ln>
        </p:spPr>
      </p:pic>
      <p:pic>
        <p:nvPicPr>
          <p:cNvPr id="798" name="Google Shape;798;p26"/>
          <p:cNvPicPr preferRelativeResize="0"/>
          <p:nvPr/>
        </p:nvPicPr>
        <p:blipFill>
          <a:blip r:embed="rId4">
            <a:alphaModFix/>
          </a:blip>
          <a:stretch>
            <a:fillRect/>
          </a:stretch>
        </p:blipFill>
        <p:spPr>
          <a:xfrm>
            <a:off x="4387915" y="980000"/>
            <a:ext cx="4523185" cy="3340989"/>
          </a:xfrm>
          <a:prstGeom prst="rect">
            <a:avLst/>
          </a:prstGeom>
          <a:noFill/>
          <a:ln>
            <a:noFill/>
          </a:ln>
        </p:spPr>
      </p:pic>
      <p:pic>
        <p:nvPicPr>
          <p:cNvPr id="799" name="Google Shape;799;p26"/>
          <p:cNvPicPr preferRelativeResize="0"/>
          <p:nvPr/>
        </p:nvPicPr>
        <p:blipFill>
          <a:blip r:embed="rId5">
            <a:alphaModFix/>
          </a:blip>
          <a:stretch>
            <a:fillRect/>
          </a:stretch>
        </p:blipFill>
        <p:spPr>
          <a:xfrm>
            <a:off x="6628400" y="0"/>
            <a:ext cx="2515599" cy="93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Conclusion.</a:t>
            </a:r>
            <a:endParaRPr sz="4200" dirty="0"/>
          </a:p>
        </p:txBody>
      </p:sp>
      <p:sp>
        <p:nvSpPr>
          <p:cNvPr id="805" name="Google Shape;805;p27"/>
          <p:cNvSpPr txBox="1"/>
          <p:nvPr/>
        </p:nvSpPr>
        <p:spPr>
          <a:xfrm>
            <a:off x="384650" y="1118150"/>
            <a:ext cx="6619500" cy="355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Amazon Alexa reviews show an overall positive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Product variation influences user perception</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Review length can reflect engagement and sentiment strength</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This project provides a baseline for ML-based sentiment classifiers</a:t>
            </a:r>
            <a:endParaRPr sz="2400" dirty="0">
              <a:solidFill>
                <a:schemeClr val="dk1"/>
              </a:solidFill>
              <a:latin typeface="Calibri"/>
              <a:ea typeface="Calibri"/>
              <a:cs typeface="Calibri"/>
              <a:sym typeface="Calibri"/>
            </a:endParaRPr>
          </a:p>
        </p:txBody>
      </p:sp>
      <p:grpSp>
        <p:nvGrpSpPr>
          <p:cNvPr id="806" name="Google Shape;806;p27"/>
          <p:cNvGrpSpPr/>
          <p:nvPr/>
        </p:nvGrpSpPr>
        <p:grpSpPr>
          <a:xfrm>
            <a:off x="7106475" y="1118150"/>
            <a:ext cx="1371604" cy="3617430"/>
            <a:chOff x="3886200" y="1114550"/>
            <a:chExt cx="1371604" cy="3617430"/>
          </a:xfrm>
        </p:grpSpPr>
        <p:grpSp>
          <p:nvGrpSpPr>
            <p:cNvPr id="807" name="Google Shape;807;p27"/>
            <p:cNvGrpSpPr/>
            <p:nvPr/>
          </p:nvGrpSpPr>
          <p:grpSpPr>
            <a:xfrm>
              <a:off x="3886200" y="1114550"/>
              <a:ext cx="1371604" cy="3617430"/>
              <a:chOff x="1657350" y="1114550"/>
              <a:chExt cx="1371604" cy="3617430"/>
            </a:xfrm>
          </p:grpSpPr>
          <p:sp>
            <p:nvSpPr>
              <p:cNvPr id="808" name="Google Shape;808;p27"/>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7"/>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2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859-470B-593A-6BD1-28CFB08D67D7}"/>
              </a:ext>
            </a:extLst>
          </p:cNvPr>
          <p:cNvSpPr>
            <a:spLocks noGrp="1"/>
          </p:cNvSpPr>
          <p:nvPr>
            <p:ph type="title"/>
          </p:nvPr>
        </p:nvSpPr>
        <p:spPr/>
        <p:txBody>
          <a:bodyPr>
            <a:noAutofit/>
          </a:bodyPr>
          <a:lstStyle/>
          <a:p>
            <a:pPr algn="l"/>
            <a:r>
              <a:rPr lang="en-US" sz="4200" dirty="0"/>
              <a:t>References</a:t>
            </a:r>
          </a:p>
        </p:txBody>
      </p:sp>
      <p:sp>
        <p:nvSpPr>
          <p:cNvPr id="3" name="TextBox 2">
            <a:extLst>
              <a:ext uri="{FF2B5EF4-FFF2-40B4-BE49-F238E27FC236}">
                <a16:creationId xmlns:a16="http://schemas.microsoft.com/office/drawing/2014/main" id="{72C373A7-DE58-B2AA-45E8-F3A6D5A184A0}"/>
              </a:ext>
            </a:extLst>
          </p:cNvPr>
          <p:cNvSpPr txBox="1"/>
          <p:nvPr/>
        </p:nvSpPr>
        <p:spPr>
          <a:xfrm>
            <a:off x="390769" y="1328615"/>
            <a:ext cx="5737468" cy="954107"/>
          </a:xfrm>
          <a:prstGeom prst="rect">
            <a:avLst/>
          </a:prstGeom>
          <a:noFill/>
        </p:spPr>
        <p:txBody>
          <a:bodyPr wrap="none" rtlCol="0">
            <a:spAutoFit/>
          </a:bodyPr>
          <a:lstStyle/>
          <a:p>
            <a:pPr marL="342900" indent="-342900">
              <a:buFont typeface="+mj-lt"/>
              <a:buAutoNum type="arabicPeriod"/>
            </a:pPr>
            <a:r>
              <a:rPr lang="en-US" dirty="0"/>
              <a:t>Purington et al., 2016 – Personification in Amazon Echo Reviews.</a:t>
            </a:r>
          </a:p>
          <a:p>
            <a:pPr marL="342900" indent="-342900">
              <a:buFont typeface="+mj-lt"/>
              <a:buAutoNum type="arabicPeriod"/>
            </a:pPr>
            <a:r>
              <a:rPr lang="en-US" dirty="0"/>
              <a:t>Kaggle Dataset – Amazon Alexa Reviews.</a:t>
            </a:r>
          </a:p>
          <a:p>
            <a:pPr marL="342900" indent="-342900">
              <a:buFont typeface="+mj-lt"/>
              <a:buAutoNum type="arabicPeriod"/>
            </a:pPr>
            <a:r>
              <a:rPr lang="en-US" dirty="0"/>
              <a:t>Scikit-learn Documentation – Random Forest Classifier.</a:t>
            </a:r>
          </a:p>
          <a:p>
            <a:pPr marL="342900" indent="-342900">
              <a:buFont typeface="+mj-lt"/>
              <a:buAutoNum type="arabicPeriod"/>
            </a:pPr>
            <a:r>
              <a:rPr lang="en-US" dirty="0"/>
              <a:t>Relevant research articles (feature mining, sentiment mining).</a:t>
            </a:r>
          </a:p>
        </p:txBody>
      </p:sp>
      <p:grpSp>
        <p:nvGrpSpPr>
          <p:cNvPr id="4" name="Google Shape;321;p19">
            <a:extLst>
              <a:ext uri="{FF2B5EF4-FFF2-40B4-BE49-F238E27FC236}">
                <a16:creationId xmlns:a16="http://schemas.microsoft.com/office/drawing/2014/main" id="{CA059B16-ED32-7643-D185-3580EDCCF652}"/>
              </a:ext>
            </a:extLst>
          </p:cNvPr>
          <p:cNvGrpSpPr/>
          <p:nvPr/>
        </p:nvGrpSpPr>
        <p:grpSpPr>
          <a:xfrm>
            <a:off x="5667913" y="1805668"/>
            <a:ext cx="2716242" cy="2750745"/>
            <a:chOff x="457200" y="1485900"/>
            <a:chExt cx="3205384" cy="3246100"/>
          </a:xfrm>
        </p:grpSpPr>
        <p:sp>
          <p:nvSpPr>
            <p:cNvPr id="5" name="Google Shape;322;p19">
              <a:extLst>
                <a:ext uri="{FF2B5EF4-FFF2-40B4-BE49-F238E27FC236}">
                  <a16:creationId xmlns:a16="http://schemas.microsoft.com/office/drawing/2014/main" id="{101905FB-A0A9-9159-C2B7-CF3B3A4584B7}"/>
                </a:ext>
              </a:extLst>
            </p:cNvPr>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3;p19">
              <a:extLst>
                <a:ext uri="{FF2B5EF4-FFF2-40B4-BE49-F238E27FC236}">
                  <a16:creationId xmlns:a16="http://schemas.microsoft.com/office/drawing/2014/main" id="{AF636F97-E75E-0923-702C-89F17C3CF6E4}"/>
                </a:ext>
              </a:extLst>
            </p:cNvPr>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4;p19">
              <a:extLst>
                <a:ext uri="{FF2B5EF4-FFF2-40B4-BE49-F238E27FC236}">
                  <a16:creationId xmlns:a16="http://schemas.microsoft.com/office/drawing/2014/main" id="{41823C70-0A1B-BEBA-8068-5E3FB72354BC}"/>
                </a:ext>
              </a:extLst>
            </p:cNvPr>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5;p19">
              <a:extLst>
                <a:ext uri="{FF2B5EF4-FFF2-40B4-BE49-F238E27FC236}">
                  <a16:creationId xmlns:a16="http://schemas.microsoft.com/office/drawing/2014/main" id="{64FA59AF-4141-E0B6-9ED1-7339ECD2704F}"/>
                </a:ext>
              </a:extLst>
            </p:cNvPr>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p19">
              <a:extLst>
                <a:ext uri="{FF2B5EF4-FFF2-40B4-BE49-F238E27FC236}">
                  <a16:creationId xmlns:a16="http://schemas.microsoft.com/office/drawing/2014/main" id="{F893878B-0C2A-EC78-36A8-F5311CB8532E}"/>
                </a:ext>
              </a:extLst>
            </p:cNvPr>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7;p19">
              <a:extLst>
                <a:ext uri="{FF2B5EF4-FFF2-40B4-BE49-F238E27FC236}">
                  <a16:creationId xmlns:a16="http://schemas.microsoft.com/office/drawing/2014/main" id="{9FB1B931-C970-DB07-A384-6E555BAF8228}"/>
                </a:ext>
              </a:extLst>
            </p:cNvPr>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p19">
              <a:extLst>
                <a:ext uri="{FF2B5EF4-FFF2-40B4-BE49-F238E27FC236}">
                  <a16:creationId xmlns:a16="http://schemas.microsoft.com/office/drawing/2014/main" id="{07FD55E7-1866-2BAD-9B59-0A135BD14F2C}"/>
                </a:ext>
              </a:extLst>
            </p:cNvPr>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9;p19">
              <a:extLst>
                <a:ext uri="{FF2B5EF4-FFF2-40B4-BE49-F238E27FC236}">
                  <a16:creationId xmlns:a16="http://schemas.microsoft.com/office/drawing/2014/main" id="{5107E370-F177-ADE5-093D-AC0E08A2BA79}"/>
                </a:ext>
              </a:extLst>
            </p:cNvPr>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p19">
              <a:extLst>
                <a:ext uri="{FF2B5EF4-FFF2-40B4-BE49-F238E27FC236}">
                  <a16:creationId xmlns:a16="http://schemas.microsoft.com/office/drawing/2014/main" id="{3EA53D40-CD85-D5B2-8388-1F046628B085}"/>
                </a:ext>
              </a:extLst>
            </p:cNvPr>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p19">
              <a:extLst>
                <a:ext uri="{FF2B5EF4-FFF2-40B4-BE49-F238E27FC236}">
                  <a16:creationId xmlns:a16="http://schemas.microsoft.com/office/drawing/2014/main" id="{641A2E99-A0A9-1339-4994-125841C6ABAF}"/>
                </a:ext>
              </a:extLst>
            </p:cNvPr>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p19">
              <a:extLst>
                <a:ext uri="{FF2B5EF4-FFF2-40B4-BE49-F238E27FC236}">
                  <a16:creationId xmlns:a16="http://schemas.microsoft.com/office/drawing/2014/main" id="{AE965631-FAA2-48B0-7AA9-378804199826}"/>
                </a:ext>
              </a:extLst>
            </p:cNvPr>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p19">
              <a:extLst>
                <a:ext uri="{FF2B5EF4-FFF2-40B4-BE49-F238E27FC236}">
                  <a16:creationId xmlns:a16="http://schemas.microsoft.com/office/drawing/2014/main" id="{7F6A611A-E8AA-50C3-C1F6-C167BFDDA780}"/>
                </a:ext>
              </a:extLst>
            </p:cNvPr>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4;p19">
              <a:extLst>
                <a:ext uri="{FF2B5EF4-FFF2-40B4-BE49-F238E27FC236}">
                  <a16:creationId xmlns:a16="http://schemas.microsoft.com/office/drawing/2014/main" id="{0BE9CB02-F3E2-C7BF-780D-1B957EAD453D}"/>
                </a:ext>
              </a:extLst>
            </p:cNvPr>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5;p19">
              <a:extLst>
                <a:ext uri="{FF2B5EF4-FFF2-40B4-BE49-F238E27FC236}">
                  <a16:creationId xmlns:a16="http://schemas.microsoft.com/office/drawing/2014/main" id="{6161EB17-0363-83A4-DE34-B3C40B6C1942}"/>
                </a:ext>
              </a:extLst>
            </p:cNvPr>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6;p19">
              <a:extLst>
                <a:ext uri="{FF2B5EF4-FFF2-40B4-BE49-F238E27FC236}">
                  <a16:creationId xmlns:a16="http://schemas.microsoft.com/office/drawing/2014/main" id="{76C6E092-ACF9-EC2B-A343-B81078192944}"/>
                </a:ext>
              </a:extLst>
            </p:cNvPr>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7;p19">
              <a:extLst>
                <a:ext uri="{FF2B5EF4-FFF2-40B4-BE49-F238E27FC236}">
                  <a16:creationId xmlns:a16="http://schemas.microsoft.com/office/drawing/2014/main" id="{66F9573F-DADA-461A-DEDB-0B077840C373}"/>
                </a:ext>
              </a:extLst>
            </p:cNvPr>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p19">
              <a:extLst>
                <a:ext uri="{FF2B5EF4-FFF2-40B4-BE49-F238E27FC236}">
                  <a16:creationId xmlns:a16="http://schemas.microsoft.com/office/drawing/2014/main" id="{B230D72F-DDDF-FEF9-8B55-1F71E1412034}"/>
                </a:ext>
              </a:extLst>
            </p:cNvPr>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9;p19">
              <a:extLst>
                <a:ext uri="{FF2B5EF4-FFF2-40B4-BE49-F238E27FC236}">
                  <a16:creationId xmlns:a16="http://schemas.microsoft.com/office/drawing/2014/main" id="{26047E82-F4C6-1FD9-E247-9662F6E84EB2}"/>
                </a:ext>
              </a:extLst>
            </p:cNvPr>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p19">
              <a:extLst>
                <a:ext uri="{FF2B5EF4-FFF2-40B4-BE49-F238E27FC236}">
                  <a16:creationId xmlns:a16="http://schemas.microsoft.com/office/drawing/2014/main" id="{D9A3AAB3-E802-374E-8057-F1448C70BED3}"/>
                </a:ext>
              </a:extLst>
            </p:cNvPr>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1;p19">
              <a:extLst>
                <a:ext uri="{FF2B5EF4-FFF2-40B4-BE49-F238E27FC236}">
                  <a16:creationId xmlns:a16="http://schemas.microsoft.com/office/drawing/2014/main" id="{BF551CEC-0138-BE9C-4791-FFBBF79E4E75}"/>
                </a:ext>
              </a:extLst>
            </p:cNvPr>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2;p19">
              <a:extLst>
                <a:ext uri="{FF2B5EF4-FFF2-40B4-BE49-F238E27FC236}">
                  <a16:creationId xmlns:a16="http://schemas.microsoft.com/office/drawing/2014/main" id="{99D0EE6D-DC5C-8B0C-A326-EC07EEF23FD3}"/>
                </a:ext>
              </a:extLst>
            </p:cNvPr>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p19">
              <a:extLst>
                <a:ext uri="{FF2B5EF4-FFF2-40B4-BE49-F238E27FC236}">
                  <a16:creationId xmlns:a16="http://schemas.microsoft.com/office/drawing/2014/main" id="{45CA5AED-BB3D-ADCF-841F-9D4F975C6EF2}"/>
                </a:ext>
              </a:extLst>
            </p:cNvPr>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4;p19">
              <a:extLst>
                <a:ext uri="{FF2B5EF4-FFF2-40B4-BE49-F238E27FC236}">
                  <a16:creationId xmlns:a16="http://schemas.microsoft.com/office/drawing/2014/main" id="{19EF0D5F-94C1-F25F-4A8B-D5173C2297F9}"/>
                </a:ext>
              </a:extLst>
            </p:cNvPr>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5;p19">
              <a:extLst>
                <a:ext uri="{FF2B5EF4-FFF2-40B4-BE49-F238E27FC236}">
                  <a16:creationId xmlns:a16="http://schemas.microsoft.com/office/drawing/2014/main" id="{D77BD1BD-F0EB-2EBA-8D26-A128BBB61691}"/>
                </a:ext>
              </a:extLst>
            </p:cNvPr>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6;p19">
              <a:extLst>
                <a:ext uri="{FF2B5EF4-FFF2-40B4-BE49-F238E27FC236}">
                  <a16:creationId xmlns:a16="http://schemas.microsoft.com/office/drawing/2014/main" id="{AE3DFAB1-9153-7635-E923-2F8BA7ED9796}"/>
                </a:ext>
              </a:extLst>
            </p:cNvPr>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7;p19">
              <a:extLst>
                <a:ext uri="{FF2B5EF4-FFF2-40B4-BE49-F238E27FC236}">
                  <a16:creationId xmlns:a16="http://schemas.microsoft.com/office/drawing/2014/main" id="{E5B241EA-3CB3-BF2B-E321-3A332713E73D}"/>
                </a:ext>
              </a:extLst>
            </p:cNvPr>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8;p19">
              <a:extLst>
                <a:ext uri="{FF2B5EF4-FFF2-40B4-BE49-F238E27FC236}">
                  <a16:creationId xmlns:a16="http://schemas.microsoft.com/office/drawing/2014/main" id="{63822B51-B72D-22C5-3D4F-574EC30066EF}"/>
                </a:ext>
              </a:extLst>
            </p:cNvPr>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9;p19">
              <a:extLst>
                <a:ext uri="{FF2B5EF4-FFF2-40B4-BE49-F238E27FC236}">
                  <a16:creationId xmlns:a16="http://schemas.microsoft.com/office/drawing/2014/main" id="{1ADB7261-6DAB-B8FB-358F-0F08B9FAB668}"/>
                </a:ext>
              </a:extLst>
            </p:cNvPr>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0;p19">
              <a:extLst>
                <a:ext uri="{FF2B5EF4-FFF2-40B4-BE49-F238E27FC236}">
                  <a16:creationId xmlns:a16="http://schemas.microsoft.com/office/drawing/2014/main" id="{1F7B7DA3-B2D0-C129-D842-F891B7A42287}"/>
                </a:ext>
              </a:extLst>
            </p:cNvPr>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1;p19">
              <a:extLst>
                <a:ext uri="{FF2B5EF4-FFF2-40B4-BE49-F238E27FC236}">
                  <a16:creationId xmlns:a16="http://schemas.microsoft.com/office/drawing/2014/main" id="{54A5276D-26B6-687D-E034-065689705FD9}"/>
                </a:ext>
              </a:extLst>
            </p:cNvPr>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2;p19">
              <a:extLst>
                <a:ext uri="{FF2B5EF4-FFF2-40B4-BE49-F238E27FC236}">
                  <a16:creationId xmlns:a16="http://schemas.microsoft.com/office/drawing/2014/main" id="{BAE45A57-43C8-1E3A-E9E0-7FAB3FB2C286}"/>
                </a:ext>
              </a:extLst>
            </p:cNvPr>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3;p19">
              <a:extLst>
                <a:ext uri="{FF2B5EF4-FFF2-40B4-BE49-F238E27FC236}">
                  <a16:creationId xmlns:a16="http://schemas.microsoft.com/office/drawing/2014/main" id="{1CAE5B99-7B80-165E-6C72-6638155BF2D1}"/>
                </a:ext>
              </a:extLst>
            </p:cNvPr>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p19">
              <a:extLst>
                <a:ext uri="{FF2B5EF4-FFF2-40B4-BE49-F238E27FC236}">
                  <a16:creationId xmlns:a16="http://schemas.microsoft.com/office/drawing/2014/main" id="{ED4F9040-EDEA-B1CA-C7C8-A5A67DB0A10D}"/>
                </a:ext>
              </a:extLst>
            </p:cNvPr>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5;p19">
              <a:extLst>
                <a:ext uri="{FF2B5EF4-FFF2-40B4-BE49-F238E27FC236}">
                  <a16:creationId xmlns:a16="http://schemas.microsoft.com/office/drawing/2014/main" id="{E4D1E08D-3AED-D7E6-53CD-88C179F855BE}"/>
                </a:ext>
              </a:extLst>
            </p:cNvPr>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6;p19">
              <a:extLst>
                <a:ext uri="{FF2B5EF4-FFF2-40B4-BE49-F238E27FC236}">
                  <a16:creationId xmlns:a16="http://schemas.microsoft.com/office/drawing/2014/main" id="{4B966611-DC43-97BF-4488-34AF6ED6ACB2}"/>
                </a:ext>
              </a:extLst>
            </p:cNvPr>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7;p19">
              <a:extLst>
                <a:ext uri="{FF2B5EF4-FFF2-40B4-BE49-F238E27FC236}">
                  <a16:creationId xmlns:a16="http://schemas.microsoft.com/office/drawing/2014/main" id="{76CCD9B4-0A5B-FC81-1740-D2B43220ED09}"/>
                </a:ext>
              </a:extLst>
            </p:cNvPr>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8;p19">
              <a:extLst>
                <a:ext uri="{FF2B5EF4-FFF2-40B4-BE49-F238E27FC236}">
                  <a16:creationId xmlns:a16="http://schemas.microsoft.com/office/drawing/2014/main" id="{317E93E5-1AFA-4925-EA87-B702B9CDBFFF}"/>
                </a:ext>
              </a:extLst>
            </p:cNvPr>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p19">
              <a:extLst>
                <a:ext uri="{FF2B5EF4-FFF2-40B4-BE49-F238E27FC236}">
                  <a16:creationId xmlns:a16="http://schemas.microsoft.com/office/drawing/2014/main" id="{5E5A072B-AB22-824B-9D29-927B58BA8ED5}"/>
                </a:ext>
              </a:extLst>
            </p:cNvPr>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p19">
              <a:extLst>
                <a:ext uri="{FF2B5EF4-FFF2-40B4-BE49-F238E27FC236}">
                  <a16:creationId xmlns:a16="http://schemas.microsoft.com/office/drawing/2014/main" id="{1594A5C8-8FD4-9996-0EF8-0E0ED4556428}"/>
                </a:ext>
              </a:extLst>
            </p:cNvPr>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1;p19">
              <a:extLst>
                <a:ext uri="{FF2B5EF4-FFF2-40B4-BE49-F238E27FC236}">
                  <a16:creationId xmlns:a16="http://schemas.microsoft.com/office/drawing/2014/main" id="{9665046E-1EB3-0279-9B0E-B81397946878}"/>
                </a:ext>
              </a:extLst>
            </p:cNvPr>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2;p19">
              <a:extLst>
                <a:ext uri="{FF2B5EF4-FFF2-40B4-BE49-F238E27FC236}">
                  <a16:creationId xmlns:a16="http://schemas.microsoft.com/office/drawing/2014/main" id="{2046F340-072E-2D6E-766A-3AD94516B824}"/>
                </a:ext>
              </a:extLst>
            </p:cNvPr>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3;p19">
              <a:extLst>
                <a:ext uri="{FF2B5EF4-FFF2-40B4-BE49-F238E27FC236}">
                  <a16:creationId xmlns:a16="http://schemas.microsoft.com/office/drawing/2014/main" id="{FABE6963-31CA-98B1-76FA-D61D2629E270}"/>
                </a:ext>
              </a:extLst>
            </p:cNvPr>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4;p19">
              <a:extLst>
                <a:ext uri="{FF2B5EF4-FFF2-40B4-BE49-F238E27FC236}">
                  <a16:creationId xmlns:a16="http://schemas.microsoft.com/office/drawing/2014/main" id="{AAED8963-F86D-E766-E2DB-5665ED021113}"/>
                </a:ext>
              </a:extLst>
            </p:cNvPr>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5;p19">
              <a:extLst>
                <a:ext uri="{FF2B5EF4-FFF2-40B4-BE49-F238E27FC236}">
                  <a16:creationId xmlns:a16="http://schemas.microsoft.com/office/drawing/2014/main" id="{E93F57EC-813C-C103-B47D-6EEE9B0B70C5}"/>
                </a:ext>
              </a:extLst>
            </p:cNvPr>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19">
              <a:extLst>
                <a:ext uri="{FF2B5EF4-FFF2-40B4-BE49-F238E27FC236}">
                  <a16:creationId xmlns:a16="http://schemas.microsoft.com/office/drawing/2014/main" id="{B27C8C8E-483C-E04C-A2C8-616189B11F03}"/>
                </a:ext>
              </a:extLst>
            </p:cNvPr>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7;p19">
              <a:extLst>
                <a:ext uri="{FF2B5EF4-FFF2-40B4-BE49-F238E27FC236}">
                  <a16:creationId xmlns:a16="http://schemas.microsoft.com/office/drawing/2014/main" id="{26D6CAA7-CFC0-CA4A-4C6D-5FFFAE6EB378}"/>
                </a:ext>
              </a:extLst>
            </p:cNvPr>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518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8"/>
          <p:cNvSpPr txBox="1"/>
          <p:nvPr/>
        </p:nvSpPr>
        <p:spPr>
          <a:xfrm>
            <a:off x="2098875" y="1838950"/>
            <a:ext cx="639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600" b="1">
                <a:solidFill>
                  <a:schemeClr val="dk1"/>
                </a:solidFill>
                <a:latin typeface="Fira Sans Extra Condensed"/>
                <a:ea typeface="Fira Sans Extra Condensed"/>
                <a:cs typeface="Fira Sans Extra Condensed"/>
                <a:sym typeface="Fira Sans Extra Condensed"/>
              </a:rPr>
              <a:t>   </a:t>
            </a:r>
            <a:endParaRPr sz="5600" b="1">
              <a:solidFill>
                <a:schemeClr val="dk1"/>
              </a:solidFill>
              <a:latin typeface="Fira Sans Extra Condensed"/>
              <a:ea typeface="Fira Sans Extra Condensed"/>
              <a:cs typeface="Fira Sans Extra Condensed"/>
              <a:sym typeface="Fira Sans Extra Condensed"/>
            </a:endParaRPr>
          </a:p>
        </p:txBody>
      </p:sp>
      <p:pic>
        <p:nvPicPr>
          <p:cNvPr id="1028" name="Picture 4" descr="Free Jeff Bezos Theme Template PowerPoint &amp; Google Slides">
            <a:extLst>
              <a:ext uri="{FF2B5EF4-FFF2-40B4-BE49-F238E27FC236}">
                <a16:creationId xmlns:a16="http://schemas.microsoft.com/office/drawing/2014/main" id="{52C8ABF3-6F3B-51AF-1AB0-7BA4DBF7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a:t>Table of content</a:t>
            </a:r>
            <a:endParaRPr sz="4200"/>
          </a:p>
        </p:txBody>
      </p:sp>
      <p:grpSp>
        <p:nvGrpSpPr>
          <p:cNvPr id="51" name="Google Shape;51;p14"/>
          <p:cNvGrpSpPr/>
          <p:nvPr/>
        </p:nvGrpSpPr>
        <p:grpSpPr>
          <a:xfrm>
            <a:off x="3297251" y="1027949"/>
            <a:ext cx="2866799" cy="911250"/>
            <a:chOff x="3297249" y="1027901"/>
            <a:chExt cx="2866799" cy="1024567"/>
          </a:xfrm>
        </p:grpSpPr>
        <p:sp>
          <p:nvSpPr>
            <p:cNvPr id="52" name="Google Shape;52;p14"/>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53" name="Google Shape;53;p14"/>
            <p:cNvGrpSpPr/>
            <p:nvPr/>
          </p:nvGrpSpPr>
          <p:grpSpPr>
            <a:xfrm>
              <a:off x="3969547" y="1027901"/>
              <a:ext cx="2194500" cy="1024567"/>
              <a:chOff x="3969547" y="1108664"/>
              <a:chExt cx="2194500" cy="1024567"/>
            </a:xfrm>
          </p:grpSpPr>
          <p:sp>
            <p:nvSpPr>
              <p:cNvPr id="54" name="Google Shape;54;p14"/>
              <p:cNvSpPr txBox="1"/>
              <p:nvPr/>
            </p:nvSpPr>
            <p:spPr>
              <a:xfrm>
                <a:off x="3969547" y="1108664"/>
                <a:ext cx="1981200" cy="41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Problem Statement</a:t>
                </a:r>
                <a:endParaRPr sz="1800" b="1">
                  <a:solidFill>
                    <a:srgbClr val="000000"/>
                  </a:solidFill>
                  <a:latin typeface="Fira Sans Extra Condensed"/>
                  <a:ea typeface="Fira Sans Extra Condensed"/>
                  <a:cs typeface="Fira Sans Extra Condensed"/>
                  <a:sym typeface="Fira Sans Extra Condensed"/>
                </a:endParaRPr>
              </a:p>
            </p:txBody>
          </p:sp>
          <p:sp>
            <p:nvSpPr>
              <p:cNvPr id="55" name="Google Shape;55;p14"/>
              <p:cNvSpPr txBox="1"/>
              <p:nvPr/>
            </p:nvSpPr>
            <p:spPr>
              <a:xfrm>
                <a:off x="3969547" y="1190630"/>
                <a:ext cx="2194500" cy="94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dk1"/>
                    </a:solidFill>
                    <a:latin typeface="Fira Sans Extra Condensed"/>
                    <a:ea typeface="Fira Sans Extra Condensed"/>
                    <a:cs typeface="Fira Sans Extra Condensed"/>
                    <a:sym typeface="Fira Sans Extra Condensed"/>
                  </a:rPr>
                  <a:t>Unveiling the Puzzle to Predictive Excellence</a:t>
                </a:r>
                <a:endParaRPr sz="1200" i="1" dirty="0">
                  <a:solidFill>
                    <a:schemeClr val="dk1"/>
                  </a:solidFill>
                  <a:latin typeface="Fira Sans Extra Condensed"/>
                  <a:ea typeface="Fira Sans Extra Condensed"/>
                  <a:cs typeface="Fira Sans Extra Condensed"/>
                  <a:sym typeface="Fira Sans Extra Condensed"/>
                </a:endParaRPr>
              </a:p>
            </p:txBody>
          </p:sp>
        </p:grpSp>
      </p:grpSp>
      <p:grpSp>
        <p:nvGrpSpPr>
          <p:cNvPr id="56" name="Google Shape;56;p14"/>
          <p:cNvGrpSpPr/>
          <p:nvPr/>
        </p:nvGrpSpPr>
        <p:grpSpPr>
          <a:xfrm>
            <a:off x="414554" y="1509185"/>
            <a:ext cx="2653421" cy="2696472"/>
            <a:chOff x="3525722" y="1985800"/>
            <a:chExt cx="2702609" cy="2746178"/>
          </a:xfrm>
        </p:grpSpPr>
        <p:sp>
          <p:nvSpPr>
            <p:cNvPr id="57" name="Google Shape;57;p14"/>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4"/>
          <p:cNvGrpSpPr/>
          <p:nvPr/>
        </p:nvGrpSpPr>
        <p:grpSpPr>
          <a:xfrm>
            <a:off x="6033350" y="1027925"/>
            <a:ext cx="3110675" cy="678050"/>
            <a:chOff x="6033350" y="1027925"/>
            <a:chExt cx="3110675" cy="678050"/>
          </a:xfrm>
        </p:grpSpPr>
        <p:grpSp>
          <p:nvGrpSpPr>
            <p:cNvPr id="115" name="Google Shape;115;p14"/>
            <p:cNvGrpSpPr/>
            <p:nvPr/>
          </p:nvGrpSpPr>
          <p:grpSpPr>
            <a:xfrm>
              <a:off x="6705623" y="1027925"/>
              <a:ext cx="2438402" cy="671238"/>
              <a:chOff x="6053048" y="700383"/>
              <a:chExt cx="2438402" cy="671238"/>
            </a:xfrm>
          </p:grpSpPr>
          <p:sp>
            <p:nvSpPr>
              <p:cNvPr id="116" name="Google Shape;116;p14"/>
              <p:cNvSpPr txBox="1"/>
              <p:nvPr/>
            </p:nvSpPr>
            <p:spPr>
              <a:xfrm>
                <a:off x="6053050" y="700383"/>
                <a:ext cx="2438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Exploratory data analysis</a:t>
                </a:r>
                <a:endParaRPr sz="2100" b="1">
                  <a:solidFill>
                    <a:srgbClr val="000000"/>
                  </a:solidFill>
                  <a:latin typeface="Fira Sans Extra Condensed"/>
                  <a:ea typeface="Fira Sans Extra Condensed"/>
                  <a:cs typeface="Fira Sans Extra Condensed"/>
                  <a:sym typeface="Fira Sans Extra Condensed"/>
                </a:endParaRPr>
              </a:p>
            </p:txBody>
          </p:sp>
          <p:sp>
            <p:nvSpPr>
              <p:cNvPr id="117" name="Google Shape;117;p14"/>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Exploring the Landscape of Twitter Sentiments.</a:t>
                </a:r>
                <a:endParaRPr>
                  <a:solidFill>
                    <a:schemeClr val="dk1"/>
                  </a:solidFill>
                  <a:latin typeface="Fira Sans Extra Condensed"/>
                  <a:ea typeface="Fira Sans Extra Condensed"/>
                  <a:cs typeface="Fira Sans Extra Condensed"/>
                  <a:sym typeface="Fira Sans Extra Condensed"/>
                </a:endParaRPr>
              </a:p>
            </p:txBody>
          </p:sp>
        </p:grpSp>
        <p:sp>
          <p:nvSpPr>
            <p:cNvPr id="118" name="Google Shape;118;p14"/>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119" name="Google Shape;119;p14"/>
          <p:cNvGrpSpPr/>
          <p:nvPr/>
        </p:nvGrpSpPr>
        <p:grpSpPr>
          <a:xfrm>
            <a:off x="3297248" y="2502860"/>
            <a:ext cx="2653504" cy="682838"/>
            <a:chOff x="3297248" y="2502860"/>
            <a:chExt cx="2653504" cy="682838"/>
          </a:xfrm>
        </p:grpSpPr>
        <p:grpSp>
          <p:nvGrpSpPr>
            <p:cNvPr id="120" name="Google Shape;120;p14"/>
            <p:cNvGrpSpPr/>
            <p:nvPr/>
          </p:nvGrpSpPr>
          <p:grpSpPr>
            <a:xfrm>
              <a:off x="3969548" y="2502860"/>
              <a:ext cx="1981204" cy="673400"/>
              <a:chOff x="3581360" y="1153913"/>
              <a:chExt cx="1981204" cy="673400"/>
            </a:xfrm>
          </p:grpSpPr>
          <p:sp>
            <p:nvSpPr>
              <p:cNvPr id="121" name="Google Shape;121;p14"/>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Abstract</a:t>
                </a:r>
                <a:endParaRPr sz="1800" b="1">
                  <a:solidFill>
                    <a:srgbClr val="000000"/>
                  </a:solidFill>
                  <a:latin typeface="Fira Sans Extra Condensed"/>
                  <a:ea typeface="Fira Sans Extra Condensed"/>
                  <a:cs typeface="Fira Sans Extra Condensed"/>
                  <a:sym typeface="Fira Sans Extra Condensed"/>
                </a:endParaRPr>
              </a:p>
            </p:txBody>
          </p:sp>
          <p:sp>
            <p:nvSpPr>
              <p:cNvPr id="122" name="Google Shape;122;p14"/>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dirty="0">
                    <a:solidFill>
                      <a:schemeClr val="dk1"/>
                    </a:solidFill>
                    <a:latin typeface="Fira Sans Extra Condensed"/>
                    <a:ea typeface="Fira Sans Extra Condensed"/>
                    <a:cs typeface="Fira Sans Extra Condensed"/>
                    <a:sym typeface="Fira Sans Extra Condensed"/>
                  </a:rPr>
                  <a:t>Unraveling the 'Why' Behind the Data Riddle</a:t>
                </a:r>
                <a:endParaRPr sz="1200" i="1" dirty="0">
                  <a:solidFill>
                    <a:schemeClr val="dk1"/>
                  </a:solidFill>
                  <a:latin typeface="Fira Sans Extra Condensed"/>
                  <a:ea typeface="Fira Sans Extra Condensed"/>
                  <a:cs typeface="Fira Sans Extra Condensed"/>
                  <a:sym typeface="Fira Sans Extra Condensed"/>
                </a:endParaRPr>
              </a:p>
            </p:txBody>
          </p:sp>
        </p:grpSp>
        <p:sp>
          <p:nvSpPr>
            <p:cNvPr id="123" name="Google Shape;123;p14"/>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24" name="Google Shape;124;p14"/>
          <p:cNvGrpSpPr/>
          <p:nvPr/>
        </p:nvGrpSpPr>
        <p:grpSpPr>
          <a:xfrm>
            <a:off x="3297248" y="3977808"/>
            <a:ext cx="2653504" cy="673400"/>
            <a:chOff x="3297248" y="3977808"/>
            <a:chExt cx="2653504" cy="673400"/>
          </a:xfrm>
        </p:grpSpPr>
        <p:grpSp>
          <p:nvGrpSpPr>
            <p:cNvPr id="125" name="Google Shape;125;p14"/>
            <p:cNvGrpSpPr/>
            <p:nvPr/>
          </p:nvGrpSpPr>
          <p:grpSpPr>
            <a:xfrm>
              <a:off x="3969548" y="3977808"/>
              <a:ext cx="1981204" cy="673400"/>
              <a:chOff x="3581360" y="2254821"/>
              <a:chExt cx="1981204" cy="673400"/>
            </a:xfrm>
          </p:grpSpPr>
          <p:sp>
            <p:nvSpPr>
              <p:cNvPr id="126" name="Google Shape;126;p14"/>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Dataset</a:t>
                </a:r>
                <a:endParaRPr sz="1800" b="1">
                  <a:latin typeface="Fira Sans Extra Condensed"/>
                  <a:ea typeface="Fira Sans Extra Condensed"/>
                  <a:cs typeface="Fira Sans Extra Condensed"/>
                  <a:sym typeface="Fira Sans Extra Condensed"/>
                </a:endParaRPr>
              </a:p>
            </p:txBody>
          </p:sp>
          <p:sp>
            <p:nvSpPr>
              <p:cNvPr id="127" name="Google Shape;127;p14"/>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Harmonizing Insights from the Information Ensemble</a:t>
                </a:r>
                <a:endParaRPr sz="1200" i="1">
                  <a:solidFill>
                    <a:schemeClr val="dk1"/>
                  </a:solidFill>
                  <a:latin typeface="Fira Sans Extra Condensed"/>
                  <a:ea typeface="Fira Sans Extra Condensed"/>
                  <a:cs typeface="Fira Sans Extra Condensed"/>
                  <a:sym typeface="Fira Sans Extra Condensed"/>
                </a:endParaRPr>
              </a:p>
            </p:txBody>
          </p:sp>
        </p:grpSp>
        <p:sp>
          <p:nvSpPr>
            <p:cNvPr id="128" name="Google Shape;128;p14"/>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29" name="Google Shape;129;p14"/>
          <p:cNvGrpSpPr/>
          <p:nvPr/>
        </p:nvGrpSpPr>
        <p:grpSpPr>
          <a:xfrm>
            <a:off x="6033350" y="2501790"/>
            <a:ext cx="2653515" cy="711260"/>
            <a:chOff x="6033350" y="2501790"/>
            <a:chExt cx="2653515" cy="711260"/>
          </a:xfrm>
        </p:grpSpPr>
        <p:grpSp>
          <p:nvGrpSpPr>
            <p:cNvPr id="130" name="Google Shape;130;p14"/>
            <p:cNvGrpSpPr/>
            <p:nvPr/>
          </p:nvGrpSpPr>
          <p:grpSpPr>
            <a:xfrm>
              <a:off x="6705660" y="2501790"/>
              <a:ext cx="1981204" cy="673400"/>
              <a:chOff x="6705660" y="2628879"/>
              <a:chExt cx="1981204" cy="673400"/>
            </a:xfrm>
          </p:grpSpPr>
          <p:sp>
            <p:nvSpPr>
              <p:cNvPr id="131" name="Google Shape;131;p14"/>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Preprocessing</a:t>
                </a:r>
                <a:endParaRPr sz="1800" b="1">
                  <a:solidFill>
                    <a:srgbClr val="000000"/>
                  </a:solidFill>
                  <a:latin typeface="Fira Sans Extra Condensed"/>
                  <a:ea typeface="Fira Sans Extra Condensed"/>
                  <a:cs typeface="Fira Sans Extra Condensed"/>
                  <a:sym typeface="Fira Sans Extra Condensed"/>
                </a:endParaRPr>
              </a:p>
            </p:txBody>
          </p:sp>
          <p:sp>
            <p:nvSpPr>
              <p:cNvPr id="132" name="Google Shape;132;p14"/>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Crafting Clean Text for Effective Sentiment Analysis</a:t>
                </a:r>
                <a:endParaRPr>
                  <a:solidFill>
                    <a:schemeClr val="dk1"/>
                  </a:solidFill>
                  <a:latin typeface="Fira Sans Extra Condensed"/>
                  <a:ea typeface="Fira Sans Extra Condensed"/>
                  <a:cs typeface="Fira Sans Extra Condensed"/>
                  <a:sym typeface="Fira Sans Extra Condensed"/>
                </a:endParaRPr>
              </a:p>
            </p:txBody>
          </p:sp>
        </p:grpSp>
        <p:sp>
          <p:nvSpPr>
            <p:cNvPr id="133" name="Google Shape;133;p14"/>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134" name="Google Shape;134;p14"/>
          <p:cNvGrpSpPr/>
          <p:nvPr/>
        </p:nvGrpSpPr>
        <p:grpSpPr>
          <a:xfrm>
            <a:off x="6033350" y="3977817"/>
            <a:ext cx="3110675" cy="1090908"/>
            <a:chOff x="6033350" y="3977817"/>
            <a:chExt cx="3110675" cy="1090908"/>
          </a:xfrm>
        </p:grpSpPr>
        <p:grpSp>
          <p:nvGrpSpPr>
            <p:cNvPr id="135" name="Google Shape;135;p14"/>
            <p:cNvGrpSpPr/>
            <p:nvPr/>
          </p:nvGrpSpPr>
          <p:grpSpPr>
            <a:xfrm>
              <a:off x="6705625" y="3977817"/>
              <a:ext cx="2438400" cy="1090908"/>
              <a:chOff x="6705625" y="4058579"/>
              <a:chExt cx="2438400" cy="1090908"/>
            </a:xfrm>
          </p:grpSpPr>
          <p:sp>
            <p:nvSpPr>
              <p:cNvPr id="136" name="Google Shape;136;p14"/>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Model Selection and Training</a:t>
                </a:r>
                <a:endParaRPr sz="1800" b="1">
                  <a:solidFill>
                    <a:srgbClr val="000000"/>
                  </a:solidFill>
                  <a:latin typeface="Fira Sans Extra Condensed"/>
                  <a:ea typeface="Fira Sans Extra Condensed"/>
                  <a:cs typeface="Fira Sans Extra Condensed"/>
                  <a:sym typeface="Fira Sans Extra Condensed"/>
                </a:endParaRPr>
              </a:p>
            </p:txBody>
          </p:sp>
          <p:sp>
            <p:nvSpPr>
              <p:cNvPr id="137" name="Google Shape;137;p14"/>
              <p:cNvSpPr txBox="1"/>
              <p:nvPr/>
            </p:nvSpPr>
            <p:spPr>
              <a:xfrm>
                <a:off x="6705625" y="4238388"/>
                <a:ext cx="2438400" cy="91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dk1"/>
                    </a:solidFill>
                    <a:latin typeface="Fira Sans Extra Condensed"/>
                    <a:ea typeface="Fira Sans Extra Condensed"/>
                    <a:cs typeface="Fira Sans Extra Condensed"/>
                    <a:sym typeface="Fira Sans Extra Condensed"/>
                  </a:rPr>
                  <a:t>Choosing an efficient model and training the data .</a:t>
                </a:r>
                <a:endParaRPr>
                  <a:solidFill>
                    <a:schemeClr val="dk1"/>
                  </a:solidFill>
                  <a:latin typeface="Fira Sans Extra Condensed"/>
                  <a:ea typeface="Fira Sans Extra Condensed"/>
                  <a:cs typeface="Fira Sans Extra Condensed"/>
                  <a:sym typeface="Fira Sans Extra Condensed"/>
                </a:endParaRPr>
              </a:p>
            </p:txBody>
          </p:sp>
        </p:grpSp>
        <p:sp>
          <p:nvSpPr>
            <p:cNvPr id="138" name="Google Shape;138;p14"/>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139" name="Google Shape;139;p14"/>
          <p:cNvCxnSpPr>
            <a:stCxn id="52" idx="4"/>
            <a:endCxn id="123" idx="0"/>
          </p:cNvCxnSpPr>
          <p:nvPr/>
        </p:nvCxnSpPr>
        <p:spPr>
          <a:xfrm>
            <a:off x="3595301" y="1631026"/>
            <a:ext cx="0" cy="958500"/>
          </a:xfrm>
          <a:prstGeom prst="straightConnector1">
            <a:avLst/>
          </a:prstGeom>
          <a:noFill/>
          <a:ln w="9525" cap="flat" cmpd="sng">
            <a:solidFill>
              <a:schemeClr val="dk2"/>
            </a:solidFill>
            <a:prstDash val="solid"/>
            <a:round/>
            <a:headEnd type="none" w="med" len="med"/>
            <a:tailEnd type="triangle" w="med" len="med"/>
          </a:ln>
        </p:spPr>
      </p:cxnSp>
      <p:cxnSp>
        <p:nvCxnSpPr>
          <p:cNvPr id="140" name="Google Shape;140;p14"/>
          <p:cNvCxnSpPr>
            <a:stCxn id="123" idx="4"/>
            <a:endCxn id="128"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141" name="Google Shape;141;p14"/>
          <p:cNvCxnSpPr>
            <a:stCxn id="118" idx="4"/>
            <a:endCxn id="133"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142" name="Google Shape;142;p14"/>
          <p:cNvCxnSpPr>
            <a:stCxn id="133" idx="4"/>
            <a:endCxn id="138"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pic>
        <p:nvPicPr>
          <p:cNvPr id="143" name="Google Shape;143;p14"/>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Abstract</a:t>
            </a:r>
            <a:endParaRPr sz="3800"/>
          </a:p>
        </p:txBody>
      </p:sp>
      <p:grpSp>
        <p:nvGrpSpPr>
          <p:cNvPr id="176" name="Google Shape;176;p16"/>
          <p:cNvGrpSpPr/>
          <p:nvPr/>
        </p:nvGrpSpPr>
        <p:grpSpPr>
          <a:xfrm>
            <a:off x="4572000" y="997018"/>
            <a:ext cx="4114785" cy="3734967"/>
            <a:chOff x="457200" y="997005"/>
            <a:chExt cx="4114785" cy="3734967"/>
          </a:xfrm>
        </p:grpSpPr>
        <p:sp>
          <p:nvSpPr>
            <p:cNvPr id="177" name="Google Shape;177;p16"/>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16"/>
          <p:cNvPicPr preferRelativeResize="0"/>
          <p:nvPr/>
        </p:nvPicPr>
        <p:blipFill>
          <a:blip r:embed="rId3">
            <a:alphaModFix/>
          </a:blip>
          <a:stretch>
            <a:fillRect/>
          </a:stretch>
        </p:blipFill>
        <p:spPr>
          <a:xfrm>
            <a:off x="6628400" y="0"/>
            <a:ext cx="2515599" cy="939250"/>
          </a:xfrm>
          <a:prstGeom prst="rect">
            <a:avLst/>
          </a:prstGeom>
          <a:noFill/>
          <a:ln>
            <a:noFill/>
          </a:ln>
        </p:spPr>
      </p:pic>
      <p:sp>
        <p:nvSpPr>
          <p:cNvPr id="4" name="TextBox 3">
            <a:extLst>
              <a:ext uri="{FF2B5EF4-FFF2-40B4-BE49-F238E27FC236}">
                <a16:creationId xmlns:a16="http://schemas.microsoft.com/office/drawing/2014/main" id="{38FF5D5A-C3A7-32FA-5E43-69E258DAC430}"/>
              </a:ext>
            </a:extLst>
          </p:cNvPr>
          <p:cNvSpPr txBox="1"/>
          <p:nvPr/>
        </p:nvSpPr>
        <p:spPr>
          <a:xfrm>
            <a:off x="380273" y="1224808"/>
            <a:ext cx="4572000" cy="2462213"/>
          </a:xfrm>
          <a:prstGeom prst="rect">
            <a:avLst/>
          </a:prstGeom>
          <a:noFill/>
        </p:spPr>
        <p:txBody>
          <a:bodyPr wrap="square">
            <a:spAutoFit/>
          </a:bodyPr>
          <a:lstStyle/>
          <a:p>
            <a:r>
              <a:rPr lang="en-US" dirty="0"/>
              <a:t>This project focuses on developing a machine learning model for </a:t>
            </a:r>
            <a:r>
              <a:rPr lang="en-US" b="1" dirty="0"/>
              <a:t>entity-level sentiment analysis</a:t>
            </a:r>
            <a:r>
              <a:rPr lang="en-US" dirty="0"/>
              <a:t> on Amazon reviews. Using advanced </a:t>
            </a:r>
            <a:r>
              <a:rPr lang="en-US" b="1" dirty="0"/>
              <a:t>Natural Language Processing (NLP)</a:t>
            </a:r>
            <a:r>
              <a:rPr lang="en-US" dirty="0"/>
              <a:t> techniques, the model classifies reviews into </a:t>
            </a:r>
            <a:r>
              <a:rPr lang="en-US" b="1" dirty="0"/>
              <a:t>positive, negative, neutral, or irrelevant sentiments.</a:t>
            </a:r>
          </a:p>
          <a:p>
            <a:br>
              <a:rPr lang="en-US" dirty="0"/>
            </a:br>
            <a:r>
              <a:rPr lang="en-US" dirty="0"/>
              <a:t>The goal is to gain insights into public opinion about Amazon Alexa products and enhance the accuracy of sentiment classification, even when reviews are informal or brief.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739E-2105-9978-BACD-D9728B9CB7BC}"/>
              </a:ext>
            </a:extLst>
          </p:cNvPr>
          <p:cNvSpPr>
            <a:spLocks noGrp="1"/>
          </p:cNvSpPr>
          <p:nvPr>
            <p:ph type="title"/>
          </p:nvPr>
        </p:nvSpPr>
        <p:spPr>
          <a:xfrm>
            <a:off x="457200" y="411475"/>
            <a:ext cx="8229600" cy="371400"/>
          </a:xfrm>
        </p:spPr>
        <p:txBody>
          <a:bodyPr wrap="square" anchor="ctr">
            <a:noAutofit/>
          </a:bodyPr>
          <a:lstStyle/>
          <a:p>
            <a:pPr>
              <a:lnSpc>
                <a:spcPct val="90000"/>
              </a:lnSpc>
            </a:pPr>
            <a:r>
              <a:rPr lang="en-US" sz="4200" dirty="0"/>
              <a:t>Introduction</a:t>
            </a:r>
          </a:p>
        </p:txBody>
      </p:sp>
      <p:pic>
        <p:nvPicPr>
          <p:cNvPr id="2050" name="Picture 2" descr="Amazon's new one-tap ratings could help the fake review problem | Vox">
            <a:extLst>
              <a:ext uri="{FF2B5EF4-FFF2-40B4-BE49-F238E27FC236}">
                <a16:creationId xmlns:a16="http://schemas.microsoft.com/office/drawing/2014/main" id="{BA8E5C3C-9631-9DB9-0A19-B60E31EB2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64" r="8395" b="3"/>
          <a:stretch/>
        </p:blipFill>
        <p:spPr bwMode="auto">
          <a:xfrm>
            <a:off x="457200" y="973375"/>
            <a:ext cx="3924300" cy="3264408"/>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FA3CCD-FAFC-DE23-91DC-9FF8664439EA}"/>
              </a:ext>
            </a:extLst>
          </p:cNvPr>
          <p:cNvSpPr txBox="1"/>
          <p:nvPr/>
        </p:nvSpPr>
        <p:spPr>
          <a:xfrm>
            <a:off x="4762500" y="973375"/>
            <a:ext cx="3924300" cy="3264408"/>
          </a:xfrm>
          <a:prstGeom prst="rect">
            <a:avLst/>
          </a:prstGeom>
          <a:noFill/>
          <a:ln>
            <a:noFill/>
          </a:ln>
        </p:spPr>
        <p:txBody>
          <a:bodyPr anchor="t">
            <a:normAutofit/>
          </a:bodyPr>
          <a:lstStyle/>
          <a:p>
            <a:pPr>
              <a:spcAft>
                <a:spcPts val="600"/>
              </a:spcAft>
              <a:buFont typeface="Arial"/>
              <a:buNone/>
            </a:pPr>
            <a:r>
              <a:rPr lang="en-US" b="0" i="0" u="none" strike="noStrike" cap="none">
                <a:solidFill>
                  <a:schemeClr val="dk1"/>
                </a:solidFill>
              </a:rPr>
              <a:t>Amazon product reviews are a crucial source of customer feedback. This project aims to explore sentiment trends, particularly for Amazon Alexa products.</a:t>
            </a:r>
          </a:p>
          <a:p>
            <a:pPr>
              <a:spcAft>
                <a:spcPts val="600"/>
              </a:spcAft>
              <a:buFont typeface="Arial"/>
              <a:buNone/>
            </a:pPr>
            <a:br>
              <a:rPr lang="en-US" b="0" i="0" u="none" strike="noStrike" cap="none">
                <a:solidFill>
                  <a:schemeClr val="dk1"/>
                </a:solidFill>
              </a:rPr>
            </a:br>
            <a:r>
              <a:rPr lang="en-US" b="0" i="0" u="none" strike="noStrike" cap="none">
                <a:solidFill>
                  <a:schemeClr val="dk1"/>
                </a:solidFill>
              </a:rPr>
              <a:t>Key objectives:</a:t>
            </a:r>
          </a:p>
          <a:p>
            <a:pPr>
              <a:spcAft>
                <a:spcPts val="600"/>
              </a:spcAft>
              <a:buFont typeface="Arial"/>
              <a:buNone/>
            </a:pPr>
            <a:endParaRPr lang="en-US" b="0" i="0" u="none" strike="noStrike" cap="none">
              <a:solidFill>
                <a:schemeClr val="dk1"/>
              </a:solidFill>
            </a:endParaRPr>
          </a:p>
          <a:p>
            <a:pPr marL="285750" indent="-285750">
              <a:spcAft>
                <a:spcPts val="600"/>
              </a:spcAft>
              <a:buFont typeface="Arial"/>
              <a:buChar char="•"/>
            </a:pPr>
            <a:r>
              <a:rPr lang="en-US" b="0" i="0" u="none" strike="noStrike" cap="none">
                <a:solidFill>
                  <a:schemeClr val="dk1"/>
                </a:solidFill>
              </a:rPr>
              <a:t>Build a high-accuracy sentiment classifier.</a:t>
            </a:r>
          </a:p>
          <a:p>
            <a:pPr marL="285750" indent="-285750">
              <a:spcAft>
                <a:spcPts val="600"/>
              </a:spcAft>
              <a:buFont typeface="Arial"/>
              <a:buChar char="•"/>
            </a:pPr>
            <a:r>
              <a:rPr lang="en-US" b="0" i="0" u="none" strike="noStrike" cap="none">
                <a:solidFill>
                  <a:schemeClr val="dk1"/>
                </a:solidFill>
              </a:rPr>
              <a:t>Address challenges like informal language, short text length, and mixed sentiments.</a:t>
            </a:r>
          </a:p>
          <a:p>
            <a:pPr marL="285750" indent="-285750">
              <a:spcAft>
                <a:spcPts val="600"/>
              </a:spcAft>
              <a:buFont typeface="Arial"/>
              <a:buChar char="•"/>
            </a:pPr>
            <a:r>
              <a:rPr lang="en-US" b="0" i="0" u="none" strike="noStrike" cap="none">
                <a:solidFill>
                  <a:schemeClr val="dk1"/>
                </a:solidFill>
              </a:rPr>
              <a:t>Extract insights that can guide business improvements and customer satisfaction.</a:t>
            </a:r>
          </a:p>
        </p:txBody>
      </p:sp>
    </p:spTree>
    <p:extLst>
      <p:ext uri="{BB962C8B-B14F-4D97-AF65-F5344CB8AC3E}">
        <p14:creationId xmlns:p14="http://schemas.microsoft.com/office/powerpoint/2010/main" val="253755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 Problem Statement</a:t>
            </a:r>
            <a:endParaRPr sz="4200" dirty="0"/>
          </a:p>
        </p:txBody>
      </p:sp>
      <p:grpSp>
        <p:nvGrpSpPr>
          <p:cNvPr id="153" name="Google Shape;153;p15"/>
          <p:cNvGrpSpPr/>
          <p:nvPr/>
        </p:nvGrpSpPr>
        <p:grpSpPr>
          <a:xfrm>
            <a:off x="716345" y="1436401"/>
            <a:ext cx="472011" cy="472011"/>
            <a:chOff x="1190625" y="238125"/>
            <a:chExt cx="5238750" cy="5238750"/>
          </a:xfrm>
        </p:grpSpPr>
        <p:sp>
          <p:nvSpPr>
            <p:cNvPr id="154" name="Google Shape;154;p15"/>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5"/>
          <p:cNvSpPr txBox="1"/>
          <p:nvPr/>
        </p:nvSpPr>
        <p:spPr>
          <a:xfrm>
            <a:off x="589625" y="1878975"/>
            <a:ext cx="3554700" cy="21762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This project aims to develop a high-accuracy model for entity-level sentiment analysis on Amazon reviews. The goal is to categorize tweets into positive, negative, neutral, or irrelevant sentiments using advanced NLP techniques.</a:t>
            </a:r>
            <a:endParaRPr dirty="0">
              <a:solidFill>
                <a:schemeClr val="dk1"/>
              </a:solidFill>
              <a:latin typeface="Fira Sans Extra Condensed"/>
              <a:ea typeface="Fira Sans Extra Condensed"/>
              <a:cs typeface="Fira Sans Extra Condensed"/>
              <a:sym typeface="Fira Sans Extra Condensed"/>
            </a:endParaRPr>
          </a:p>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The challenge is to create  a highly accurate model adept at handling the informal language and brevity found in Amazon reviews.</a:t>
            </a:r>
            <a:endParaRPr dirty="0">
              <a:solidFill>
                <a:schemeClr val="dk1"/>
              </a:solidFill>
              <a:latin typeface="Fira Sans Extra Condensed"/>
              <a:ea typeface="Fira Sans Extra Condensed"/>
              <a:cs typeface="Fira Sans Extra Condensed"/>
              <a:sym typeface="Fira Sans Extra Condensed"/>
            </a:endParaRPr>
          </a:p>
        </p:txBody>
      </p:sp>
      <p:sp>
        <p:nvSpPr>
          <p:cNvPr id="162" name="Google Shape;162;p15"/>
          <p:cNvSpPr txBox="1"/>
          <p:nvPr/>
        </p:nvSpPr>
        <p:spPr>
          <a:xfrm>
            <a:off x="4503450" y="1990725"/>
            <a:ext cx="4097700" cy="2481000"/>
          </a:xfrm>
          <a:prstGeom prst="rect">
            <a:avLst/>
          </a:prstGeom>
          <a:noFill/>
          <a:ln>
            <a:noFill/>
          </a:ln>
        </p:spPr>
        <p:txBody>
          <a:bodyPr spcFirstLastPara="1" wrap="square" lIns="91425" tIns="91425" rIns="91425" bIns="91425" anchor="t" anchorCtr="0">
            <a:noAutofit/>
          </a:bodyPr>
          <a:lstStyle/>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By understanding public sentiments on entities, the project seeks to gain valuable insights into Amazon reviews.</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focus is on developing a robust model capable of discerning whether tweets convey positive, negative, neutral, or irrelevant sentiments, we aim to gain insights into public opinion on various topics discussed on Amazon.</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p:txBody>
      </p:sp>
      <p:sp>
        <p:nvSpPr>
          <p:cNvPr id="163" name="Google Shape;163;p15"/>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&amp;</a:t>
            </a:r>
            <a:endParaRPr sz="1800" b="1">
              <a:solidFill>
                <a:schemeClr val="lt1"/>
              </a:solidFill>
              <a:latin typeface="Fira Sans Extra Condensed"/>
              <a:ea typeface="Fira Sans Extra Condensed"/>
              <a:cs typeface="Fira Sans Extra Condensed"/>
              <a:sym typeface="Fira Sans Extra Condensed"/>
            </a:endParaRPr>
          </a:p>
        </p:txBody>
      </p:sp>
      <p:grpSp>
        <p:nvGrpSpPr>
          <p:cNvPr id="164" name="Google Shape;164;p15"/>
          <p:cNvGrpSpPr/>
          <p:nvPr/>
        </p:nvGrpSpPr>
        <p:grpSpPr>
          <a:xfrm>
            <a:off x="5138991" y="1444232"/>
            <a:ext cx="472143" cy="459719"/>
            <a:chOff x="3204349" y="4054012"/>
            <a:chExt cx="370978" cy="361187"/>
          </a:xfrm>
        </p:grpSpPr>
        <p:sp>
          <p:nvSpPr>
            <p:cNvPr id="165" name="Google Shape;165;p15"/>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1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Dataset</a:t>
            </a:r>
            <a:endParaRPr sz="4200" dirty="0"/>
          </a:p>
        </p:txBody>
      </p:sp>
      <p:grpSp>
        <p:nvGrpSpPr>
          <p:cNvPr id="254" name="Google Shape;254;p17"/>
          <p:cNvGrpSpPr/>
          <p:nvPr/>
        </p:nvGrpSpPr>
        <p:grpSpPr>
          <a:xfrm>
            <a:off x="2867900" y="1157425"/>
            <a:ext cx="2799550" cy="1024150"/>
            <a:chOff x="-151450" y="1091275"/>
            <a:chExt cx="2799550" cy="1024150"/>
          </a:xfrm>
        </p:grpSpPr>
        <p:grpSp>
          <p:nvGrpSpPr>
            <p:cNvPr id="255" name="Google Shape;255;p17"/>
            <p:cNvGrpSpPr/>
            <p:nvPr/>
          </p:nvGrpSpPr>
          <p:grpSpPr>
            <a:xfrm>
              <a:off x="-151450" y="1105450"/>
              <a:ext cx="2666125" cy="1009975"/>
              <a:chOff x="-151450" y="1105450"/>
              <a:chExt cx="2666125" cy="1009975"/>
            </a:xfrm>
          </p:grpSpPr>
          <p:sp>
            <p:nvSpPr>
              <p:cNvPr id="256" name="Google Shape;256;p17"/>
              <p:cNvSpPr txBox="1"/>
              <p:nvPr/>
            </p:nvSpPr>
            <p:spPr>
              <a:xfrm>
                <a:off x="-151450" y="1105450"/>
                <a:ext cx="26661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Sentiment Classes</a:t>
                </a:r>
                <a:endParaRPr sz="1800" b="1">
                  <a:solidFill>
                    <a:schemeClr val="dk1"/>
                  </a:solidFill>
                  <a:latin typeface="Fira Sans Extra Condensed"/>
                  <a:ea typeface="Fira Sans Extra Condensed"/>
                  <a:cs typeface="Fira Sans Extra Condensed"/>
                  <a:sym typeface="Fira Sans Extra Condensed"/>
                </a:endParaRPr>
              </a:p>
            </p:txBody>
          </p:sp>
          <p:sp>
            <p:nvSpPr>
              <p:cNvPr id="257" name="Google Shape;257;p17"/>
              <p:cNvSpPr txBox="1"/>
              <p:nvPr/>
            </p:nvSpPr>
            <p:spPr>
              <a:xfrm>
                <a:off x="67575" y="1565225"/>
                <a:ext cx="2447100" cy="55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This categorization helps us understand the overall sentiment expressed in the review about the mentioned entity.</a:t>
                </a:r>
                <a:endParaRPr>
                  <a:solidFill>
                    <a:schemeClr val="dk1"/>
                  </a:solidFill>
                  <a:latin typeface="Roboto"/>
                  <a:ea typeface="Roboto"/>
                  <a:cs typeface="Roboto"/>
                  <a:sym typeface="Roboto"/>
                </a:endParaRPr>
              </a:p>
            </p:txBody>
          </p:sp>
        </p:grpSp>
        <p:sp>
          <p:nvSpPr>
            <p:cNvPr id="258" name="Google Shape;258;p17"/>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7"/>
          <p:cNvGrpSpPr/>
          <p:nvPr/>
        </p:nvGrpSpPr>
        <p:grpSpPr>
          <a:xfrm>
            <a:off x="761925" y="1157425"/>
            <a:ext cx="2190900" cy="1190900"/>
            <a:chOff x="457200" y="2574463"/>
            <a:chExt cx="2190900" cy="1190900"/>
          </a:xfrm>
        </p:grpSpPr>
        <p:grpSp>
          <p:nvGrpSpPr>
            <p:cNvPr id="260" name="Google Shape;260;p17"/>
            <p:cNvGrpSpPr/>
            <p:nvPr/>
          </p:nvGrpSpPr>
          <p:grpSpPr>
            <a:xfrm>
              <a:off x="457200" y="2579175"/>
              <a:ext cx="2057400" cy="1186187"/>
              <a:chOff x="457200" y="2579175"/>
              <a:chExt cx="2057400" cy="1186187"/>
            </a:xfrm>
          </p:grpSpPr>
          <p:sp>
            <p:nvSpPr>
              <p:cNvPr id="261" name="Google Shape;261;p17"/>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Content</a:t>
                </a:r>
                <a:endParaRPr sz="1800" b="1">
                  <a:solidFill>
                    <a:schemeClr val="dk1"/>
                  </a:solidFill>
                  <a:latin typeface="Fira Sans Extra Condensed"/>
                  <a:ea typeface="Fira Sans Extra Condensed"/>
                  <a:cs typeface="Fira Sans Extra Condensed"/>
                  <a:sym typeface="Fira Sans Extra Condensed"/>
                </a:endParaRPr>
              </a:p>
            </p:txBody>
          </p:sp>
          <p:sp>
            <p:nvSpPr>
              <p:cNvPr id="262" name="Google Shape;262;p17"/>
              <p:cNvSpPr txBox="1"/>
              <p:nvPr/>
            </p:nvSpPr>
            <p:spPr>
              <a:xfrm>
                <a:off x="457200" y="2845262"/>
                <a:ext cx="2057400" cy="920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comprises Amazon reviews, each centering around a distinct entity, such as a brand or topic.</a:t>
                </a:r>
                <a:endParaRPr>
                  <a:solidFill>
                    <a:schemeClr val="dk1"/>
                  </a:solidFill>
                  <a:latin typeface="Roboto"/>
                  <a:ea typeface="Roboto"/>
                  <a:cs typeface="Roboto"/>
                  <a:sym typeface="Roboto"/>
                </a:endParaRPr>
              </a:p>
            </p:txBody>
          </p:sp>
        </p:grpSp>
        <p:sp>
          <p:nvSpPr>
            <p:cNvPr id="263" name="Google Shape;263;p17"/>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7"/>
          <p:cNvGrpSpPr/>
          <p:nvPr/>
        </p:nvGrpSpPr>
        <p:grpSpPr>
          <a:xfrm>
            <a:off x="6191175" y="1157425"/>
            <a:ext cx="2370900" cy="1263700"/>
            <a:chOff x="457200" y="4052888"/>
            <a:chExt cx="2370900" cy="1263700"/>
          </a:xfrm>
        </p:grpSpPr>
        <p:grpSp>
          <p:nvGrpSpPr>
            <p:cNvPr id="265" name="Google Shape;265;p17"/>
            <p:cNvGrpSpPr/>
            <p:nvPr/>
          </p:nvGrpSpPr>
          <p:grpSpPr>
            <a:xfrm>
              <a:off x="457200" y="4057675"/>
              <a:ext cx="2370900" cy="1258913"/>
              <a:chOff x="457200" y="4057675"/>
              <a:chExt cx="2370900" cy="1258913"/>
            </a:xfrm>
          </p:grpSpPr>
          <p:sp>
            <p:nvSpPr>
              <p:cNvPr id="266" name="Google Shape;266;p17"/>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Diversity</a:t>
                </a:r>
                <a:endParaRPr sz="1800" b="1">
                  <a:solidFill>
                    <a:schemeClr val="dk1"/>
                  </a:solidFill>
                  <a:latin typeface="Fira Sans Extra Condensed"/>
                  <a:ea typeface="Fira Sans Extra Condensed"/>
                  <a:cs typeface="Fira Sans Extra Condensed"/>
                  <a:sym typeface="Fira Sans Extra Condensed"/>
                </a:endParaRPr>
              </a:p>
            </p:txBody>
          </p:sp>
          <p:sp>
            <p:nvSpPr>
              <p:cNvPr id="267" name="Google Shape;267;p17"/>
              <p:cNvSpPr txBox="1"/>
              <p:nvPr/>
            </p:nvSpPr>
            <p:spPr>
              <a:xfrm>
                <a:off x="457200" y="4454088"/>
                <a:ext cx="2370900" cy="86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captures a variety of opinions and expressions from Amazon users, providing a diverse set of sentiments that our model will learn to recognize.</a:t>
                </a:r>
                <a:endParaRPr sz="1200">
                  <a:solidFill>
                    <a:schemeClr val="dk1"/>
                  </a:solidFill>
                  <a:latin typeface="Fira Sans Extra Condensed"/>
                  <a:ea typeface="Fira Sans Extra Condensed"/>
                  <a:cs typeface="Fira Sans Extra Condensed"/>
                  <a:sym typeface="Fira Sans Extra Condensed"/>
                </a:endParaRPr>
              </a:p>
            </p:txBody>
          </p:sp>
        </p:grpSp>
        <p:sp>
          <p:nvSpPr>
            <p:cNvPr id="268" name="Google Shape;268;p17"/>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7"/>
          <p:cNvGrpSpPr/>
          <p:nvPr/>
        </p:nvGrpSpPr>
        <p:grpSpPr>
          <a:xfrm flipH="1">
            <a:off x="2190801" y="2219569"/>
            <a:ext cx="4762566" cy="2450821"/>
            <a:chOff x="2190804" y="2219569"/>
            <a:chExt cx="4762566" cy="2450821"/>
          </a:xfrm>
        </p:grpSpPr>
        <p:sp>
          <p:nvSpPr>
            <p:cNvPr id="270" name="Google Shape;270;p17"/>
            <p:cNvSpPr/>
            <p:nvPr/>
          </p:nvSpPr>
          <p:spPr>
            <a:xfrm rot="5400000">
              <a:off x="6246130" y="3081576"/>
              <a:ext cx="773103" cy="502410"/>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5400000">
              <a:off x="5640011" y="3252690"/>
              <a:ext cx="833129" cy="100153"/>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5400000">
              <a:off x="4963886" y="2950455"/>
              <a:ext cx="1182760" cy="354976"/>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5400000">
              <a:off x="4017633" y="2875171"/>
              <a:ext cx="1471297" cy="337051"/>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5400000">
              <a:off x="3464141" y="3069482"/>
              <a:ext cx="1102671" cy="317069"/>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5400000">
              <a:off x="3011828" y="3429115"/>
              <a:ext cx="601412" cy="99084"/>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5400000">
              <a:off x="2397292" y="3188466"/>
              <a:ext cx="1082689" cy="99084"/>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5400000">
              <a:off x="1983390" y="3148466"/>
              <a:ext cx="907874" cy="353907"/>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5400000">
              <a:off x="4363555" y="3511883"/>
              <a:ext cx="268637" cy="100071"/>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4387287" y="4062113"/>
              <a:ext cx="968969" cy="159110"/>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4013390" y="4062113"/>
              <a:ext cx="968969" cy="159110"/>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3638957" y="4061578"/>
              <a:ext cx="968969" cy="160179"/>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2454112"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a:off x="2828009" y="4061578"/>
              <a:ext cx="968969" cy="160179"/>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a:off x="2080255"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a:off x="5946483"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rot="5400000">
              <a:off x="5572627"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rot="5400000">
              <a:off x="5198770" y="4061578"/>
              <a:ext cx="968969" cy="160179"/>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rot="5400000">
              <a:off x="6713718" y="2876211"/>
              <a:ext cx="240187" cy="239118"/>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rot="5400000">
              <a:off x="5937512" y="2776179"/>
              <a:ext cx="239200" cy="240187"/>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rot="5400000">
              <a:off x="5308292" y="2422840"/>
              <a:ext cx="239118" cy="239118"/>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rot="5400000">
              <a:off x="4378275" y="3237979"/>
              <a:ext cx="239200" cy="239200"/>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rot="5400000">
              <a:off x="3786880" y="2606622"/>
              <a:ext cx="239200" cy="240187"/>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rot="5400000">
              <a:off x="3192977" y="3107933"/>
              <a:ext cx="239118" cy="240187"/>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rot="5400000">
              <a:off x="2819038" y="2606622"/>
              <a:ext cx="239200" cy="240187"/>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rot="5400000">
              <a:off x="2190804" y="2776672"/>
              <a:ext cx="239200" cy="239200"/>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rot="5400000">
              <a:off x="3969203" y="2002149"/>
              <a:ext cx="1057446" cy="4279037"/>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rot="5400000">
              <a:off x="3969203" y="2002149"/>
              <a:ext cx="1057446" cy="4279037"/>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rot="5400000">
              <a:off x="4514160" y="2219528"/>
              <a:ext cx="239118" cy="239200"/>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rot="5400000">
              <a:off x="5969994" y="273493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rot="5400000">
              <a:off x="3819384" y="253655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3" name="Google Shape;303;p17"/>
          <p:cNvCxnSpPr>
            <a:stCxn id="263" idx="3"/>
            <a:endCxn id="300"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304" name="Google Shape;304;p17"/>
          <p:cNvCxnSpPr>
            <a:stCxn id="258" idx="3"/>
            <a:endCxn id="301"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305" name="Google Shape;305;p17"/>
          <p:cNvCxnSpPr>
            <a:stCxn id="268" idx="3"/>
            <a:endCxn id="302"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pic>
        <p:nvPicPr>
          <p:cNvPr id="306" name="Google Shape;306;p1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dirty="0"/>
              <a:t>Information about Dataset</a:t>
            </a:r>
            <a:endParaRPr sz="4200" dirty="0"/>
          </a:p>
        </p:txBody>
      </p:sp>
      <p:pic>
        <p:nvPicPr>
          <p:cNvPr id="312" name="Google Shape;312;p18"/>
          <p:cNvPicPr preferRelativeResize="0"/>
          <p:nvPr/>
        </p:nvPicPr>
        <p:blipFill>
          <a:blip r:embed="rId3">
            <a:alphaModFix/>
          </a:blip>
          <a:stretch>
            <a:fillRect/>
          </a:stretch>
        </p:blipFill>
        <p:spPr>
          <a:xfrm>
            <a:off x="420750" y="992925"/>
            <a:ext cx="4887625" cy="3908700"/>
          </a:xfrm>
          <a:prstGeom prst="rect">
            <a:avLst/>
          </a:prstGeom>
          <a:noFill/>
          <a:ln>
            <a:noFill/>
          </a:ln>
        </p:spPr>
      </p:pic>
      <p:sp>
        <p:nvSpPr>
          <p:cNvPr id="313" name="Google Shape;313;p18"/>
          <p:cNvSpPr txBox="1"/>
          <p:nvPr/>
        </p:nvSpPr>
        <p:spPr>
          <a:xfrm>
            <a:off x="5939625" y="1198650"/>
            <a:ext cx="2907300" cy="37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Source:</a:t>
            </a: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Amazon alexa dataset</a:t>
            </a:r>
            <a:endParaRPr>
              <a:solidFill>
                <a:srgbClr val="1155CC"/>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From Kaggle datasource</a:t>
            </a:r>
            <a:endParaRPr>
              <a:solidFill>
                <a:schemeClr val="dk1"/>
              </a:solidFill>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rPr>
              <a:t>This dataset consists of a nearly 3000 Amazon customer reviews (input text), star ratings, date of review, variant and feedback of various amazon Alexa products like Alexa Echo, Echo dots, Alexa Firesticks etc. for learning how to train Machine for sentiment analysis</a:t>
            </a: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p:txBody>
      </p:sp>
      <p:pic>
        <p:nvPicPr>
          <p:cNvPr id="314" name="Google Shape;314;p18"/>
          <p:cNvPicPr preferRelativeResize="0"/>
          <p:nvPr/>
        </p:nvPicPr>
        <p:blipFill>
          <a:blip r:embed="rId5">
            <a:alphaModFix/>
          </a:blip>
          <a:stretch>
            <a:fillRect/>
          </a:stretch>
        </p:blipFill>
        <p:spPr>
          <a:xfrm>
            <a:off x="6346025" y="2944225"/>
            <a:ext cx="2438176" cy="1957401"/>
          </a:xfrm>
          <a:prstGeom prst="rect">
            <a:avLst/>
          </a:prstGeom>
          <a:noFill/>
          <a:ln>
            <a:noFill/>
          </a:ln>
        </p:spPr>
      </p:pic>
      <p:pic>
        <p:nvPicPr>
          <p:cNvPr id="315" name="Google Shape;315;p18"/>
          <p:cNvPicPr preferRelativeResize="0"/>
          <p:nvPr/>
        </p:nvPicPr>
        <p:blipFill>
          <a:blip r:embed="rId6">
            <a:alphaModFix/>
          </a:blip>
          <a:stretch>
            <a:fillRect/>
          </a:stretch>
        </p:blipFill>
        <p:spPr>
          <a:xfrm>
            <a:off x="6628400" y="0"/>
            <a:ext cx="2515599" cy="93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Why Exploratory Data Analysis ?</a:t>
            </a:r>
            <a:endParaRPr sz="3800"/>
          </a:p>
        </p:txBody>
      </p:sp>
      <p:grpSp>
        <p:nvGrpSpPr>
          <p:cNvPr id="321" name="Google Shape;321;p19"/>
          <p:cNvGrpSpPr/>
          <p:nvPr/>
        </p:nvGrpSpPr>
        <p:grpSpPr>
          <a:xfrm>
            <a:off x="3213883" y="1981186"/>
            <a:ext cx="2716242" cy="2750745"/>
            <a:chOff x="457200" y="1485900"/>
            <a:chExt cx="3205384" cy="3246100"/>
          </a:xfrm>
        </p:grpSpPr>
        <p:sp>
          <p:nvSpPr>
            <p:cNvPr id="322" name="Google Shape;322;p19"/>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9"/>
          <p:cNvGrpSpPr/>
          <p:nvPr/>
        </p:nvGrpSpPr>
        <p:grpSpPr>
          <a:xfrm>
            <a:off x="4095775" y="2496725"/>
            <a:ext cx="483000" cy="483000"/>
            <a:chOff x="4095775" y="2496725"/>
            <a:chExt cx="483000" cy="483000"/>
          </a:xfrm>
        </p:grpSpPr>
        <p:sp>
          <p:nvSpPr>
            <p:cNvPr id="369" name="Google Shape;369;p19"/>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2" name="Google Shape;372;p19"/>
          <p:cNvCxnSpPr>
            <a:stCxn id="373" idx="2"/>
            <a:endCxn id="369" idx="0"/>
          </p:cNvCxnSpPr>
          <p:nvPr/>
        </p:nvCxnSpPr>
        <p:spPr>
          <a:xfrm rot="5400000">
            <a:off x="4156375" y="2081225"/>
            <a:ext cx="596400" cy="234600"/>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374" name="Google Shape;374;p19"/>
          <p:cNvGrpSpPr/>
          <p:nvPr/>
        </p:nvGrpSpPr>
        <p:grpSpPr>
          <a:xfrm>
            <a:off x="0" y="961538"/>
            <a:ext cx="4423800" cy="824613"/>
            <a:chOff x="457200" y="959300"/>
            <a:chExt cx="4423800" cy="824613"/>
          </a:xfrm>
        </p:grpSpPr>
        <p:grpSp>
          <p:nvGrpSpPr>
            <p:cNvPr id="375" name="Google Shape;375;p19"/>
            <p:cNvGrpSpPr/>
            <p:nvPr/>
          </p:nvGrpSpPr>
          <p:grpSpPr>
            <a:xfrm>
              <a:off x="914400" y="959313"/>
              <a:ext cx="3966600" cy="824600"/>
              <a:chOff x="457200" y="959313"/>
              <a:chExt cx="3966600" cy="824600"/>
            </a:xfrm>
          </p:grpSpPr>
          <p:sp>
            <p:nvSpPr>
              <p:cNvPr id="376" name="Google Shape;376;p19"/>
              <p:cNvSpPr txBox="1"/>
              <p:nvPr/>
            </p:nvSpPr>
            <p:spPr>
              <a:xfrm>
                <a:off x="457200" y="959313"/>
                <a:ext cx="3509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Understanding the label distribution</a:t>
                </a:r>
                <a:endParaRPr sz="1800" b="1">
                  <a:latin typeface="Fira Sans Extra Condensed"/>
                  <a:ea typeface="Fira Sans Extra Condensed"/>
                  <a:cs typeface="Fira Sans Extra Condensed"/>
                  <a:sym typeface="Fira Sans Extra Condensed"/>
                </a:endParaRPr>
              </a:p>
            </p:txBody>
          </p:sp>
          <p:sp>
            <p:nvSpPr>
              <p:cNvPr id="377" name="Google Shape;377;p19"/>
              <p:cNvSpPr txBox="1"/>
              <p:nvPr/>
            </p:nvSpPr>
            <p:spPr>
              <a:xfrm>
                <a:off x="457200" y="1300913"/>
                <a:ext cx="3966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pie chart and count plot help you visually understand the distribution of sentiment labels</a:t>
                </a:r>
                <a:endParaRPr>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in your dataset</a:t>
                </a:r>
                <a:endParaRPr>
                  <a:solidFill>
                    <a:srgbClr val="000000"/>
                  </a:solidFill>
                  <a:latin typeface="Fira Sans Extra Condensed"/>
                  <a:ea typeface="Fira Sans Extra Condensed"/>
                  <a:cs typeface="Fira Sans Extra Condensed"/>
                  <a:sym typeface="Fira Sans Extra Condensed"/>
                </a:endParaRPr>
              </a:p>
            </p:txBody>
          </p:sp>
        </p:grpSp>
        <p:sp>
          <p:nvSpPr>
            <p:cNvPr id="378" name="Google Shape;378;p19"/>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379" name="Google Shape;379;p19"/>
          <p:cNvGrpSpPr/>
          <p:nvPr/>
        </p:nvGrpSpPr>
        <p:grpSpPr>
          <a:xfrm>
            <a:off x="0" y="3351300"/>
            <a:ext cx="4633500" cy="824600"/>
            <a:chOff x="457200" y="3351300"/>
            <a:chExt cx="4633500" cy="824600"/>
          </a:xfrm>
        </p:grpSpPr>
        <p:grpSp>
          <p:nvGrpSpPr>
            <p:cNvPr id="380" name="Google Shape;380;p19"/>
            <p:cNvGrpSpPr/>
            <p:nvPr/>
          </p:nvGrpSpPr>
          <p:grpSpPr>
            <a:xfrm>
              <a:off x="914400" y="3351300"/>
              <a:ext cx="4176300" cy="824600"/>
              <a:chOff x="457200" y="3365950"/>
              <a:chExt cx="4176300" cy="824600"/>
            </a:xfrm>
          </p:grpSpPr>
          <p:sp>
            <p:nvSpPr>
              <p:cNvPr id="381" name="Google Shape;381;p19"/>
              <p:cNvSpPr txBox="1"/>
              <p:nvPr/>
            </p:nvSpPr>
            <p:spPr>
              <a:xfrm>
                <a:off x="457200" y="3365950"/>
                <a:ext cx="4176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Decision making for Preprocessing</a:t>
                </a:r>
                <a:endParaRPr sz="1800" b="1">
                  <a:solidFill>
                    <a:srgbClr val="000000"/>
                  </a:solidFill>
                  <a:latin typeface="Fira Sans Extra Condensed"/>
                  <a:ea typeface="Fira Sans Extra Condensed"/>
                  <a:cs typeface="Fira Sans Extra Condensed"/>
                  <a:sym typeface="Fira Sans Extra Condensed"/>
                </a:endParaRPr>
              </a:p>
            </p:txBody>
          </p:sp>
          <p:sp>
            <p:nvSpPr>
              <p:cNvPr id="382" name="Google Shape;382;p19"/>
              <p:cNvSpPr txBox="1"/>
              <p:nvPr/>
            </p:nvSpPr>
            <p:spPr>
              <a:xfrm>
                <a:off x="457200" y="3707550"/>
                <a:ext cx="25182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insights gained from EDA can guide your decisions regarding data preprocessing.</a:t>
                </a:r>
                <a:endParaRPr>
                  <a:solidFill>
                    <a:srgbClr val="000000"/>
                  </a:solidFill>
                  <a:latin typeface="Fira Sans Extra Condensed"/>
                  <a:ea typeface="Fira Sans Extra Condensed"/>
                  <a:cs typeface="Fira Sans Extra Condensed"/>
                  <a:sym typeface="Fira Sans Extra Condensed"/>
                </a:endParaRPr>
              </a:p>
            </p:txBody>
          </p:sp>
        </p:grpSp>
        <p:sp>
          <p:nvSpPr>
            <p:cNvPr id="383" name="Google Shape;383;p19"/>
            <p:cNvSpPr txBox="1"/>
            <p:nvPr/>
          </p:nvSpPr>
          <p:spPr>
            <a:xfrm>
              <a:off x="457200" y="3351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384" name="Google Shape;384;p19"/>
          <p:cNvGrpSpPr/>
          <p:nvPr/>
        </p:nvGrpSpPr>
        <p:grpSpPr>
          <a:xfrm>
            <a:off x="0" y="2117200"/>
            <a:ext cx="3151800" cy="824650"/>
            <a:chOff x="457200" y="1964800"/>
            <a:chExt cx="3151800" cy="824650"/>
          </a:xfrm>
        </p:grpSpPr>
        <p:grpSp>
          <p:nvGrpSpPr>
            <p:cNvPr id="385" name="Google Shape;385;p19"/>
            <p:cNvGrpSpPr/>
            <p:nvPr/>
          </p:nvGrpSpPr>
          <p:grpSpPr>
            <a:xfrm>
              <a:off x="457200" y="1964800"/>
              <a:ext cx="3151800" cy="824650"/>
              <a:chOff x="0" y="2087425"/>
              <a:chExt cx="3151800" cy="824650"/>
            </a:xfrm>
          </p:grpSpPr>
          <p:sp>
            <p:nvSpPr>
              <p:cNvPr id="386" name="Google Shape;386;p19"/>
              <p:cNvSpPr txBox="1"/>
              <p:nvPr/>
            </p:nvSpPr>
            <p:spPr>
              <a:xfrm>
                <a:off x="457200" y="2087425"/>
                <a:ext cx="2518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Quality Assessment</a:t>
                </a:r>
                <a:endParaRPr sz="1800" b="1">
                  <a:solidFill>
                    <a:srgbClr val="000000"/>
                  </a:solidFill>
                  <a:latin typeface="Fira Sans Extra Condensed"/>
                  <a:ea typeface="Fira Sans Extra Condensed"/>
                  <a:cs typeface="Fira Sans Extra Condensed"/>
                  <a:sym typeface="Fira Sans Extra Condensed"/>
                </a:endParaRPr>
              </a:p>
            </p:txBody>
          </p:sp>
          <p:sp>
            <p:nvSpPr>
              <p:cNvPr id="387" name="Google Shape;387;p19"/>
              <p:cNvSpPr txBox="1"/>
              <p:nvPr/>
            </p:nvSpPr>
            <p:spPr>
              <a:xfrm>
                <a:off x="0" y="2376875"/>
                <a:ext cx="3151800" cy="535200"/>
              </a:xfrm>
              <a:prstGeom prst="rect">
                <a:avLst/>
              </a:prstGeom>
              <a:noFill/>
              <a:ln>
                <a:noFill/>
              </a:ln>
            </p:spPr>
            <p:txBody>
              <a:bodyPr spcFirstLastPara="1" wrap="square" lIns="91425" tIns="91425" rIns="91425" bIns="91425" anchor="ctr" anchorCtr="0">
                <a:noAutofit/>
              </a:bodyPr>
              <a:lstStyle/>
              <a:p>
                <a:pPr marL="41910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419100" lvl="0" indent="0" algn="l"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The EDA code provides a quick overview of the quality of your sentiment labels.</a:t>
                </a:r>
                <a:endParaRPr sz="1700">
                  <a:latin typeface="Roboto"/>
                  <a:ea typeface="Roboto"/>
                  <a:cs typeface="Roboto"/>
                  <a:sym typeface="Roboto"/>
                </a:endParaRPr>
              </a:p>
            </p:txBody>
          </p:sp>
        </p:grpSp>
        <p:sp>
          <p:nvSpPr>
            <p:cNvPr id="388" name="Google Shape;388;p19"/>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389" name="Google Shape;389;p19"/>
          <p:cNvGrpSpPr/>
          <p:nvPr/>
        </p:nvGrpSpPr>
        <p:grpSpPr>
          <a:xfrm>
            <a:off x="5562600" y="959300"/>
            <a:ext cx="3352800" cy="824600"/>
            <a:chOff x="5334000" y="959300"/>
            <a:chExt cx="3352800" cy="824600"/>
          </a:xfrm>
        </p:grpSpPr>
        <p:grpSp>
          <p:nvGrpSpPr>
            <p:cNvPr id="390" name="Google Shape;390;p19"/>
            <p:cNvGrpSpPr/>
            <p:nvPr/>
          </p:nvGrpSpPr>
          <p:grpSpPr>
            <a:xfrm>
              <a:off x="5334000" y="959300"/>
              <a:ext cx="2895600" cy="824600"/>
              <a:chOff x="5791225" y="959300"/>
              <a:chExt cx="2895600" cy="824600"/>
            </a:xfrm>
          </p:grpSpPr>
          <p:sp>
            <p:nvSpPr>
              <p:cNvPr id="391" name="Google Shape;391;p19"/>
              <p:cNvSpPr txBox="1"/>
              <p:nvPr/>
            </p:nvSpPr>
            <p:spPr>
              <a:xfrm>
                <a:off x="5791225" y="959300"/>
                <a:ext cx="28956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Insights into imbalances </a:t>
                </a:r>
                <a:endParaRPr sz="1800" b="1">
                  <a:solidFill>
                    <a:srgbClr val="000000"/>
                  </a:solidFill>
                  <a:latin typeface="Fira Sans Extra Condensed"/>
                  <a:ea typeface="Fira Sans Extra Condensed"/>
                  <a:cs typeface="Fira Sans Extra Condensed"/>
                  <a:sym typeface="Fira Sans Extra Condensed"/>
                </a:endParaRPr>
              </a:p>
            </p:txBody>
          </p:sp>
          <p:sp>
            <p:nvSpPr>
              <p:cNvPr id="392" name="Google Shape;392;p19"/>
              <p:cNvSpPr txBox="1"/>
              <p:nvPr/>
            </p:nvSpPr>
            <p:spPr>
              <a:xfrm>
                <a:off x="5791225" y="1300900"/>
                <a:ext cx="28956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Analyzing the count of each sentiment label allows you to identify any imbalances in the dataset.</a:t>
                </a:r>
                <a:endParaRPr>
                  <a:solidFill>
                    <a:srgbClr val="000000"/>
                  </a:solidFill>
                  <a:latin typeface="Fira Sans Extra Condensed"/>
                  <a:ea typeface="Fira Sans Extra Condensed"/>
                  <a:cs typeface="Fira Sans Extra Condensed"/>
                  <a:sym typeface="Fira Sans Extra Condensed"/>
                </a:endParaRPr>
              </a:p>
            </p:txBody>
          </p:sp>
        </p:grpSp>
        <p:sp>
          <p:nvSpPr>
            <p:cNvPr id="393" name="Google Shape;393;p19"/>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394" name="Google Shape;394;p19"/>
          <p:cNvGrpSpPr/>
          <p:nvPr/>
        </p:nvGrpSpPr>
        <p:grpSpPr>
          <a:xfrm>
            <a:off x="5930125" y="3351300"/>
            <a:ext cx="2985275" cy="938000"/>
            <a:chOff x="5701525" y="3351300"/>
            <a:chExt cx="2985275" cy="938000"/>
          </a:xfrm>
        </p:grpSpPr>
        <p:grpSp>
          <p:nvGrpSpPr>
            <p:cNvPr id="395" name="Google Shape;395;p19"/>
            <p:cNvGrpSpPr/>
            <p:nvPr/>
          </p:nvGrpSpPr>
          <p:grpSpPr>
            <a:xfrm>
              <a:off x="5701525" y="3351300"/>
              <a:ext cx="2528100" cy="938000"/>
              <a:chOff x="6158750" y="3365950"/>
              <a:chExt cx="2528100" cy="938000"/>
            </a:xfrm>
          </p:grpSpPr>
          <p:sp>
            <p:nvSpPr>
              <p:cNvPr id="396" name="Google Shape;396;p19"/>
              <p:cNvSpPr txBox="1"/>
              <p:nvPr/>
            </p:nvSpPr>
            <p:spPr>
              <a:xfrm>
                <a:off x="6625825" y="3365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Modeling Strategy</a:t>
                </a:r>
                <a:endParaRPr sz="1800" b="1">
                  <a:solidFill>
                    <a:srgbClr val="000000"/>
                  </a:solidFill>
                  <a:latin typeface="Fira Sans Extra Condensed"/>
                  <a:ea typeface="Fira Sans Extra Condensed"/>
                  <a:cs typeface="Fira Sans Extra Condensed"/>
                  <a:sym typeface="Fira Sans Extra Condensed"/>
                </a:endParaRPr>
              </a:p>
            </p:txBody>
          </p:sp>
          <p:sp>
            <p:nvSpPr>
              <p:cNvPr id="397" name="Google Shape;397;p19"/>
              <p:cNvSpPr txBox="1"/>
              <p:nvPr/>
            </p:nvSpPr>
            <p:spPr>
              <a:xfrm>
                <a:off x="6158750" y="3707550"/>
                <a:ext cx="2528100" cy="59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The distribution of sentiment labels influences your modeling strategy</a:t>
                </a:r>
                <a:endParaRPr>
                  <a:solidFill>
                    <a:srgbClr val="000000"/>
                  </a:solidFill>
                  <a:latin typeface="Fira Sans Extra Condensed"/>
                  <a:ea typeface="Fira Sans Extra Condensed"/>
                  <a:cs typeface="Fira Sans Extra Condensed"/>
                  <a:sym typeface="Fira Sans Extra Condensed"/>
                </a:endParaRPr>
              </a:p>
            </p:txBody>
          </p:sp>
        </p:grpSp>
        <p:sp>
          <p:nvSpPr>
            <p:cNvPr id="398" name="Google Shape;398;p19"/>
            <p:cNvSpPr txBox="1"/>
            <p:nvPr/>
          </p:nvSpPr>
          <p:spPr>
            <a:xfrm>
              <a:off x="8229600" y="3351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399" name="Google Shape;399;p19"/>
          <p:cNvGrpSpPr/>
          <p:nvPr/>
        </p:nvGrpSpPr>
        <p:grpSpPr>
          <a:xfrm>
            <a:off x="5470550" y="2117200"/>
            <a:ext cx="3444850" cy="1129475"/>
            <a:chOff x="5241950" y="2117200"/>
            <a:chExt cx="3444850" cy="1129475"/>
          </a:xfrm>
        </p:grpSpPr>
        <p:grpSp>
          <p:nvGrpSpPr>
            <p:cNvPr id="400" name="Google Shape;400;p19"/>
            <p:cNvGrpSpPr/>
            <p:nvPr/>
          </p:nvGrpSpPr>
          <p:grpSpPr>
            <a:xfrm>
              <a:off x="5241950" y="2117200"/>
              <a:ext cx="2987675" cy="1129475"/>
              <a:chOff x="5699175" y="2239825"/>
              <a:chExt cx="2987675" cy="1129475"/>
            </a:xfrm>
          </p:grpSpPr>
          <p:sp>
            <p:nvSpPr>
              <p:cNvPr id="401" name="Google Shape;401;p19"/>
              <p:cNvSpPr txBox="1"/>
              <p:nvPr/>
            </p:nvSpPr>
            <p:spPr>
              <a:xfrm>
                <a:off x="6098150" y="2239825"/>
                <a:ext cx="25887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Communication of Results</a:t>
                </a:r>
                <a:endParaRPr sz="1800" b="1">
                  <a:solidFill>
                    <a:srgbClr val="000000"/>
                  </a:solidFill>
                  <a:latin typeface="Fira Sans Extra Condensed"/>
                  <a:ea typeface="Fira Sans Extra Condensed"/>
                  <a:cs typeface="Fira Sans Extra Condensed"/>
                  <a:sym typeface="Fira Sans Extra Condensed"/>
                </a:endParaRPr>
              </a:p>
            </p:txBody>
          </p:sp>
          <p:sp>
            <p:nvSpPr>
              <p:cNvPr id="402" name="Google Shape;402;p19"/>
              <p:cNvSpPr txBox="1"/>
              <p:nvPr/>
            </p:nvSpPr>
            <p:spPr>
              <a:xfrm>
                <a:off x="5699175" y="2645700"/>
                <a:ext cx="2975400" cy="723600"/>
              </a:xfrm>
              <a:prstGeom prst="rect">
                <a:avLst/>
              </a:prstGeom>
              <a:noFill/>
              <a:ln>
                <a:noFill/>
              </a:ln>
            </p:spPr>
            <p:txBody>
              <a:bodyPr spcFirstLastPara="1" wrap="square" lIns="91425" tIns="91425" rIns="91425" bIns="91425" anchor="ctr" anchorCtr="0">
                <a:noAutofit/>
              </a:bodyPr>
              <a:lstStyle/>
              <a:p>
                <a:pPr marL="419100" lvl="0" indent="0" algn="r"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Visualization is a powerful tool for communication. The pie chart and count plot make it easier.</a:t>
                </a:r>
                <a:endParaRPr>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a:latin typeface="Roboto"/>
                  <a:ea typeface="Roboto"/>
                  <a:cs typeface="Roboto"/>
                  <a:sym typeface="Roboto"/>
                </a:endParaRPr>
              </a:p>
            </p:txBody>
          </p:sp>
        </p:grpSp>
        <p:sp>
          <p:nvSpPr>
            <p:cNvPr id="403" name="Google Shape;403;p19"/>
            <p:cNvSpPr txBox="1"/>
            <p:nvPr/>
          </p:nvSpPr>
          <p:spPr>
            <a:xfrm>
              <a:off x="8229600" y="21172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pic>
        <p:nvPicPr>
          <p:cNvPr id="404" name="Google Shape;404;p19"/>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10" name="Google Shape;410;p20"/>
          <p:cNvPicPr preferRelativeResize="0"/>
          <p:nvPr/>
        </p:nvPicPr>
        <p:blipFill>
          <a:blip r:embed="rId3">
            <a:alphaModFix/>
          </a:blip>
          <a:stretch>
            <a:fillRect/>
          </a:stretch>
        </p:blipFill>
        <p:spPr>
          <a:xfrm>
            <a:off x="501275" y="1116950"/>
            <a:ext cx="8041511" cy="3802575"/>
          </a:xfrm>
          <a:prstGeom prst="rect">
            <a:avLst/>
          </a:prstGeom>
          <a:noFill/>
          <a:ln>
            <a:noFill/>
          </a:ln>
        </p:spPr>
      </p:pic>
      <p:pic>
        <p:nvPicPr>
          <p:cNvPr id="411" name="Google Shape;411;p20"/>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2220</Words>
  <Application>Microsoft Macintosh PowerPoint</Application>
  <PresentationFormat>On-screen Show (16:9)</PresentationFormat>
  <Paragraphs>210</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Fira Sans Extra Condensed</vt:lpstr>
      <vt:lpstr>Fira Sans Extra Condensed SemiBold</vt:lpstr>
      <vt:lpstr>Roboto</vt:lpstr>
      <vt:lpstr>Arial</vt:lpstr>
      <vt:lpstr>Machine Learning Infographics by Slidesgo</vt:lpstr>
      <vt:lpstr>Amazon Review Analysis </vt:lpstr>
      <vt:lpstr>Table of content</vt:lpstr>
      <vt:lpstr>Abstract</vt:lpstr>
      <vt:lpstr>Introduction</vt:lpstr>
      <vt:lpstr> Problem Statement</vt:lpstr>
      <vt:lpstr>Dataset</vt:lpstr>
      <vt:lpstr>Information about Dataset</vt:lpstr>
      <vt:lpstr>Why Exploratory Data Analysis ?</vt:lpstr>
      <vt:lpstr>PowerPoint Presentation</vt:lpstr>
      <vt:lpstr>Data Preprocessing</vt:lpstr>
      <vt:lpstr>Literature Review</vt:lpstr>
      <vt:lpstr>Methodology </vt:lpstr>
      <vt:lpstr>Random Forest Classifier</vt:lpstr>
      <vt:lpstr>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Parvath Reddy, Pramod Kumar Reddy</cp:lastModifiedBy>
  <cp:revision>2</cp:revision>
  <dcterms:modified xsi:type="dcterms:W3CDTF">2025-05-05T18:20:00Z</dcterms:modified>
</cp:coreProperties>
</file>