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9" r:id="rId3"/>
    <p:sldId id="272" r:id="rId4"/>
    <p:sldId id="258" r:id="rId5"/>
    <p:sldId id="260" r:id="rId6"/>
    <p:sldId id="261" r:id="rId7"/>
    <p:sldId id="262" r:id="rId8"/>
    <p:sldId id="263" r:id="rId9"/>
    <p:sldId id="264" r:id="rId10"/>
    <p:sldId id="265" r:id="rId11"/>
    <p:sldId id="266" r:id="rId12"/>
    <p:sldId id="274" r:id="rId13"/>
    <p:sldId id="276" r:id="rId14"/>
    <p:sldId id="267" r:id="rId15"/>
    <p:sldId id="275" r:id="rId16"/>
    <p:sldId id="268" r:id="rId17"/>
    <p:sldId id="269" r:id="rId18"/>
    <p:sldId id="270" r:id="rId19"/>
    <p:sldId id="273" r:id="rId20"/>
    <p:sldId id="271" r:id="rId21"/>
  </p:sldIdLst>
  <p:sldSz cx="9144000" cy="5143500" type="screen16x9"/>
  <p:notesSz cx="6858000" cy="9144000"/>
  <p:embeddedFontLst>
    <p:embeddedFont>
      <p:font typeface="Fira Sans Extra Condensed" panose="020F0502020204030204" pitchFamily="34" charset="0"/>
      <p:regular r:id=""/>
      <p:bold r:id=""/>
      <p:italic r:id=""/>
      <p:boldItalic r:id=""/>
    </p:embeddedFont>
    <p:embeddedFont>
      <p:font typeface="Fira Sans Extra Condensed SemiBold" panose="020B0603050000020004" pitchFamily="34" charset="0"/>
      <p:regular r:id=""/>
      <p:bold r:id=""/>
      <p:italic r:id=""/>
      <p:boldItalic r:id=""/>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17CB4E-D363-41B9-8905-83A5879FE7BB}">
  <a:tblStyle styleId="{4117CB4E-D363-41B9-8905-83A5879FE7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7"/>
    <p:restoredTop sz="94840"/>
  </p:normalViewPr>
  <p:slideViewPr>
    <p:cSldViewPr snapToGrid="0">
      <p:cViewPr varScale="1">
        <p:scale>
          <a:sx n="158" d="100"/>
          <a:sy n="158" d="100"/>
        </p:scale>
        <p:origin x="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cb566e1d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e96fd5876e_0_4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800" b="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5706bdf313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5706bdf31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5706bdf31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35706bdf31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35706bdf31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35706bdf31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35706bdf31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35706bdf31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Real-Time Feedback:</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Twitter provides a real-time platform where users express opinions and reactions instantly.</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Sentiment analysis on Twitter enables businesses to receive immediate feedback, allowing for agile decision-making and quick responses to emerging trends or issues.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Global Audience Insights:</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Twitter has a diverse global user base, offering insights from various demographics, cultures, and regions.</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Analyzing sentiments on Twitter provides a comprehensive understanding of how entities are perceived on a global scale, helping businesses tailor their strategies accordingly.</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Brand Reputation Management:</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Monitoring sentiments on Twitter is crucial for brand reputation management.</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Businesses can proactively address negative sentiments, capitalize on positive feedback, and maintain a favorable online image, contributing to long-term brand success.</a:t>
            </a:r>
            <a:endParaRPr sz="1200">
              <a:solidFill>
                <a:srgbClr val="374151"/>
              </a:solidFill>
              <a:latin typeface="Fira Sans Extra Condensed"/>
              <a:ea typeface="Fira Sans Extra Condensed"/>
              <a:cs typeface="Fira Sans Extra Condensed"/>
              <a:sym typeface="Fira Sans Extra Condensed"/>
            </a:endParaRPr>
          </a:p>
          <a:p>
            <a:pPr marL="914400" lvl="0" indent="0" algn="l" rtl="0">
              <a:lnSpc>
                <a:spcPct val="115000"/>
              </a:lnSpc>
              <a:spcBef>
                <a:spcPts val="1500"/>
              </a:spcBef>
              <a:spcAft>
                <a:spcPts val="0"/>
              </a:spcAft>
              <a:buNone/>
            </a:pP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15000"/>
              </a:lnSpc>
              <a:spcBef>
                <a:spcPts val="1500"/>
              </a:spcBef>
              <a:spcAft>
                <a:spcPts val="0"/>
              </a:spcAft>
              <a:buNone/>
            </a:pPr>
            <a:r>
              <a:rPr lang="en" sz="1200" b="1">
                <a:solidFill>
                  <a:srgbClr val="374151"/>
                </a:solidFill>
                <a:latin typeface="Fira Sans Extra Condensed"/>
                <a:ea typeface="Fira Sans Extra Condensed"/>
                <a:cs typeface="Fira Sans Extra Condensed"/>
                <a:sym typeface="Fira Sans Extra Condensed"/>
              </a:rPr>
              <a:t>   Politics:</a:t>
            </a:r>
            <a:r>
              <a:rPr lang="en" sz="1200">
                <a:solidFill>
                  <a:srgbClr val="374151"/>
                </a:solidFill>
                <a:latin typeface="Fira Sans Extra Condensed"/>
                <a:ea typeface="Fira Sans Extra Condensed"/>
                <a:cs typeface="Fira Sans Extra Condensed"/>
                <a:sym typeface="Fira Sans Extra Condensed"/>
              </a:rPr>
              <a:t> Monitoring public sentiment towards political figures, parties, and policies.</a:t>
            </a:r>
            <a:endParaRPr sz="1200">
              <a:solidFill>
                <a:srgbClr val="37415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Introduction to Sentiment Analysis:</a:t>
            </a: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a:solidFill>
                  <a:srgbClr val="374151"/>
                </a:solidFill>
                <a:latin typeface="Fira Sans Extra Condensed"/>
                <a:ea typeface="Fira Sans Extra Condensed"/>
                <a:cs typeface="Fira Sans Extra Condensed"/>
                <a:sym typeface="Fira Sans Extra Condensed"/>
              </a:rPr>
              <a:t>Sentiment Analysis, also known as opinion mining, is a natural language processing (NLP) technique that involves determining the sentiment expressed in a piece of text—whether it's positive, negative, or neutral. This field has gained prominence due to the increasing volume of user-generated content on the internet, providing valuable insights into public opinion.</a:t>
            </a:r>
            <a:endParaRPr sz="1200">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endParaRPr sz="1200">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Twitter Sentiment Analysis Project Goal:</a:t>
            </a: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a:solidFill>
                  <a:srgbClr val="374151"/>
                </a:solidFill>
                <a:latin typeface="Fira Sans Extra Condensed"/>
                <a:ea typeface="Fira Sans Extra Condensed"/>
                <a:cs typeface="Fira Sans Extra Condensed"/>
                <a:sym typeface="Fira Sans Extra Condensed"/>
              </a:rPr>
              <a:t>The goal of our Twitter Sentiment Analysis project is to leverage NLP techniques to analyze and categorize the sentiments expressed in tweets. By developing a model capable of discerning whether tweets convey positive, negative, neutral, or irrelevant sentiments, we aim to gain insights into public opinion on various topics discussed on Twitter. This project can have implications for brand management, social listening, and understanding the dynamics of online conversations.</a:t>
            </a:r>
            <a:endParaRPr sz="1200">
              <a:solidFill>
                <a:srgbClr val="374151"/>
              </a:solidFill>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a5596320e2_3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a5596320e2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4def0c2d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4def0c2d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96fd5876e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Understanding Label Distribution:</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pie chart and count plot help you visually understand the distribution of sentiment labels in your dataset. This is crucial for knowing the prevalence of positive, negative, or neutral sentiments. It informs you about the balance of classes, which is important for building a robust sentiment analysis model.</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Insights into Imbalances:</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Analyzing the count of each sentiment label allows you to identify any imbalances in the dataset. Imbalanced datasets can pose challenges during model training, and understanding the distribution helps you decide on appropriate strategies for handling this issue.</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Data Quality Assessment:</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EDA code provides a quick overview of the quality of your sentiment labels. You can assess whether your dataset is well-represented across different sentiment categories or if there are potential issues such as rare or missing labels.</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Communication of Results:</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Visualization is a powerful tool for communication. The pie chart and count plot make it easier to convey complex information about the dataset sentiment distribution to both technical and non-technical stakeholders.</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Decision-Making for Preprocessing:</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insights gained from EDA can guide your decisions regarding data preprocessing. For example, if there is a significant class imbalance, you may consider techniques like oversampling, undersampling, or using weighted loss functions during model training.</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Modeling Strategy:</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distribution of sentiment labels influences your modeling strategy. For instance, if certain sentiments are underrepresented, you might explore transfer learning, fine-tuning pre-trained models, or experimenting with different architectures like LSTM to capture nuanced sentiment patterns.</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Initial Findings for Presentation:</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visualizations generated from EDA serve as an excellent starting point for your presentation, allowing you to share initial findings about the sentiment distribution in a clear and concise manner.</a:t>
            </a:r>
            <a:endParaRPr sz="1200">
              <a:solidFill>
                <a:srgbClr val="374151"/>
              </a:solidFill>
              <a:latin typeface="Fira Sans Extra Condensed"/>
              <a:ea typeface="Fira Sans Extra Condensed"/>
              <a:cs typeface="Fira Sans Extra Condensed"/>
              <a:sym typeface="Fira Sans Extra Condensed"/>
            </a:endParaRPr>
          </a:p>
          <a:p>
            <a:pPr marL="0" lvl="0" indent="0" algn="l" rtl="0">
              <a:spcBef>
                <a:spcPts val="1500"/>
              </a:spcBef>
              <a:spcAft>
                <a:spcPts val="0"/>
              </a:spcAft>
              <a:buNone/>
            </a:pPr>
            <a:endParaRPr sz="1200">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a5596320e2_1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a5596320e2_1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e96fd5876e_0_1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e96fd5876e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1100"/>
              <a:buFont typeface="Arial"/>
              <a:buNone/>
            </a:pPr>
            <a:r>
              <a:rPr lang="en" sz="1200" b="1">
                <a:solidFill>
                  <a:schemeClr val="dk1"/>
                </a:solidFill>
                <a:latin typeface="Fira Sans Extra Condensed"/>
                <a:ea typeface="Fira Sans Extra Condensed"/>
                <a:cs typeface="Fira Sans Extra Condensed"/>
                <a:sym typeface="Fira Sans Extra Condensed"/>
              </a:rPr>
              <a:t>Data Preprocessing Techniques:</a:t>
            </a:r>
            <a:endParaRPr sz="1200" b="1">
              <a:solidFill>
                <a:schemeClr val="dk1"/>
              </a:solidFill>
              <a:latin typeface="Fira Sans Extra Condensed"/>
              <a:ea typeface="Fira Sans Extra Condensed"/>
              <a:cs typeface="Fira Sans Extra Condensed"/>
              <a:sym typeface="Fira Sans Extra Condensed"/>
            </a:endParaRPr>
          </a:p>
          <a:p>
            <a:pPr marL="0" lvl="0" indent="0" algn="l" rtl="0">
              <a:lnSpc>
                <a:spcPct val="150000"/>
              </a:lnSpc>
              <a:spcBef>
                <a:spcPts val="12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1. </a:t>
            </a:r>
            <a:r>
              <a:rPr lang="en" sz="1200" b="1">
                <a:solidFill>
                  <a:schemeClr val="dk1"/>
                </a:solidFill>
                <a:latin typeface="Fira Sans Extra Condensed"/>
                <a:ea typeface="Fira Sans Extra Condensed"/>
                <a:cs typeface="Fira Sans Extra Condensed"/>
                <a:sym typeface="Fira Sans Extra Condensed"/>
              </a:rPr>
              <a:t>Text Cleaning:</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Use of regular expressions to remove HTML tags, numbers, special characters, URLs, mentions, and hashtags from the text data.</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significance of cleaning text to reduce noise and ensure meaningful analysis.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2. </a:t>
            </a:r>
            <a:r>
              <a:rPr lang="en" sz="1200" b="1">
                <a:solidFill>
                  <a:schemeClr val="dk1"/>
                </a:solidFill>
                <a:latin typeface="Fira Sans Extra Condensed"/>
                <a:ea typeface="Fira Sans Extra Condensed"/>
                <a:cs typeface="Fira Sans Extra Condensed"/>
                <a:sym typeface="Fira Sans Extra Condensed"/>
              </a:rPr>
              <a:t>Tokenization and Punctuation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Tokenizing text into individual words.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Removing punctuation to further refine the text data.</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3. </a:t>
            </a:r>
            <a:r>
              <a:rPr lang="en" sz="1200" b="1">
                <a:solidFill>
                  <a:schemeClr val="dk1"/>
                </a:solidFill>
                <a:latin typeface="Fira Sans Extra Condensed"/>
                <a:ea typeface="Fira Sans Extra Condensed"/>
                <a:cs typeface="Fira Sans Extra Condensed"/>
                <a:sym typeface="Fira Sans Extra Condensed"/>
              </a:rPr>
              <a:t>Stopword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Eliminating common English stopwords to focus on meaningful words.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Explanation of the rationale behind removing stopwords to enhance the relevance of the text.</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4. </a:t>
            </a:r>
            <a:r>
              <a:rPr lang="en" sz="1200" b="1">
                <a:solidFill>
                  <a:schemeClr val="dk1"/>
                </a:solidFill>
                <a:latin typeface="Fira Sans Extra Condensed"/>
                <a:ea typeface="Fira Sans Extra Condensed"/>
                <a:cs typeface="Fira Sans Extra Condensed"/>
                <a:sym typeface="Fira Sans Extra Condensed"/>
              </a:rPr>
              <a:t>Lemmatization:</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Applying lemmatization to reduce words to their base or root form.</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Discussion on how lemmatization contributes to text normalization.</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5. </a:t>
            </a:r>
            <a:r>
              <a:rPr lang="en" sz="1200" b="1">
                <a:solidFill>
                  <a:schemeClr val="dk1"/>
                </a:solidFill>
                <a:latin typeface="Fira Sans Extra Condensed"/>
                <a:ea typeface="Fira Sans Extra Condensed"/>
                <a:cs typeface="Fira Sans Extra Condensed"/>
                <a:sym typeface="Fira Sans Extra Condensed"/>
              </a:rPr>
              <a:t>Handling Duplicates: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Identifying and removing duplicate tweets to maintain data integrity.</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6. </a:t>
            </a:r>
            <a:r>
              <a:rPr lang="en" sz="1200" b="1">
                <a:solidFill>
                  <a:schemeClr val="dk1"/>
                </a:solidFill>
                <a:latin typeface="Fira Sans Extra Condensed"/>
                <a:ea typeface="Fira Sans Extra Condensed"/>
                <a:cs typeface="Fira Sans Extra Condensed"/>
                <a:sym typeface="Fira Sans Extra Condensed"/>
              </a:rPr>
              <a:t>Tweet Length Analysis: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Creating a new column ('tweet_len') to store the word count for each cleaned tweet.</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Visualizing the distribution of tweet lengths to identify outliers.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7. </a:t>
            </a:r>
            <a:r>
              <a:rPr lang="en" sz="1200" b="1">
                <a:solidFill>
                  <a:schemeClr val="dk1"/>
                </a:solidFill>
                <a:latin typeface="Fira Sans Extra Condensed"/>
                <a:ea typeface="Fira Sans Extra Condensed"/>
                <a:cs typeface="Fira Sans Extra Condensed"/>
                <a:sym typeface="Fira Sans Extra Condensed"/>
              </a:rPr>
              <a:t>Outlier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Setting a threshold (quantile of 0.995) to remove tweets with extremely high word counts.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Displaying a count plot to visualize the distribution of tweet lengths after outlier removal.</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8. </a:t>
            </a:r>
            <a:r>
              <a:rPr lang="en" sz="1200" b="1">
                <a:solidFill>
                  <a:schemeClr val="dk1"/>
                </a:solidFill>
                <a:latin typeface="Fira Sans Extra Condensed"/>
                <a:ea typeface="Fira Sans Extra Condensed"/>
                <a:cs typeface="Fira Sans Extra Condensed"/>
                <a:sym typeface="Fira Sans Extra Condensed"/>
              </a:rPr>
              <a:t>Visualizing Tweet Labels: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Utilizing pie charts and count plots to visualize the distribution of sentiment labels (positive, negative, neutral, irrelevant).</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Insights into the balance or imbalance of sentiment classes.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60000"/>
              </a:lnSpc>
              <a:spcBef>
                <a:spcPts val="1500"/>
              </a:spcBef>
              <a:spcAft>
                <a:spcPts val="0"/>
              </a:spcAft>
              <a:buClr>
                <a:schemeClr val="dk1"/>
              </a:buClr>
              <a:buSzPts val="1100"/>
              <a:buFont typeface="Arial"/>
              <a:buNone/>
            </a:pPr>
            <a:r>
              <a:rPr lang="en" sz="1200" b="1">
                <a:solidFill>
                  <a:schemeClr val="dk1"/>
                </a:solidFill>
                <a:latin typeface="Fira Sans Extra Condensed"/>
                <a:ea typeface="Fira Sans Extra Condensed"/>
                <a:cs typeface="Fira Sans Extra Condensed"/>
                <a:sym typeface="Fira Sans Extra Condensed"/>
              </a:rPr>
              <a:t>Key Takeaways: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4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 clean and well-preprocessed dataset is crucial for the success of sentiment analysis.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Cleaning and normalization steps contribute to meaningful analysis and model performance.</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Understanding the distribution of sentiment labels helps in choosing appropriate evaluation metrics.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Visualizations aid in the exploration and understanding of the dataset.</a:t>
            </a:r>
            <a:endParaRPr sz="1200">
              <a:solidFill>
                <a:srgbClr val="374151"/>
              </a:solidFill>
              <a:latin typeface="Fira Sans Extra Condensed"/>
              <a:ea typeface="Fira Sans Extra Condensed"/>
              <a:cs typeface="Fira Sans Extra Condensed"/>
              <a:sym typeface="Fira Sans Extra Condensed"/>
            </a:endParaRPr>
          </a:p>
          <a:p>
            <a:pPr marL="0" lvl="0" indent="0" algn="l" rtl="0">
              <a:spcBef>
                <a:spcPts val="1500"/>
              </a:spcBef>
              <a:spcAft>
                <a:spcPts val="0"/>
              </a:spcAft>
              <a:buNone/>
            </a:pPr>
            <a:endParaRPr sz="1200">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706bdf31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706bdf31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hyperlink" Target="https://www.kaggle.com/datasets/sid321axn/amazon-alexa-review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3380950" y="1074150"/>
            <a:ext cx="5763000" cy="248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Amazon</a:t>
            </a:r>
            <a:endParaRPr dirty="0"/>
          </a:p>
          <a:p>
            <a:pPr marL="0" lvl="0" indent="0" algn="ctr" rtl="0">
              <a:spcBef>
                <a:spcPts val="0"/>
              </a:spcBef>
              <a:spcAft>
                <a:spcPts val="0"/>
              </a:spcAft>
              <a:buClr>
                <a:schemeClr val="dk1"/>
              </a:buClr>
              <a:buSzPts val="1100"/>
              <a:buFont typeface="Arial"/>
              <a:buNone/>
            </a:pPr>
            <a:r>
              <a:rPr lang="en" dirty="0"/>
              <a:t>Review Analysis</a:t>
            </a:r>
            <a:endParaRPr dirty="0"/>
          </a:p>
          <a:p>
            <a:pPr marL="0" lvl="0" indent="0" algn="r" rtl="0">
              <a:spcBef>
                <a:spcPts val="0"/>
              </a:spcBef>
              <a:spcAft>
                <a:spcPts val="0"/>
              </a:spcAft>
              <a:buNone/>
            </a:pPr>
            <a:endParaRPr dirty="0"/>
          </a:p>
        </p:txBody>
      </p:sp>
      <p:sp>
        <p:nvSpPr>
          <p:cNvPr id="43" name="Google Shape;43;p13"/>
          <p:cNvSpPr txBox="1">
            <a:spLocks noGrp="1"/>
          </p:cNvSpPr>
          <p:nvPr>
            <p:ph type="subTitle" idx="1"/>
          </p:nvPr>
        </p:nvSpPr>
        <p:spPr>
          <a:xfrm>
            <a:off x="4946700" y="3241275"/>
            <a:ext cx="3998700" cy="146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Sonali Sri Yadav Tokala- U01984761</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Shivani Kotturi - U01982782</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Pramod kumar Reddy Parvath Reddy - U01999241</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Raghava Thyagaraj - U01984899</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endParaRPr sz="1500" b="1">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2300" b="1"/>
          </a:p>
        </p:txBody>
      </p:sp>
      <p:pic>
        <p:nvPicPr>
          <p:cNvPr id="44" name="Google Shape;44;p13"/>
          <p:cNvPicPr preferRelativeResize="0"/>
          <p:nvPr/>
        </p:nvPicPr>
        <p:blipFill>
          <a:blip r:embed="rId3">
            <a:alphaModFix/>
          </a:blip>
          <a:stretch>
            <a:fillRect/>
          </a:stretch>
        </p:blipFill>
        <p:spPr>
          <a:xfrm>
            <a:off x="6628400" y="0"/>
            <a:ext cx="2515599" cy="939250"/>
          </a:xfrm>
          <a:prstGeom prst="rect">
            <a:avLst/>
          </a:prstGeom>
          <a:noFill/>
          <a:ln>
            <a:noFill/>
          </a:ln>
        </p:spPr>
      </p:pic>
      <p:pic>
        <p:nvPicPr>
          <p:cNvPr id="45" name="Google Shape;45;p13"/>
          <p:cNvPicPr preferRelativeResize="0"/>
          <p:nvPr/>
        </p:nvPicPr>
        <p:blipFill>
          <a:blip r:embed="rId4">
            <a:alphaModFix/>
          </a:blip>
          <a:stretch>
            <a:fillRect/>
          </a:stretch>
        </p:blipFill>
        <p:spPr>
          <a:xfrm>
            <a:off x="0" y="0"/>
            <a:ext cx="3380950" cy="5000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Literature Review</a:t>
            </a:r>
            <a:endParaRPr sz="4200" dirty="0"/>
          </a:p>
        </p:txBody>
      </p:sp>
      <p:grpSp>
        <p:nvGrpSpPr>
          <p:cNvPr id="497" name="Google Shape;497;p22"/>
          <p:cNvGrpSpPr/>
          <p:nvPr/>
        </p:nvGrpSpPr>
        <p:grpSpPr>
          <a:xfrm>
            <a:off x="6504092" y="1457504"/>
            <a:ext cx="2411226" cy="3614611"/>
            <a:chOff x="5894611" y="1313840"/>
            <a:chExt cx="2411226" cy="3405834"/>
          </a:xfrm>
        </p:grpSpPr>
        <p:sp>
          <p:nvSpPr>
            <p:cNvPr id="498" name="Google Shape;498;p22"/>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rgbClr val="E4EA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rgbClr val="26E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rgbClr val="26E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22"/>
          <p:cNvSpPr txBox="1"/>
          <p:nvPr/>
        </p:nvSpPr>
        <p:spPr>
          <a:xfrm>
            <a:off x="456200" y="1109784"/>
            <a:ext cx="5944600" cy="3855565"/>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dk1"/>
              </a:buClr>
              <a:buSzPts val="1400"/>
            </a:pPr>
            <a:r>
              <a:rPr lang="en" sz="1200" dirty="0">
                <a:solidFill>
                  <a:schemeClr val="dk1"/>
                </a:solidFill>
                <a:highlight>
                  <a:srgbClr val="FFFFFF"/>
                </a:highlight>
              </a:rPr>
              <a:t>Our work relates strongly to Purington et al. Amazon Echo review analysis. To explore how much they personiﬁed the device, what factors linked with personiﬁcation were, how sociable the interactions were, and how satisfaction was inﬂuenced, they reviewed 851 Amazon Echo reviews collected from </a:t>
            </a:r>
            <a:r>
              <a:rPr lang="en" sz="1200" dirty="0" err="1">
                <a:solidFill>
                  <a:schemeClr val="dk1"/>
                </a:solidFill>
                <a:highlight>
                  <a:srgbClr val="FFFFFF"/>
                </a:highlight>
              </a:rPr>
              <a:t>Amazon.com</a:t>
            </a:r>
            <a:r>
              <a:rPr lang="en" sz="1200" dirty="0">
                <a:solidFill>
                  <a:schemeClr val="dk1"/>
                </a:solidFill>
                <a:highlight>
                  <a:srgbClr val="FFFFFF"/>
                </a:highlight>
              </a:rPr>
              <a:t> during two weeks in December 2016. However, the performance for the </a:t>
            </a:r>
            <a:r>
              <a:rPr lang="en" sz="1200" dirty="0" err="1">
                <a:solidFill>
                  <a:schemeClr val="dk1"/>
                </a:solidFill>
                <a:highlight>
                  <a:srgbClr val="FFFFFF"/>
                </a:highlight>
              </a:rPr>
              <a:t>casestudy</a:t>
            </a:r>
            <a:r>
              <a:rPr lang="en" sz="1200" dirty="0">
                <a:solidFill>
                  <a:schemeClr val="dk1"/>
                </a:solidFill>
                <a:highlight>
                  <a:srgbClr val="FFFFFF"/>
                </a:highlight>
              </a:rPr>
              <a:t> is indeed limited. This is on account of the sample size being small when it is compared to the total number exceeding 60,000 of all the Echo reviews. Three main aspects differentiate our work from theirs: (1) Our sample covers from May 2015 to May 2017's 55,000-review range. (2) We did introduce feature mining [5] and also sentimental mining [6] techniques into the Amazon Echo review analysis. These techniques automate analysis across a large text dataset. (3) Exploring what special role Amazon Echo is playing in comparison with wireless speakers and customary electronic devices is the focus of our study. We also aim, with the integration of case study, </a:t>
            </a:r>
            <a:r>
              <a:rPr lang="en" sz="1200" dirty="0" err="1">
                <a:solidFill>
                  <a:schemeClr val="dk1"/>
                </a:solidFill>
                <a:highlight>
                  <a:srgbClr val="FFFFFF"/>
                </a:highlight>
              </a:rPr>
              <a:t>featuremining</a:t>
            </a:r>
            <a:r>
              <a:rPr lang="en" sz="1200" dirty="0">
                <a:solidFill>
                  <a:schemeClr val="dk1"/>
                </a:solidFill>
                <a:highlight>
                  <a:srgbClr val="FFFFFF"/>
                </a:highlight>
              </a:rPr>
              <a:t>, as well as sentimental mining, to ﬁnd out a more detailed personiﬁcation of the device rather than using name Alexa or personal pronouns so as to refer to the device, also analyze how the personiﬁcation correlates with the emotion expressions that exist in the reviews.</a:t>
            </a:r>
            <a:endParaRPr sz="1200" b="1" dirty="0">
              <a:solidFill>
                <a:schemeClr val="dk1"/>
              </a:solidFill>
              <a:latin typeface="Roboto"/>
              <a:ea typeface="Roboto"/>
              <a:cs typeface="Roboto"/>
              <a:sym typeface="Roboto"/>
            </a:endParaRPr>
          </a:p>
        </p:txBody>
      </p:sp>
      <p:pic>
        <p:nvPicPr>
          <p:cNvPr id="575" name="Google Shape;575;p22"/>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23"/>
          <p:cNvSpPr/>
          <p:nvPr/>
        </p:nvSpPr>
        <p:spPr>
          <a:xfrm>
            <a:off x="2400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4714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85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txBox="1">
            <a:spLocks noGrp="1"/>
          </p:cNvSpPr>
          <p:nvPr>
            <p:ph type="title"/>
          </p:nvPr>
        </p:nvSpPr>
        <p:spPr>
          <a:xfrm>
            <a:off x="381000" y="3352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Methodology </a:t>
            </a:r>
            <a:endParaRPr sz="4200"/>
          </a:p>
        </p:txBody>
      </p:sp>
      <p:grpSp>
        <p:nvGrpSpPr>
          <p:cNvPr id="584" name="Google Shape;584;p23"/>
          <p:cNvGrpSpPr/>
          <p:nvPr/>
        </p:nvGrpSpPr>
        <p:grpSpPr>
          <a:xfrm>
            <a:off x="4724400" y="934075"/>
            <a:ext cx="2057400" cy="1081675"/>
            <a:chOff x="6629400" y="934075"/>
            <a:chExt cx="2057400" cy="1081675"/>
          </a:xfrm>
        </p:grpSpPr>
        <p:sp>
          <p:nvSpPr>
            <p:cNvPr id="585" name="Google Shape;585;p23"/>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6" name="Google Shape;586;p23"/>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Fira Sans Extra Condensed"/>
                  <a:ea typeface="Fira Sans Extra Condensed"/>
                  <a:cs typeface="Fira Sans Extra Condensed"/>
                  <a:sym typeface="Fira Sans Extra Condensed"/>
                </a:rPr>
                <a:t>Exploratory data analysis</a:t>
              </a:r>
              <a:endParaRPr sz="1500" b="1">
                <a:solidFill>
                  <a:srgbClr val="000000"/>
                </a:solidFill>
                <a:latin typeface="Fira Sans Extra Condensed"/>
                <a:ea typeface="Fira Sans Extra Condensed"/>
                <a:cs typeface="Fira Sans Extra Condensed"/>
                <a:sym typeface="Fira Sans Extra Condensed"/>
              </a:endParaRPr>
            </a:p>
          </p:txBody>
        </p:sp>
        <p:sp>
          <p:nvSpPr>
            <p:cNvPr id="587" name="Google Shape;587;p23"/>
            <p:cNvSpPr txBox="1"/>
            <p:nvPr/>
          </p:nvSpPr>
          <p:spPr>
            <a:xfrm>
              <a:off x="6629400" y="16839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Uncover the story within your data</a:t>
              </a:r>
              <a:endParaRPr sz="1200">
                <a:latin typeface="Fira Sans Extra Condensed"/>
                <a:ea typeface="Fira Sans Extra Condensed"/>
                <a:cs typeface="Fira Sans Extra Condensed"/>
                <a:sym typeface="Fira Sans Extra Condensed"/>
              </a:endParaRPr>
            </a:p>
          </p:txBody>
        </p:sp>
      </p:grpSp>
      <p:grpSp>
        <p:nvGrpSpPr>
          <p:cNvPr id="588" name="Google Shape;588;p23"/>
          <p:cNvGrpSpPr/>
          <p:nvPr/>
        </p:nvGrpSpPr>
        <p:grpSpPr>
          <a:xfrm>
            <a:off x="2400300" y="934075"/>
            <a:ext cx="2057411" cy="1083827"/>
            <a:chOff x="3543300" y="934075"/>
            <a:chExt cx="2057411" cy="1083827"/>
          </a:xfrm>
        </p:grpSpPr>
        <p:sp>
          <p:nvSpPr>
            <p:cNvPr id="589" name="Google Shape;589;p23"/>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90" name="Google Shape;590;p23"/>
            <p:cNvSpPr txBox="1"/>
            <p:nvPr/>
          </p:nvSpPr>
          <p:spPr>
            <a:xfrm>
              <a:off x="35433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Loading datasets</a:t>
              </a:r>
              <a:endParaRPr sz="1800" b="1">
                <a:solidFill>
                  <a:srgbClr val="000000"/>
                </a:solidFill>
                <a:latin typeface="Fira Sans Extra Condensed"/>
                <a:ea typeface="Fira Sans Extra Condensed"/>
                <a:cs typeface="Fira Sans Extra Condensed"/>
                <a:sym typeface="Fira Sans Extra Condensed"/>
              </a:endParaRPr>
            </a:p>
          </p:txBody>
        </p:sp>
        <p:sp>
          <p:nvSpPr>
            <p:cNvPr id="591" name="Google Shape;591;p23"/>
            <p:cNvSpPr txBox="1"/>
            <p:nvPr/>
          </p:nvSpPr>
          <p:spPr>
            <a:xfrm>
              <a:off x="3543311" y="168610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Fueling intelligence with data</a:t>
              </a:r>
              <a:endParaRPr sz="1200">
                <a:latin typeface="Fira Sans Extra Condensed"/>
                <a:ea typeface="Fira Sans Extra Condensed"/>
                <a:cs typeface="Fira Sans Extra Condensed"/>
                <a:sym typeface="Fira Sans Extra Condensed"/>
              </a:endParaRPr>
            </a:p>
          </p:txBody>
        </p:sp>
      </p:grpSp>
      <p:grpSp>
        <p:nvGrpSpPr>
          <p:cNvPr id="592" name="Google Shape;592;p23"/>
          <p:cNvGrpSpPr/>
          <p:nvPr/>
        </p:nvGrpSpPr>
        <p:grpSpPr>
          <a:xfrm>
            <a:off x="76200" y="934075"/>
            <a:ext cx="2057401" cy="1210425"/>
            <a:chOff x="457200" y="934075"/>
            <a:chExt cx="2057401" cy="1210425"/>
          </a:xfrm>
        </p:grpSpPr>
        <p:sp>
          <p:nvSpPr>
            <p:cNvPr id="593" name="Google Shape;593;p23"/>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Importing Libraries</a:t>
              </a:r>
              <a:endParaRPr sz="1800" b="1">
                <a:solidFill>
                  <a:srgbClr val="000000"/>
                </a:solidFill>
                <a:latin typeface="Fira Sans Extra Condensed"/>
                <a:ea typeface="Fira Sans Extra Condensed"/>
                <a:cs typeface="Fira Sans Extra Condensed"/>
                <a:sym typeface="Fira Sans Extra Condensed"/>
              </a:endParaRPr>
            </a:p>
          </p:txBody>
        </p:sp>
        <p:sp>
          <p:nvSpPr>
            <p:cNvPr id="594" name="Google Shape;594;p23"/>
            <p:cNvSpPr txBox="1"/>
            <p:nvPr/>
          </p:nvSpPr>
          <p:spPr>
            <a:xfrm>
              <a:off x="457200" y="1686100"/>
              <a:ext cx="20574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Empower your project with the right tools</a:t>
              </a:r>
              <a:endParaRPr sz="1200">
                <a:latin typeface="Fira Sans Extra Condensed"/>
                <a:ea typeface="Fira Sans Extra Condensed"/>
                <a:cs typeface="Fira Sans Extra Condensed"/>
                <a:sym typeface="Fira Sans Extra Condensed"/>
              </a:endParaRPr>
            </a:p>
          </p:txBody>
        </p:sp>
        <p:sp>
          <p:nvSpPr>
            <p:cNvPr id="595" name="Google Shape;595;p23"/>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596" name="Google Shape;596;p23"/>
          <p:cNvSpPr/>
          <p:nvPr/>
        </p:nvSpPr>
        <p:spPr>
          <a:xfrm>
            <a:off x="7000875" y="11762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7019925" y="40718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23"/>
          <p:cNvGrpSpPr/>
          <p:nvPr/>
        </p:nvGrpSpPr>
        <p:grpSpPr>
          <a:xfrm>
            <a:off x="7010400" y="948225"/>
            <a:ext cx="2057400" cy="1081675"/>
            <a:chOff x="6629400" y="3005625"/>
            <a:chExt cx="2057400" cy="1081675"/>
          </a:xfrm>
        </p:grpSpPr>
        <p:sp>
          <p:nvSpPr>
            <p:cNvPr id="599" name="Google Shape;599;p23"/>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600" name="Google Shape;600;p23"/>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Data Preprocessing</a:t>
              </a:r>
              <a:endParaRPr sz="1800" b="1">
                <a:latin typeface="Fira Sans Extra Condensed"/>
                <a:ea typeface="Fira Sans Extra Condensed"/>
                <a:cs typeface="Fira Sans Extra Condensed"/>
                <a:sym typeface="Fira Sans Extra Condensed"/>
              </a:endParaRPr>
            </a:p>
          </p:txBody>
        </p:sp>
        <p:sp>
          <p:nvSpPr>
            <p:cNvPr id="601" name="Google Shape;601;p23"/>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Refine, reshape and ready your data</a:t>
              </a:r>
              <a:endParaRPr sz="1200">
                <a:latin typeface="Fira Sans Extra Condensed"/>
                <a:ea typeface="Fira Sans Extra Condensed"/>
                <a:cs typeface="Fira Sans Extra Condensed"/>
                <a:sym typeface="Fira Sans Extra Condensed"/>
              </a:endParaRPr>
            </a:p>
          </p:txBody>
        </p:sp>
      </p:grpSp>
      <p:grpSp>
        <p:nvGrpSpPr>
          <p:cNvPr id="602" name="Google Shape;602;p23"/>
          <p:cNvGrpSpPr/>
          <p:nvPr/>
        </p:nvGrpSpPr>
        <p:grpSpPr>
          <a:xfrm>
            <a:off x="7010401" y="3843825"/>
            <a:ext cx="2057400" cy="1083825"/>
            <a:chOff x="457201" y="3005625"/>
            <a:chExt cx="2057400" cy="1083825"/>
          </a:xfrm>
        </p:grpSpPr>
        <p:sp>
          <p:nvSpPr>
            <p:cNvPr id="603" name="Google Shape;603;p23"/>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Model Training</a:t>
              </a:r>
              <a:endParaRPr sz="1800" b="1">
                <a:solidFill>
                  <a:srgbClr val="000000"/>
                </a:solidFill>
                <a:latin typeface="Fira Sans Extra Condensed"/>
                <a:ea typeface="Fira Sans Extra Condensed"/>
                <a:cs typeface="Fira Sans Extra Condensed"/>
                <a:sym typeface="Fira Sans Extra Condensed"/>
              </a:endParaRPr>
            </a:p>
          </p:txBody>
        </p:sp>
        <p:sp>
          <p:nvSpPr>
            <p:cNvPr id="604" name="Google Shape;604;p23"/>
            <p:cNvSpPr txBox="1"/>
            <p:nvPr/>
          </p:nvSpPr>
          <p:spPr>
            <a:xfrm>
              <a:off x="457201" y="37576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Where models learn the art of remembering </a:t>
              </a:r>
              <a:endParaRPr sz="1200">
                <a:latin typeface="Fira Sans Extra Condensed"/>
                <a:ea typeface="Fira Sans Extra Condensed"/>
                <a:cs typeface="Fira Sans Extra Condensed"/>
                <a:sym typeface="Fira Sans Extra Condensed"/>
              </a:endParaRPr>
            </a:p>
          </p:txBody>
        </p:sp>
        <p:sp>
          <p:nvSpPr>
            <p:cNvPr id="605" name="Google Shape;605;p23"/>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606" name="Google Shape;606;p23"/>
          <p:cNvGrpSpPr/>
          <p:nvPr/>
        </p:nvGrpSpPr>
        <p:grpSpPr>
          <a:xfrm>
            <a:off x="2896153" y="2097067"/>
            <a:ext cx="2904005" cy="2684408"/>
            <a:chOff x="3124753" y="2097067"/>
            <a:chExt cx="2904005" cy="2684408"/>
          </a:xfrm>
        </p:grpSpPr>
        <p:sp>
          <p:nvSpPr>
            <p:cNvPr id="607" name="Google Shape;607;p23"/>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23"/>
            <p:cNvGrpSpPr/>
            <p:nvPr/>
          </p:nvGrpSpPr>
          <p:grpSpPr>
            <a:xfrm>
              <a:off x="3124761" y="2266506"/>
              <a:ext cx="1173544" cy="1038290"/>
              <a:chOff x="3039603" y="2097081"/>
              <a:chExt cx="1372888" cy="1214659"/>
            </a:xfrm>
          </p:grpSpPr>
          <p:sp>
            <p:nvSpPr>
              <p:cNvPr id="609" name="Google Shape;609;p23"/>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3"/>
            <p:cNvGrpSpPr/>
            <p:nvPr/>
          </p:nvGrpSpPr>
          <p:grpSpPr>
            <a:xfrm>
              <a:off x="4962121" y="2452285"/>
              <a:ext cx="1066388" cy="666717"/>
              <a:chOff x="5097171" y="2413221"/>
              <a:chExt cx="931587" cy="582388"/>
            </a:xfrm>
          </p:grpSpPr>
          <p:sp>
            <p:nvSpPr>
              <p:cNvPr id="662" name="Google Shape;662;p23"/>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3"/>
            <p:cNvGrpSpPr/>
            <p:nvPr/>
          </p:nvGrpSpPr>
          <p:grpSpPr>
            <a:xfrm>
              <a:off x="3124753" y="2097067"/>
              <a:ext cx="2904005" cy="2628275"/>
              <a:chOff x="735516" y="1544617"/>
              <a:chExt cx="2904005" cy="2628275"/>
            </a:xfrm>
          </p:grpSpPr>
          <p:sp>
            <p:nvSpPr>
              <p:cNvPr id="686" name="Google Shape;686;p23"/>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0" name="Google Shape;720;p23"/>
          <p:cNvSpPr/>
          <p:nvPr/>
        </p:nvSpPr>
        <p:spPr>
          <a:xfrm>
            <a:off x="7019925" y="26098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23"/>
          <p:cNvGrpSpPr/>
          <p:nvPr/>
        </p:nvGrpSpPr>
        <p:grpSpPr>
          <a:xfrm>
            <a:off x="7010401" y="2381875"/>
            <a:ext cx="2057400" cy="1083825"/>
            <a:chOff x="457201" y="934075"/>
            <a:chExt cx="2057400" cy="1083825"/>
          </a:xfrm>
        </p:grpSpPr>
        <p:sp>
          <p:nvSpPr>
            <p:cNvPr id="722" name="Google Shape;722;p23"/>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Split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723" name="Google Shape;723;p23"/>
            <p:cNvSpPr txBox="1"/>
            <p:nvPr/>
          </p:nvSpPr>
          <p:spPr>
            <a:xfrm>
              <a:off x="457201" y="16861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Strategically segmenting success</a:t>
              </a:r>
              <a:endParaRPr sz="1200">
                <a:latin typeface="Fira Sans Extra Condensed"/>
                <a:ea typeface="Fira Sans Extra Condensed"/>
                <a:cs typeface="Fira Sans Extra Condensed"/>
                <a:sym typeface="Fira Sans Extra Condensed"/>
              </a:endParaRPr>
            </a:p>
          </p:txBody>
        </p:sp>
        <p:sp>
          <p:nvSpPr>
            <p:cNvPr id="724" name="Google Shape;724;p23"/>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grpSp>
      <p:sp>
        <p:nvSpPr>
          <p:cNvPr id="725" name="Google Shape;725;p23"/>
          <p:cNvSpPr/>
          <p:nvPr/>
        </p:nvSpPr>
        <p:spPr>
          <a:xfrm>
            <a:off x="4791075" y="40718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1743075" y="40576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3"/>
          <p:cNvGrpSpPr/>
          <p:nvPr/>
        </p:nvGrpSpPr>
        <p:grpSpPr>
          <a:xfrm>
            <a:off x="1752600" y="3829675"/>
            <a:ext cx="2057400" cy="1210075"/>
            <a:chOff x="6629400" y="934075"/>
            <a:chExt cx="2057400" cy="1210075"/>
          </a:xfrm>
        </p:grpSpPr>
        <p:sp>
          <p:nvSpPr>
            <p:cNvPr id="728" name="Google Shape;728;p23"/>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08</a:t>
              </a:r>
              <a:endParaRPr sz="1800" b="1">
                <a:solidFill>
                  <a:schemeClr val="lt1"/>
                </a:solidFill>
                <a:latin typeface="Fira Sans Extra Condensed"/>
                <a:ea typeface="Fira Sans Extra Condensed"/>
                <a:cs typeface="Fira Sans Extra Condensed"/>
                <a:sym typeface="Fira Sans Extra Condensed"/>
              </a:endParaRPr>
            </a:p>
          </p:txBody>
        </p:sp>
        <p:sp>
          <p:nvSpPr>
            <p:cNvPr id="729" name="Google Shape;729;p23"/>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50" b="1">
                  <a:latin typeface="Fira Sans Extra Condensed"/>
                  <a:ea typeface="Fira Sans Extra Condensed"/>
                  <a:cs typeface="Fira Sans Extra Condensed"/>
                  <a:sym typeface="Fira Sans Extra Condensed"/>
                </a:rPr>
                <a:t>Compare between models</a:t>
              </a:r>
              <a:endParaRPr sz="1450" b="1">
                <a:solidFill>
                  <a:srgbClr val="000000"/>
                </a:solidFill>
                <a:latin typeface="Fira Sans Extra Condensed"/>
                <a:ea typeface="Fira Sans Extra Condensed"/>
                <a:cs typeface="Fira Sans Extra Condensed"/>
                <a:sym typeface="Fira Sans Extra Condensed"/>
              </a:endParaRPr>
            </a:p>
          </p:txBody>
        </p:sp>
        <p:sp>
          <p:nvSpPr>
            <p:cNvPr id="730" name="Google Shape;730;p23"/>
            <p:cNvSpPr txBox="1"/>
            <p:nvPr/>
          </p:nvSpPr>
          <p:spPr>
            <a:xfrm>
              <a:off x="6629400" y="1772750"/>
              <a:ext cx="20574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Because not all models are created equal</a:t>
              </a:r>
              <a:endParaRPr sz="12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grpSp>
      <p:grpSp>
        <p:nvGrpSpPr>
          <p:cNvPr id="731" name="Google Shape;731;p23"/>
          <p:cNvGrpSpPr/>
          <p:nvPr/>
        </p:nvGrpSpPr>
        <p:grpSpPr>
          <a:xfrm>
            <a:off x="4800600" y="3843825"/>
            <a:ext cx="2057400" cy="1081675"/>
            <a:chOff x="6629400" y="3005625"/>
            <a:chExt cx="2057400" cy="1081675"/>
          </a:xfrm>
        </p:grpSpPr>
        <p:sp>
          <p:nvSpPr>
            <p:cNvPr id="732" name="Google Shape;732;p23"/>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07</a:t>
              </a:r>
              <a:endParaRPr sz="1800" b="1">
                <a:solidFill>
                  <a:schemeClr val="lt1"/>
                </a:solidFill>
                <a:latin typeface="Fira Sans Extra Condensed"/>
                <a:ea typeface="Fira Sans Extra Condensed"/>
                <a:cs typeface="Fira Sans Extra Condensed"/>
                <a:sym typeface="Fira Sans Extra Condensed"/>
              </a:endParaRPr>
            </a:p>
          </p:txBody>
        </p:sp>
        <p:sp>
          <p:nvSpPr>
            <p:cNvPr id="733" name="Google Shape;733;p23"/>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Testing the model</a:t>
              </a:r>
              <a:endParaRPr sz="1450" b="1">
                <a:latin typeface="Fira Sans Extra Condensed"/>
                <a:ea typeface="Fira Sans Extra Condensed"/>
                <a:cs typeface="Fira Sans Extra Condensed"/>
                <a:sym typeface="Fira Sans Extra Condensed"/>
              </a:endParaRPr>
            </a:p>
          </p:txBody>
        </p:sp>
        <p:sp>
          <p:nvSpPr>
            <p:cNvPr id="734" name="Google Shape;734;p23"/>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Witness the power of predictive analytics</a:t>
              </a:r>
              <a:endParaRPr sz="1200">
                <a:latin typeface="Fira Sans Extra Condensed"/>
                <a:ea typeface="Fira Sans Extra Condensed"/>
                <a:cs typeface="Fira Sans Extra Condensed"/>
                <a:sym typeface="Fira Sans Extra Condensed"/>
              </a:endParaRPr>
            </a:p>
          </p:txBody>
        </p:sp>
      </p:grpSp>
      <p:pic>
        <p:nvPicPr>
          <p:cNvPr id="735" name="Google Shape;735;p23"/>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0481-1A6E-BB5E-F661-1103A79B40F6}"/>
              </a:ext>
            </a:extLst>
          </p:cNvPr>
          <p:cNvSpPr>
            <a:spLocks noGrp="1"/>
          </p:cNvSpPr>
          <p:nvPr>
            <p:ph type="title"/>
          </p:nvPr>
        </p:nvSpPr>
        <p:spPr/>
        <p:txBody>
          <a:bodyPr>
            <a:normAutofit fontScale="90000"/>
          </a:bodyPr>
          <a:lstStyle/>
          <a:p>
            <a:pPr algn="l"/>
            <a:r>
              <a:rPr lang="en-US" dirty="0"/>
              <a:t>Distribution of Ratings</a:t>
            </a:r>
          </a:p>
        </p:txBody>
      </p:sp>
      <p:pic>
        <p:nvPicPr>
          <p:cNvPr id="3" name="Picture 2">
            <a:extLst>
              <a:ext uri="{FF2B5EF4-FFF2-40B4-BE49-F238E27FC236}">
                <a16:creationId xmlns:a16="http://schemas.microsoft.com/office/drawing/2014/main" id="{D46420C5-457B-90D9-DE00-33C4E7303BFF}"/>
              </a:ext>
            </a:extLst>
          </p:cNvPr>
          <p:cNvPicPr>
            <a:picLocks noChangeAspect="1"/>
          </p:cNvPicPr>
          <p:nvPr/>
        </p:nvPicPr>
        <p:blipFill>
          <a:blip r:embed="rId2"/>
          <a:stretch>
            <a:fillRect/>
          </a:stretch>
        </p:blipFill>
        <p:spPr>
          <a:xfrm>
            <a:off x="457201" y="1020999"/>
            <a:ext cx="4544646" cy="1823800"/>
          </a:xfrm>
          <a:prstGeom prst="rect">
            <a:avLst/>
          </a:prstGeom>
        </p:spPr>
      </p:pic>
      <p:pic>
        <p:nvPicPr>
          <p:cNvPr id="4" name="Picture 3">
            <a:extLst>
              <a:ext uri="{FF2B5EF4-FFF2-40B4-BE49-F238E27FC236}">
                <a16:creationId xmlns:a16="http://schemas.microsoft.com/office/drawing/2014/main" id="{EFF4E2D4-9AEB-CC21-C7EB-C872279273CE}"/>
              </a:ext>
            </a:extLst>
          </p:cNvPr>
          <p:cNvPicPr>
            <a:picLocks noChangeAspect="1"/>
          </p:cNvPicPr>
          <p:nvPr/>
        </p:nvPicPr>
        <p:blipFill>
          <a:blip r:embed="rId3"/>
          <a:stretch>
            <a:fillRect/>
          </a:stretch>
        </p:blipFill>
        <p:spPr>
          <a:xfrm>
            <a:off x="4572000" y="1875692"/>
            <a:ext cx="4572000" cy="3096682"/>
          </a:xfrm>
          <a:prstGeom prst="rect">
            <a:avLst/>
          </a:prstGeom>
        </p:spPr>
      </p:pic>
    </p:spTree>
    <p:extLst>
      <p:ext uri="{BB962C8B-B14F-4D97-AF65-F5344CB8AC3E}">
        <p14:creationId xmlns:p14="http://schemas.microsoft.com/office/powerpoint/2010/main" val="382768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A4E7-F064-7593-78AC-CE5B4BF343D9}"/>
              </a:ext>
            </a:extLst>
          </p:cNvPr>
          <p:cNvSpPr>
            <a:spLocks noGrp="1"/>
          </p:cNvSpPr>
          <p:nvPr>
            <p:ph type="title"/>
          </p:nvPr>
        </p:nvSpPr>
        <p:spPr/>
        <p:txBody>
          <a:bodyPr>
            <a:normAutofit fontScale="90000"/>
          </a:bodyPr>
          <a:lstStyle/>
          <a:p>
            <a:pPr algn="l"/>
            <a:r>
              <a:rPr lang="en-US" dirty="0"/>
              <a:t>Feedback vs Ratings</a:t>
            </a:r>
          </a:p>
        </p:txBody>
      </p:sp>
      <p:pic>
        <p:nvPicPr>
          <p:cNvPr id="3" name="Picture 2">
            <a:extLst>
              <a:ext uri="{FF2B5EF4-FFF2-40B4-BE49-F238E27FC236}">
                <a16:creationId xmlns:a16="http://schemas.microsoft.com/office/drawing/2014/main" id="{9C08EEF9-D548-1A9E-3D8B-61BF0411D11C}"/>
              </a:ext>
            </a:extLst>
          </p:cNvPr>
          <p:cNvPicPr>
            <a:picLocks noChangeAspect="1"/>
          </p:cNvPicPr>
          <p:nvPr/>
        </p:nvPicPr>
        <p:blipFill>
          <a:blip r:embed="rId2"/>
          <a:stretch>
            <a:fillRect/>
          </a:stretch>
        </p:blipFill>
        <p:spPr>
          <a:xfrm>
            <a:off x="457201" y="987791"/>
            <a:ext cx="5380892" cy="1583960"/>
          </a:xfrm>
          <a:prstGeom prst="rect">
            <a:avLst/>
          </a:prstGeom>
        </p:spPr>
      </p:pic>
      <p:pic>
        <p:nvPicPr>
          <p:cNvPr id="4" name="Picture 3">
            <a:extLst>
              <a:ext uri="{FF2B5EF4-FFF2-40B4-BE49-F238E27FC236}">
                <a16:creationId xmlns:a16="http://schemas.microsoft.com/office/drawing/2014/main" id="{66F0F788-38A0-6695-57A2-0916607949EA}"/>
              </a:ext>
            </a:extLst>
          </p:cNvPr>
          <p:cNvPicPr>
            <a:picLocks noChangeAspect="1"/>
          </p:cNvPicPr>
          <p:nvPr/>
        </p:nvPicPr>
        <p:blipFill>
          <a:blip r:embed="rId3"/>
          <a:stretch>
            <a:fillRect/>
          </a:stretch>
        </p:blipFill>
        <p:spPr>
          <a:xfrm>
            <a:off x="3979985" y="2180492"/>
            <a:ext cx="5093676" cy="2757396"/>
          </a:xfrm>
          <a:prstGeom prst="rect">
            <a:avLst/>
          </a:prstGeom>
        </p:spPr>
      </p:pic>
    </p:spTree>
    <p:extLst>
      <p:ext uri="{BB962C8B-B14F-4D97-AF65-F5344CB8AC3E}">
        <p14:creationId xmlns:p14="http://schemas.microsoft.com/office/powerpoint/2010/main" val="46836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Random Forest Classifier</a:t>
            </a:r>
            <a:endParaRPr sz="4200" dirty="0"/>
          </a:p>
        </p:txBody>
      </p:sp>
      <p:sp>
        <p:nvSpPr>
          <p:cNvPr id="741" name="Google Shape;741;p24"/>
          <p:cNvSpPr txBox="1"/>
          <p:nvPr/>
        </p:nvSpPr>
        <p:spPr>
          <a:xfrm>
            <a:off x="257536" y="1315025"/>
            <a:ext cx="5715900" cy="320084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t>Random Forest Classifier is a popular machine learning algorithm that builds multiple decision trees and combines their predictions for accurate classification. It uses bagging to train trees on random data subsets and selects random features at each split, making it robust and less prone to overfitting. The code provided creates a Random Forest model, fits it to training data (`X_train`, `</a:t>
            </a:r>
            <a:r>
              <a:rPr lang="en" dirty="0" err="1"/>
              <a:t>y_train</a:t>
            </a:r>
            <a:r>
              <a:rPr lang="en" dirty="0"/>
              <a:t>`), predicts labels for test data (`</a:t>
            </a:r>
            <a:r>
              <a:rPr lang="en" dirty="0" err="1"/>
              <a:t>X_test</a:t>
            </a:r>
            <a:r>
              <a:rPr lang="en" dirty="0"/>
              <a:t>`), and visualizes performance with a confusion matrix. It also tunes hyperparameters like `</a:t>
            </a:r>
            <a:r>
              <a:rPr lang="en" dirty="0" err="1"/>
              <a:t>max_depth</a:t>
            </a:r>
            <a:r>
              <a:rPr lang="en" dirty="0"/>
              <a:t>`, `</a:t>
            </a:r>
            <a:r>
              <a:rPr lang="en" dirty="0" err="1"/>
              <a:t>n_estimators</a:t>
            </a:r>
            <a:r>
              <a:rPr lang="en" dirty="0"/>
              <a:t>`, and `</a:t>
            </a:r>
            <a:r>
              <a:rPr lang="en" dirty="0" err="1"/>
              <a:t>min_samples_split</a:t>
            </a:r>
            <a:r>
              <a:rPr lang="en" dirty="0"/>
              <a:t>` using `</a:t>
            </a:r>
            <a:r>
              <a:rPr lang="en" dirty="0" err="1"/>
              <a:t>GridSearchCV</a:t>
            </a:r>
            <a:r>
              <a:rPr lang="en" dirty="0"/>
              <a:t>` to find the best combination for accuracy. Random Forest shines in tasks like fraud detection or medical diagnosis due to its flexibility and ability to handle complex data. While it’s powerful and easy to use, it can be computationally intensive and less interpretable than single trees. Overall, it’s a reliable choice for many classification problems.</a:t>
            </a:r>
            <a:endParaRPr dirty="0"/>
          </a:p>
        </p:txBody>
      </p:sp>
      <p:pic>
        <p:nvPicPr>
          <p:cNvPr id="742" name="Google Shape;742;p24"/>
          <p:cNvPicPr preferRelativeResize="0"/>
          <p:nvPr/>
        </p:nvPicPr>
        <p:blipFill>
          <a:blip r:embed="rId3">
            <a:alphaModFix/>
          </a:blip>
          <a:stretch>
            <a:fillRect/>
          </a:stretch>
        </p:blipFill>
        <p:spPr>
          <a:xfrm>
            <a:off x="6028515" y="1522944"/>
            <a:ext cx="3050326" cy="2499850"/>
          </a:xfrm>
          <a:prstGeom prst="rect">
            <a:avLst/>
          </a:prstGeom>
          <a:noFill/>
          <a:ln>
            <a:noFill/>
          </a:ln>
        </p:spPr>
      </p:pic>
      <p:pic>
        <p:nvPicPr>
          <p:cNvPr id="743" name="Google Shape;743;p24"/>
          <p:cNvPicPr preferRelativeResize="0"/>
          <p:nvPr/>
        </p:nvPicPr>
        <p:blipFill>
          <a:blip r:embed="rId4">
            <a:alphaModFix/>
          </a:blip>
          <a:stretch>
            <a:fillRect/>
          </a:stretch>
        </p:blipFill>
        <p:spPr>
          <a:xfrm>
            <a:off x="6628400" y="0"/>
            <a:ext cx="2515599" cy="93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433E-810A-929E-8AB0-56FF4BBD8E9B}"/>
              </a:ext>
            </a:extLst>
          </p:cNvPr>
          <p:cNvSpPr>
            <a:spLocks noGrp="1"/>
          </p:cNvSpPr>
          <p:nvPr>
            <p:ph type="title"/>
          </p:nvPr>
        </p:nvSpPr>
        <p:spPr/>
        <p:txBody>
          <a:bodyPr>
            <a:normAutofit fontScale="90000"/>
          </a:bodyPr>
          <a:lstStyle/>
          <a:p>
            <a:pPr algn="l"/>
            <a:r>
              <a:rPr lang="en-US" dirty="0"/>
              <a:t>Random Forest Classifier</a:t>
            </a:r>
          </a:p>
        </p:txBody>
      </p:sp>
      <p:pic>
        <p:nvPicPr>
          <p:cNvPr id="4" name="Picture 3">
            <a:extLst>
              <a:ext uri="{FF2B5EF4-FFF2-40B4-BE49-F238E27FC236}">
                <a16:creationId xmlns:a16="http://schemas.microsoft.com/office/drawing/2014/main" id="{14FF5E47-3FB2-9F4C-ADE3-FC3FE62FE31F}"/>
              </a:ext>
            </a:extLst>
          </p:cNvPr>
          <p:cNvPicPr>
            <a:picLocks noChangeAspect="1"/>
          </p:cNvPicPr>
          <p:nvPr/>
        </p:nvPicPr>
        <p:blipFill>
          <a:blip r:embed="rId2"/>
          <a:stretch>
            <a:fillRect/>
          </a:stretch>
        </p:blipFill>
        <p:spPr>
          <a:xfrm>
            <a:off x="5369168" y="1602154"/>
            <a:ext cx="3681047" cy="3541346"/>
          </a:xfrm>
          <a:prstGeom prst="rect">
            <a:avLst/>
          </a:prstGeom>
        </p:spPr>
      </p:pic>
      <p:pic>
        <p:nvPicPr>
          <p:cNvPr id="7" name="Picture 6">
            <a:extLst>
              <a:ext uri="{FF2B5EF4-FFF2-40B4-BE49-F238E27FC236}">
                <a16:creationId xmlns:a16="http://schemas.microsoft.com/office/drawing/2014/main" id="{D96C0C6A-2DFD-8191-C9C6-ADDB55379567}"/>
              </a:ext>
            </a:extLst>
          </p:cNvPr>
          <p:cNvPicPr>
            <a:picLocks noChangeAspect="1"/>
          </p:cNvPicPr>
          <p:nvPr/>
        </p:nvPicPr>
        <p:blipFill>
          <a:blip r:embed="rId3"/>
          <a:stretch>
            <a:fillRect/>
          </a:stretch>
        </p:blipFill>
        <p:spPr>
          <a:xfrm>
            <a:off x="457200" y="1064849"/>
            <a:ext cx="4911968" cy="2374898"/>
          </a:xfrm>
          <a:prstGeom prst="rect">
            <a:avLst/>
          </a:prstGeom>
        </p:spPr>
      </p:pic>
    </p:spTree>
    <p:extLst>
      <p:ext uri="{BB962C8B-B14F-4D97-AF65-F5344CB8AC3E}">
        <p14:creationId xmlns:p14="http://schemas.microsoft.com/office/powerpoint/2010/main" val="275764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Results</a:t>
            </a:r>
            <a:endParaRPr sz="4200" dirty="0"/>
          </a:p>
        </p:txBody>
      </p:sp>
      <p:sp>
        <p:nvSpPr>
          <p:cNvPr id="749" name="Google Shape;749;p25"/>
          <p:cNvSpPr txBox="1"/>
          <p:nvPr/>
        </p:nvSpPr>
        <p:spPr>
          <a:xfrm>
            <a:off x="3068200" y="1127100"/>
            <a:ext cx="6075900" cy="323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3200" dirty="0">
                <a:solidFill>
                  <a:schemeClr val="dk1"/>
                </a:solidFill>
              </a:rPr>
              <a:t>•</a:t>
            </a:r>
            <a:r>
              <a:rPr lang="en" sz="2400" dirty="0">
                <a:solidFill>
                  <a:schemeClr val="dk1"/>
                </a:solidFill>
                <a:latin typeface="Calibri"/>
                <a:ea typeface="Calibri"/>
                <a:cs typeface="Calibri"/>
                <a:sym typeface="Calibri"/>
              </a:rPr>
              <a:t>Most common Alexa variations identified</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Ratings are skewed toward 4 and 5 stars</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Longer reviews often indicate stronger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Short reviews often have extreme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Feedback generally matches rating scores</a:t>
            </a:r>
            <a:endParaRPr sz="2400" dirty="0">
              <a:solidFill>
                <a:schemeClr val="dk1"/>
              </a:solidFill>
              <a:latin typeface="Calibri"/>
              <a:ea typeface="Calibri"/>
              <a:cs typeface="Calibri"/>
              <a:sym typeface="Calibri"/>
            </a:endParaRPr>
          </a:p>
        </p:txBody>
      </p:sp>
      <p:grpSp>
        <p:nvGrpSpPr>
          <p:cNvPr id="750" name="Google Shape;750;p25"/>
          <p:cNvGrpSpPr/>
          <p:nvPr/>
        </p:nvGrpSpPr>
        <p:grpSpPr>
          <a:xfrm>
            <a:off x="-52826" y="1318363"/>
            <a:ext cx="2943318" cy="3039142"/>
            <a:chOff x="5449625" y="1389325"/>
            <a:chExt cx="3237261" cy="3342655"/>
          </a:xfrm>
        </p:grpSpPr>
        <p:sp>
          <p:nvSpPr>
            <p:cNvPr id="751" name="Google Shape;751;p25"/>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1" name="Google Shape;791;p25"/>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pic>
        <p:nvPicPr>
          <p:cNvPr id="797" name="Google Shape;797;p26"/>
          <p:cNvPicPr preferRelativeResize="0"/>
          <p:nvPr/>
        </p:nvPicPr>
        <p:blipFill>
          <a:blip r:embed="rId3">
            <a:alphaModFix/>
          </a:blip>
          <a:stretch>
            <a:fillRect/>
          </a:stretch>
        </p:blipFill>
        <p:spPr>
          <a:xfrm>
            <a:off x="143475" y="863700"/>
            <a:ext cx="4172540" cy="4055825"/>
          </a:xfrm>
          <a:prstGeom prst="rect">
            <a:avLst/>
          </a:prstGeom>
          <a:noFill/>
          <a:ln>
            <a:noFill/>
          </a:ln>
        </p:spPr>
      </p:pic>
      <p:pic>
        <p:nvPicPr>
          <p:cNvPr id="798" name="Google Shape;798;p26"/>
          <p:cNvPicPr preferRelativeResize="0"/>
          <p:nvPr/>
        </p:nvPicPr>
        <p:blipFill>
          <a:blip r:embed="rId4">
            <a:alphaModFix/>
          </a:blip>
          <a:stretch>
            <a:fillRect/>
          </a:stretch>
        </p:blipFill>
        <p:spPr>
          <a:xfrm>
            <a:off x="4387915" y="980000"/>
            <a:ext cx="4523185" cy="3340989"/>
          </a:xfrm>
          <a:prstGeom prst="rect">
            <a:avLst/>
          </a:prstGeom>
          <a:noFill/>
          <a:ln>
            <a:noFill/>
          </a:ln>
        </p:spPr>
      </p:pic>
      <p:pic>
        <p:nvPicPr>
          <p:cNvPr id="799" name="Google Shape;799;p26"/>
          <p:cNvPicPr preferRelativeResize="0"/>
          <p:nvPr/>
        </p:nvPicPr>
        <p:blipFill>
          <a:blip r:embed="rId5">
            <a:alphaModFix/>
          </a:blip>
          <a:stretch>
            <a:fillRect/>
          </a:stretch>
        </p:blipFill>
        <p:spPr>
          <a:xfrm>
            <a:off x="6628400" y="0"/>
            <a:ext cx="2515599" cy="93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2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Conclusion.</a:t>
            </a:r>
            <a:endParaRPr sz="4200" dirty="0"/>
          </a:p>
        </p:txBody>
      </p:sp>
      <p:sp>
        <p:nvSpPr>
          <p:cNvPr id="805" name="Google Shape;805;p27"/>
          <p:cNvSpPr txBox="1"/>
          <p:nvPr/>
        </p:nvSpPr>
        <p:spPr>
          <a:xfrm>
            <a:off x="384650" y="1118150"/>
            <a:ext cx="6619500" cy="355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3200" dirty="0">
                <a:solidFill>
                  <a:schemeClr val="dk1"/>
                </a:solidFill>
              </a:rPr>
              <a:t>•</a:t>
            </a:r>
            <a:r>
              <a:rPr lang="en" sz="2400" dirty="0">
                <a:solidFill>
                  <a:schemeClr val="dk1"/>
                </a:solidFill>
                <a:latin typeface="Calibri"/>
                <a:ea typeface="Calibri"/>
                <a:cs typeface="Calibri"/>
                <a:sym typeface="Calibri"/>
              </a:rPr>
              <a:t>Amazon Alexa reviews show an overall positive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Product variation influences user perception</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Review length can reflect engagement and sentiment strength</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This project provides a baseline for ML-based sentiment classifiers</a:t>
            </a:r>
            <a:endParaRPr sz="2400" dirty="0">
              <a:solidFill>
                <a:schemeClr val="dk1"/>
              </a:solidFill>
              <a:latin typeface="Calibri"/>
              <a:ea typeface="Calibri"/>
              <a:cs typeface="Calibri"/>
              <a:sym typeface="Calibri"/>
            </a:endParaRPr>
          </a:p>
        </p:txBody>
      </p:sp>
      <p:grpSp>
        <p:nvGrpSpPr>
          <p:cNvPr id="806" name="Google Shape;806;p27"/>
          <p:cNvGrpSpPr/>
          <p:nvPr/>
        </p:nvGrpSpPr>
        <p:grpSpPr>
          <a:xfrm>
            <a:off x="7106475" y="1118150"/>
            <a:ext cx="1371604" cy="3617430"/>
            <a:chOff x="3886200" y="1114550"/>
            <a:chExt cx="1371604" cy="3617430"/>
          </a:xfrm>
        </p:grpSpPr>
        <p:grpSp>
          <p:nvGrpSpPr>
            <p:cNvPr id="807" name="Google Shape;807;p27"/>
            <p:cNvGrpSpPr/>
            <p:nvPr/>
          </p:nvGrpSpPr>
          <p:grpSpPr>
            <a:xfrm>
              <a:off x="3886200" y="1114550"/>
              <a:ext cx="1371604" cy="3617430"/>
              <a:chOff x="1657350" y="1114550"/>
              <a:chExt cx="1371604" cy="3617430"/>
            </a:xfrm>
          </p:grpSpPr>
          <p:sp>
            <p:nvSpPr>
              <p:cNvPr id="808" name="Google Shape;808;p27"/>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27"/>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7"/>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8" name="Google Shape;828;p27"/>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F859-470B-593A-6BD1-28CFB08D67D7}"/>
              </a:ext>
            </a:extLst>
          </p:cNvPr>
          <p:cNvSpPr>
            <a:spLocks noGrp="1"/>
          </p:cNvSpPr>
          <p:nvPr>
            <p:ph type="title"/>
          </p:nvPr>
        </p:nvSpPr>
        <p:spPr/>
        <p:txBody>
          <a:bodyPr>
            <a:noAutofit/>
          </a:bodyPr>
          <a:lstStyle/>
          <a:p>
            <a:pPr algn="l"/>
            <a:r>
              <a:rPr lang="en-US" sz="4200" dirty="0"/>
              <a:t>References</a:t>
            </a:r>
          </a:p>
        </p:txBody>
      </p:sp>
      <p:sp>
        <p:nvSpPr>
          <p:cNvPr id="3" name="TextBox 2">
            <a:extLst>
              <a:ext uri="{FF2B5EF4-FFF2-40B4-BE49-F238E27FC236}">
                <a16:creationId xmlns:a16="http://schemas.microsoft.com/office/drawing/2014/main" id="{72C373A7-DE58-B2AA-45E8-F3A6D5A184A0}"/>
              </a:ext>
            </a:extLst>
          </p:cNvPr>
          <p:cNvSpPr txBox="1"/>
          <p:nvPr/>
        </p:nvSpPr>
        <p:spPr>
          <a:xfrm>
            <a:off x="390769" y="1328615"/>
            <a:ext cx="5737468" cy="954107"/>
          </a:xfrm>
          <a:prstGeom prst="rect">
            <a:avLst/>
          </a:prstGeom>
          <a:noFill/>
        </p:spPr>
        <p:txBody>
          <a:bodyPr wrap="none" rtlCol="0">
            <a:spAutoFit/>
          </a:bodyPr>
          <a:lstStyle/>
          <a:p>
            <a:pPr marL="342900" indent="-342900">
              <a:buFont typeface="+mj-lt"/>
              <a:buAutoNum type="arabicPeriod"/>
            </a:pPr>
            <a:r>
              <a:rPr lang="en-US" dirty="0"/>
              <a:t>Purington et al., 2016 – Personification in Amazon Echo Reviews.</a:t>
            </a:r>
          </a:p>
          <a:p>
            <a:pPr marL="342900" indent="-342900">
              <a:buFont typeface="+mj-lt"/>
              <a:buAutoNum type="arabicPeriod"/>
            </a:pPr>
            <a:r>
              <a:rPr lang="en-US" dirty="0"/>
              <a:t>Kaggle Dataset – Amazon Alexa Reviews.</a:t>
            </a:r>
          </a:p>
          <a:p>
            <a:pPr marL="342900" indent="-342900">
              <a:buFont typeface="+mj-lt"/>
              <a:buAutoNum type="arabicPeriod"/>
            </a:pPr>
            <a:r>
              <a:rPr lang="en-US" dirty="0"/>
              <a:t>Scikit-learn Documentation – Random Forest Classifier.</a:t>
            </a:r>
          </a:p>
          <a:p>
            <a:pPr marL="342900" indent="-342900">
              <a:buFont typeface="+mj-lt"/>
              <a:buAutoNum type="arabicPeriod"/>
            </a:pPr>
            <a:r>
              <a:rPr lang="en-US" dirty="0"/>
              <a:t>Relevant research articles (feature mining, sentiment mining).</a:t>
            </a:r>
          </a:p>
        </p:txBody>
      </p:sp>
      <p:grpSp>
        <p:nvGrpSpPr>
          <p:cNvPr id="4" name="Google Shape;321;p19">
            <a:extLst>
              <a:ext uri="{FF2B5EF4-FFF2-40B4-BE49-F238E27FC236}">
                <a16:creationId xmlns:a16="http://schemas.microsoft.com/office/drawing/2014/main" id="{CA059B16-ED32-7643-D185-3580EDCCF652}"/>
              </a:ext>
            </a:extLst>
          </p:cNvPr>
          <p:cNvGrpSpPr/>
          <p:nvPr/>
        </p:nvGrpSpPr>
        <p:grpSpPr>
          <a:xfrm>
            <a:off x="5667913" y="1805668"/>
            <a:ext cx="2716242" cy="2750745"/>
            <a:chOff x="457200" y="1485900"/>
            <a:chExt cx="3205384" cy="3246100"/>
          </a:xfrm>
        </p:grpSpPr>
        <p:sp>
          <p:nvSpPr>
            <p:cNvPr id="5" name="Google Shape;322;p19">
              <a:extLst>
                <a:ext uri="{FF2B5EF4-FFF2-40B4-BE49-F238E27FC236}">
                  <a16:creationId xmlns:a16="http://schemas.microsoft.com/office/drawing/2014/main" id="{101905FB-A0A9-9159-C2B7-CF3B3A4584B7}"/>
                </a:ext>
              </a:extLst>
            </p:cNvPr>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3;p19">
              <a:extLst>
                <a:ext uri="{FF2B5EF4-FFF2-40B4-BE49-F238E27FC236}">
                  <a16:creationId xmlns:a16="http://schemas.microsoft.com/office/drawing/2014/main" id="{AF636F97-E75E-0923-702C-89F17C3CF6E4}"/>
                </a:ext>
              </a:extLst>
            </p:cNvPr>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4;p19">
              <a:extLst>
                <a:ext uri="{FF2B5EF4-FFF2-40B4-BE49-F238E27FC236}">
                  <a16:creationId xmlns:a16="http://schemas.microsoft.com/office/drawing/2014/main" id="{41823C70-0A1B-BEBA-8068-5E3FB72354BC}"/>
                </a:ext>
              </a:extLst>
            </p:cNvPr>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5;p19">
              <a:extLst>
                <a:ext uri="{FF2B5EF4-FFF2-40B4-BE49-F238E27FC236}">
                  <a16:creationId xmlns:a16="http://schemas.microsoft.com/office/drawing/2014/main" id="{64FA59AF-4141-E0B6-9ED1-7339ECD2704F}"/>
                </a:ext>
              </a:extLst>
            </p:cNvPr>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6;p19">
              <a:extLst>
                <a:ext uri="{FF2B5EF4-FFF2-40B4-BE49-F238E27FC236}">
                  <a16:creationId xmlns:a16="http://schemas.microsoft.com/office/drawing/2014/main" id="{F893878B-0C2A-EC78-36A8-F5311CB8532E}"/>
                </a:ext>
              </a:extLst>
            </p:cNvPr>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7;p19">
              <a:extLst>
                <a:ext uri="{FF2B5EF4-FFF2-40B4-BE49-F238E27FC236}">
                  <a16:creationId xmlns:a16="http://schemas.microsoft.com/office/drawing/2014/main" id="{9FB1B931-C970-DB07-A384-6E555BAF8228}"/>
                </a:ext>
              </a:extLst>
            </p:cNvPr>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8;p19">
              <a:extLst>
                <a:ext uri="{FF2B5EF4-FFF2-40B4-BE49-F238E27FC236}">
                  <a16:creationId xmlns:a16="http://schemas.microsoft.com/office/drawing/2014/main" id="{07FD55E7-1866-2BAD-9B59-0A135BD14F2C}"/>
                </a:ext>
              </a:extLst>
            </p:cNvPr>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9;p19">
              <a:extLst>
                <a:ext uri="{FF2B5EF4-FFF2-40B4-BE49-F238E27FC236}">
                  <a16:creationId xmlns:a16="http://schemas.microsoft.com/office/drawing/2014/main" id="{5107E370-F177-ADE5-093D-AC0E08A2BA79}"/>
                </a:ext>
              </a:extLst>
            </p:cNvPr>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p19">
              <a:extLst>
                <a:ext uri="{FF2B5EF4-FFF2-40B4-BE49-F238E27FC236}">
                  <a16:creationId xmlns:a16="http://schemas.microsoft.com/office/drawing/2014/main" id="{3EA53D40-CD85-D5B2-8388-1F046628B085}"/>
                </a:ext>
              </a:extLst>
            </p:cNvPr>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1;p19">
              <a:extLst>
                <a:ext uri="{FF2B5EF4-FFF2-40B4-BE49-F238E27FC236}">
                  <a16:creationId xmlns:a16="http://schemas.microsoft.com/office/drawing/2014/main" id="{641A2E99-A0A9-1339-4994-125841C6ABAF}"/>
                </a:ext>
              </a:extLst>
            </p:cNvPr>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p19">
              <a:extLst>
                <a:ext uri="{FF2B5EF4-FFF2-40B4-BE49-F238E27FC236}">
                  <a16:creationId xmlns:a16="http://schemas.microsoft.com/office/drawing/2014/main" id="{AE965631-FAA2-48B0-7AA9-378804199826}"/>
                </a:ext>
              </a:extLst>
            </p:cNvPr>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3;p19">
              <a:extLst>
                <a:ext uri="{FF2B5EF4-FFF2-40B4-BE49-F238E27FC236}">
                  <a16:creationId xmlns:a16="http://schemas.microsoft.com/office/drawing/2014/main" id="{7F6A611A-E8AA-50C3-C1F6-C167BFDDA780}"/>
                </a:ext>
              </a:extLst>
            </p:cNvPr>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4;p19">
              <a:extLst>
                <a:ext uri="{FF2B5EF4-FFF2-40B4-BE49-F238E27FC236}">
                  <a16:creationId xmlns:a16="http://schemas.microsoft.com/office/drawing/2014/main" id="{0BE9CB02-F3E2-C7BF-780D-1B957EAD453D}"/>
                </a:ext>
              </a:extLst>
            </p:cNvPr>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5;p19">
              <a:extLst>
                <a:ext uri="{FF2B5EF4-FFF2-40B4-BE49-F238E27FC236}">
                  <a16:creationId xmlns:a16="http://schemas.microsoft.com/office/drawing/2014/main" id="{6161EB17-0363-83A4-DE34-B3C40B6C1942}"/>
                </a:ext>
              </a:extLst>
            </p:cNvPr>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6;p19">
              <a:extLst>
                <a:ext uri="{FF2B5EF4-FFF2-40B4-BE49-F238E27FC236}">
                  <a16:creationId xmlns:a16="http://schemas.microsoft.com/office/drawing/2014/main" id="{76C6E092-ACF9-EC2B-A343-B81078192944}"/>
                </a:ext>
              </a:extLst>
            </p:cNvPr>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7;p19">
              <a:extLst>
                <a:ext uri="{FF2B5EF4-FFF2-40B4-BE49-F238E27FC236}">
                  <a16:creationId xmlns:a16="http://schemas.microsoft.com/office/drawing/2014/main" id="{66F9573F-DADA-461A-DEDB-0B077840C373}"/>
                </a:ext>
              </a:extLst>
            </p:cNvPr>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8;p19">
              <a:extLst>
                <a:ext uri="{FF2B5EF4-FFF2-40B4-BE49-F238E27FC236}">
                  <a16:creationId xmlns:a16="http://schemas.microsoft.com/office/drawing/2014/main" id="{B230D72F-DDDF-FEF9-8B55-1F71E1412034}"/>
                </a:ext>
              </a:extLst>
            </p:cNvPr>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9;p19">
              <a:extLst>
                <a:ext uri="{FF2B5EF4-FFF2-40B4-BE49-F238E27FC236}">
                  <a16:creationId xmlns:a16="http://schemas.microsoft.com/office/drawing/2014/main" id="{26047E82-F4C6-1FD9-E247-9662F6E84EB2}"/>
                </a:ext>
              </a:extLst>
            </p:cNvPr>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0;p19">
              <a:extLst>
                <a:ext uri="{FF2B5EF4-FFF2-40B4-BE49-F238E27FC236}">
                  <a16:creationId xmlns:a16="http://schemas.microsoft.com/office/drawing/2014/main" id="{D9A3AAB3-E802-374E-8057-F1448C70BED3}"/>
                </a:ext>
              </a:extLst>
            </p:cNvPr>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1;p19">
              <a:extLst>
                <a:ext uri="{FF2B5EF4-FFF2-40B4-BE49-F238E27FC236}">
                  <a16:creationId xmlns:a16="http://schemas.microsoft.com/office/drawing/2014/main" id="{BF551CEC-0138-BE9C-4791-FFBBF79E4E75}"/>
                </a:ext>
              </a:extLst>
            </p:cNvPr>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2;p19">
              <a:extLst>
                <a:ext uri="{FF2B5EF4-FFF2-40B4-BE49-F238E27FC236}">
                  <a16:creationId xmlns:a16="http://schemas.microsoft.com/office/drawing/2014/main" id="{99D0EE6D-DC5C-8B0C-A326-EC07EEF23FD3}"/>
                </a:ext>
              </a:extLst>
            </p:cNvPr>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3;p19">
              <a:extLst>
                <a:ext uri="{FF2B5EF4-FFF2-40B4-BE49-F238E27FC236}">
                  <a16:creationId xmlns:a16="http://schemas.microsoft.com/office/drawing/2014/main" id="{45CA5AED-BB3D-ADCF-841F-9D4F975C6EF2}"/>
                </a:ext>
              </a:extLst>
            </p:cNvPr>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4;p19">
              <a:extLst>
                <a:ext uri="{FF2B5EF4-FFF2-40B4-BE49-F238E27FC236}">
                  <a16:creationId xmlns:a16="http://schemas.microsoft.com/office/drawing/2014/main" id="{19EF0D5F-94C1-F25F-4A8B-D5173C2297F9}"/>
                </a:ext>
              </a:extLst>
            </p:cNvPr>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5;p19">
              <a:extLst>
                <a:ext uri="{FF2B5EF4-FFF2-40B4-BE49-F238E27FC236}">
                  <a16:creationId xmlns:a16="http://schemas.microsoft.com/office/drawing/2014/main" id="{D77BD1BD-F0EB-2EBA-8D26-A128BBB61691}"/>
                </a:ext>
              </a:extLst>
            </p:cNvPr>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6;p19">
              <a:extLst>
                <a:ext uri="{FF2B5EF4-FFF2-40B4-BE49-F238E27FC236}">
                  <a16:creationId xmlns:a16="http://schemas.microsoft.com/office/drawing/2014/main" id="{AE3DFAB1-9153-7635-E923-2F8BA7ED9796}"/>
                </a:ext>
              </a:extLst>
            </p:cNvPr>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7;p19">
              <a:extLst>
                <a:ext uri="{FF2B5EF4-FFF2-40B4-BE49-F238E27FC236}">
                  <a16:creationId xmlns:a16="http://schemas.microsoft.com/office/drawing/2014/main" id="{E5B241EA-3CB3-BF2B-E321-3A332713E73D}"/>
                </a:ext>
              </a:extLst>
            </p:cNvPr>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8;p19">
              <a:extLst>
                <a:ext uri="{FF2B5EF4-FFF2-40B4-BE49-F238E27FC236}">
                  <a16:creationId xmlns:a16="http://schemas.microsoft.com/office/drawing/2014/main" id="{63822B51-B72D-22C5-3D4F-574EC30066EF}"/>
                </a:ext>
              </a:extLst>
            </p:cNvPr>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9;p19">
              <a:extLst>
                <a:ext uri="{FF2B5EF4-FFF2-40B4-BE49-F238E27FC236}">
                  <a16:creationId xmlns:a16="http://schemas.microsoft.com/office/drawing/2014/main" id="{1ADB7261-6DAB-B8FB-358F-0F08B9FAB668}"/>
                </a:ext>
              </a:extLst>
            </p:cNvPr>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0;p19">
              <a:extLst>
                <a:ext uri="{FF2B5EF4-FFF2-40B4-BE49-F238E27FC236}">
                  <a16:creationId xmlns:a16="http://schemas.microsoft.com/office/drawing/2014/main" id="{1F7B7DA3-B2D0-C129-D842-F891B7A42287}"/>
                </a:ext>
              </a:extLst>
            </p:cNvPr>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1;p19">
              <a:extLst>
                <a:ext uri="{FF2B5EF4-FFF2-40B4-BE49-F238E27FC236}">
                  <a16:creationId xmlns:a16="http://schemas.microsoft.com/office/drawing/2014/main" id="{54A5276D-26B6-687D-E034-065689705FD9}"/>
                </a:ext>
              </a:extLst>
            </p:cNvPr>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2;p19">
              <a:extLst>
                <a:ext uri="{FF2B5EF4-FFF2-40B4-BE49-F238E27FC236}">
                  <a16:creationId xmlns:a16="http://schemas.microsoft.com/office/drawing/2014/main" id="{BAE45A57-43C8-1E3A-E9E0-7FAB3FB2C286}"/>
                </a:ext>
              </a:extLst>
            </p:cNvPr>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3;p19">
              <a:extLst>
                <a:ext uri="{FF2B5EF4-FFF2-40B4-BE49-F238E27FC236}">
                  <a16:creationId xmlns:a16="http://schemas.microsoft.com/office/drawing/2014/main" id="{1CAE5B99-7B80-165E-6C72-6638155BF2D1}"/>
                </a:ext>
              </a:extLst>
            </p:cNvPr>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4;p19">
              <a:extLst>
                <a:ext uri="{FF2B5EF4-FFF2-40B4-BE49-F238E27FC236}">
                  <a16:creationId xmlns:a16="http://schemas.microsoft.com/office/drawing/2014/main" id="{ED4F9040-EDEA-B1CA-C7C8-A5A67DB0A10D}"/>
                </a:ext>
              </a:extLst>
            </p:cNvPr>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5;p19">
              <a:extLst>
                <a:ext uri="{FF2B5EF4-FFF2-40B4-BE49-F238E27FC236}">
                  <a16:creationId xmlns:a16="http://schemas.microsoft.com/office/drawing/2014/main" id="{E4D1E08D-3AED-D7E6-53CD-88C179F855BE}"/>
                </a:ext>
              </a:extLst>
            </p:cNvPr>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6;p19">
              <a:extLst>
                <a:ext uri="{FF2B5EF4-FFF2-40B4-BE49-F238E27FC236}">
                  <a16:creationId xmlns:a16="http://schemas.microsoft.com/office/drawing/2014/main" id="{4B966611-DC43-97BF-4488-34AF6ED6ACB2}"/>
                </a:ext>
              </a:extLst>
            </p:cNvPr>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7;p19">
              <a:extLst>
                <a:ext uri="{FF2B5EF4-FFF2-40B4-BE49-F238E27FC236}">
                  <a16:creationId xmlns:a16="http://schemas.microsoft.com/office/drawing/2014/main" id="{76CCD9B4-0A5B-FC81-1740-D2B43220ED09}"/>
                </a:ext>
              </a:extLst>
            </p:cNvPr>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8;p19">
              <a:extLst>
                <a:ext uri="{FF2B5EF4-FFF2-40B4-BE49-F238E27FC236}">
                  <a16:creationId xmlns:a16="http://schemas.microsoft.com/office/drawing/2014/main" id="{317E93E5-1AFA-4925-EA87-B702B9CDBFFF}"/>
                </a:ext>
              </a:extLst>
            </p:cNvPr>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9;p19">
              <a:extLst>
                <a:ext uri="{FF2B5EF4-FFF2-40B4-BE49-F238E27FC236}">
                  <a16:creationId xmlns:a16="http://schemas.microsoft.com/office/drawing/2014/main" id="{5E5A072B-AB22-824B-9D29-927B58BA8ED5}"/>
                </a:ext>
              </a:extLst>
            </p:cNvPr>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0;p19">
              <a:extLst>
                <a:ext uri="{FF2B5EF4-FFF2-40B4-BE49-F238E27FC236}">
                  <a16:creationId xmlns:a16="http://schemas.microsoft.com/office/drawing/2014/main" id="{1594A5C8-8FD4-9996-0EF8-0E0ED4556428}"/>
                </a:ext>
              </a:extLst>
            </p:cNvPr>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1;p19">
              <a:extLst>
                <a:ext uri="{FF2B5EF4-FFF2-40B4-BE49-F238E27FC236}">
                  <a16:creationId xmlns:a16="http://schemas.microsoft.com/office/drawing/2014/main" id="{9665046E-1EB3-0279-9B0E-B81397946878}"/>
                </a:ext>
              </a:extLst>
            </p:cNvPr>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2;p19">
              <a:extLst>
                <a:ext uri="{FF2B5EF4-FFF2-40B4-BE49-F238E27FC236}">
                  <a16:creationId xmlns:a16="http://schemas.microsoft.com/office/drawing/2014/main" id="{2046F340-072E-2D6E-766A-3AD94516B824}"/>
                </a:ext>
              </a:extLst>
            </p:cNvPr>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3;p19">
              <a:extLst>
                <a:ext uri="{FF2B5EF4-FFF2-40B4-BE49-F238E27FC236}">
                  <a16:creationId xmlns:a16="http://schemas.microsoft.com/office/drawing/2014/main" id="{FABE6963-31CA-98B1-76FA-D61D2629E270}"/>
                </a:ext>
              </a:extLst>
            </p:cNvPr>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4;p19">
              <a:extLst>
                <a:ext uri="{FF2B5EF4-FFF2-40B4-BE49-F238E27FC236}">
                  <a16:creationId xmlns:a16="http://schemas.microsoft.com/office/drawing/2014/main" id="{AAED8963-F86D-E766-E2DB-5665ED021113}"/>
                </a:ext>
              </a:extLst>
            </p:cNvPr>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5;p19">
              <a:extLst>
                <a:ext uri="{FF2B5EF4-FFF2-40B4-BE49-F238E27FC236}">
                  <a16:creationId xmlns:a16="http://schemas.microsoft.com/office/drawing/2014/main" id="{E93F57EC-813C-C103-B47D-6EEE9B0B70C5}"/>
                </a:ext>
              </a:extLst>
            </p:cNvPr>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19">
              <a:extLst>
                <a:ext uri="{FF2B5EF4-FFF2-40B4-BE49-F238E27FC236}">
                  <a16:creationId xmlns:a16="http://schemas.microsoft.com/office/drawing/2014/main" id="{B27C8C8E-483C-E04C-A2C8-616189B11F03}"/>
                </a:ext>
              </a:extLst>
            </p:cNvPr>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7;p19">
              <a:extLst>
                <a:ext uri="{FF2B5EF4-FFF2-40B4-BE49-F238E27FC236}">
                  <a16:creationId xmlns:a16="http://schemas.microsoft.com/office/drawing/2014/main" id="{26D6CAA7-CFC0-CA4A-4C6D-5FFFAE6EB378}"/>
                </a:ext>
              </a:extLst>
            </p:cNvPr>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518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a:t>Abstract</a:t>
            </a:r>
            <a:endParaRPr sz="3800"/>
          </a:p>
        </p:txBody>
      </p:sp>
      <p:grpSp>
        <p:nvGrpSpPr>
          <p:cNvPr id="176" name="Google Shape;176;p16"/>
          <p:cNvGrpSpPr/>
          <p:nvPr/>
        </p:nvGrpSpPr>
        <p:grpSpPr>
          <a:xfrm>
            <a:off x="4572000" y="997018"/>
            <a:ext cx="4114785" cy="3734967"/>
            <a:chOff x="457200" y="997005"/>
            <a:chExt cx="4114785" cy="3734967"/>
          </a:xfrm>
        </p:grpSpPr>
        <p:sp>
          <p:nvSpPr>
            <p:cNvPr id="177" name="Google Shape;177;p16"/>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8" name="Google Shape;248;p16"/>
          <p:cNvPicPr preferRelativeResize="0"/>
          <p:nvPr/>
        </p:nvPicPr>
        <p:blipFill>
          <a:blip r:embed="rId3">
            <a:alphaModFix/>
          </a:blip>
          <a:stretch>
            <a:fillRect/>
          </a:stretch>
        </p:blipFill>
        <p:spPr>
          <a:xfrm>
            <a:off x="6628400" y="0"/>
            <a:ext cx="2515599" cy="939250"/>
          </a:xfrm>
          <a:prstGeom prst="rect">
            <a:avLst/>
          </a:prstGeom>
          <a:noFill/>
          <a:ln>
            <a:noFill/>
          </a:ln>
        </p:spPr>
      </p:pic>
      <p:sp>
        <p:nvSpPr>
          <p:cNvPr id="4" name="TextBox 3">
            <a:extLst>
              <a:ext uri="{FF2B5EF4-FFF2-40B4-BE49-F238E27FC236}">
                <a16:creationId xmlns:a16="http://schemas.microsoft.com/office/drawing/2014/main" id="{38FF5D5A-C3A7-32FA-5E43-69E258DAC430}"/>
              </a:ext>
            </a:extLst>
          </p:cNvPr>
          <p:cNvSpPr txBox="1"/>
          <p:nvPr/>
        </p:nvSpPr>
        <p:spPr>
          <a:xfrm>
            <a:off x="380273" y="1224808"/>
            <a:ext cx="4572000" cy="2462213"/>
          </a:xfrm>
          <a:prstGeom prst="rect">
            <a:avLst/>
          </a:prstGeom>
          <a:noFill/>
        </p:spPr>
        <p:txBody>
          <a:bodyPr wrap="square">
            <a:spAutoFit/>
          </a:bodyPr>
          <a:lstStyle/>
          <a:p>
            <a:r>
              <a:rPr lang="en-US" dirty="0"/>
              <a:t>This project focuses on developing a machine learning model for </a:t>
            </a:r>
            <a:r>
              <a:rPr lang="en-US" b="1" dirty="0"/>
              <a:t>entity-level sentiment analysis</a:t>
            </a:r>
            <a:r>
              <a:rPr lang="en-US" dirty="0"/>
              <a:t> on Amazon reviews. Using advanced </a:t>
            </a:r>
            <a:r>
              <a:rPr lang="en-US" b="1" dirty="0"/>
              <a:t>Natural Language Processing (NLP)</a:t>
            </a:r>
            <a:r>
              <a:rPr lang="en-US" dirty="0"/>
              <a:t> techniques, the model classifies reviews into </a:t>
            </a:r>
            <a:r>
              <a:rPr lang="en-US" b="1" dirty="0"/>
              <a:t>positive, negative, neutral, or irrelevant sentiments.</a:t>
            </a:r>
          </a:p>
          <a:p>
            <a:br>
              <a:rPr lang="en-US" dirty="0"/>
            </a:br>
            <a:r>
              <a:rPr lang="en-US" dirty="0"/>
              <a:t>The goal is to gain insights into public opinion about Amazon Alexa products and enhance the accuracy of sentiment classification, even when reviews are informal or brief.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28"/>
          <p:cNvSpPr txBox="1"/>
          <p:nvPr/>
        </p:nvSpPr>
        <p:spPr>
          <a:xfrm>
            <a:off x="2098875" y="1838950"/>
            <a:ext cx="6393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600" b="1">
                <a:solidFill>
                  <a:schemeClr val="dk1"/>
                </a:solidFill>
                <a:latin typeface="Fira Sans Extra Condensed"/>
                <a:ea typeface="Fira Sans Extra Condensed"/>
                <a:cs typeface="Fira Sans Extra Condensed"/>
                <a:sym typeface="Fira Sans Extra Condensed"/>
              </a:rPr>
              <a:t>   </a:t>
            </a:r>
            <a:endParaRPr sz="5600" b="1">
              <a:solidFill>
                <a:schemeClr val="dk1"/>
              </a:solidFill>
              <a:latin typeface="Fira Sans Extra Condensed"/>
              <a:ea typeface="Fira Sans Extra Condensed"/>
              <a:cs typeface="Fira Sans Extra Condensed"/>
              <a:sym typeface="Fira Sans Extra Condensed"/>
            </a:endParaRPr>
          </a:p>
        </p:txBody>
      </p:sp>
      <p:pic>
        <p:nvPicPr>
          <p:cNvPr id="1028" name="Picture 4" descr="Free Jeff Bezos Theme Template PowerPoint &amp; Google Slides">
            <a:extLst>
              <a:ext uri="{FF2B5EF4-FFF2-40B4-BE49-F238E27FC236}">
                <a16:creationId xmlns:a16="http://schemas.microsoft.com/office/drawing/2014/main" id="{52C8ABF3-6F3B-51AF-1AB0-7BA4DBF7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739E-2105-9978-BACD-D9728B9CB7BC}"/>
              </a:ext>
            </a:extLst>
          </p:cNvPr>
          <p:cNvSpPr>
            <a:spLocks noGrp="1"/>
          </p:cNvSpPr>
          <p:nvPr>
            <p:ph type="title"/>
          </p:nvPr>
        </p:nvSpPr>
        <p:spPr>
          <a:xfrm>
            <a:off x="457200" y="411475"/>
            <a:ext cx="8229600" cy="371400"/>
          </a:xfrm>
        </p:spPr>
        <p:txBody>
          <a:bodyPr wrap="square" anchor="ctr">
            <a:noAutofit/>
          </a:bodyPr>
          <a:lstStyle/>
          <a:p>
            <a:pPr>
              <a:lnSpc>
                <a:spcPct val="90000"/>
              </a:lnSpc>
            </a:pPr>
            <a:r>
              <a:rPr lang="en-US" sz="4200" dirty="0"/>
              <a:t>Introduction</a:t>
            </a:r>
          </a:p>
        </p:txBody>
      </p:sp>
      <p:pic>
        <p:nvPicPr>
          <p:cNvPr id="2050" name="Picture 2" descr="Amazon's new one-tap ratings could help the fake review problem | Vox">
            <a:extLst>
              <a:ext uri="{FF2B5EF4-FFF2-40B4-BE49-F238E27FC236}">
                <a16:creationId xmlns:a16="http://schemas.microsoft.com/office/drawing/2014/main" id="{BA8E5C3C-9631-9DB9-0A19-B60E31EB2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64" r="8395" b="3"/>
          <a:stretch/>
        </p:blipFill>
        <p:spPr bwMode="auto">
          <a:xfrm>
            <a:off x="457200" y="973375"/>
            <a:ext cx="3924300" cy="3264408"/>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FA3CCD-FAFC-DE23-91DC-9FF8664439EA}"/>
              </a:ext>
            </a:extLst>
          </p:cNvPr>
          <p:cNvSpPr txBox="1"/>
          <p:nvPr/>
        </p:nvSpPr>
        <p:spPr>
          <a:xfrm>
            <a:off x="4762500" y="973375"/>
            <a:ext cx="3924300" cy="3264408"/>
          </a:xfrm>
          <a:prstGeom prst="rect">
            <a:avLst/>
          </a:prstGeom>
          <a:noFill/>
          <a:ln>
            <a:noFill/>
          </a:ln>
        </p:spPr>
        <p:txBody>
          <a:bodyPr anchor="t">
            <a:normAutofit/>
          </a:bodyPr>
          <a:lstStyle/>
          <a:p>
            <a:pPr>
              <a:spcAft>
                <a:spcPts val="600"/>
              </a:spcAft>
              <a:buFont typeface="Arial"/>
              <a:buNone/>
            </a:pPr>
            <a:r>
              <a:rPr lang="en-US" b="0" i="0" u="none" strike="noStrike" cap="none">
                <a:solidFill>
                  <a:schemeClr val="dk1"/>
                </a:solidFill>
              </a:rPr>
              <a:t>Amazon product reviews are a crucial source of customer feedback. This project aims to explore sentiment trends, particularly for Amazon Alexa products.</a:t>
            </a:r>
          </a:p>
          <a:p>
            <a:pPr>
              <a:spcAft>
                <a:spcPts val="600"/>
              </a:spcAft>
              <a:buFont typeface="Arial"/>
              <a:buNone/>
            </a:pPr>
            <a:br>
              <a:rPr lang="en-US" b="0" i="0" u="none" strike="noStrike" cap="none">
                <a:solidFill>
                  <a:schemeClr val="dk1"/>
                </a:solidFill>
              </a:rPr>
            </a:br>
            <a:r>
              <a:rPr lang="en-US" b="0" i="0" u="none" strike="noStrike" cap="none">
                <a:solidFill>
                  <a:schemeClr val="dk1"/>
                </a:solidFill>
              </a:rPr>
              <a:t>Key objectives:</a:t>
            </a:r>
          </a:p>
          <a:p>
            <a:pPr>
              <a:spcAft>
                <a:spcPts val="600"/>
              </a:spcAft>
              <a:buFont typeface="Arial"/>
              <a:buNone/>
            </a:pPr>
            <a:endParaRPr lang="en-US" b="0" i="0" u="none" strike="noStrike" cap="none">
              <a:solidFill>
                <a:schemeClr val="dk1"/>
              </a:solidFill>
            </a:endParaRPr>
          </a:p>
          <a:p>
            <a:pPr marL="285750" indent="-285750">
              <a:spcAft>
                <a:spcPts val="600"/>
              </a:spcAft>
              <a:buFont typeface="Arial"/>
              <a:buChar char="•"/>
            </a:pPr>
            <a:r>
              <a:rPr lang="en-US" b="0" i="0" u="none" strike="noStrike" cap="none">
                <a:solidFill>
                  <a:schemeClr val="dk1"/>
                </a:solidFill>
              </a:rPr>
              <a:t>Build a high-accuracy sentiment classifier.</a:t>
            </a:r>
          </a:p>
          <a:p>
            <a:pPr marL="285750" indent="-285750">
              <a:spcAft>
                <a:spcPts val="600"/>
              </a:spcAft>
              <a:buFont typeface="Arial"/>
              <a:buChar char="•"/>
            </a:pPr>
            <a:r>
              <a:rPr lang="en-US" b="0" i="0" u="none" strike="noStrike" cap="none">
                <a:solidFill>
                  <a:schemeClr val="dk1"/>
                </a:solidFill>
              </a:rPr>
              <a:t>Address challenges like informal language, short text length, and mixed sentiments.</a:t>
            </a:r>
          </a:p>
          <a:p>
            <a:pPr marL="285750" indent="-285750">
              <a:spcAft>
                <a:spcPts val="600"/>
              </a:spcAft>
              <a:buFont typeface="Arial"/>
              <a:buChar char="•"/>
            </a:pPr>
            <a:r>
              <a:rPr lang="en-US" b="0" i="0" u="none" strike="noStrike" cap="none">
                <a:solidFill>
                  <a:schemeClr val="dk1"/>
                </a:solidFill>
              </a:rPr>
              <a:t>Extract insights that can guide business improvements and customer satisfaction.</a:t>
            </a:r>
          </a:p>
        </p:txBody>
      </p:sp>
    </p:spTree>
    <p:extLst>
      <p:ext uri="{BB962C8B-B14F-4D97-AF65-F5344CB8AC3E}">
        <p14:creationId xmlns:p14="http://schemas.microsoft.com/office/powerpoint/2010/main" val="253755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 Problem Statement</a:t>
            </a:r>
            <a:endParaRPr sz="4200" dirty="0"/>
          </a:p>
        </p:txBody>
      </p:sp>
      <p:grpSp>
        <p:nvGrpSpPr>
          <p:cNvPr id="153" name="Google Shape;153;p15"/>
          <p:cNvGrpSpPr/>
          <p:nvPr/>
        </p:nvGrpSpPr>
        <p:grpSpPr>
          <a:xfrm>
            <a:off x="716345" y="1436401"/>
            <a:ext cx="472011" cy="472011"/>
            <a:chOff x="1190625" y="238125"/>
            <a:chExt cx="5238750" cy="5238750"/>
          </a:xfrm>
        </p:grpSpPr>
        <p:sp>
          <p:nvSpPr>
            <p:cNvPr id="154" name="Google Shape;154;p15"/>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5"/>
          <p:cNvSpPr txBox="1"/>
          <p:nvPr/>
        </p:nvSpPr>
        <p:spPr>
          <a:xfrm>
            <a:off x="589625" y="1878975"/>
            <a:ext cx="3554700" cy="21762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Fira Sans Extra Condensed"/>
              <a:buChar char="●"/>
            </a:pPr>
            <a:r>
              <a:rPr lang="en" dirty="0">
                <a:solidFill>
                  <a:schemeClr val="dk1"/>
                </a:solidFill>
                <a:latin typeface="Fira Sans Extra Condensed"/>
                <a:ea typeface="Fira Sans Extra Condensed"/>
                <a:cs typeface="Fira Sans Extra Condensed"/>
                <a:sym typeface="Fira Sans Extra Condensed"/>
              </a:rPr>
              <a:t>This project aims to develop a high-accuracy model for entity-level sentiment analysis on Amazon reviews. The goal is to categorize tweets into positive, negative, neutral, or irrelevant sentiments using advanced NLP techniques.</a:t>
            </a:r>
            <a:endParaRPr dirty="0">
              <a:solidFill>
                <a:schemeClr val="dk1"/>
              </a:solidFill>
              <a:latin typeface="Fira Sans Extra Condensed"/>
              <a:ea typeface="Fira Sans Extra Condensed"/>
              <a:cs typeface="Fira Sans Extra Condensed"/>
              <a:sym typeface="Fira Sans Extra Condensed"/>
            </a:endParaRPr>
          </a:p>
          <a:p>
            <a:pPr marL="457200" lvl="0" indent="-317500" algn="just" rtl="0">
              <a:spcBef>
                <a:spcPts val="0"/>
              </a:spcBef>
              <a:spcAft>
                <a:spcPts val="0"/>
              </a:spcAft>
              <a:buClr>
                <a:schemeClr val="dk1"/>
              </a:buClr>
              <a:buSzPts val="1400"/>
              <a:buFont typeface="Fira Sans Extra Condensed"/>
              <a:buChar char="●"/>
            </a:pPr>
            <a:r>
              <a:rPr lang="en" dirty="0">
                <a:solidFill>
                  <a:schemeClr val="dk1"/>
                </a:solidFill>
                <a:latin typeface="Fira Sans Extra Condensed"/>
                <a:ea typeface="Fira Sans Extra Condensed"/>
                <a:cs typeface="Fira Sans Extra Condensed"/>
                <a:sym typeface="Fira Sans Extra Condensed"/>
              </a:rPr>
              <a:t>The challenge is to create  a highly accurate model adept at handling the informal language and brevity found in Amazon reviews.</a:t>
            </a:r>
            <a:endParaRPr dirty="0">
              <a:solidFill>
                <a:schemeClr val="dk1"/>
              </a:solidFill>
              <a:latin typeface="Fira Sans Extra Condensed"/>
              <a:ea typeface="Fira Sans Extra Condensed"/>
              <a:cs typeface="Fira Sans Extra Condensed"/>
              <a:sym typeface="Fira Sans Extra Condensed"/>
            </a:endParaRPr>
          </a:p>
        </p:txBody>
      </p:sp>
      <p:sp>
        <p:nvSpPr>
          <p:cNvPr id="162" name="Google Shape;162;p15"/>
          <p:cNvSpPr txBox="1"/>
          <p:nvPr/>
        </p:nvSpPr>
        <p:spPr>
          <a:xfrm>
            <a:off x="4503450" y="1990725"/>
            <a:ext cx="4097700" cy="2481000"/>
          </a:xfrm>
          <a:prstGeom prst="rect">
            <a:avLst/>
          </a:prstGeom>
          <a:noFill/>
          <a:ln>
            <a:noFill/>
          </a:ln>
        </p:spPr>
        <p:txBody>
          <a:bodyPr spcFirstLastPara="1" wrap="square" lIns="91425" tIns="91425" rIns="91425" bIns="91425" anchor="t" anchorCtr="0">
            <a:noAutofit/>
          </a:bodyPr>
          <a:lstStyle/>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304800" algn="just" rtl="0">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By understanding public sentiments on entities, the project seeks to gain valuable insights into Amazon reviews.</a:t>
            </a: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304800" algn="just" rtl="0">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The focus is on developing a robust model capable of discerning whether tweets convey positive, negative, neutral, or irrelevant sentiments, we aim to gain insights into public opinion on various topics discussed on Amazon.</a:t>
            </a: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p:txBody>
      </p:sp>
      <p:sp>
        <p:nvSpPr>
          <p:cNvPr id="163" name="Google Shape;163;p15"/>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&amp;</a:t>
            </a:r>
            <a:endParaRPr sz="1800" b="1">
              <a:solidFill>
                <a:schemeClr val="lt1"/>
              </a:solidFill>
              <a:latin typeface="Fira Sans Extra Condensed"/>
              <a:ea typeface="Fira Sans Extra Condensed"/>
              <a:cs typeface="Fira Sans Extra Condensed"/>
              <a:sym typeface="Fira Sans Extra Condensed"/>
            </a:endParaRPr>
          </a:p>
        </p:txBody>
      </p:sp>
      <p:grpSp>
        <p:nvGrpSpPr>
          <p:cNvPr id="164" name="Google Shape;164;p15"/>
          <p:cNvGrpSpPr/>
          <p:nvPr/>
        </p:nvGrpSpPr>
        <p:grpSpPr>
          <a:xfrm>
            <a:off x="5138991" y="1444232"/>
            <a:ext cx="472143" cy="459719"/>
            <a:chOff x="3204349" y="4054012"/>
            <a:chExt cx="370978" cy="361187"/>
          </a:xfrm>
        </p:grpSpPr>
        <p:sp>
          <p:nvSpPr>
            <p:cNvPr id="165" name="Google Shape;165;p15"/>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 name="Google Shape;169;p15"/>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Dataset</a:t>
            </a:r>
            <a:endParaRPr sz="4200" dirty="0"/>
          </a:p>
        </p:txBody>
      </p:sp>
      <p:grpSp>
        <p:nvGrpSpPr>
          <p:cNvPr id="254" name="Google Shape;254;p17"/>
          <p:cNvGrpSpPr/>
          <p:nvPr/>
        </p:nvGrpSpPr>
        <p:grpSpPr>
          <a:xfrm>
            <a:off x="2867900" y="1157425"/>
            <a:ext cx="2799550" cy="1024150"/>
            <a:chOff x="-151450" y="1091275"/>
            <a:chExt cx="2799550" cy="1024150"/>
          </a:xfrm>
        </p:grpSpPr>
        <p:grpSp>
          <p:nvGrpSpPr>
            <p:cNvPr id="255" name="Google Shape;255;p17"/>
            <p:cNvGrpSpPr/>
            <p:nvPr/>
          </p:nvGrpSpPr>
          <p:grpSpPr>
            <a:xfrm>
              <a:off x="-151450" y="1105450"/>
              <a:ext cx="2666125" cy="1009975"/>
              <a:chOff x="-151450" y="1105450"/>
              <a:chExt cx="2666125" cy="1009975"/>
            </a:xfrm>
          </p:grpSpPr>
          <p:sp>
            <p:nvSpPr>
              <p:cNvPr id="256" name="Google Shape;256;p17"/>
              <p:cNvSpPr txBox="1"/>
              <p:nvPr/>
            </p:nvSpPr>
            <p:spPr>
              <a:xfrm>
                <a:off x="-151450" y="1105450"/>
                <a:ext cx="26661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Sentiment Classes</a:t>
                </a:r>
                <a:endParaRPr sz="1800" b="1">
                  <a:solidFill>
                    <a:schemeClr val="dk1"/>
                  </a:solidFill>
                  <a:latin typeface="Fira Sans Extra Condensed"/>
                  <a:ea typeface="Fira Sans Extra Condensed"/>
                  <a:cs typeface="Fira Sans Extra Condensed"/>
                  <a:sym typeface="Fira Sans Extra Condensed"/>
                </a:endParaRPr>
              </a:p>
            </p:txBody>
          </p:sp>
          <p:sp>
            <p:nvSpPr>
              <p:cNvPr id="257" name="Google Shape;257;p17"/>
              <p:cNvSpPr txBox="1"/>
              <p:nvPr/>
            </p:nvSpPr>
            <p:spPr>
              <a:xfrm>
                <a:off x="67575" y="1565225"/>
                <a:ext cx="2447100" cy="550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This categorization helps us understand the overall sentiment expressed in the review about the mentioned entity.</a:t>
                </a:r>
                <a:endParaRPr>
                  <a:solidFill>
                    <a:schemeClr val="dk1"/>
                  </a:solidFill>
                  <a:latin typeface="Roboto"/>
                  <a:ea typeface="Roboto"/>
                  <a:cs typeface="Roboto"/>
                  <a:sym typeface="Roboto"/>
                </a:endParaRPr>
              </a:p>
            </p:txBody>
          </p:sp>
        </p:grpSp>
        <p:sp>
          <p:nvSpPr>
            <p:cNvPr id="258" name="Google Shape;258;p17"/>
            <p:cNvSpPr/>
            <p:nvPr/>
          </p:nvSpPr>
          <p:spPr>
            <a:xfrm>
              <a:off x="2514600" y="1091275"/>
              <a:ext cx="133500" cy="68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7"/>
          <p:cNvGrpSpPr/>
          <p:nvPr/>
        </p:nvGrpSpPr>
        <p:grpSpPr>
          <a:xfrm>
            <a:off x="761925" y="1157425"/>
            <a:ext cx="2190900" cy="1190900"/>
            <a:chOff x="457200" y="2574463"/>
            <a:chExt cx="2190900" cy="1190900"/>
          </a:xfrm>
        </p:grpSpPr>
        <p:grpSp>
          <p:nvGrpSpPr>
            <p:cNvPr id="260" name="Google Shape;260;p17"/>
            <p:cNvGrpSpPr/>
            <p:nvPr/>
          </p:nvGrpSpPr>
          <p:grpSpPr>
            <a:xfrm>
              <a:off x="457200" y="2579175"/>
              <a:ext cx="2057400" cy="1186187"/>
              <a:chOff x="457200" y="2579175"/>
              <a:chExt cx="2057400" cy="1186187"/>
            </a:xfrm>
          </p:grpSpPr>
          <p:sp>
            <p:nvSpPr>
              <p:cNvPr id="261" name="Google Shape;261;p17"/>
              <p:cNvSpPr txBox="1"/>
              <p:nvPr/>
            </p:nvSpPr>
            <p:spPr>
              <a:xfrm>
                <a:off x="457200" y="2579175"/>
                <a:ext cx="20574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Content</a:t>
                </a:r>
                <a:endParaRPr sz="1800" b="1">
                  <a:solidFill>
                    <a:schemeClr val="dk1"/>
                  </a:solidFill>
                  <a:latin typeface="Fira Sans Extra Condensed"/>
                  <a:ea typeface="Fira Sans Extra Condensed"/>
                  <a:cs typeface="Fira Sans Extra Condensed"/>
                  <a:sym typeface="Fira Sans Extra Condensed"/>
                </a:endParaRPr>
              </a:p>
            </p:txBody>
          </p:sp>
          <p:sp>
            <p:nvSpPr>
              <p:cNvPr id="262" name="Google Shape;262;p17"/>
              <p:cNvSpPr txBox="1"/>
              <p:nvPr/>
            </p:nvSpPr>
            <p:spPr>
              <a:xfrm>
                <a:off x="457200" y="2845262"/>
                <a:ext cx="2057400" cy="920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The dataset comprises Amazon reviews, each centering around a distinct entity, such as a brand or topic.</a:t>
                </a:r>
                <a:endParaRPr>
                  <a:solidFill>
                    <a:schemeClr val="dk1"/>
                  </a:solidFill>
                  <a:latin typeface="Roboto"/>
                  <a:ea typeface="Roboto"/>
                  <a:cs typeface="Roboto"/>
                  <a:sym typeface="Roboto"/>
                </a:endParaRPr>
              </a:p>
            </p:txBody>
          </p:sp>
        </p:grpSp>
        <p:sp>
          <p:nvSpPr>
            <p:cNvPr id="263" name="Google Shape;263;p17"/>
            <p:cNvSpPr/>
            <p:nvPr/>
          </p:nvSpPr>
          <p:spPr>
            <a:xfrm>
              <a:off x="2514600" y="2574463"/>
              <a:ext cx="133500" cy="682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7"/>
          <p:cNvGrpSpPr/>
          <p:nvPr/>
        </p:nvGrpSpPr>
        <p:grpSpPr>
          <a:xfrm>
            <a:off x="6191175" y="1157425"/>
            <a:ext cx="2370900" cy="1263700"/>
            <a:chOff x="457200" y="4052888"/>
            <a:chExt cx="2370900" cy="1263700"/>
          </a:xfrm>
        </p:grpSpPr>
        <p:grpSp>
          <p:nvGrpSpPr>
            <p:cNvPr id="265" name="Google Shape;265;p17"/>
            <p:cNvGrpSpPr/>
            <p:nvPr/>
          </p:nvGrpSpPr>
          <p:grpSpPr>
            <a:xfrm>
              <a:off x="457200" y="4057675"/>
              <a:ext cx="2370900" cy="1258913"/>
              <a:chOff x="457200" y="4057675"/>
              <a:chExt cx="2370900" cy="1258913"/>
            </a:xfrm>
          </p:grpSpPr>
          <p:sp>
            <p:nvSpPr>
              <p:cNvPr id="266" name="Google Shape;266;p17"/>
              <p:cNvSpPr txBox="1"/>
              <p:nvPr/>
            </p:nvSpPr>
            <p:spPr>
              <a:xfrm>
                <a:off x="457200" y="4057675"/>
                <a:ext cx="20574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Diversity</a:t>
                </a:r>
                <a:endParaRPr sz="1800" b="1">
                  <a:solidFill>
                    <a:schemeClr val="dk1"/>
                  </a:solidFill>
                  <a:latin typeface="Fira Sans Extra Condensed"/>
                  <a:ea typeface="Fira Sans Extra Condensed"/>
                  <a:cs typeface="Fira Sans Extra Condensed"/>
                  <a:sym typeface="Fira Sans Extra Condensed"/>
                </a:endParaRPr>
              </a:p>
            </p:txBody>
          </p:sp>
          <p:sp>
            <p:nvSpPr>
              <p:cNvPr id="267" name="Google Shape;267;p17"/>
              <p:cNvSpPr txBox="1"/>
              <p:nvPr/>
            </p:nvSpPr>
            <p:spPr>
              <a:xfrm>
                <a:off x="457200" y="4454088"/>
                <a:ext cx="2370900" cy="86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The dataset captures a variety of opinions and expressions from Amazon users, providing a diverse set of sentiments that our model will learn to recognize.</a:t>
                </a:r>
                <a:endParaRPr sz="1200">
                  <a:solidFill>
                    <a:schemeClr val="dk1"/>
                  </a:solidFill>
                  <a:latin typeface="Fira Sans Extra Condensed"/>
                  <a:ea typeface="Fira Sans Extra Condensed"/>
                  <a:cs typeface="Fira Sans Extra Condensed"/>
                  <a:sym typeface="Fira Sans Extra Condensed"/>
                </a:endParaRPr>
              </a:p>
            </p:txBody>
          </p:sp>
        </p:grpSp>
        <p:sp>
          <p:nvSpPr>
            <p:cNvPr id="268" name="Google Shape;268;p17"/>
            <p:cNvSpPr/>
            <p:nvPr/>
          </p:nvSpPr>
          <p:spPr>
            <a:xfrm>
              <a:off x="2514600" y="4052888"/>
              <a:ext cx="133500" cy="682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7"/>
          <p:cNvGrpSpPr/>
          <p:nvPr/>
        </p:nvGrpSpPr>
        <p:grpSpPr>
          <a:xfrm flipH="1">
            <a:off x="2190801" y="2219569"/>
            <a:ext cx="4762566" cy="2450821"/>
            <a:chOff x="2190804" y="2219569"/>
            <a:chExt cx="4762566" cy="2450821"/>
          </a:xfrm>
        </p:grpSpPr>
        <p:sp>
          <p:nvSpPr>
            <p:cNvPr id="270" name="Google Shape;270;p17"/>
            <p:cNvSpPr/>
            <p:nvPr/>
          </p:nvSpPr>
          <p:spPr>
            <a:xfrm rot="5400000">
              <a:off x="6246130" y="3081576"/>
              <a:ext cx="773103" cy="502410"/>
            </a:xfrm>
            <a:custGeom>
              <a:avLst/>
              <a:gdLst/>
              <a:ahLst/>
              <a:cxnLst/>
              <a:rect l="l" t="t" r="r" b="b"/>
              <a:pathLst>
                <a:path w="9402" h="6110" extrusionOk="0">
                  <a:moveTo>
                    <a:pt x="590" y="0"/>
                  </a:moveTo>
                  <a:lnTo>
                    <a:pt x="475" y="13"/>
                  </a:lnTo>
                  <a:lnTo>
                    <a:pt x="360" y="52"/>
                  </a:lnTo>
                  <a:lnTo>
                    <a:pt x="244" y="116"/>
                  </a:lnTo>
                  <a:lnTo>
                    <a:pt x="155" y="192"/>
                  </a:lnTo>
                  <a:lnTo>
                    <a:pt x="91" y="282"/>
                  </a:lnTo>
                  <a:lnTo>
                    <a:pt x="39" y="397"/>
                  </a:lnTo>
                  <a:lnTo>
                    <a:pt x="1" y="513"/>
                  </a:lnTo>
                  <a:lnTo>
                    <a:pt x="1" y="628"/>
                  </a:lnTo>
                  <a:lnTo>
                    <a:pt x="14" y="743"/>
                  </a:lnTo>
                  <a:lnTo>
                    <a:pt x="52" y="858"/>
                  </a:lnTo>
                  <a:lnTo>
                    <a:pt x="116" y="961"/>
                  </a:lnTo>
                  <a:lnTo>
                    <a:pt x="3626" y="5866"/>
                  </a:lnTo>
                  <a:lnTo>
                    <a:pt x="3677" y="5918"/>
                  </a:lnTo>
                  <a:lnTo>
                    <a:pt x="3728" y="5969"/>
                  </a:lnTo>
                  <a:lnTo>
                    <a:pt x="3779" y="6007"/>
                  </a:lnTo>
                  <a:lnTo>
                    <a:pt x="3843" y="6046"/>
                  </a:lnTo>
                  <a:lnTo>
                    <a:pt x="3907" y="6071"/>
                  </a:lnTo>
                  <a:lnTo>
                    <a:pt x="3984" y="6097"/>
                  </a:lnTo>
                  <a:lnTo>
                    <a:pt x="4048" y="6110"/>
                  </a:lnTo>
                  <a:lnTo>
                    <a:pt x="8787" y="6110"/>
                  </a:lnTo>
                  <a:lnTo>
                    <a:pt x="8915" y="6097"/>
                  </a:lnTo>
                  <a:lnTo>
                    <a:pt x="9030" y="6071"/>
                  </a:lnTo>
                  <a:lnTo>
                    <a:pt x="9133" y="6007"/>
                  </a:lnTo>
                  <a:lnTo>
                    <a:pt x="9223" y="5943"/>
                  </a:lnTo>
                  <a:lnTo>
                    <a:pt x="9299" y="5841"/>
                  </a:lnTo>
                  <a:lnTo>
                    <a:pt x="9351" y="5738"/>
                  </a:lnTo>
                  <a:lnTo>
                    <a:pt x="9389" y="5636"/>
                  </a:lnTo>
                  <a:lnTo>
                    <a:pt x="9402" y="5508"/>
                  </a:lnTo>
                  <a:lnTo>
                    <a:pt x="9389" y="5380"/>
                  </a:lnTo>
                  <a:lnTo>
                    <a:pt x="9351" y="5277"/>
                  </a:lnTo>
                  <a:lnTo>
                    <a:pt x="9299" y="5162"/>
                  </a:lnTo>
                  <a:lnTo>
                    <a:pt x="9223" y="5072"/>
                  </a:lnTo>
                  <a:lnTo>
                    <a:pt x="9133" y="5008"/>
                  </a:lnTo>
                  <a:lnTo>
                    <a:pt x="9030" y="4944"/>
                  </a:lnTo>
                  <a:lnTo>
                    <a:pt x="8915" y="4919"/>
                  </a:lnTo>
                  <a:lnTo>
                    <a:pt x="8787" y="4906"/>
                  </a:lnTo>
                  <a:lnTo>
                    <a:pt x="4432" y="4906"/>
                  </a:lnTo>
                  <a:lnTo>
                    <a:pt x="1102" y="256"/>
                  </a:lnTo>
                  <a:lnTo>
                    <a:pt x="1013" y="154"/>
                  </a:lnTo>
                  <a:lnTo>
                    <a:pt x="923" y="90"/>
                  </a:lnTo>
                  <a:lnTo>
                    <a:pt x="821" y="39"/>
                  </a:lnTo>
                  <a:lnTo>
                    <a:pt x="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rot="5400000">
              <a:off x="5640011" y="3252690"/>
              <a:ext cx="833129" cy="100153"/>
            </a:xfrm>
            <a:custGeom>
              <a:avLst/>
              <a:gdLst/>
              <a:ahLst/>
              <a:cxnLst/>
              <a:rect l="l" t="t" r="r" b="b"/>
              <a:pathLst>
                <a:path w="10132" h="1218" extrusionOk="0">
                  <a:moveTo>
                    <a:pt x="603" y="1"/>
                  </a:moveTo>
                  <a:lnTo>
                    <a:pt x="488" y="13"/>
                  </a:lnTo>
                  <a:lnTo>
                    <a:pt x="372" y="39"/>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02"/>
                  </a:lnTo>
                  <a:lnTo>
                    <a:pt x="372" y="1166"/>
                  </a:lnTo>
                  <a:lnTo>
                    <a:pt x="488" y="1204"/>
                  </a:lnTo>
                  <a:lnTo>
                    <a:pt x="603" y="1217"/>
                  </a:lnTo>
                  <a:lnTo>
                    <a:pt x="9517" y="1217"/>
                  </a:lnTo>
                  <a:lnTo>
                    <a:pt x="9645" y="1204"/>
                  </a:lnTo>
                  <a:lnTo>
                    <a:pt x="9760" y="1166"/>
                  </a:lnTo>
                  <a:lnTo>
                    <a:pt x="9863" y="1102"/>
                  </a:lnTo>
                  <a:lnTo>
                    <a:pt x="9953" y="1038"/>
                  </a:lnTo>
                  <a:lnTo>
                    <a:pt x="10029" y="948"/>
                  </a:lnTo>
                  <a:lnTo>
                    <a:pt x="10081" y="846"/>
                  </a:lnTo>
                  <a:lnTo>
                    <a:pt x="10119" y="731"/>
                  </a:lnTo>
                  <a:lnTo>
                    <a:pt x="10132" y="603"/>
                  </a:lnTo>
                  <a:lnTo>
                    <a:pt x="10119" y="487"/>
                  </a:lnTo>
                  <a:lnTo>
                    <a:pt x="10081" y="372"/>
                  </a:lnTo>
                  <a:lnTo>
                    <a:pt x="10029" y="270"/>
                  </a:lnTo>
                  <a:lnTo>
                    <a:pt x="9953" y="180"/>
                  </a:lnTo>
                  <a:lnTo>
                    <a:pt x="9863" y="103"/>
                  </a:lnTo>
                  <a:lnTo>
                    <a:pt x="9760" y="39"/>
                  </a:lnTo>
                  <a:lnTo>
                    <a:pt x="9645" y="13"/>
                  </a:lnTo>
                  <a:lnTo>
                    <a:pt x="9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rot="5400000">
              <a:off x="4963886" y="2950455"/>
              <a:ext cx="1182760" cy="354976"/>
            </a:xfrm>
            <a:custGeom>
              <a:avLst/>
              <a:gdLst/>
              <a:ahLst/>
              <a:cxnLst/>
              <a:rect l="l" t="t" r="r" b="b"/>
              <a:pathLst>
                <a:path w="14384" h="4317" extrusionOk="0">
                  <a:moveTo>
                    <a:pt x="10439" y="0"/>
                  </a:moveTo>
                  <a:lnTo>
                    <a:pt x="10324" y="13"/>
                  </a:lnTo>
                  <a:lnTo>
                    <a:pt x="10209" y="39"/>
                  </a:lnTo>
                  <a:lnTo>
                    <a:pt x="10106" y="90"/>
                  </a:lnTo>
                  <a:lnTo>
                    <a:pt x="10016" y="167"/>
                  </a:lnTo>
                  <a:lnTo>
                    <a:pt x="6917" y="3100"/>
                  </a:lnTo>
                  <a:lnTo>
                    <a:pt x="615" y="3100"/>
                  </a:lnTo>
                  <a:lnTo>
                    <a:pt x="487" y="3113"/>
                  </a:lnTo>
                  <a:lnTo>
                    <a:pt x="372" y="3151"/>
                  </a:lnTo>
                  <a:lnTo>
                    <a:pt x="270" y="3202"/>
                  </a:lnTo>
                  <a:lnTo>
                    <a:pt x="180" y="3279"/>
                  </a:lnTo>
                  <a:lnTo>
                    <a:pt x="103" y="3369"/>
                  </a:lnTo>
                  <a:lnTo>
                    <a:pt x="52" y="3471"/>
                  </a:lnTo>
                  <a:lnTo>
                    <a:pt x="13" y="3587"/>
                  </a:lnTo>
                  <a:lnTo>
                    <a:pt x="1" y="3715"/>
                  </a:lnTo>
                  <a:lnTo>
                    <a:pt x="13" y="3830"/>
                  </a:lnTo>
                  <a:lnTo>
                    <a:pt x="52" y="3945"/>
                  </a:lnTo>
                  <a:lnTo>
                    <a:pt x="103" y="4048"/>
                  </a:lnTo>
                  <a:lnTo>
                    <a:pt x="180" y="4137"/>
                  </a:lnTo>
                  <a:lnTo>
                    <a:pt x="270" y="4214"/>
                  </a:lnTo>
                  <a:lnTo>
                    <a:pt x="372" y="4265"/>
                  </a:lnTo>
                  <a:lnTo>
                    <a:pt x="487" y="4304"/>
                  </a:lnTo>
                  <a:lnTo>
                    <a:pt x="615" y="4317"/>
                  </a:lnTo>
                  <a:lnTo>
                    <a:pt x="7160" y="4317"/>
                  </a:lnTo>
                  <a:lnTo>
                    <a:pt x="7276" y="4304"/>
                  </a:lnTo>
                  <a:lnTo>
                    <a:pt x="7391" y="4278"/>
                  </a:lnTo>
                  <a:lnTo>
                    <a:pt x="7493" y="4227"/>
                  </a:lnTo>
                  <a:lnTo>
                    <a:pt x="7583" y="4150"/>
                  </a:lnTo>
                  <a:lnTo>
                    <a:pt x="10682" y="1217"/>
                  </a:lnTo>
                  <a:lnTo>
                    <a:pt x="13769" y="1217"/>
                  </a:lnTo>
                  <a:lnTo>
                    <a:pt x="13897" y="1204"/>
                  </a:lnTo>
                  <a:lnTo>
                    <a:pt x="14012" y="1166"/>
                  </a:lnTo>
                  <a:lnTo>
                    <a:pt x="14115" y="1115"/>
                  </a:lnTo>
                  <a:lnTo>
                    <a:pt x="14205" y="1038"/>
                  </a:lnTo>
                  <a:lnTo>
                    <a:pt x="14281" y="948"/>
                  </a:lnTo>
                  <a:lnTo>
                    <a:pt x="14333" y="846"/>
                  </a:lnTo>
                  <a:lnTo>
                    <a:pt x="14371" y="730"/>
                  </a:lnTo>
                  <a:lnTo>
                    <a:pt x="14384" y="602"/>
                  </a:lnTo>
                  <a:lnTo>
                    <a:pt x="14371" y="487"/>
                  </a:lnTo>
                  <a:lnTo>
                    <a:pt x="14333" y="372"/>
                  </a:lnTo>
                  <a:lnTo>
                    <a:pt x="14281" y="269"/>
                  </a:lnTo>
                  <a:lnTo>
                    <a:pt x="14205" y="180"/>
                  </a:lnTo>
                  <a:lnTo>
                    <a:pt x="14115" y="103"/>
                  </a:lnTo>
                  <a:lnTo>
                    <a:pt x="14012" y="52"/>
                  </a:lnTo>
                  <a:lnTo>
                    <a:pt x="13897" y="13"/>
                  </a:lnTo>
                  <a:lnTo>
                    <a:pt x="13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5400000">
              <a:off x="4017633" y="2875171"/>
              <a:ext cx="1471297" cy="337051"/>
            </a:xfrm>
            <a:custGeom>
              <a:avLst/>
              <a:gdLst/>
              <a:ahLst/>
              <a:cxnLst/>
              <a:rect l="l" t="t" r="r" b="b"/>
              <a:pathLst>
                <a:path w="17893" h="4099" extrusionOk="0">
                  <a:moveTo>
                    <a:pt x="12590" y="0"/>
                  </a:moveTo>
                  <a:lnTo>
                    <a:pt x="12514" y="26"/>
                  </a:lnTo>
                  <a:lnTo>
                    <a:pt x="12450" y="39"/>
                  </a:lnTo>
                  <a:lnTo>
                    <a:pt x="12373" y="77"/>
                  </a:lnTo>
                  <a:lnTo>
                    <a:pt x="7301" y="2882"/>
                  </a:lnTo>
                  <a:lnTo>
                    <a:pt x="602" y="2882"/>
                  </a:lnTo>
                  <a:lnTo>
                    <a:pt x="474" y="2895"/>
                  </a:lnTo>
                  <a:lnTo>
                    <a:pt x="372" y="2933"/>
                  </a:lnTo>
                  <a:lnTo>
                    <a:pt x="256" y="2985"/>
                  </a:lnTo>
                  <a:lnTo>
                    <a:pt x="167" y="3062"/>
                  </a:lnTo>
                  <a:lnTo>
                    <a:pt x="103" y="3151"/>
                  </a:lnTo>
                  <a:lnTo>
                    <a:pt x="39" y="3254"/>
                  </a:lnTo>
                  <a:lnTo>
                    <a:pt x="13" y="3369"/>
                  </a:lnTo>
                  <a:lnTo>
                    <a:pt x="0" y="3497"/>
                  </a:lnTo>
                  <a:lnTo>
                    <a:pt x="13" y="3612"/>
                  </a:lnTo>
                  <a:lnTo>
                    <a:pt x="39" y="3728"/>
                  </a:lnTo>
                  <a:lnTo>
                    <a:pt x="103" y="3830"/>
                  </a:lnTo>
                  <a:lnTo>
                    <a:pt x="167" y="3920"/>
                  </a:lnTo>
                  <a:lnTo>
                    <a:pt x="256" y="3996"/>
                  </a:lnTo>
                  <a:lnTo>
                    <a:pt x="372" y="4048"/>
                  </a:lnTo>
                  <a:lnTo>
                    <a:pt x="474" y="4086"/>
                  </a:lnTo>
                  <a:lnTo>
                    <a:pt x="602" y="4099"/>
                  </a:lnTo>
                  <a:lnTo>
                    <a:pt x="7531" y="4099"/>
                  </a:lnTo>
                  <a:lnTo>
                    <a:pt x="7608" y="4073"/>
                  </a:lnTo>
                  <a:lnTo>
                    <a:pt x="7685" y="4061"/>
                  </a:lnTo>
                  <a:lnTo>
                    <a:pt x="7749" y="4022"/>
                  </a:lnTo>
                  <a:lnTo>
                    <a:pt x="12834" y="1217"/>
                  </a:lnTo>
                  <a:lnTo>
                    <a:pt x="17278" y="1217"/>
                  </a:lnTo>
                  <a:lnTo>
                    <a:pt x="17406" y="1204"/>
                  </a:lnTo>
                  <a:lnTo>
                    <a:pt x="17521" y="1166"/>
                  </a:lnTo>
                  <a:lnTo>
                    <a:pt x="17624" y="1115"/>
                  </a:lnTo>
                  <a:lnTo>
                    <a:pt x="17714" y="1038"/>
                  </a:lnTo>
                  <a:lnTo>
                    <a:pt x="17778" y="948"/>
                  </a:lnTo>
                  <a:lnTo>
                    <a:pt x="17842" y="846"/>
                  </a:lnTo>
                  <a:lnTo>
                    <a:pt x="17880" y="730"/>
                  </a:lnTo>
                  <a:lnTo>
                    <a:pt x="17893" y="602"/>
                  </a:lnTo>
                  <a:lnTo>
                    <a:pt x="17880" y="487"/>
                  </a:lnTo>
                  <a:lnTo>
                    <a:pt x="17842" y="372"/>
                  </a:lnTo>
                  <a:lnTo>
                    <a:pt x="17778" y="269"/>
                  </a:lnTo>
                  <a:lnTo>
                    <a:pt x="17714" y="180"/>
                  </a:lnTo>
                  <a:lnTo>
                    <a:pt x="17624" y="103"/>
                  </a:lnTo>
                  <a:lnTo>
                    <a:pt x="17521" y="52"/>
                  </a:lnTo>
                  <a:lnTo>
                    <a:pt x="17406" y="13"/>
                  </a:lnTo>
                  <a:lnTo>
                    <a:pt x="17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5400000">
              <a:off x="3464141" y="3069482"/>
              <a:ext cx="1102671" cy="317069"/>
            </a:xfrm>
            <a:custGeom>
              <a:avLst/>
              <a:gdLst/>
              <a:ahLst/>
              <a:cxnLst/>
              <a:rect l="l" t="t" r="r" b="b"/>
              <a:pathLst>
                <a:path w="13410" h="3856" extrusionOk="0">
                  <a:moveTo>
                    <a:pt x="8312" y="0"/>
                  </a:moveTo>
                  <a:lnTo>
                    <a:pt x="8184" y="13"/>
                  </a:lnTo>
                  <a:lnTo>
                    <a:pt x="8069" y="51"/>
                  </a:lnTo>
                  <a:lnTo>
                    <a:pt x="7967" y="103"/>
                  </a:lnTo>
                  <a:lnTo>
                    <a:pt x="7877" y="179"/>
                  </a:lnTo>
                  <a:lnTo>
                    <a:pt x="7800" y="269"/>
                  </a:lnTo>
                  <a:lnTo>
                    <a:pt x="7749" y="371"/>
                  </a:lnTo>
                  <a:lnTo>
                    <a:pt x="7710" y="487"/>
                  </a:lnTo>
                  <a:lnTo>
                    <a:pt x="7698" y="615"/>
                  </a:lnTo>
                  <a:lnTo>
                    <a:pt x="7698" y="2638"/>
                  </a:lnTo>
                  <a:lnTo>
                    <a:pt x="602" y="2638"/>
                  </a:lnTo>
                  <a:lnTo>
                    <a:pt x="487" y="2651"/>
                  </a:lnTo>
                  <a:lnTo>
                    <a:pt x="372" y="2690"/>
                  </a:lnTo>
                  <a:lnTo>
                    <a:pt x="269" y="2754"/>
                  </a:lnTo>
                  <a:lnTo>
                    <a:pt x="179" y="2818"/>
                  </a:lnTo>
                  <a:lnTo>
                    <a:pt x="103" y="2907"/>
                  </a:lnTo>
                  <a:lnTo>
                    <a:pt x="51" y="3010"/>
                  </a:lnTo>
                  <a:lnTo>
                    <a:pt x="13" y="3125"/>
                  </a:lnTo>
                  <a:lnTo>
                    <a:pt x="0" y="3253"/>
                  </a:lnTo>
                  <a:lnTo>
                    <a:pt x="13" y="3369"/>
                  </a:lnTo>
                  <a:lnTo>
                    <a:pt x="51" y="3484"/>
                  </a:lnTo>
                  <a:lnTo>
                    <a:pt x="103" y="3586"/>
                  </a:lnTo>
                  <a:lnTo>
                    <a:pt x="179" y="3676"/>
                  </a:lnTo>
                  <a:lnTo>
                    <a:pt x="269" y="3753"/>
                  </a:lnTo>
                  <a:lnTo>
                    <a:pt x="372" y="3817"/>
                  </a:lnTo>
                  <a:lnTo>
                    <a:pt x="487" y="3842"/>
                  </a:lnTo>
                  <a:lnTo>
                    <a:pt x="602" y="3855"/>
                  </a:lnTo>
                  <a:lnTo>
                    <a:pt x="8312" y="3855"/>
                  </a:lnTo>
                  <a:lnTo>
                    <a:pt x="8428" y="3842"/>
                  </a:lnTo>
                  <a:lnTo>
                    <a:pt x="8543" y="3817"/>
                  </a:lnTo>
                  <a:lnTo>
                    <a:pt x="8645" y="3753"/>
                  </a:lnTo>
                  <a:lnTo>
                    <a:pt x="8735" y="3676"/>
                  </a:lnTo>
                  <a:lnTo>
                    <a:pt x="8812" y="3586"/>
                  </a:lnTo>
                  <a:lnTo>
                    <a:pt x="8863" y="3484"/>
                  </a:lnTo>
                  <a:lnTo>
                    <a:pt x="8902" y="3369"/>
                  </a:lnTo>
                  <a:lnTo>
                    <a:pt x="8914" y="3253"/>
                  </a:lnTo>
                  <a:lnTo>
                    <a:pt x="8914" y="1217"/>
                  </a:lnTo>
                  <a:lnTo>
                    <a:pt x="12795" y="1217"/>
                  </a:lnTo>
                  <a:lnTo>
                    <a:pt x="12923" y="1204"/>
                  </a:lnTo>
                  <a:lnTo>
                    <a:pt x="13038" y="1166"/>
                  </a:lnTo>
                  <a:lnTo>
                    <a:pt x="13141" y="1114"/>
                  </a:lnTo>
                  <a:lnTo>
                    <a:pt x="13231" y="1037"/>
                  </a:lnTo>
                  <a:lnTo>
                    <a:pt x="13295" y="948"/>
                  </a:lnTo>
                  <a:lnTo>
                    <a:pt x="13359" y="845"/>
                  </a:lnTo>
                  <a:lnTo>
                    <a:pt x="13397" y="730"/>
                  </a:lnTo>
                  <a:lnTo>
                    <a:pt x="13410" y="615"/>
                  </a:lnTo>
                  <a:lnTo>
                    <a:pt x="13397" y="487"/>
                  </a:lnTo>
                  <a:lnTo>
                    <a:pt x="13359" y="371"/>
                  </a:lnTo>
                  <a:lnTo>
                    <a:pt x="13295" y="269"/>
                  </a:lnTo>
                  <a:lnTo>
                    <a:pt x="13231" y="179"/>
                  </a:lnTo>
                  <a:lnTo>
                    <a:pt x="13141" y="103"/>
                  </a:lnTo>
                  <a:lnTo>
                    <a:pt x="13038" y="51"/>
                  </a:lnTo>
                  <a:lnTo>
                    <a:pt x="12923" y="13"/>
                  </a:lnTo>
                  <a:lnTo>
                    <a:pt x="12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5400000">
              <a:off x="3011828" y="3429115"/>
              <a:ext cx="601412" cy="99084"/>
            </a:xfrm>
            <a:custGeom>
              <a:avLst/>
              <a:gdLst/>
              <a:ahLst/>
              <a:cxnLst/>
              <a:rect l="l" t="t" r="r" b="b"/>
              <a:pathLst>
                <a:path w="7314" h="1205" extrusionOk="0">
                  <a:moveTo>
                    <a:pt x="487" y="1"/>
                  </a:moveTo>
                  <a:lnTo>
                    <a:pt x="372" y="39"/>
                  </a:lnTo>
                  <a:lnTo>
                    <a:pt x="270" y="103"/>
                  </a:lnTo>
                  <a:lnTo>
                    <a:pt x="180" y="167"/>
                  </a:lnTo>
                  <a:lnTo>
                    <a:pt x="103" y="257"/>
                  </a:lnTo>
                  <a:lnTo>
                    <a:pt x="52" y="360"/>
                  </a:lnTo>
                  <a:lnTo>
                    <a:pt x="13" y="475"/>
                  </a:lnTo>
                  <a:lnTo>
                    <a:pt x="1" y="603"/>
                  </a:lnTo>
                  <a:lnTo>
                    <a:pt x="13" y="718"/>
                  </a:lnTo>
                  <a:lnTo>
                    <a:pt x="52" y="833"/>
                  </a:lnTo>
                  <a:lnTo>
                    <a:pt x="103" y="936"/>
                  </a:lnTo>
                  <a:lnTo>
                    <a:pt x="180" y="1026"/>
                  </a:lnTo>
                  <a:lnTo>
                    <a:pt x="270" y="1102"/>
                  </a:lnTo>
                  <a:lnTo>
                    <a:pt x="372" y="1166"/>
                  </a:lnTo>
                  <a:lnTo>
                    <a:pt x="487" y="1192"/>
                  </a:lnTo>
                  <a:lnTo>
                    <a:pt x="603" y="1205"/>
                  </a:lnTo>
                  <a:lnTo>
                    <a:pt x="6699" y="1205"/>
                  </a:lnTo>
                  <a:lnTo>
                    <a:pt x="6827" y="1192"/>
                  </a:lnTo>
                  <a:lnTo>
                    <a:pt x="6942" y="1166"/>
                  </a:lnTo>
                  <a:lnTo>
                    <a:pt x="7045" y="1102"/>
                  </a:lnTo>
                  <a:lnTo>
                    <a:pt x="7135" y="1026"/>
                  </a:lnTo>
                  <a:lnTo>
                    <a:pt x="7199" y="936"/>
                  </a:lnTo>
                  <a:lnTo>
                    <a:pt x="7263" y="833"/>
                  </a:lnTo>
                  <a:lnTo>
                    <a:pt x="7301" y="718"/>
                  </a:lnTo>
                  <a:lnTo>
                    <a:pt x="7314" y="603"/>
                  </a:lnTo>
                  <a:lnTo>
                    <a:pt x="7301" y="475"/>
                  </a:lnTo>
                  <a:lnTo>
                    <a:pt x="7263" y="360"/>
                  </a:lnTo>
                  <a:lnTo>
                    <a:pt x="7199" y="257"/>
                  </a:lnTo>
                  <a:lnTo>
                    <a:pt x="7135" y="167"/>
                  </a:lnTo>
                  <a:lnTo>
                    <a:pt x="7045" y="103"/>
                  </a:lnTo>
                  <a:lnTo>
                    <a:pt x="6942" y="39"/>
                  </a:lnTo>
                  <a:lnTo>
                    <a:pt x="68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5400000">
              <a:off x="2397292" y="3188466"/>
              <a:ext cx="1082689" cy="99084"/>
            </a:xfrm>
            <a:custGeom>
              <a:avLst/>
              <a:gdLst/>
              <a:ahLst/>
              <a:cxnLst/>
              <a:rect l="l" t="t" r="r" b="b"/>
              <a:pathLst>
                <a:path w="13167" h="1205" extrusionOk="0">
                  <a:moveTo>
                    <a:pt x="602" y="1"/>
                  </a:moveTo>
                  <a:lnTo>
                    <a:pt x="487" y="14"/>
                  </a:lnTo>
                  <a:lnTo>
                    <a:pt x="372" y="39"/>
                  </a:lnTo>
                  <a:lnTo>
                    <a:pt x="269" y="103"/>
                  </a:lnTo>
                  <a:lnTo>
                    <a:pt x="180" y="180"/>
                  </a:lnTo>
                  <a:lnTo>
                    <a:pt x="103" y="270"/>
                  </a:lnTo>
                  <a:lnTo>
                    <a:pt x="52" y="372"/>
                  </a:lnTo>
                  <a:lnTo>
                    <a:pt x="13" y="487"/>
                  </a:lnTo>
                  <a:lnTo>
                    <a:pt x="0" y="603"/>
                  </a:lnTo>
                  <a:lnTo>
                    <a:pt x="13" y="731"/>
                  </a:lnTo>
                  <a:lnTo>
                    <a:pt x="52" y="846"/>
                  </a:lnTo>
                  <a:lnTo>
                    <a:pt x="103" y="949"/>
                  </a:lnTo>
                  <a:lnTo>
                    <a:pt x="180" y="1038"/>
                  </a:lnTo>
                  <a:lnTo>
                    <a:pt x="269" y="1102"/>
                  </a:lnTo>
                  <a:lnTo>
                    <a:pt x="372" y="1166"/>
                  </a:lnTo>
                  <a:lnTo>
                    <a:pt x="487" y="1205"/>
                  </a:lnTo>
                  <a:lnTo>
                    <a:pt x="12680" y="1205"/>
                  </a:lnTo>
                  <a:lnTo>
                    <a:pt x="12795" y="1166"/>
                  </a:lnTo>
                  <a:lnTo>
                    <a:pt x="12898" y="1102"/>
                  </a:lnTo>
                  <a:lnTo>
                    <a:pt x="12988" y="1038"/>
                  </a:lnTo>
                  <a:lnTo>
                    <a:pt x="13052" y="949"/>
                  </a:lnTo>
                  <a:lnTo>
                    <a:pt x="13116" y="846"/>
                  </a:lnTo>
                  <a:lnTo>
                    <a:pt x="13154" y="731"/>
                  </a:lnTo>
                  <a:lnTo>
                    <a:pt x="13167" y="603"/>
                  </a:lnTo>
                  <a:lnTo>
                    <a:pt x="13154" y="487"/>
                  </a:lnTo>
                  <a:lnTo>
                    <a:pt x="13116" y="372"/>
                  </a:lnTo>
                  <a:lnTo>
                    <a:pt x="13052" y="270"/>
                  </a:lnTo>
                  <a:lnTo>
                    <a:pt x="12988" y="180"/>
                  </a:lnTo>
                  <a:lnTo>
                    <a:pt x="12898" y="103"/>
                  </a:lnTo>
                  <a:lnTo>
                    <a:pt x="12795" y="39"/>
                  </a:lnTo>
                  <a:lnTo>
                    <a:pt x="12680" y="14"/>
                  </a:lnTo>
                  <a:lnTo>
                    <a:pt x="1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5400000">
              <a:off x="1983390" y="3148466"/>
              <a:ext cx="907874" cy="353907"/>
            </a:xfrm>
            <a:custGeom>
              <a:avLst/>
              <a:gdLst/>
              <a:ahLst/>
              <a:cxnLst/>
              <a:rect l="l" t="t" r="r" b="b"/>
              <a:pathLst>
                <a:path w="11041" h="4304" extrusionOk="0">
                  <a:moveTo>
                    <a:pt x="6597" y="1"/>
                  </a:moveTo>
                  <a:lnTo>
                    <a:pt x="6520" y="13"/>
                  </a:lnTo>
                  <a:lnTo>
                    <a:pt x="6456" y="39"/>
                  </a:lnTo>
                  <a:lnTo>
                    <a:pt x="6392" y="65"/>
                  </a:lnTo>
                  <a:lnTo>
                    <a:pt x="6328" y="103"/>
                  </a:lnTo>
                  <a:lnTo>
                    <a:pt x="6276" y="141"/>
                  </a:lnTo>
                  <a:lnTo>
                    <a:pt x="6225" y="193"/>
                  </a:lnTo>
                  <a:lnTo>
                    <a:pt x="6174" y="257"/>
                  </a:lnTo>
                  <a:lnTo>
                    <a:pt x="4137" y="3087"/>
                  </a:lnTo>
                  <a:lnTo>
                    <a:pt x="603" y="3087"/>
                  </a:lnTo>
                  <a:lnTo>
                    <a:pt x="487" y="3100"/>
                  </a:lnTo>
                  <a:lnTo>
                    <a:pt x="372" y="3138"/>
                  </a:lnTo>
                  <a:lnTo>
                    <a:pt x="270" y="3190"/>
                  </a:lnTo>
                  <a:lnTo>
                    <a:pt x="180" y="3267"/>
                  </a:lnTo>
                  <a:lnTo>
                    <a:pt x="103" y="3356"/>
                  </a:lnTo>
                  <a:lnTo>
                    <a:pt x="39" y="3459"/>
                  </a:lnTo>
                  <a:lnTo>
                    <a:pt x="13" y="3574"/>
                  </a:lnTo>
                  <a:lnTo>
                    <a:pt x="1" y="3689"/>
                  </a:lnTo>
                  <a:lnTo>
                    <a:pt x="13" y="3817"/>
                  </a:lnTo>
                  <a:lnTo>
                    <a:pt x="39" y="3933"/>
                  </a:lnTo>
                  <a:lnTo>
                    <a:pt x="103" y="4035"/>
                  </a:lnTo>
                  <a:lnTo>
                    <a:pt x="180" y="4125"/>
                  </a:lnTo>
                  <a:lnTo>
                    <a:pt x="270" y="4189"/>
                  </a:lnTo>
                  <a:lnTo>
                    <a:pt x="372" y="4253"/>
                  </a:lnTo>
                  <a:lnTo>
                    <a:pt x="487" y="4291"/>
                  </a:lnTo>
                  <a:lnTo>
                    <a:pt x="603" y="4304"/>
                  </a:lnTo>
                  <a:lnTo>
                    <a:pt x="4458" y="4304"/>
                  </a:lnTo>
                  <a:lnTo>
                    <a:pt x="4522" y="4291"/>
                  </a:lnTo>
                  <a:lnTo>
                    <a:pt x="4599" y="4278"/>
                  </a:lnTo>
                  <a:lnTo>
                    <a:pt x="4663" y="4266"/>
                  </a:lnTo>
                  <a:lnTo>
                    <a:pt x="4727" y="4227"/>
                  </a:lnTo>
                  <a:lnTo>
                    <a:pt x="4791" y="4202"/>
                  </a:lnTo>
                  <a:lnTo>
                    <a:pt x="4855" y="4150"/>
                  </a:lnTo>
                  <a:lnTo>
                    <a:pt x="4906" y="4099"/>
                  </a:lnTo>
                  <a:lnTo>
                    <a:pt x="4944" y="4048"/>
                  </a:lnTo>
                  <a:lnTo>
                    <a:pt x="6981" y="1217"/>
                  </a:lnTo>
                  <a:lnTo>
                    <a:pt x="10426" y="1217"/>
                  </a:lnTo>
                  <a:lnTo>
                    <a:pt x="10554" y="1204"/>
                  </a:lnTo>
                  <a:lnTo>
                    <a:pt x="10669" y="1166"/>
                  </a:lnTo>
                  <a:lnTo>
                    <a:pt x="10772" y="1115"/>
                  </a:lnTo>
                  <a:lnTo>
                    <a:pt x="10862" y="1038"/>
                  </a:lnTo>
                  <a:lnTo>
                    <a:pt x="10926" y="948"/>
                  </a:lnTo>
                  <a:lnTo>
                    <a:pt x="10990" y="846"/>
                  </a:lnTo>
                  <a:lnTo>
                    <a:pt x="11028" y="731"/>
                  </a:lnTo>
                  <a:lnTo>
                    <a:pt x="11041" y="603"/>
                  </a:lnTo>
                  <a:lnTo>
                    <a:pt x="11028" y="487"/>
                  </a:lnTo>
                  <a:lnTo>
                    <a:pt x="10990" y="372"/>
                  </a:lnTo>
                  <a:lnTo>
                    <a:pt x="10926" y="270"/>
                  </a:lnTo>
                  <a:lnTo>
                    <a:pt x="10862" y="180"/>
                  </a:lnTo>
                  <a:lnTo>
                    <a:pt x="10772" y="103"/>
                  </a:lnTo>
                  <a:lnTo>
                    <a:pt x="10669" y="52"/>
                  </a:lnTo>
                  <a:lnTo>
                    <a:pt x="10554" y="13"/>
                  </a:lnTo>
                  <a:lnTo>
                    <a:pt x="104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5400000">
              <a:off x="4363555" y="3511883"/>
              <a:ext cx="268637" cy="100071"/>
            </a:xfrm>
            <a:custGeom>
              <a:avLst/>
              <a:gdLst/>
              <a:ahLst/>
              <a:cxnLst/>
              <a:rect l="l" t="t" r="r" b="b"/>
              <a:pathLst>
                <a:path w="3267" h="1217" extrusionOk="0">
                  <a:moveTo>
                    <a:pt x="602" y="0"/>
                  </a:moveTo>
                  <a:lnTo>
                    <a:pt x="487" y="13"/>
                  </a:lnTo>
                  <a:lnTo>
                    <a:pt x="372" y="51"/>
                  </a:lnTo>
                  <a:lnTo>
                    <a:pt x="269" y="103"/>
                  </a:lnTo>
                  <a:lnTo>
                    <a:pt x="179" y="180"/>
                  </a:lnTo>
                  <a:lnTo>
                    <a:pt x="103" y="269"/>
                  </a:lnTo>
                  <a:lnTo>
                    <a:pt x="39" y="372"/>
                  </a:lnTo>
                  <a:lnTo>
                    <a:pt x="13" y="487"/>
                  </a:lnTo>
                  <a:lnTo>
                    <a:pt x="0" y="615"/>
                  </a:lnTo>
                  <a:lnTo>
                    <a:pt x="13" y="730"/>
                  </a:lnTo>
                  <a:lnTo>
                    <a:pt x="39" y="846"/>
                  </a:lnTo>
                  <a:lnTo>
                    <a:pt x="103" y="948"/>
                  </a:lnTo>
                  <a:lnTo>
                    <a:pt x="179" y="1038"/>
                  </a:lnTo>
                  <a:lnTo>
                    <a:pt x="269" y="1115"/>
                  </a:lnTo>
                  <a:lnTo>
                    <a:pt x="372" y="1166"/>
                  </a:lnTo>
                  <a:lnTo>
                    <a:pt x="487" y="1204"/>
                  </a:lnTo>
                  <a:lnTo>
                    <a:pt x="602" y="1217"/>
                  </a:lnTo>
                  <a:lnTo>
                    <a:pt x="2664" y="1217"/>
                  </a:lnTo>
                  <a:lnTo>
                    <a:pt x="2792" y="1204"/>
                  </a:lnTo>
                  <a:lnTo>
                    <a:pt x="2895" y="1166"/>
                  </a:lnTo>
                  <a:lnTo>
                    <a:pt x="3010" y="1115"/>
                  </a:lnTo>
                  <a:lnTo>
                    <a:pt x="3100" y="1038"/>
                  </a:lnTo>
                  <a:lnTo>
                    <a:pt x="3164" y="948"/>
                  </a:lnTo>
                  <a:lnTo>
                    <a:pt x="3228" y="846"/>
                  </a:lnTo>
                  <a:lnTo>
                    <a:pt x="3253" y="730"/>
                  </a:lnTo>
                  <a:lnTo>
                    <a:pt x="3266" y="615"/>
                  </a:lnTo>
                  <a:lnTo>
                    <a:pt x="3253" y="487"/>
                  </a:lnTo>
                  <a:lnTo>
                    <a:pt x="3228" y="372"/>
                  </a:lnTo>
                  <a:lnTo>
                    <a:pt x="3164" y="269"/>
                  </a:lnTo>
                  <a:lnTo>
                    <a:pt x="3100" y="180"/>
                  </a:lnTo>
                  <a:lnTo>
                    <a:pt x="3010" y="103"/>
                  </a:lnTo>
                  <a:lnTo>
                    <a:pt x="2895" y="51"/>
                  </a:lnTo>
                  <a:lnTo>
                    <a:pt x="2792" y="13"/>
                  </a:lnTo>
                  <a:lnTo>
                    <a:pt x="2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rot="5400000">
              <a:off x="6508919" y="3603406"/>
              <a:ext cx="82" cy="82"/>
            </a:xfrm>
            <a:custGeom>
              <a:avLst/>
              <a:gdLst/>
              <a:ahLst/>
              <a:cxnLst/>
              <a:rect l="l" t="t" r="r" b="b"/>
              <a:pathLst>
                <a:path w="1" h="1" fill="none" extrusionOk="0">
                  <a:moveTo>
                    <a:pt x="1" y="1"/>
                  </a:moveTo>
                  <a:lnTo>
                    <a:pt x="1" y="1"/>
                  </a:lnTo>
                </a:path>
              </a:pathLst>
            </a:custGeom>
            <a:noFill/>
            <a:ln w="1570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5400000">
              <a:off x="4387287" y="4062113"/>
              <a:ext cx="968969" cy="159110"/>
            </a:xfrm>
            <a:custGeom>
              <a:avLst/>
              <a:gdLst/>
              <a:ahLst/>
              <a:cxnLst/>
              <a:rect l="l" t="t" r="r" b="b"/>
              <a:pathLst>
                <a:path w="11784" h="1935" extrusionOk="0">
                  <a:moveTo>
                    <a:pt x="794" y="1"/>
                  </a:moveTo>
                  <a:lnTo>
                    <a:pt x="705" y="14"/>
                  </a:lnTo>
                  <a:lnTo>
                    <a:pt x="628" y="39"/>
                  </a:lnTo>
                  <a:lnTo>
                    <a:pt x="538" y="78"/>
                  </a:lnTo>
                  <a:lnTo>
                    <a:pt x="461" y="116"/>
                  </a:lnTo>
                  <a:lnTo>
                    <a:pt x="384" y="167"/>
                  </a:lnTo>
                  <a:lnTo>
                    <a:pt x="320" y="219"/>
                  </a:lnTo>
                  <a:lnTo>
                    <a:pt x="256" y="283"/>
                  </a:lnTo>
                  <a:lnTo>
                    <a:pt x="205" y="347"/>
                  </a:lnTo>
                  <a:lnTo>
                    <a:pt x="154" y="423"/>
                  </a:lnTo>
                  <a:lnTo>
                    <a:pt x="103" y="500"/>
                  </a:lnTo>
                  <a:lnTo>
                    <a:pt x="64" y="590"/>
                  </a:lnTo>
                  <a:lnTo>
                    <a:pt x="39" y="680"/>
                  </a:lnTo>
                  <a:lnTo>
                    <a:pt x="13" y="769"/>
                  </a:lnTo>
                  <a:lnTo>
                    <a:pt x="0" y="872"/>
                  </a:lnTo>
                  <a:lnTo>
                    <a:pt x="0" y="961"/>
                  </a:lnTo>
                  <a:lnTo>
                    <a:pt x="0" y="1064"/>
                  </a:lnTo>
                  <a:lnTo>
                    <a:pt x="13" y="1166"/>
                  </a:lnTo>
                  <a:lnTo>
                    <a:pt x="39" y="1256"/>
                  </a:lnTo>
                  <a:lnTo>
                    <a:pt x="64" y="1346"/>
                  </a:lnTo>
                  <a:lnTo>
                    <a:pt x="103" y="1435"/>
                  </a:lnTo>
                  <a:lnTo>
                    <a:pt x="154" y="1512"/>
                  </a:lnTo>
                  <a:lnTo>
                    <a:pt x="205" y="1589"/>
                  </a:lnTo>
                  <a:lnTo>
                    <a:pt x="256" y="1653"/>
                  </a:lnTo>
                  <a:lnTo>
                    <a:pt x="320" y="1717"/>
                  </a:lnTo>
                  <a:lnTo>
                    <a:pt x="384" y="1768"/>
                  </a:lnTo>
                  <a:lnTo>
                    <a:pt x="461" y="1820"/>
                  </a:lnTo>
                  <a:lnTo>
                    <a:pt x="538" y="1858"/>
                  </a:lnTo>
                  <a:lnTo>
                    <a:pt x="628" y="1896"/>
                  </a:lnTo>
                  <a:lnTo>
                    <a:pt x="705" y="1922"/>
                  </a:lnTo>
                  <a:lnTo>
                    <a:pt x="794" y="1935"/>
                  </a:lnTo>
                  <a:lnTo>
                    <a:pt x="10989" y="1935"/>
                  </a:lnTo>
                  <a:lnTo>
                    <a:pt x="11079" y="1922"/>
                  </a:lnTo>
                  <a:lnTo>
                    <a:pt x="11156" y="1896"/>
                  </a:lnTo>
                  <a:lnTo>
                    <a:pt x="11245" y="1858"/>
                  </a:lnTo>
                  <a:lnTo>
                    <a:pt x="11322" y="1820"/>
                  </a:lnTo>
                  <a:lnTo>
                    <a:pt x="11386" y="1768"/>
                  </a:lnTo>
                  <a:lnTo>
                    <a:pt x="11463" y="1717"/>
                  </a:lnTo>
                  <a:lnTo>
                    <a:pt x="11527" y="1653"/>
                  </a:lnTo>
                  <a:lnTo>
                    <a:pt x="11578" y="1589"/>
                  </a:lnTo>
                  <a:lnTo>
                    <a:pt x="11630" y="1512"/>
                  </a:lnTo>
                  <a:lnTo>
                    <a:pt x="11681" y="1435"/>
                  </a:lnTo>
                  <a:lnTo>
                    <a:pt x="11719" y="1346"/>
                  </a:lnTo>
                  <a:lnTo>
                    <a:pt x="11745" y="1256"/>
                  </a:lnTo>
                  <a:lnTo>
                    <a:pt x="11771" y="1166"/>
                  </a:lnTo>
                  <a:lnTo>
                    <a:pt x="11783" y="1064"/>
                  </a:lnTo>
                  <a:lnTo>
                    <a:pt x="11783" y="961"/>
                  </a:lnTo>
                  <a:lnTo>
                    <a:pt x="11783" y="872"/>
                  </a:lnTo>
                  <a:lnTo>
                    <a:pt x="11771" y="769"/>
                  </a:lnTo>
                  <a:lnTo>
                    <a:pt x="11745" y="680"/>
                  </a:lnTo>
                  <a:lnTo>
                    <a:pt x="11719" y="590"/>
                  </a:lnTo>
                  <a:lnTo>
                    <a:pt x="11681" y="500"/>
                  </a:lnTo>
                  <a:lnTo>
                    <a:pt x="11630" y="423"/>
                  </a:lnTo>
                  <a:lnTo>
                    <a:pt x="11578" y="347"/>
                  </a:lnTo>
                  <a:lnTo>
                    <a:pt x="11527" y="283"/>
                  </a:lnTo>
                  <a:lnTo>
                    <a:pt x="11463" y="219"/>
                  </a:lnTo>
                  <a:lnTo>
                    <a:pt x="11386" y="167"/>
                  </a:lnTo>
                  <a:lnTo>
                    <a:pt x="11322" y="116"/>
                  </a:lnTo>
                  <a:lnTo>
                    <a:pt x="11245" y="78"/>
                  </a:lnTo>
                  <a:lnTo>
                    <a:pt x="11156" y="39"/>
                  </a:lnTo>
                  <a:lnTo>
                    <a:pt x="11079" y="14"/>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5400000">
              <a:off x="4013390" y="4062113"/>
              <a:ext cx="968969" cy="159110"/>
            </a:xfrm>
            <a:custGeom>
              <a:avLst/>
              <a:gdLst/>
              <a:ahLst/>
              <a:cxnLst/>
              <a:rect l="l" t="t" r="r" b="b"/>
              <a:pathLst>
                <a:path w="11784" h="1935" extrusionOk="0">
                  <a:moveTo>
                    <a:pt x="794" y="1"/>
                  </a:moveTo>
                  <a:lnTo>
                    <a:pt x="705" y="13"/>
                  </a:lnTo>
                  <a:lnTo>
                    <a:pt x="628" y="39"/>
                  </a:lnTo>
                  <a:lnTo>
                    <a:pt x="538" y="77"/>
                  </a:lnTo>
                  <a:lnTo>
                    <a:pt x="461" y="116"/>
                  </a:lnTo>
                  <a:lnTo>
                    <a:pt x="384" y="167"/>
                  </a:lnTo>
                  <a:lnTo>
                    <a:pt x="320" y="218"/>
                  </a:lnTo>
                  <a:lnTo>
                    <a:pt x="256" y="282"/>
                  </a:lnTo>
                  <a:lnTo>
                    <a:pt x="205" y="346"/>
                  </a:lnTo>
                  <a:lnTo>
                    <a:pt x="154" y="423"/>
                  </a:lnTo>
                  <a:lnTo>
                    <a:pt x="103" y="500"/>
                  </a:lnTo>
                  <a:lnTo>
                    <a:pt x="64" y="590"/>
                  </a:lnTo>
                  <a:lnTo>
                    <a:pt x="39" y="679"/>
                  </a:lnTo>
                  <a:lnTo>
                    <a:pt x="13" y="769"/>
                  </a:lnTo>
                  <a:lnTo>
                    <a:pt x="0" y="872"/>
                  </a:lnTo>
                  <a:lnTo>
                    <a:pt x="0" y="974"/>
                  </a:lnTo>
                  <a:lnTo>
                    <a:pt x="0" y="1064"/>
                  </a:lnTo>
                  <a:lnTo>
                    <a:pt x="13" y="1166"/>
                  </a:lnTo>
                  <a:lnTo>
                    <a:pt x="39" y="1256"/>
                  </a:lnTo>
                  <a:lnTo>
                    <a:pt x="64" y="1345"/>
                  </a:lnTo>
                  <a:lnTo>
                    <a:pt x="103" y="1435"/>
                  </a:lnTo>
                  <a:lnTo>
                    <a:pt x="154" y="1512"/>
                  </a:lnTo>
                  <a:lnTo>
                    <a:pt x="205" y="1589"/>
                  </a:lnTo>
                  <a:lnTo>
                    <a:pt x="256" y="1653"/>
                  </a:lnTo>
                  <a:lnTo>
                    <a:pt x="320" y="1717"/>
                  </a:lnTo>
                  <a:lnTo>
                    <a:pt x="384" y="1768"/>
                  </a:lnTo>
                  <a:lnTo>
                    <a:pt x="461" y="1819"/>
                  </a:lnTo>
                  <a:lnTo>
                    <a:pt x="538" y="1858"/>
                  </a:lnTo>
                  <a:lnTo>
                    <a:pt x="628" y="1896"/>
                  </a:lnTo>
                  <a:lnTo>
                    <a:pt x="705" y="1922"/>
                  </a:lnTo>
                  <a:lnTo>
                    <a:pt x="794" y="1935"/>
                  </a:lnTo>
                  <a:lnTo>
                    <a:pt x="10989" y="1935"/>
                  </a:lnTo>
                  <a:lnTo>
                    <a:pt x="11079" y="1922"/>
                  </a:lnTo>
                  <a:lnTo>
                    <a:pt x="11156" y="1896"/>
                  </a:lnTo>
                  <a:lnTo>
                    <a:pt x="11245" y="1858"/>
                  </a:lnTo>
                  <a:lnTo>
                    <a:pt x="11322" y="1819"/>
                  </a:lnTo>
                  <a:lnTo>
                    <a:pt x="11386" y="1768"/>
                  </a:lnTo>
                  <a:lnTo>
                    <a:pt x="11463" y="1717"/>
                  </a:lnTo>
                  <a:lnTo>
                    <a:pt x="11527" y="1653"/>
                  </a:lnTo>
                  <a:lnTo>
                    <a:pt x="11578" y="1589"/>
                  </a:lnTo>
                  <a:lnTo>
                    <a:pt x="11630" y="1512"/>
                  </a:lnTo>
                  <a:lnTo>
                    <a:pt x="11681" y="1435"/>
                  </a:lnTo>
                  <a:lnTo>
                    <a:pt x="11719" y="1345"/>
                  </a:lnTo>
                  <a:lnTo>
                    <a:pt x="11745" y="1256"/>
                  </a:lnTo>
                  <a:lnTo>
                    <a:pt x="11771" y="1166"/>
                  </a:lnTo>
                  <a:lnTo>
                    <a:pt x="11783" y="1064"/>
                  </a:lnTo>
                  <a:lnTo>
                    <a:pt x="11783" y="974"/>
                  </a:lnTo>
                  <a:lnTo>
                    <a:pt x="11783" y="872"/>
                  </a:lnTo>
                  <a:lnTo>
                    <a:pt x="11771" y="769"/>
                  </a:lnTo>
                  <a:lnTo>
                    <a:pt x="11745" y="679"/>
                  </a:lnTo>
                  <a:lnTo>
                    <a:pt x="11719" y="590"/>
                  </a:lnTo>
                  <a:lnTo>
                    <a:pt x="11681" y="500"/>
                  </a:lnTo>
                  <a:lnTo>
                    <a:pt x="11630" y="423"/>
                  </a:lnTo>
                  <a:lnTo>
                    <a:pt x="11578" y="346"/>
                  </a:lnTo>
                  <a:lnTo>
                    <a:pt x="11527" y="282"/>
                  </a:lnTo>
                  <a:lnTo>
                    <a:pt x="11463" y="218"/>
                  </a:lnTo>
                  <a:lnTo>
                    <a:pt x="11386" y="167"/>
                  </a:lnTo>
                  <a:lnTo>
                    <a:pt x="11322" y="116"/>
                  </a:lnTo>
                  <a:lnTo>
                    <a:pt x="11245" y="77"/>
                  </a:lnTo>
                  <a:lnTo>
                    <a:pt x="11156" y="39"/>
                  </a:lnTo>
                  <a:lnTo>
                    <a:pt x="11079" y="13"/>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5400000">
              <a:off x="3638957" y="4061578"/>
              <a:ext cx="968969" cy="160179"/>
            </a:xfrm>
            <a:custGeom>
              <a:avLst/>
              <a:gdLst/>
              <a:ahLst/>
              <a:cxnLst/>
              <a:rect l="l" t="t" r="r" b="b"/>
              <a:pathLst>
                <a:path w="11784" h="1948" extrusionOk="0">
                  <a:moveTo>
                    <a:pt x="794" y="0"/>
                  </a:moveTo>
                  <a:lnTo>
                    <a:pt x="705" y="13"/>
                  </a:lnTo>
                  <a:lnTo>
                    <a:pt x="628" y="39"/>
                  </a:lnTo>
                  <a:lnTo>
                    <a:pt x="538" y="77"/>
                  </a:lnTo>
                  <a:lnTo>
                    <a:pt x="461" y="116"/>
                  </a:lnTo>
                  <a:lnTo>
                    <a:pt x="384" y="167"/>
                  </a:lnTo>
                  <a:lnTo>
                    <a:pt x="320" y="218"/>
                  </a:lnTo>
                  <a:lnTo>
                    <a:pt x="256" y="282"/>
                  </a:lnTo>
                  <a:lnTo>
                    <a:pt x="205" y="359"/>
                  </a:lnTo>
                  <a:lnTo>
                    <a:pt x="154" y="423"/>
                  </a:lnTo>
                  <a:lnTo>
                    <a:pt x="103" y="513"/>
                  </a:lnTo>
                  <a:lnTo>
                    <a:pt x="64" y="590"/>
                  </a:lnTo>
                  <a:lnTo>
                    <a:pt x="39" y="679"/>
                  </a:lnTo>
                  <a:lnTo>
                    <a:pt x="13" y="769"/>
                  </a:lnTo>
                  <a:lnTo>
                    <a:pt x="0" y="871"/>
                  </a:lnTo>
                  <a:lnTo>
                    <a:pt x="0" y="974"/>
                  </a:lnTo>
                  <a:lnTo>
                    <a:pt x="0" y="1076"/>
                  </a:lnTo>
                  <a:lnTo>
                    <a:pt x="13" y="1166"/>
                  </a:lnTo>
                  <a:lnTo>
                    <a:pt x="39" y="1256"/>
                  </a:lnTo>
                  <a:lnTo>
                    <a:pt x="64" y="1345"/>
                  </a:lnTo>
                  <a:lnTo>
                    <a:pt x="103" y="1435"/>
                  </a:lnTo>
                  <a:lnTo>
                    <a:pt x="154" y="1512"/>
                  </a:lnTo>
                  <a:lnTo>
                    <a:pt x="205" y="1589"/>
                  </a:lnTo>
                  <a:lnTo>
                    <a:pt x="256" y="1653"/>
                  </a:lnTo>
                  <a:lnTo>
                    <a:pt x="320" y="1717"/>
                  </a:lnTo>
                  <a:lnTo>
                    <a:pt x="384" y="1781"/>
                  </a:lnTo>
                  <a:lnTo>
                    <a:pt x="461" y="1819"/>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19"/>
                  </a:lnTo>
                  <a:lnTo>
                    <a:pt x="11386" y="1781"/>
                  </a:lnTo>
                  <a:lnTo>
                    <a:pt x="11463" y="1717"/>
                  </a:lnTo>
                  <a:lnTo>
                    <a:pt x="11527" y="1653"/>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69"/>
                  </a:lnTo>
                  <a:lnTo>
                    <a:pt x="11745" y="679"/>
                  </a:lnTo>
                  <a:lnTo>
                    <a:pt x="11719" y="590"/>
                  </a:lnTo>
                  <a:lnTo>
                    <a:pt x="11681" y="513"/>
                  </a:lnTo>
                  <a:lnTo>
                    <a:pt x="11630" y="423"/>
                  </a:lnTo>
                  <a:lnTo>
                    <a:pt x="11578" y="359"/>
                  </a:lnTo>
                  <a:lnTo>
                    <a:pt x="11527" y="282"/>
                  </a:lnTo>
                  <a:lnTo>
                    <a:pt x="11463" y="218"/>
                  </a:lnTo>
                  <a:lnTo>
                    <a:pt x="11386" y="167"/>
                  </a:lnTo>
                  <a:lnTo>
                    <a:pt x="11322" y="116"/>
                  </a:lnTo>
                  <a:lnTo>
                    <a:pt x="11245" y="77"/>
                  </a:lnTo>
                  <a:lnTo>
                    <a:pt x="11156" y="39"/>
                  </a:lnTo>
                  <a:lnTo>
                    <a:pt x="11079" y="13"/>
                  </a:lnTo>
                  <a:lnTo>
                    <a:pt x="10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5400000">
              <a:off x="2454112" y="4061578"/>
              <a:ext cx="968969" cy="160179"/>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31"/>
                  </a:lnTo>
                  <a:lnTo>
                    <a:pt x="256" y="282"/>
                  </a:lnTo>
                  <a:lnTo>
                    <a:pt x="205" y="359"/>
                  </a:lnTo>
                  <a:lnTo>
                    <a:pt x="154" y="436"/>
                  </a:lnTo>
                  <a:lnTo>
                    <a:pt x="103" y="513"/>
                  </a:lnTo>
                  <a:lnTo>
                    <a:pt x="64" y="602"/>
                  </a:lnTo>
                  <a:lnTo>
                    <a:pt x="39" y="692"/>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909"/>
                  </a:lnTo>
                  <a:lnTo>
                    <a:pt x="705" y="1921"/>
                  </a:lnTo>
                  <a:lnTo>
                    <a:pt x="794" y="1947"/>
                  </a:lnTo>
                  <a:lnTo>
                    <a:pt x="10989" y="1947"/>
                  </a:lnTo>
                  <a:lnTo>
                    <a:pt x="11079" y="1921"/>
                  </a:lnTo>
                  <a:lnTo>
                    <a:pt x="11156" y="1909"/>
                  </a:lnTo>
                  <a:lnTo>
                    <a:pt x="11245" y="1870"/>
                  </a:lnTo>
                  <a:lnTo>
                    <a:pt x="11322" y="1832"/>
                  </a:lnTo>
                  <a:lnTo>
                    <a:pt x="11399"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92"/>
                  </a:lnTo>
                  <a:lnTo>
                    <a:pt x="11719" y="602"/>
                  </a:lnTo>
                  <a:lnTo>
                    <a:pt x="11681" y="513"/>
                  </a:lnTo>
                  <a:lnTo>
                    <a:pt x="11630" y="436"/>
                  </a:lnTo>
                  <a:lnTo>
                    <a:pt x="11578" y="359"/>
                  </a:lnTo>
                  <a:lnTo>
                    <a:pt x="11527" y="282"/>
                  </a:lnTo>
                  <a:lnTo>
                    <a:pt x="11463" y="231"/>
                  </a:lnTo>
                  <a:lnTo>
                    <a:pt x="11399"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5400000">
              <a:off x="2828009" y="4061578"/>
              <a:ext cx="968969" cy="160179"/>
            </a:xfrm>
            <a:custGeom>
              <a:avLst/>
              <a:gdLst/>
              <a:ahLst/>
              <a:cxnLst/>
              <a:rect l="l" t="t" r="r" b="b"/>
              <a:pathLst>
                <a:path w="11784" h="1948" extrusionOk="0">
                  <a:moveTo>
                    <a:pt x="794" y="1"/>
                  </a:moveTo>
                  <a:lnTo>
                    <a:pt x="705" y="26"/>
                  </a:lnTo>
                  <a:lnTo>
                    <a:pt x="628" y="52"/>
                  </a:lnTo>
                  <a:lnTo>
                    <a:pt x="538" y="77"/>
                  </a:lnTo>
                  <a:lnTo>
                    <a:pt x="461" y="116"/>
                  </a:lnTo>
                  <a:lnTo>
                    <a:pt x="384" y="167"/>
                  </a:lnTo>
                  <a:lnTo>
                    <a:pt x="320" y="218"/>
                  </a:lnTo>
                  <a:lnTo>
                    <a:pt x="256" y="282"/>
                  </a:lnTo>
                  <a:lnTo>
                    <a:pt x="205" y="359"/>
                  </a:lnTo>
                  <a:lnTo>
                    <a:pt x="154" y="436"/>
                  </a:lnTo>
                  <a:lnTo>
                    <a:pt x="103" y="513"/>
                  </a:lnTo>
                  <a:lnTo>
                    <a:pt x="64" y="590"/>
                  </a:lnTo>
                  <a:lnTo>
                    <a:pt x="39" y="679"/>
                  </a:lnTo>
                  <a:lnTo>
                    <a:pt x="13" y="782"/>
                  </a:lnTo>
                  <a:lnTo>
                    <a:pt x="0" y="871"/>
                  </a:lnTo>
                  <a:lnTo>
                    <a:pt x="0" y="974"/>
                  </a:lnTo>
                  <a:lnTo>
                    <a:pt x="0" y="1076"/>
                  </a:lnTo>
                  <a:lnTo>
                    <a:pt x="13" y="1166"/>
                  </a:lnTo>
                  <a:lnTo>
                    <a:pt x="39" y="1256"/>
                  </a:lnTo>
                  <a:lnTo>
                    <a:pt x="64" y="1345"/>
                  </a:lnTo>
                  <a:lnTo>
                    <a:pt x="103" y="1435"/>
                  </a:lnTo>
                  <a:lnTo>
                    <a:pt x="154" y="1512"/>
                  </a:lnTo>
                  <a:lnTo>
                    <a:pt x="205" y="1589"/>
                  </a:lnTo>
                  <a:lnTo>
                    <a:pt x="256" y="1666"/>
                  </a:lnTo>
                  <a:lnTo>
                    <a:pt x="320" y="1717"/>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99" y="1781"/>
                  </a:lnTo>
                  <a:lnTo>
                    <a:pt x="11463" y="1717"/>
                  </a:lnTo>
                  <a:lnTo>
                    <a:pt x="11527" y="1666"/>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82"/>
                  </a:lnTo>
                  <a:lnTo>
                    <a:pt x="11745" y="679"/>
                  </a:lnTo>
                  <a:lnTo>
                    <a:pt x="11719" y="590"/>
                  </a:lnTo>
                  <a:lnTo>
                    <a:pt x="11681" y="513"/>
                  </a:lnTo>
                  <a:lnTo>
                    <a:pt x="11630" y="436"/>
                  </a:lnTo>
                  <a:lnTo>
                    <a:pt x="11578" y="359"/>
                  </a:lnTo>
                  <a:lnTo>
                    <a:pt x="11527" y="282"/>
                  </a:lnTo>
                  <a:lnTo>
                    <a:pt x="11463" y="218"/>
                  </a:lnTo>
                  <a:lnTo>
                    <a:pt x="11399" y="167"/>
                  </a:lnTo>
                  <a:lnTo>
                    <a:pt x="11322" y="116"/>
                  </a:lnTo>
                  <a:lnTo>
                    <a:pt x="11245" y="77"/>
                  </a:lnTo>
                  <a:lnTo>
                    <a:pt x="11156" y="52"/>
                  </a:lnTo>
                  <a:lnTo>
                    <a:pt x="11079" y="26"/>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5400000">
              <a:off x="2080255" y="4061620"/>
              <a:ext cx="968969" cy="160097"/>
            </a:xfrm>
            <a:custGeom>
              <a:avLst/>
              <a:gdLst/>
              <a:ahLst/>
              <a:cxnLst/>
              <a:rect l="l" t="t" r="r" b="b"/>
              <a:pathLst>
                <a:path w="11784" h="1947" extrusionOk="0">
                  <a:moveTo>
                    <a:pt x="884" y="0"/>
                  </a:moveTo>
                  <a:lnTo>
                    <a:pt x="794" y="13"/>
                  </a:lnTo>
                  <a:lnTo>
                    <a:pt x="705" y="26"/>
                  </a:lnTo>
                  <a:lnTo>
                    <a:pt x="628" y="51"/>
                  </a:lnTo>
                  <a:lnTo>
                    <a:pt x="538" y="77"/>
                  </a:lnTo>
                  <a:lnTo>
                    <a:pt x="461" y="128"/>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78"/>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34"/>
                  </a:lnTo>
                  <a:lnTo>
                    <a:pt x="794" y="1947"/>
                  </a:lnTo>
                  <a:lnTo>
                    <a:pt x="10989" y="1947"/>
                  </a:lnTo>
                  <a:lnTo>
                    <a:pt x="11079" y="1934"/>
                  </a:lnTo>
                  <a:lnTo>
                    <a:pt x="11156" y="1908"/>
                  </a:lnTo>
                  <a:lnTo>
                    <a:pt x="11245" y="1870"/>
                  </a:lnTo>
                  <a:lnTo>
                    <a:pt x="11322" y="1832"/>
                  </a:lnTo>
                  <a:lnTo>
                    <a:pt x="11399" y="1780"/>
                  </a:lnTo>
                  <a:lnTo>
                    <a:pt x="11463" y="1729"/>
                  </a:lnTo>
                  <a:lnTo>
                    <a:pt x="11527" y="1665"/>
                  </a:lnTo>
                  <a:lnTo>
                    <a:pt x="11578" y="1588"/>
                  </a:lnTo>
                  <a:lnTo>
                    <a:pt x="11630" y="1524"/>
                  </a:lnTo>
                  <a:lnTo>
                    <a:pt x="11681" y="1435"/>
                  </a:lnTo>
                  <a:lnTo>
                    <a:pt x="11719" y="1358"/>
                  </a:lnTo>
                  <a:lnTo>
                    <a:pt x="11745" y="1268"/>
                  </a:lnTo>
                  <a:lnTo>
                    <a:pt x="11771" y="1178"/>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99" y="167"/>
                  </a:lnTo>
                  <a:lnTo>
                    <a:pt x="11322" y="128"/>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5400000">
              <a:off x="5946483" y="4061578"/>
              <a:ext cx="968969" cy="160179"/>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18"/>
                  </a:lnTo>
                  <a:lnTo>
                    <a:pt x="256" y="282"/>
                  </a:lnTo>
                  <a:lnTo>
                    <a:pt x="205" y="359"/>
                  </a:lnTo>
                  <a:lnTo>
                    <a:pt x="154" y="436"/>
                  </a:lnTo>
                  <a:lnTo>
                    <a:pt x="103" y="513"/>
                  </a:lnTo>
                  <a:lnTo>
                    <a:pt x="64" y="589"/>
                  </a:lnTo>
                  <a:lnTo>
                    <a:pt x="39" y="679"/>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86"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79"/>
                  </a:lnTo>
                  <a:lnTo>
                    <a:pt x="11719" y="589"/>
                  </a:lnTo>
                  <a:lnTo>
                    <a:pt x="11681" y="513"/>
                  </a:lnTo>
                  <a:lnTo>
                    <a:pt x="11630" y="436"/>
                  </a:lnTo>
                  <a:lnTo>
                    <a:pt x="11578" y="359"/>
                  </a:lnTo>
                  <a:lnTo>
                    <a:pt x="11527" y="282"/>
                  </a:lnTo>
                  <a:lnTo>
                    <a:pt x="11463" y="218"/>
                  </a:lnTo>
                  <a:lnTo>
                    <a:pt x="11386"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rot="5400000">
              <a:off x="5572627" y="4061620"/>
              <a:ext cx="968969" cy="160097"/>
            </a:xfrm>
            <a:custGeom>
              <a:avLst/>
              <a:gdLst/>
              <a:ahLst/>
              <a:cxnLst/>
              <a:rect l="l" t="t" r="r" b="b"/>
              <a:pathLst>
                <a:path w="11784" h="1947" extrusionOk="0">
                  <a:moveTo>
                    <a:pt x="884" y="0"/>
                  </a:moveTo>
                  <a:lnTo>
                    <a:pt x="794" y="13"/>
                  </a:lnTo>
                  <a:lnTo>
                    <a:pt x="705" y="26"/>
                  </a:lnTo>
                  <a:lnTo>
                    <a:pt x="628" y="51"/>
                  </a:lnTo>
                  <a:lnTo>
                    <a:pt x="538" y="77"/>
                  </a:lnTo>
                  <a:lnTo>
                    <a:pt x="461" y="115"/>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66"/>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21"/>
                  </a:lnTo>
                  <a:lnTo>
                    <a:pt x="794" y="1947"/>
                  </a:lnTo>
                  <a:lnTo>
                    <a:pt x="10989" y="1947"/>
                  </a:lnTo>
                  <a:lnTo>
                    <a:pt x="11079" y="1921"/>
                  </a:lnTo>
                  <a:lnTo>
                    <a:pt x="11156" y="1908"/>
                  </a:lnTo>
                  <a:lnTo>
                    <a:pt x="11245" y="1870"/>
                  </a:lnTo>
                  <a:lnTo>
                    <a:pt x="11322" y="1832"/>
                  </a:lnTo>
                  <a:lnTo>
                    <a:pt x="11386" y="1780"/>
                  </a:lnTo>
                  <a:lnTo>
                    <a:pt x="11463" y="1729"/>
                  </a:lnTo>
                  <a:lnTo>
                    <a:pt x="11527" y="1665"/>
                  </a:lnTo>
                  <a:lnTo>
                    <a:pt x="11578" y="1588"/>
                  </a:lnTo>
                  <a:lnTo>
                    <a:pt x="11630" y="1524"/>
                  </a:lnTo>
                  <a:lnTo>
                    <a:pt x="11681" y="1435"/>
                  </a:lnTo>
                  <a:lnTo>
                    <a:pt x="11719" y="1358"/>
                  </a:lnTo>
                  <a:lnTo>
                    <a:pt x="11745" y="1268"/>
                  </a:lnTo>
                  <a:lnTo>
                    <a:pt x="11771" y="1166"/>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86" y="167"/>
                  </a:lnTo>
                  <a:lnTo>
                    <a:pt x="11322" y="115"/>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rot="5400000">
              <a:off x="5198770" y="4061578"/>
              <a:ext cx="968969" cy="160179"/>
            </a:xfrm>
            <a:custGeom>
              <a:avLst/>
              <a:gdLst/>
              <a:ahLst/>
              <a:cxnLst/>
              <a:rect l="l" t="t" r="r" b="b"/>
              <a:pathLst>
                <a:path w="11784" h="1948" extrusionOk="0">
                  <a:moveTo>
                    <a:pt x="884" y="1"/>
                  </a:moveTo>
                  <a:lnTo>
                    <a:pt x="794" y="14"/>
                  </a:lnTo>
                  <a:lnTo>
                    <a:pt x="705" y="27"/>
                  </a:lnTo>
                  <a:lnTo>
                    <a:pt x="628" y="52"/>
                  </a:lnTo>
                  <a:lnTo>
                    <a:pt x="538" y="78"/>
                  </a:lnTo>
                  <a:lnTo>
                    <a:pt x="461" y="129"/>
                  </a:lnTo>
                  <a:lnTo>
                    <a:pt x="384" y="167"/>
                  </a:lnTo>
                  <a:lnTo>
                    <a:pt x="320" y="231"/>
                  </a:lnTo>
                  <a:lnTo>
                    <a:pt x="256" y="296"/>
                  </a:lnTo>
                  <a:lnTo>
                    <a:pt x="205" y="360"/>
                  </a:lnTo>
                  <a:lnTo>
                    <a:pt x="154" y="436"/>
                  </a:lnTo>
                  <a:lnTo>
                    <a:pt x="103" y="513"/>
                  </a:lnTo>
                  <a:lnTo>
                    <a:pt x="64" y="603"/>
                  </a:lnTo>
                  <a:lnTo>
                    <a:pt x="39" y="693"/>
                  </a:lnTo>
                  <a:lnTo>
                    <a:pt x="13" y="782"/>
                  </a:lnTo>
                  <a:lnTo>
                    <a:pt x="0" y="885"/>
                  </a:lnTo>
                  <a:lnTo>
                    <a:pt x="0" y="974"/>
                  </a:lnTo>
                  <a:lnTo>
                    <a:pt x="0" y="1077"/>
                  </a:lnTo>
                  <a:lnTo>
                    <a:pt x="13" y="1179"/>
                  </a:lnTo>
                  <a:lnTo>
                    <a:pt x="39" y="1269"/>
                  </a:lnTo>
                  <a:lnTo>
                    <a:pt x="64" y="1359"/>
                  </a:lnTo>
                  <a:lnTo>
                    <a:pt x="103" y="1435"/>
                  </a:lnTo>
                  <a:lnTo>
                    <a:pt x="154" y="1525"/>
                  </a:lnTo>
                  <a:lnTo>
                    <a:pt x="205" y="1602"/>
                  </a:lnTo>
                  <a:lnTo>
                    <a:pt x="256" y="1666"/>
                  </a:lnTo>
                  <a:lnTo>
                    <a:pt x="320" y="1730"/>
                  </a:lnTo>
                  <a:lnTo>
                    <a:pt x="384" y="1781"/>
                  </a:lnTo>
                  <a:lnTo>
                    <a:pt x="461" y="1832"/>
                  </a:lnTo>
                  <a:lnTo>
                    <a:pt x="538" y="1871"/>
                  </a:lnTo>
                  <a:lnTo>
                    <a:pt x="628" y="1909"/>
                  </a:lnTo>
                  <a:lnTo>
                    <a:pt x="705" y="1935"/>
                  </a:lnTo>
                  <a:lnTo>
                    <a:pt x="794" y="1948"/>
                  </a:lnTo>
                  <a:lnTo>
                    <a:pt x="10989" y="1948"/>
                  </a:lnTo>
                  <a:lnTo>
                    <a:pt x="11079" y="1935"/>
                  </a:lnTo>
                  <a:lnTo>
                    <a:pt x="11156" y="1909"/>
                  </a:lnTo>
                  <a:lnTo>
                    <a:pt x="11245" y="1871"/>
                  </a:lnTo>
                  <a:lnTo>
                    <a:pt x="11322" y="1832"/>
                  </a:lnTo>
                  <a:lnTo>
                    <a:pt x="11386" y="1781"/>
                  </a:lnTo>
                  <a:lnTo>
                    <a:pt x="11463" y="1730"/>
                  </a:lnTo>
                  <a:lnTo>
                    <a:pt x="11527" y="1666"/>
                  </a:lnTo>
                  <a:lnTo>
                    <a:pt x="11578" y="1602"/>
                  </a:lnTo>
                  <a:lnTo>
                    <a:pt x="11630" y="1525"/>
                  </a:lnTo>
                  <a:lnTo>
                    <a:pt x="11681" y="1435"/>
                  </a:lnTo>
                  <a:lnTo>
                    <a:pt x="11719" y="1359"/>
                  </a:lnTo>
                  <a:lnTo>
                    <a:pt x="11745" y="1269"/>
                  </a:lnTo>
                  <a:lnTo>
                    <a:pt x="11771" y="1179"/>
                  </a:lnTo>
                  <a:lnTo>
                    <a:pt x="11783" y="1077"/>
                  </a:lnTo>
                  <a:lnTo>
                    <a:pt x="11783" y="974"/>
                  </a:lnTo>
                  <a:lnTo>
                    <a:pt x="11783" y="885"/>
                  </a:lnTo>
                  <a:lnTo>
                    <a:pt x="11771" y="782"/>
                  </a:lnTo>
                  <a:lnTo>
                    <a:pt x="11745" y="693"/>
                  </a:lnTo>
                  <a:lnTo>
                    <a:pt x="11719" y="603"/>
                  </a:lnTo>
                  <a:lnTo>
                    <a:pt x="11681" y="513"/>
                  </a:lnTo>
                  <a:lnTo>
                    <a:pt x="11630" y="436"/>
                  </a:lnTo>
                  <a:lnTo>
                    <a:pt x="11578" y="360"/>
                  </a:lnTo>
                  <a:lnTo>
                    <a:pt x="11527" y="296"/>
                  </a:lnTo>
                  <a:lnTo>
                    <a:pt x="11463" y="231"/>
                  </a:lnTo>
                  <a:lnTo>
                    <a:pt x="11386" y="167"/>
                  </a:lnTo>
                  <a:lnTo>
                    <a:pt x="11322" y="129"/>
                  </a:lnTo>
                  <a:lnTo>
                    <a:pt x="11245" y="78"/>
                  </a:lnTo>
                  <a:lnTo>
                    <a:pt x="11156" y="52"/>
                  </a:lnTo>
                  <a:lnTo>
                    <a:pt x="11079" y="27"/>
                  </a:lnTo>
                  <a:lnTo>
                    <a:pt x="10989" y="14"/>
                  </a:lnTo>
                  <a:lnTo>
                    <a:pt x="10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rot="5400000">
              <a:off x="6713718" y="2876211"/>
              <a:ext cx="240187" cy="239118"/>
            </a:xfrm>
            <a:custGeom>
              <a:avLst/>
              <a:gdLst/>
              <a:ahLst/>
              <a:cxnLst/>
              <a:rect l="l" t="t" r="r" b="b"/>
              <a:pathLst>
                <a:path w="2921" h="2908" extrusionOk="0">
                  <a:moveTo>
                    <a:pt x="1307" y="0"/>
                  </a:moveTo>
                  <a:lnTo>
                    <a:pt x="1166" y="26"/>
                  </a:lnTo>
                  <a:lnTo>
                    <a:pt x="1025" y="64"/>
                  </a:lnTo>
                  <a:lnTo>
                    <a:pt x="897" y="102"/>
                  </a:lnTo>
                  <a:lnTo>
                    <a:pt x="769" y="167"/>
                  </a:lnTo>
                  <a:lnTo>
                    <a:pt x="654" y="243"/>
                  </a:lnTo>
                  <a:lnTo>
                    <a:pt x="539" y="333"/>
                  </a:lnTo>
                  <a:lnTo>
                    <a:pt x="436" y="423"/>
                  </a:lnTo>
                  <a:lnTo>
                    <a:pt x="334" y="525"/>
                  </a:lnTo>
                  <a:lnTo>
                    <a:pt x="257" y="640"/>
                  </a:lnTo>
                  <a:lnTo>
                    <a:pt x="180" y="756"/>
                  </a:lnTo>
                  <a:lnTo>
                    <a:pt x="116" y="884"/>
                  </a:lnTo>
                  <a:lnTo>
                    <a:pt x="78" y="1012"/>
                  </a:lnTo>
                  <a:lnTo>
                    <a:pt x="39" y="1153"/>
                  </a:lnTo>
                  <a:lnTo>
                    <a:pt x="14" y="1306"/>
                  </a:lnTo>
                  <a:lnTo>
                    <a:pt x="1" y="1447"/>
                  </a:lnTo>
                  <a:lnTo>
                    <a:pt x="14" y="1601"/>
                  </a:lnTo>
                  <a:lnTo>
                    <a:pt x="39" y="1742"/>
                  </a:lnTo>
                  <a:lnTo>
                    <a:pt x="78" y="1883"/>
                  </a:lnTo>
                  <a:lnTo>
                    <a:pt x="116" y="2011"/>
                  </a:lnTo>
                  <a:lnTo>
                    <a:pt x="180" y="2139"/>
                  </a:lnTo>
                  <a:lnTo>
                    <a:pt x="257" y="2267"/>
                  </a:lnTo>
                  <a:lnTo>
                    <a:pt x="334" y="2382"/>
                  </a:lnTo>
                  <a:lnTo>
                    <a:pt x="436" y="2485"/>
                  </a:lnTo>
                  <a:lnTo>
                    <a:pt x="539" y="2574"/>
                  </a:lnTo>
                  <a:lnTo>
                    <a:pt x="654" y="2651"/>
                  </a:lnTo>
                  <a:lnTo>
                    <a:pt x="769" y="2728"/>
                  </a:lnTo>
                  <a:lnTo>
                    <a:pt x="897" y="2792"/>
                  </a:lnTo>
                  <a:lnTo>
                    <a:pt x="1025" y="2843"/>
                  </a:lnTo>
                  <a:lnTo>
                    <a:pt x="1166" y="2882"/>
                  </a:lnTo>
                  <a:lnTo>
                    <a:pt x="1307" y="2895"/>
                  </a:lnTo>
                  <a:lnTo>
                    <a:pt x="1461" y="2907"/>
                  </a:lnTo>
                  <a:lnTo>
                    <a:pt x="1615" y="2895"/>
                  </a:lnTo>
                  <a:lnTo>
                    <a:pt x="1755" y="2882"/>
                  </a:lnTo>
                  <a:lnTo>
                    <a:pt x="1896" y="2843"/>
                  </a:lnTo>
                  <a:lnTo>
                    <a:pt x="2024" y="2792"/>
                  </a:lnTo>
                  <a:lnTo>
                    <a:pt x="2152" y="2728"/>
                  </a:lnTo>
                  <a:lnTo>
                    <a:pt x="2281" y="2651"/>
                  </a:lnTo>
                  <a:lnTo>
                    <a:pt x="2383" y="2574"/>
                  </a:lnTo>
                  <a:lnTo>
                    <a:pt x="2485" y="2485"/>
                  </a:lnTo>
                  <a:lnTo>
                    <a:pt x="2588" y="2382"/>
                  </a:lnTo>
                  <a:lnTo>
                    <a:pt x="2665" y="2267"/>
                  </a:lnTo>
                  <a:lnTo>
                    <a:pt x="2742" y="2139"/>
                  </a:lnTo>
                  <a:lnTo>
                    <a:pt x="2806" y="2011"/>
                  </a:lnTo>
                  <a:lnTo>
                    <a:pt x="2857" y="1883"/>
                  </a:lnTo>
                  <a:lnTo>
                    <a:pt x="2883" y="1742"/>
                  </a:lnTo>
                  <a:lnTo>
                    <a:pt x="2908" y="1601"/>
                  </a:lnTo>
                  <a:lnTo>
                    <a:pt x="2921" y="1447"/>
                  </a:lnTo>
                  <a:lnTo>
                    <a:pt x="2908" y="1306"/>
                  </a:lnTo>
                  <a:lnTo>
                    <a:pt x="2883" y="1153"/>
                  </a:lnTo>
                  <a:lnTo>
                    <a:pt x="2857" y="1012"/>
                  </a:lnTo>
                  <a:lnTo>
                    <a:pt x="2806" y="884"/>
                  </a:lnTo>
                  <a:lnTo>
                    <a:pt x="2742" y="756"/>
                  </a:lnTo>
                  <a:lnTo>
                    <a:pt x="2665" y="640"/>
                  </a:lnTo>
                  <a:lnTo>
                    <a:pt x="2588" y="525"/>
                  </a:lnTo>
                  <a:lnTo>
                    <a:pt x="2485" y="423"/>
                  </a:lnTo>
                  <a:lnTo>
                    <a:pt x="2383" y="333"/>
                  </a:lnTo>
                  <a:lnTo>
                    <a:pt x="2281" y="243"/>
                  </a:lnTo>
                  <a:lnTo>
                    <a:pt x="2152" y="167"/>
                  </a:lnTo>
                  <a:lnTo>
                    <a:pt x="2024" y="102"/>
                  </a:lnTo>
                  <a:lnTo>
                    <a:pt x="1896" y="64"/>
                  </a:lnTo>
                  <a:lnTo>
                    <a:pt x="1755" y="26"/>
                  </a:lnTo>
                  <a:lnTo>
                    <a:pt x="1615"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rot="5400000">
              <a:off x="5937512" y="2776179"/>
              <a:ext cx="239200" cy="240187"/>
            </a:xfrm>
            <a:custGeom>
              <a:avLst/>
              <a:gdLst/>
              <a:ahLst/>
              <a:cxnLst/>
              <a:rect l="l" t="t" r="r" b="b"/>
              <a:pathLst>
                <a:path w="2909" h="2921" extrusionOk="0">
                  <a:moveTo>
                    <a:pt x="1448" y="0"/>
                  </a:moveTo>
                  <a:lnTo>
                    <a:pt x="1307" y="13"/>
                  </a:lnTo>
                  <a:lnTo>
                    <a:pt x="1154" y="39"/>
                  </a:lnTo>
                  <a:lnTo>
                    <a:pt x="1025" y="77"/>
                  </a:lnTo>
                  <a:lnTo>
                    <a:pt x="885" y="116"/>
                  </a:lnTo>
                  <a:lnTo>
                    <a:pt x="756" y="180"/>
                  </a:lnTo>
                  <a:lnTo>
                    <a:pt x="641" y="257"/>
                  </a:lnTo>
                  <a:lnTo>
                    <a:pt x="526" y="333"/>
                  </a:lnTo>
                  <a:lnTo>
                    <a:pt x="423" y="436"/>
                  </a:lnTo>
                  <a:lnTo>
                    <a:pt x="334" y="538"/>
                  </a:lnTo>
                  <a:lnTo>
                    <a:pt x="244" y="654"/>
                  </a:lnTo>
                  <a:lnTo>
                    <a:pt x="167" y="769"/>
                  </a:lnTo>
                  <a:lnTo>
                    <a:pt x="116" y="897"/>
                  </a:lnTo>
                  <a:lnTo>
                    <a:pt x="65" y="1025"/>
                  </a:lnTo>
                  <a:lnTo>
                    <a:pt x="26" y="1166"/>
                  </a:lnTo>
                  <a:lnTo>
                    <a:pt x="1" y="1320"/>
                  </a:lnTo>
                  <a:lnTo>
                    <a:pt x="1" y="1461"/>
                  </a:lnTo>
                  <a:lnTo>
                    <a:pt x="1" y="1614"/>
                  </a:lnTo>
                  <a:lnTo>
                    <a:pt x="26" y="1755"/>
                  </a:lnTo>
                  <a:lnTo>
                    <a:pt x="65" y="1896"/>
                  </a:lnTo>
                  <a:lnTo>
                    <a:pt x="116" y="2024"/>
                  </a:lnTo>
                  <a:lnTo>
                    <a:pt x="167" y="2152"/>
                  </a:lnTo>
                  <a:lnTo>
                    <a:pt x="244" y="2280"/>
                  </a:lnTo>
                  <a:lnTo>
                    <a:pt x="334" y="2383"/>
                  </a:lnTo>
                  <a:lnTo>
                    <a:pt x="423" y="2498"/>
                  </a:lnTo>
                  <a:lnTo>
                    <a:pt x="526" y="2588"/>
                  </a:lnTo>
                  <a:lnTo>
                    <a:pt x="641" y="2664"/>
                  </a:lnTo>
                  <a:lnTo>
                    <a:pt x="756" y="2741"/>
                  </a:lnTo>
                  <a:lnTo>
                    <a:pt x="885" y="2805"/>
                  </a:lnTo>
                  <a:lnTo>
                    <a:pt x="1025" y="2857"/>
                  </a:lnTo>
                  <a:lnTo>
                    <a:pt x="1154" y="2882"/>
                  </a:lnTo>
                  <a:lnTo>
                    <a:pt x="1307" y="2908"/>
                  </a:lnTo>
                  <a:lnTo>
                    <a:pt x="1448" y="2921"/>
                  </a:lnTo>
                  <a:lnTo>
                    <a:pt x="1602" y="2908"/>
                  </a:lnTo>
                  <a:lnTo>
                    <a:pt x="1743" y="2882"/>
                  </a:lnTo>
                  <a:lnTo>
                    <a:pt x="1884" y="2857"/>
                  </a:lnTo>
                  <a:lnTo>
                    <a:pt x="2024" y="2805"/>
                  </a:lnTo>
                  <a:lnTo>
                    <a:pt x="2153" y="2741"/>
                  </a:lnTo>
                  <a:lnTo>
                    <a:pt x="2268" y="2664"/>
                  </a:lnTo>
                  <a:lnTo>
                    <a:pt x="2383" y="2588"/>
                  </a:lnTo>
                  <a:lnTo>
                    <a:pt x="2486" y="2498"/>
                  </a:lnTo>
                  <a:lnTo>
                    <a:pt x="2575" y="2383"/>
                  </a:lnTo>
                  <a:lnTo>
                    <a:pt x="2665" y="2280"/>
                  </a:lnTo>
                  <a:lnTo>
                    <a:pt x="2729" y="2152"/>
                  </a:lnTo>
                  <a:lnTo>
                    <a:pt x="2793" y="2024"/>
                  </a:lnTo>
                  <a:lnTo>
                    <a:pt x="2844" y="1896"/>
                  </a:lnTo>
                  <a:lnTo>
                    <a:pt x="2883" y="1755"/>
                  </a:lnTo>
                  <a:lnTo>
                    <a:pt x="2895" y="1614"/>
                  </a:lnTo>
                  <a:lnTo>
                    <a:pt x="2908" y="1461"/>
                  </a:lnTo>
                  <a:lnTo>
                    <a:pt x="2895" y="1320"/>
                  </a:lnTo>
                  <a:lnTo>
                    <a:pt x="2883" y="1166"/>
                  </a:lnTo>
                  <a:lnTo>
                    <a:pt x="2844" y="1025"/>
                  </a:lnTo>
                  <a:lnTo>
                    <a:pt x="2793" y="897"/>
                  </a:lnTo>
                  <a:lnTo>
                    <a:pt x="2729" y="769"/>
                  </a:lnTo>
                  <a:lnTo>
                    <a:pt x="2665" y="654"/>
                  </a:lnTo>
                  <a:lnTo>
                    <a:pt x="2575" y="538"/>
                  </a:lnTo>
                  <a:lnTo>
                    <a:pt x="2486" y="436"/>
                  </a:lnTo>
                  <a:lnTo>
                    <a:pt x="2383" y="333"/>
                  </a:lnTo>
                  <a:lnTo>
                    <a:pt x="2268" y="257"/>
                  </a:lnTo>
                  <a:lnTo>
                    <a:pt x="2153" y="180"/>
                  </a:lnTo>
                  <a:lnTo>
                    <a:pt x="2024" y="116"/>
                  </a:lnTo>
                  <a:lnTo>
                    <a:pt x="1884" y="77"/>
                  </a:lnTo>
                  <a:lnTo>
                    <a:pt x="1743" y="39"/>
                  </a:lnTo>
                  <a:lnTo>
                    <a:pt x="1602" y="13"/>
                  </a:lnTo>
                  <a:lnTo>
                    <a:pt x="1448"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rot="5400000">
              <a:off x="5308292" y="2422840"/>
              <a:ext cx="239118" cy="239118"/>
            </a:xfrm>
            <a:custGeom>
              <a:avLst/>
              <a:gdLst/>
              <a:ahLst/>
              <a:cxnLst/>
              <a:rect l="l" t="t" r="r" b="b"/>
              <a:pathLst>
                <a:path w="2908" h="2908" extrusionOk="0">
                  <a:moveTo>
                    <a:pt x="1448" y="1"/>
                  </a:moveTo>
                  <a:lnTo>
                    <a:pt x="1307" y="13"/>
                  </a:lnTo>
                  <a:lnTo>
                    <a:pt x="1153" y="26"/>
                  </a:lnTo>
                  <a:lnTo>
                    <a:pt x="1012" y="65"/>
                  </a:lnTo>
                  <a:lnTo>
                    <a:pt x="884" y="116"/>
                  </a:lnTo>
                  <a:lnTo>
                    <a:pt x="756" y="180"/>
                  </a:lnTo>
                  <a:lnTo>
                    <a:pt x="641" y="244"/>
                  </a:lnTo>
                  <a:lnTo>
                    <a:pt x="526" y="334"/>
                  </a:lnTo>
                  <a:lnTo>
                    <a:pt x="423" y="423"/>
                  </a:lnTo>
                  <a:lnTo>
                    <a:pt x="321" y="526"/>
                  </a:lnTo>
                  <a:lnTo>
                    <a:pt x="244" y="641"/>
                  </a:lnTo>
                  <a:lnTo>
                    <a:pt x="167" y="756"/>
                  </a:lnTo>
                  <a:lnTo>
                    <a:pt x="103" y="884"/>
                  </a:lnTo>
                  <a:lnTo>
                    <a:pt x="64" y="1025"/>
                  </a:lnTo>
                  <a:lnTo>
                    <a:pt x="26" y="1166"/>
                  </a:lnTo>
                  <a:lnTo>
                    <a:pt x="0" y="1307"/>
                  </a:lnTo>
                  <a:lnTo>
                    <a:pt x="0" y="1461"/>
                  </a:lnTo>
                  <a:lnTo>
                    <a:pt x="0" y="1602"/>
                  </a:lnTo>
                  <a:lnTo>
                    <a:pt x="26" y="1742"/>
                  </a:lnTo>
                  <a:lnTo>
                    <a:pt x="64" y="1883"/>
                  </a:lnTo>
                  <a:lnTo>
                    <a:pt x="103" y="2024"/>
                  </a:lnTo>
                  <a:lnTo>
                    <a:pt x="167" y="2152"/>
                  </a:lnTo>
                  <a:lnTo>
                    <a:pt x="244" y="2268"/>
                  </a:lnTo>
                  <a:lnTo>
                    <a:pt x="321" y="2383"/>
                  </a:lnTo>
                  <a:lnTo>
                    <a:pt x="423" y="2485"/>
                  </a:lnTo>
                  <a:lnTo>
                    <a:pt x="526" y="2575"/>
                  </a:lnTo>
                  <a:lnTo>
                    <a:pt x="641" y="2665"/>
                  </a:lnTo>
                  <a:lnTo>
                    <a:pt x="756" y="2741"/>
                  </a:lnTo>
                  <a:lnTo>
                    <a:pt x="884" y="2793"/>
                  </a:lnTo>
                  <a:lnTo>
                    <a:pt x="1012" y="2844"/>
                  </a:lnTo>
                  <a:lnTo>
                    <a:pt x="1153" y="2882"/>
                  </a:lnTo>
                  <a:lnTo>
                    <a:pt x="1307" y="2908"/>
                  </a:lnTo>
                  <a:lnTo>
                    <a:pt x="1601" y="2908"/>
                  </a:lnTo>
                  <a:lnTo>
                    <a:pt x="1742" y="2882"/>
                  </a:lnTo>
                  <a:lnTo>
                    <a:pt x="1883" y="2844"/>
                  </a:lnTo>
                  <a:lnTo>
                    <a:pt x="2011" y="2793"/>
                  </a:lnTo>
                  <a:lnTo>
                    <a:pt x="2139" y="2741"/>
                  </a:lnTo>
                  <a:lnTo>
                    <a:pt x="2267" y="2665"/>
                  </a:lnTo>
                  <a:lnTo>
                    <a:pt x="2370" y="2575"/>
                  </a:lnTo>
                  <a:lnTo>
                    <a:pt x="2485" y="2485"/>
                  </a:lnTo>
                  <a:lnTo>
                    <a:pt x="2575" y="2383"/>
                  </a:lnTo>
                  <a:lnTo>
                    <a:pt x="2652" y="2268"/>
                  </a:lnTo>
                  <a:lnTo>
                    <a:pt x="2728" y="2152"/>
                  </a:lnTo>
                  <a:lnTo>
                    <a:pt x="2793" y="2024"/>
                  </a:lnTo>
                  <a:lnTo>
                    <a:pt x="2844" y="1883"/>
                  </a:lnTo>
                  <a:lnTo>
                    <a:pt x="2882" y="1742"/>
                  </a:lnTo>
                  <a:lnTo>
                    <a:pt x="2895" y="1602"/>
                  </a:lnTo>
                  <a:lnTo>
                    <a:pt x="2908" y="1461"/>
                  </a:lnTo>
                  <a:lnTo>
                    <a:pt x="2895" y="1307"/>
                  </a:lnTo>
                  <a:lnTo>
                    <a:pt x="2882" y="1166"/>
                  </a:lnTo>
                  <a:lnTo>
                    <a:pt x="2844" y="1025"/>
                  </a:lnTo>
                  <a:lnTo>
                    <a:pt x="2793" y="884"/>
                  </a:lnTo>
                  <a:lnTo>
                    <a:pt x="2728" y="756"/>
                  </a:lnTo>
                  <a:lnTo>
                    <a:pt x="2652" y="641"/>
                  </a:lnTo>
                  <a:lnTo>
                    <a:pt x="2575" y="526"/>
                  </a:lnTo>
                  <a:lnTo>
                    <a:pt x="2485" y="423"/>
                  </a:lnTo>
                  <a:lnTo>
                    <a:pt x="2370" y="334"/>
                  </a:lnTo>
                  <a:lnTo>
                    <a:pt x="2267" y="244"/>
                  </a:lnTo>
                  <a:lnTo>
                    <a:pt x="2139" y="180"/>
                  </a:lnTo>
                  <a:lnTo>
                    <a:pt x="2011" y="116"/>
                  </a:lnTo>
                  <a:lnTo>
                    <a:pt x="1883" y="65"/>
                  </a:lnTo>
                  <a:lnTo>
                    <a:pt x="1742" y="26"/>
                  </a:lnTo>
                  <a:lnTo>
                    <a:pt x="1601" y="13"/>
                  </a:lnTo>
                  <a:lnTo>
                    <a:pt x="1448" y="1"/>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rot="5400000">
              <a:off x="4378275" y="3237979"/>
              <a:ext cx="239200" cy="239200"/>
            </a:xfrm>
            <a:custGeom>
              <a:avLst/>
              <a:gdLst/>
              <a:ahLst/>
              <a:cxnLst/>
              <a:rect l="l" t="t" r="r" b="b"/>
              <a:pathLst>
                <a:path w="2909" h="2909" extrusionOk="0">
                  <a:moveTo>
                    <a:pt x="1448" y="1"/>
                  </a:moveTo>
                  <a:lnTo>
                    <a:pt x="1307" y="14"/>
                  </a:lnTo>
                  <a:lnTo>
                    <a:pt x="1166" y="27"/>
                  </a:lnTo>
                  <a:lnTo>
                    <a:pt x="1025" y="65"/>
                  </a:lnTo>
                  <a:lnTo>
                    <a:pt x="884" y="116"/>
                  </a:lnTo>
                  <a:lnTo>
                    <a:pt x="756" y="180"/>
                  </a:lnTo>
                  <a:lnTo>
                    <a:pt x="641" y="244"/>
                  </a:lnTo>
                  <a:lnTo>
                    <a:pt x="526" y="334"/>
                  </a:lnTo>
                  <a:lnTo>
                    <a:pt x="423" y="424"/>
                  </a:lnTo>
                  <a:lnTo>
                    <a:pt x="334" y="526"/>
                  </a:lnTo>
                  <a:lnTo>
                    <a:pt x="244" y="641"/>
                  </a:lnTo>
                  <a:lnTo>
                    <a:pt x="167" y="757"/>
                  </a:lnTo>
                  <a:lnTo>
                    <a:pt x="116" y="885"/>
                  </a:lnTo>
                  <a:lnTo>
                    <a:pt x="65" y="1026"/>
                  </a:lnTo>
                  <a:lnTo>
                    <a:pt x="26" y="1166"/>
                  </a:lnTo>
                  <a:lnTo>
                    <a:pt x="1" y="1307"/>
                  </a:lnTo>
                  <a:lnTo>
                    <a:pt x="1" y="1461"/>
                  </a:lnTo>
                  <a:lnTo>
                    <a:pt x="1" y="1602"/>
                  </a:lnTo>
                  <a:lnTo>
                    <a:pt x="26" y="1756"/>
                  </a:lnTo>
                  <a:lnTo>
                    <a:pt x="65" y="1884"/>
                  </a:lnTo>
                  <a:lnTo>
                    <a:pt x="116" y="2025"/>
                  </a:lnTo>
                  <a:lnTo>
                    <a:pt x="167" y="2153"/>
                  </a:lnTo>
                  <a:lnTo>
                    <a:pt x="244" y="2268"/>
                  </a:lnTo>
                  <a:lnTo>
                    <a:pt x="334" y="2383"/>
                  </a:lnTo>
                  <a:lnTo>
                    <a:pt x="423" y="2486"/>
                  </a:lnTo>
                  <a:lnTo>
                    <a:pt x="526" y="2575"/>
                  </a:lnTo>
                  <a:lnTo>
                    <a:pt x="641" y="2665"/>
                  </a:lnTo>
                  <a:lnTo>
                    <a:pt x="756" y="2742"/>
                  </a:lnTo>
                  <a:lnTo>
                    <a:pt x="884" y="2793"/>
                  </a:lnTo>
                  <a:lnTo>
                    <a:pt x="1025" y="2844"/>
                  </a:lnTo>
                  <a:lnTo>
                    <a:pt x="1166" y="2883"/>
                  </a:lnTo>
                  <a:lnTo>
                    <a:pt x="1307" y="2908"/>
                  </a:lnTo>
                  <a:lnTo>
                    <a:pt x="1602" y="2908"/>
                  </a:lnTo>
                  <a:lnTo>
                    <a:pt x="1743" y="2883"/>
                  </a:lnTo>
                  <a:lnTo>
                    <a:pt x="1883" y="2844"/>
                  </a:lnTo>
                  <a:lnTo>
                    <a:pt x="2024" y="2793"/>
                  </a:lnTo>
                  <a:lnTo>
                    <a:pt x="2152" y="2742"/>
                  </a:lnTo>
                  <a:lnTo>
                    <a:pt x="2268" y="2665"/>
                  </a:lnTo>
                  <a:lnTo>
                    <a:pt x="2383" y="2575"/>
                  </a:lnTo>
                  <a:lnTo>
                    <a:pt x="2485" y="2486"/>
                  </a:lnTo>
                  <a:lnTo>
                    <a:pt x="2575" y="2383"/>
                  </a:lnTo>
                  <a:lnTo>
                    <a:pt x="2665" y="2268"/>
                  </a:lnTo>
                  <a:lnTo>
                    <a:pt x="2729" y="2153"/>
                  </a:lnTo>
                  <a:lnTo>
                    <a:pt x="2793" y="2025"/>
                  </a:lnTo>
                  <a:lnTo>
                    <a:pt x="2844" y="1884"/>
                  </a:lnTo>
                  <a:lnTo>
                    <a:pt x="2882" y="1756"/>
                  </a:lnTo>
                  <a:lnTo>
                    <a:pt x="2895" y="1602"/>
                  </a:lnTo>
                  <a:lnTo>
                    <a:pt x="2908" y="1461"/>
                  </a:lnTo>
                  <a:lnTo>
                    <a:pt x="2895" y="1307"/>
                  </a:lnTo>
                  <a:lnTo>
                    <a:pt x="2882" y="1166"/>
                  </a:lnTo>
                  <a:lnTo>
                    <a:pt x="2844" y="1026"/>
                  </a:lnTo>
                  <a:lnTo>
                    <a:pt x="2793" y="885"/>
                  </a:lnTo>
                  <a:lnTo>
                    <a:pt x="2729" y="757"/>
                  </a:lnTo>
                  <a:lnTo>
                    <a:pt x="2665" y="641"/>
                  </a:lnTo>
                  <a:lnTo>
                    <a:pt x="2575" y="526"/>
                  </a:lnTo>
                  <a:lnTo>
                    <a:pt x="2485" y="424"/>
                  </a:lnTo>
                  <a:lnTo>
                    <a:pt x="2383" y="334"/>
                  </a:lnTo>
                  <a:lnTo>
                    <a:pt x="2268" y="244"/>
                  </a:lnTo>
                  <a:lnTo>
                    <a:pt x="2152" y="180"/>
                  </a:lnTo>
                  <a:lnTo>
                    <a:pt x="2024" y="116"/>
                  </a:lnTo>
                  <a:lnTo>
                    <a:pt x="1883" y="65"/>
                  </a:lnTo>
                  <a:lnTo>
                    <a:pt x="1743" y="27"/>
                  </a:lnTo>
                  <a:lnTo>
                    <a:pt x="1602"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rot="5400000">
              <a:off x="3786880" y="2606622"/>
              <a:ext cx="239200" cy="240187"/>
            </a:xfrm>
            <a:custGeom>
              <a:avLst/>
              <a:gdLst/>
              <a:ahLst/>
              <a:cxnLst/>
              <a:rect l="l" t="t" r="r" b="b"/>
              <a:pathLst>
                <a:path w="2909" h="2921" extrusionOk="0">
                  <a:moveTo>
                    <a:pt x="1448" y="0"/>
                  </a:moveTo>
                  <a:lnTo>
                    <a:pt x="1307" y="13"/>
                  </a:lnTo>
                  <a:lnTo>
                    <a:pt x="1153" y="39"/>
                  </a:lnTo>
                  <a:lnTo>
                    <a:pt x="1025" y="64"/>
                  </a:lnTo>
                  <a:lnTo>
                    <a:pt x="885" y="115"/>
                  </a:lnTo>
                  <a:lnTo>
                    <a:pt x="756" y="179"/>
                  </a:lnTo>
                  <a:lnTo>
                    <a:pt x="641" y="256"/>
                  </a:lnTo>
                  <a:lnTo>
                    <a:pt x="526" y="333"/>
                  </a:lnTo>
                  <a:lnTo>
                    <a:pt x="423" y="436"/>
                  </a:lnTo>
                  <a:lnTo>
                    <a:pt x="334" y="538"/>
                  </a:lnTo>
                  <a:lnTo>
                    <a:pt x="244" y="641"/>
                  </a:lnTo>
                  <a:lnTo>
                    <a:pt x="167" y="769"/>
                  </a:lnTo>
                  <a:lnTo>
                    <a:pt x="116" y="897"/>
                  </a:lnTo>
                  <a:lnTo>
                    <a:pt x="65" y="1025"/>
                  </a:lnTo>
                  <a:lnTo>
                    <a:pt x="26" y="1166"/>
                  </a:lnTo>
                  <a:lnTo>
                    <a:pt x="1" y="1307"/>
                  </a:lnTo>
                  <a:lnTo>
                    <a:pt x="1" y="1460"/>
                  </a:lnTo>
                  <a:lnTo>
                    <a:pt x="1" y="1601"/>
                  </a:lnTo>
                  <a:lnTo>
                    <a:pt x="26" y="1755"/>
                  </a:lnTo>
                  <a:lnTo>
                    <a:pt x="65" y="1896"/>
                  </a:lnTo>
                  <a:lnTo>
                    <a:pt x="116" y="2024"/>
                  </a:lnTo>
                  <a:lnTo>
                    <a:pt x="167" y="2152"/>
                  </a:lnTo>
                  <a:lnTo>
                    <a:pt x="244" y="2267"/>
                  </a:lnTo>
                  <a:lnTo>
                    <a:pt x="334" y="2382"/>
                  </a:lnTo>
                  <a:lnTo>
                    <a:pt x="423" y="2485"/>
                  </a:lnTo>
                  <a:lnTo>
                    <a:pt x="526" y="2587"/>
                  </a:lnTo>
                  <a:lnTo>
                    <a:pt x="641" y="2664"/>
                  </a:lnTo>
                  <a:lnTo>
                    <a:pt x="756" y="2741"/>
                  </a:lnTo>
                  <a:lnTo>
                    <a:pt x="885" y="2805"/>
                  </a:lnTo>
                  <a:lnTo>
                    <a:pt x="1025" y="2844"/>
                  </a:lnTo>
                  <a:lnTo>
                    <a:pt x="1153" y="2882"/>
                  </a:lnTo>
                  <a:lnTo>
                    <a:pt x="1307" y="2908"/>
                  </a:lnTo>
                  <a:lnTo>
                    <a:pt x="1448" y="2920"/>
                  </a:lnTo>
                  <a:lnTo>
                    <a:pt x="1602" y="2908"/>
                  </a:lnTo>
                  <a:lnTo>
                    <a:pt x="1743" y="2882"/>
                  </a:lnTo>
                  <a:lnTo>
                    <a:pt x="1884" y="2844"/>
                  </a:lnTo>
                  <a:lnTo>
                    <a:pt x="2024" y="2805"/>
                  </a:lnTo>
                  <a:lnTo>
                    <a:pt x="2152" y="2741"/>
                  </a:lnTo>
                  <a:lnTo>
                    <a:pt x="2268" y="2664"/>
                  </a:lnTo>
                  <a:lnTo>
                    <a:pt x="2383" y="2587"/>
                  </a:lnTo>
                  <a:lnTo>
                    <a:pt x="2485" y="2485"/>
                  </a:lnTo>
                  <a:lnTo>
                    <a:pt x="2575" y="2382"/>
                  </a:lnTo>
                  <a:lnTo>
                    <a:pt x="2665" y="2267"/>
                  </a:lnTo>
                  <a:lnTo>
                    <a:pt x="2729" y="2152"/>
                  </a:lnTo>
                  <a:lnTo>
                    <a:pt x="2793" y="2024"/>
                  </a:lnTo>
                  <a:lnTo>
                    <a:pt x="2844" y="1896"/>
                  </a:lnTo>
                  <a:lnTo>
                    <a:pt x="2883" y="1755"/>
                  </a:lnTo>
                  <a:lnTo>
                    <a:pt x="2895" y="1601"/>
                  </a:lnTo>
                  <a:lnTo>
                    <a:pt x="2908" y="1460"/>
                  </a:lnTo>
                  <a:lnTo>
                    <a:pt x="2895" y="1307"/>
                  </a:lnTo>
                  <a:lnTo>
                    <a:pt x="2883" y="1166"/>
                  </a:lnTo>
                  <a:lnTo>
                    <a:pt x="2844" y="1025"/>
                  </a:lnTo>
                  <a:lnTo>
                    <a:pt x="2793" y="897"/>
                  </a:lnTo>
                  <a:lnTo>
                    <a:pt x="2729" y="769"/>
                  </a:lnTo>
                  <a:lnTo>
                    <a:pt x="2665" y="641"/>
                  </a:lnTo>
                  <a:lnTo>
                    <a:pt x="2575" y="538"/>
                  </a:lnTo>
                  <a:lnTo>
                    <a:pt x="2485" y="436"/>
                  </a:lnTo>
                  <a:lnTo>
                    <a:pt x="2383" y="333"/>
                  </a:lnTo>
                  <a:lnTo>
                    <a:pt x="2268" y="256"/>
                  </a:lnTo>
                  <a:lnTo>
                    <a:pt x="2152" y="179"/>
                  </a:lnTo>
                  <a:lnTo>
                    <a:pt x="2024" y="115"/>
                  </a:lnTo>
                  <a:lnTo>
                    <a:pt x="1884" y="64"/>
                  </a:lnTo>
                  <a:lnTo>
                    <a:pt x="1743" y="39"/>
                  </a:lnTo>
                  <a:lnTo>
                    <a:pt x="1602" y="13"/>
                  </a:lnTo>
                  <a:lnTo>
                    <a:pt x="1448" y="0"/>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rot="5400000">
              <a:off x="3192977" y="3107933"/>
              <a:ext cx="239118" cy="240187"/>
            </a:xfrm>
            <a:custGeom>
              <a:avLst/>
              <a:gdLst/>
              <a:ahLst/>
              <a:cxnLst/>
              <a:rect l="l" t="t" r="r" b="b"/>
              <a:pathLst>
                <a:path w="2908" h="2921" extrusionOk="0">
                  <a:moveTo>
                    <a:pt x="1448" y="1"/>
                  </a:moveTo>
                  <a:lnTo>
                    <a:pt x="1307" y="14"/>
                  </a:lnTo>
                  <a:lnTo>
                    <a:pt x="1153" y="39"/>
                  </a:lnTo>
                  <a:lnTo>
                    <a:pt x="1012" y="65"/>
                  </a:lnTo>
                  <a:lnTo>
                    <a:pt x="884" y="116"/>
                  </a:lnTo>
                  <a:lnTo>
                    <a:pt x="756" y="180"/>
                  </a:lnTo>
                  <a:lnTo>
                    <a:pt x="641" y="257"/>
                  </a:lnTo>
                  <a:lnTo>
                    <a:pt x="525" y="334"/>
                  </a:lnTo>
                  <a:lnTo>
                    <a:pt x="423" y="436"/>
                  </a:lnTo>
                  <a:lnTo>
                    <a:pt x="333" y="539"/>
                  </a:lnTo>
                  <a:lnTo>
                    <a:pt x="244" y="641"/>
                  </a:lnTo>
                  <a:lnTo>
                    <a:pt x="167" y="769"/>
                  </a:lnTo>
                  <a:lnTo>
                    <a:pt x="116" y="897"/>
                  </a:lnTo>
                  <a:lnTo>
                    <a:pt x="64" y="1025"/>
                  </a:lnTo>
                  <a:lnTo>
                    <a:pt x="26" y="1166"/>
                  </a:lnTo>
                  <a:lnTo>
                    <a:pt x="0" y="1307"/>
                  </a:lnTo>
                  <a:lnTo>
                    <a:pt x="0" y="1461"/>
                  </a:lnTo>
                  <a:lnTo>
                    <a:pt x="0" y="1615"/>
                  </a:lnTo>
                  <a:lnTo>
                    <a:pt x="26" y="1755"/>
                  </a:lnTo>
                  <a:lnTo>
                    <a:pt x="64" y="1896"/>
                  </a:lnTo>
                  <a:lnTo>
                    <a:pt x="116" y="2024"/>
                  </a:lnTo>
                  <a:lnTo>
                    <a:pt x="167" y="2153"/>
                  </a:lnTo>
                  <a:lnTo>
                    <a:pt x="244" y="2268"/>
                  </a:lnTo>
                  <a:lnTo>
                    <a:pt x="333" y="2383"/>
                  </a:lnTo>
                  <a:lnTo>
                    <a:pt x="423" y="2486"/>
                  </a:lnTo>
                  <a:lnTo>
                    <a:pt x="525" y="2588"/>
                  </a:lnTo>
                  <a:lnTo>
                    <a:pt x="641" y="2665"/>
                  </a:lnTo>
                  <a:lnTo>
                    <a:pt x="756" y="2742"/>
                  </a:lnTo>
                  <a:lnTo>
                    <a:pt x="884" y="2806"/>
                  </a:lnTo>
                  <a:lnTo>
                    <a:pt x="1012" y="2844"/>
                  </a:lnTo>
                  <a:lnTo>
                    <a:pt x="1153" y="2883"/>
                  </a:lnTo>
                  <a:lnTo>
                    <a:pt x="1307" y="2908"/>
                  </a:lnTo>
                  <a:lnTo>
                    <a:pt x="1448" y="2921"/>
                  </a:lnTo>
                  <a:lnTo>
                    <a:pt x="1601" y="2908"/>
                  </a:lnTo>
                  <a:lnTo>
                    <a:pt x="1742" y="2883"/>
                  </a:lnTo>
                  <a:lnTo>
                    <a:pt x="1883" y="2844"/>
                  </a:lnTo>
                  <a:lnTo>
                    <a:pt x="2024" y="2806"/>
                  </a:lnTo>
                  <a:lnTo>
                    <a:pt x="2139" y="2742"/>
                  </a:lnTo>
                  <a:lnTo>
                    <a:pt x="2267" y="2665"/>
                  </a:lnTo>
                  <a:lnTo>
                    <a:pt x="2383" y="2588"/>
                  </a:lnTo>
                  <a:lnTo>
                    <a:pt x="2485" y="2486"/>
                  </a:lnTo>
                  <a:lnTo>
                    <a:pt x="2575" y="2383"/>
                  </a:lnTo>
                  <a:lnTo>
                    <a:pt x="2664" y="2268"/>
                  </a:lnTo>
                  <a:lnTo>
                    <a:pt x="2728" y="2153"/>
                  </a:lnTo>
                  <a:lnTo>
                    <a:pt x="2792" y="2024"/>
                  </a:lnTo>
                  <a:lnTo>
                    <a:pt x="2844" y="1896"/>
                  </a:lnTo>
                  <a:lnTo>
                    <a:pt x="2882" y="1755"/>
                  </a:lnTo>
                  <a:lnTo>
                    <a:pt x="2895" y="1615"/>
                  </a:lnTo>
                  <a:lnTo>
                    <a:pt x="2908" y="1461"/>
                  </a:lnTo>
                  <a:lnTo>
                    <a:pt x="2895" y="1307"/>
                  </a:lnTo>
                  <a:lnTo>
                    <a:pt x="2882" y="1166"/>
                  </a:lnTo>
                  <a:lnTo>
                    <a:pt x="2844" y="1025"/>
                  </a:lnTo>
                  <a:lnTo>
                    <a:pt x="2792" y="897"/>
                  </a:lnTo>
                  <a:lnTo>
                    <a:pt x="2728" y="769"/>
                  </a:lnTo>
                  <a:lnTo>
                    <a:pt x="2664" y="641"/>
                  </a:lnTo>
                  <a:lnTo>
                    <a:pt x="2575" y="539"/>
                  </a:lnTo>
                  <a:lnTo>
                    <a:pt x="2485" y="436"/>
                  </a:lnTo>
                  <a:lnTo>
                    <a:pt x="2383" y="334"/>
                  </a:lnTo>
                  <a:lnTo>
                    <a:pt x="2267" y="257"/>
                  </a:lnTo>
                  <a:lnTo>
                    <a:pt x="2139" y="180"/>
                  </a:lnTo>
                  <a:lnTo>
                    <a:pt x="2024" y="116"/>
                  </a:lnTo>
                  <a:lnTo>
                    <a:pt x="1883" y="65"/>
                  </a:lnTo>
                  <a:lnTo>
                    <a:pt x="1742" y="39"/>
                  </a:lnTo>
                  <a:lnTo>
                    <a:pt x="1601" y="14"/>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rot="5400000">
              <a:off x="2819038" y="2606622"/>
              <a:ext cx="239200" cy="240187"/>
            </a:xfrm>
            <a:custGeom>
              <a:avLst/>
              <a:gdLst/>
              <a:ahLst/>
              <a:cxnLst/>
              <a:rect l="l" t="t" r="r" b="b"/>
              <a:pathLst>
                <a:path w="2909" h="2921" extrusionOk="0">
                  <a:moveTo>
                    <a:pt x="1448" y="1"/>
                  </a:moveTo>
                  <a:lnTo>
                    <a:pt x="1307" y="13"/>
                  </a:lnTo>
                  <a:lnTo>
                    <a:pt x="1153" y="39"/>
                  </a:lnTo>
                  <a:lnTo>
                    <a:pt x="1025" y="77"/>
                  </a:lnTo>
                  <a:lnTo>
                    <a:pt x="885" y="116"/>
                  </a:lnTo>
                  <a:lnTo>
                    <a:pt x="756" y="180"/>
                  </a:lnTo>
                  <a:lnTo>
                    <a:pt x="641" y="257"/>
                  </a:lnTo>
                  <a:lnTo>
                    <a:pt x="526" y="334"/>
                  </a:lnTo>
                  <a:lnTo>
                    <a:pt x="423" y="436"/>
                  </a:lnTo>
                  <a:lnTo>
                    <a:pt x="334" y="539"/>
                  </a:lnTo>
                  <a:lnTo>
                    <a:pt x="244" y="654"/>
                  </a:lnTo>
                  <a:lnTo>
                    <a:pt x="167" y="769"/>
                  </a:lnTo>
                  <a:lnTo>
                    <a:pt x="116" y="897"/>
                  </a:lnTo>
                  <a:lnTo>
                    <a:pt x="65" y="1025"/>
                  </a:lnTo>
                  <a:lnTo>
                    <a:pt x="26" y="1166"/>
                  </a:lnTo>
                  <a:lnTo>
                    <a:pt x="1" y="1307"/>
                  </a:lnTo>
                  <a:lnTo>
                    <a:pt x="1" y="1461"/>
                  </a:lnTo>
                  <a:lnTo>
                    <a:pt x="1" y="1614"/>
                  </a:lnTo>
                  <a:lnTo>
                    <a:pt x="26" y="1755"/>
                  </a:lnTo>
                  <a:lnTo>
                    <a:pt x="65" y="1896"/>
                  </a:lnTo>
                  <a:lnTo>
                    <a:pt x="116" y="2024"/>
                  </a:lnTo>
                  <a:lnTo>
                    <a:pt x="167" y="2152"/>
                  </a:lnTo>
                  <a:lnTo>
                    <a:pt x="244" y="2280"/>
                  </a:lnTo>
                  <a:lnTo>
                    <a:pt x="334" y="2383"/>
                  </a:lnTo>
                  <a:lnTo>
                    <a:pt x="423" y="2485"/>
                  </a:lnTo>
                  <a:lnTo>
                    <a:pt x="526" y="2588"/>
                  </a:lnTo>
                  <a:lnTo>
                    <a:pt x="641" y="2665"/>
                  </a:lnTo>
                  <a:lnTo>
                    <a:pt x="756" y="2741"/>
                  </a:lnTo>
                  <a:lnTo>
                    <a:pt x="885" y="2806"/>
                  </a:lnTo>
                  <a:lnTo>
                    <a:pt x="1025" y="2857"/>
                  </a:lnTo>
                  <a:lnTo>
                    <a:pt x="1153" y="2882"/>
                  </a:lnTo>
                  <a:lnTo>
                    <a:pt x="1307" y="2908"/>
                  </a:lnTo>
                  <a:lnTo>
                    <a:pt x="1448" y="2921"/>
                  </a:lnTo>
                  <a:lnTo>
                    <a:pt x="1602" y="2908"/>
                  </a:lnTo>
                  <a:lnTo>
                    <a:pt x="1743" y="2882"/>
                  </a:lnTo>
                  <a:lnTo>
                    <a:pt x="1884" y="2857"/>
                  </a:lnTo>
                  <a:lnTo>
                    <a:pt x="2024" y="2806"/>
                  </a:lnTo>
                  <a:lnTo>
                    <a:pt x="2152" y="2741"/>
                  </a:lnTo>
                  <a:lnTo>
                    <a:pt x="2268" y="2665"/>
                  </a:lnTo>
                  <a:lnTo>
                    <a:pt x="2383" y="2588"/>
                  </a:lnTo>
                  <a:lnTo>
                    <a:pt x="2485" y="2485"/>
                  </a:lnTo>
                  <a:lnTo>
                    <a:pt x="2575" y="2383"/>
                  </a:lnTo>
                  <a:lnTo>
                    <a:pt x="2665" y="2280"/>
                  </a:lnTo>
                  <a:lnTo>
                    <a:pt x="2729" y="2152"/>
                  </a:lnTo>
                  <a:lnTo>
                    <a:pt x="2793" y="2024"/>
                  </a:lnTo>
                  <a:lnTo>
                    <a:pt x="2844" y="1896"/>
                  </a:lnTo>
                  <a:lnTo>
                    <a:pt x="2883" y="1755"/>
                  </a:lnTo>
                  <a:lnTo>
                    <a:pt x="2895" y="1614"/>
                  </a:lnTo>
                  <a:lnTo>
                    <a:pt x="2908" y="1461"/>
                  </a:lnTo>
                  <a:lnTo>
                    <a:pt x="2895" y="1307"/>
                  </a:lnTo>
                  <a:lnTo>
                    <a:pt x="2883" y="1166"/>
                  </a:lnTo>
                  <a:lnTo>
                    <a:pt x="2844" y="1025"/>
                  </a:lnTo>
                  <a:lnTo>
                    <a:pt x="2793" y="897"/>
                  </a:lnTo>
                  <a:lnTo>
                    <a:pt x="2729" y="769"/>
                  </a:lnTo>
                  <a:lnTo>
                    <a:pt x="2665" y="654"/>
                  </a:lnTo>
                  <a:lnTo>
                    <a:pt x="2575" y="539"/>
                  </a:lnTo>
                  <a:lnTo>
                    <a:pt x="2485" y="436"/>
                  </a:lnTo>
                  <a:lnTo>
                    <a:pt x="2383" y="334"/>
                  </a:lnTo>
                  <a:lnTo>
                    <a:pt x="2268" y="257"/>
                  </a:lnTo>
                  <a:lnTo>
                    <a:pt x="2152" y="180"/>
                  </a:lnTo>
                  <a:lnTo>
                    <a:pt x="2024" y="116"/>
                  </a:lnTo>
                  <a:lnTo>
                    <a:pt x="1884" y="77"/>
                  </a:lnTo>
                  <a:lnTo>
                    <a:pt x="1743" y="39"/>
                  </a:lnTo>
                  <a:lnTo>
                    <a:pt x="1602" y="13"/>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rot="5400000">
              <a:off x="2190804" y="2776672"/>
              <a:ext cx="239200" cy="239200"/>
            </a:xfrm>
            <a:custGeom>
              <a:avLst/>
              <a:gdLst/>
              <a:ahLst/>
              <a:cxnLst/>
              <a:rect l="l" t="t" r="r" b="b"/>
              <a:pathLst>
                <a:path w="2909" h="2909" extrusionOk="0">
                  <a:moveTo>
                    <a:pt x="1307" y="1"/>
                  </a:moveTo>
                  <a:lnTo>
                    <a:pt x="1154" y="27"/>
                  </a:lnTo>
                  <a:lnTo>
                    <a:pt x="1025" y="65"/>
                  </a:lnTo>
                  <a:lnTo>
                    <a:pt x="885" y="103"/>
                  </a:lnTo>
                  <a:lnTo>
                    <a:pt x="756" y="167"/>
                  </a:lnTo>
                  <a:lnTo>
                    <a:pt x="641" y="244"/>
                  </a:lnTo>
                  <a:lnTo>
                    <a:pt x="526" y="321"/>
                  </a:lnTo>
                  <a:lnTo>
                    <a:pt x="423" y="424"/>
                  </a:lnTo>
                  <a:lnTo>
                    <a:pt x="334" y="526"/>
                  </a:lnTo>
                  <a:lnTo>
                    <a:pt x="244" y="641"/>
                  </a:lnTo>
                  <a:lnTo>
                    <a:pt x="167" y="757"/>
                  </a:lnTo>
                  <a:lnTo>
                    <a:pt x="116" y="885"/>
                  </a:lnTo>
                  <a:lnTo>
                    <a:pt x="65" y="1013"/>
                  </a:lnTo>
                  <a:lnTo>
                    <a:pt x="26" y="1154"/>
                  </a:lnTo>
                  <a:lnTo>
                    <a:pt x="1" y="1307"/>
                  </a:lnTo>
                  <a:lnTo>
                    <a:pt x="1" y="1448"/>
                  </a:lnTo>
                  <a:lnTo>
                    <a:pt x="1" y="1602"/>
                  </a:lnTo>
                  <a:lnTo>
                    <a:pt x="26" y="1743"/>
                  </a:lnTo>
                  <a:lnTo>
                    <a:pt x="65" y="1884"/>
                  </a:lnTo>
                  <a:lnTo>
                    <a:pt x="116" y="2012"/>
                  </a:lnTo>
                  <a:lnTo>
                    <a:pt x="167" y="2140"/>
                  </a:lnTo>
                  <a:lnTo>
                    <a:pt x="244" y="2268"/>
                  </a:lnTo>
                  <a:lnTo>
                    <a:pt x="334" y="2370"/>
                  </a:lnTo>
                  <a:lnTo>
                    <a:pt x="423" y="2486"/>
                  </a:lnTo>
                  <a:lnTo>
                    <a:pt x="526" y="2575"/>
                  </a:lnTo>
                  <a:lnTo>
                    <a:pt x="641" y="2652"/>
                  </a:lnTo>
                  <a:lnTo>
                    <a:pt x="756" y="2729"/>
                  </a:lnTo>
                  <a:lnTo>
                    <a:pt x="885" y="2793"/>
                  </a:lnTo>
                  <a:lnTo>
                    <a:pt x="1025" y="2844"/>
                  </a:lnTo>
                  <a:lnTo>
                    <a:pt x="1154" y="2883"/>
                  </a:lnTo>
                  <a:lnTo>
                    <a:pt x="1307" y="2896"/>
                  </a:lnTo>
                  <a:lnTo>
                    <a:pt x="1448" y="2908"/>
                  </a:lnTo>
                  <a:lnTo>
                    <a:pt x="1602" y="2896"/>
                  </a:lnTo>
                  <a:lnTo>
                    <a:pt x="1743" y="2883"/>
                  </a:lnTo>
                  <a:lnTo>
                    <a:pt x="1884" y="2844"/>
                  </a:lnTo>
                  <a:lnTo>
                    <a:pt x="2024" y="2793"/>
                  </a:lnTo>
                  <a:lnTo>
                    <a:pt x="2153" y="2729"/>
                  </a:lnTo>
                  <a:lnTo>
                    <a:pt x="2268" y="2652"/>
                  </a:lnTo>
                  <a:lnTo>
                    <a:pt x="2383" y="2575"/>
                  </a:lnTo>
                  <a:lnTo>
                    <a:pt x="2486" y="2486"/>
                  </a:lnTo>
                  <a:lnTo>
                    <a:pt x="2575" y="2370"/>
                  </a:lnTo>
                  <a:lnTo>
                    <a:pt x="2665" y="2268"/>
                  </a:lnTo>
                  <a:lnTo>
                    <a:pt x="2729" y="2140"/>
                  </a:lnTo>
                  <a:lnTo>
                    <a:pt x="2793" y="2012"/>
                  </a:lnTo>
                  <a:lnTo>
                    <a:pt x="2844" y="1884"/>
                  </a:lnTo>
                  <a:lnTo>
                    <a:pt x="2883" y="1743"/>
                  </a:lnTo>
                  <a:lnTo>
                    <a:pt x="2895" y="1602"/>
                  </a:lnTo>
                  <a:lnTo>
                    <a:pt x="2908" y="1448"/>
                  </a:lnTo>
                  <a:lnTo>
                    <a:pt x="2895" y="1307"/>
                  </a:lnTo>
                  <a:lnTo>
                    <a:pt x="2883" y="1154"/>
                  </a:lnTo>
                  <a:lnTo>
                    <a:pt x="2844" y="1013"/>
                  </a:lnTo>
                  <a:lnTo>
                    <a:pt x="2793" y="885"/>
                  </a:lnTo>
                  <a:lnTo>
                    <a:pt x="2729" y="757"/>
                  </a:lnTo>
                  <a:lnTo>
                    <a:pt x="2665" y="641"/>
                  </a:lnTo>
                  <a:lnTo>
                    <a:pt x="2575" y="526"/>
                  </a:lnTo>
                  <a:lnTo>
                    <a:pt x="2486" y="424"/>
                  </a:lnTo>
                  <a:lnTo>
                    <a:pt x="2383" y="321"/>
                  </a:lnTo>
                  <a:lnTo>
                    <a:pt x="2268" y="244"/>
                  </a:lnTo>
                  <a:lnTo>
                    <a:pt x="2153" y="167"/>
                  </a:lnTo>
                  <a:lnTo>
                    <a:pt x="2024" y="103"/>
                  </a:lnTo>
                  <a:lnTo>
                    <a:pt x="1884" y="65"/>
                  </a:lnTo>
                  <a:lnTo>
                    <a:pt x="1743" y="27"/>
                  </a:lnTo>
                  <a:lnTo>
                    <a:pt x="1602"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rot="5400000">
              <a:off x="3969203" y="2002149"/>
              <a:ext cx="1057446" cy="4279037"/>
            </a:xfrm>
            <a:custGeom>
              <a:avLst/>
              <a:gdLst/>
              <a:ahLst/>
              <a:cxnLst/>
              <a:rect l="l" t="t" r="r" b="b"/>
              <a:pathLst>
                <a:path w="12860" h="52039" extrusionOk="0">
                  <a:moveTo>
                    <a:pt x="974" y="0"/>
                  </a:moveTo>
                  <a:lnTo>
                    <a:pt x="871" y="13"/>
                  </a:lnTo>
                  <a:lnTo>
                    <a:pt x="769" y="26"/>
                  </a:lnTo>
                  <a:lnTo>
                    <a:pt x="679" y="52"/>
                  </a:lnTo>
                  <a:lnTo>
                    <a:pt x="589" y="77"/>
                  </a:lnTo>
                  <a:lnTo>
                    <a:pt x="513" y="116"/>
                  </a:lnTo>
                  <a:lnTo>
                    <a:pt x="423" y="167"/>
                  </a:lnTo>
                  <a:lnTo>
                    <a:pt x="359" y="231"/>
                  </a:lnTo>
                  <a:lnTo>
                    <a:pt x="282" y="282"/>
                  </a:lnTo>
                  <a:lnTo>
                    <a:pt x="218" y="359"/>
                  </a:lnTo>
                  <a:lnTo>
                    <a:pt x="167" y="436"/>
                  </a:lnTo>
                  <a:lnTo>
                    <a:pt x="116" y="513"/>
                  </a:lnTo>
                  <a:lnTo>
                    <a:pt x="77" y="602"/>
                  </a:lnTo>
                  <a:lnTo>
                    <a:pt x="39" y="692"/>
                  </a:lnTo>
                  <a:lnTo>
                    <a:pt x="13" y="782"/>
                  </a:lnTo>
                  <a:lnTo>
                    <a:pt x="0" y="871"/>
                  </a:lnTo>
                  <a:lnTo>
                    <a:pt x="0" y="974"/>
                  </a:lnTo>
                  <a:lnTo>
                    <a:pt x="0" y="10400"/>
                  </a:lnTo>
                  <a:lnTo>
                    <a:pt x="13" y="10772"/>
                  </a:lnTo>
                  <a:lnTo>
                    <a:pt x="26" y="11143"/>
                  </a:lnTo>
                  <a:lnTo>
                    <a:pt x="77" y="11515"/>
                  </a:lnTo>
                  <a:lnTo>
                    <a:pt x="128" y="11873"/>
                  </a:lnTo>
                  <a:lnTo>
                    <a:pt x="192" y="12219"/>
                  </a:lnTo>
                  <a:lnTo>
                    <a:pt x="282" y="12565"/>
                  </a:lnTo>
                  <a:lnTo>
                    <a:pt x="385" y="12911"/>
                  </a:lnTo>
                  <a:lnTo>
                    <a:pt x="500" y="13244"/>
                  </a:lnTo>
                  <a:lnTo>
                    <a:pt x="628" y="13564"/>
                  </a:lnTo>
                  <a:lnTo>
                    <a:pt x="769" y="13884"/>
                  </a:lnTo>
                  <a:lnTo>
                    <a:pt x="910" y="14179"/>
                  </a:lnTo>
                  <a:lnTo>
                    <a:pt x="1076" y="14486"/>
                  </a:lnTo>
                  <a:lnTo>
                    <a:pt x="1255" y="14768"/>
                  </a:lnTo>
                  <a:lnTo>
                    <a:pt x="1448" y="15050"/>
                  </a:lnTo>
                  <a:lnTo>
                    <a:pt x="1640" y="15306"/>
                  </a:lnTo>
                  <a:lnTo>
                    <a:pt x="1857" y="15562"/>
                  </a:lnTo>
                  <a:lnTo>
                    <a:pt x="2075" y="15805"/>
                  </a:lnTo>
                  <a:lnTo>
                    <a:pt x="2306" y="16036"/>
                  </a:lnTo>
                  <a:lnTo>
                    <a:pt x="2536" y="16254"/>
                  </a:lnTo>
                  <a:lnTo>
                    <a:pt x="2792" y="16459"/>
                  </a:lnTo>
                  <a:lnTo>
                    <a:pt x="3049" y="16651"/>
                  </a:lnTo>
                  <a:lnTo>
                    <a:pt x="3305" y="16817"/>
                  </a:lnTo>
                  <a:lnTo>
                    <a:pt x="3574" y="16984"/>
                  </a:lnTo>
                  <a:lnTo>
                    <a:pt x="3855" y="17125"/>
                  </a:lnTo>
                  <a:lnTo>
                    <a:pt x="4150" y="17265"/>
                  </a:lnTo>
                  <a:lnTo>
                    <a:pt x="4445" y="17381"/>
                  </a:lnTo>
                  <a:lnTo>
                    <a:pt x="4739" y="17470"/>
                  </a:lnTo>
                  <a:lnTo>
                    <a:pt x="5047" y="17560"/>
                  </a:lnTo>
                  <a:lnTo>
                    <a:pt x="5354" y="17624"/>
                  </a:lnTo>
                  <a:lnTo>
                    <a:pt x="5674" y="17662"/>
                  </a:lnTo>
                  <a:lnTo>
                    <a:pt x="5994" y="17701"/>
                  </a:lnTo>
                  <a:lnTo>
                    <a:pt x="6545" y="17701"/>
                  </a:lnTo>
                  <a:lnTo>
                    <a:pt x="6763" y="17714"/>
                  </a:lnTo>
                  <a:lnTo>
                    <a:pt x="6993" y="17739"/>
                  </a:lnTo>
                  <a:lnTo>
                    <a:pt x="7211" y="17765"/>
                  </a:lnTo>
                  <a:lnTo>
                    <a:pt x="7429" y="17816"/>
                  </a:lnTo>
                  <a:lnTo>
                    <a:pt x="7634" y="17880"/>
                  </a:lnTo>
                  <a:lnTo>
                    <a:pt x="7839" y="17944"/>
                  </a:lnTo>
                  <a:lnTo>
                    <a:pt x="8044" y="18034"/>
                  </a:lnTo>
                  <a:lnTo>
                    <a:pt x="8249" y="18124"/>
                  </a:lnTo>
                  <a:lnTo>
                    <a:pt x="8441" y="18239"/>
                  </a:lnTo>
                  <a:lnTo>
                    <a:pt x="8620" y="18354"/>
                  </a:lnTo>
                  <a:lnTo>
                    <a:pt x="8812" y="18482"/>
                  </a:lnTo>
                  <a:lnTo>
                    <a:pt x="8991" y="18623"/>
                  </a:lnTo>
                  <a:lnTo>
                    <a:pt x="9158" y="18777"/>
                  </a:lnTo>
                  <a:lnTo>
                    <a:pt x="9324" y="18930"/>
                  </a:lnTo>
                  <a:lnTo>
                    <a:pt x="9478" y="19097"/>
                  </a:lnTo>
                  <a:lnTo>
                    <a:pt x="9632" y="19276"/>
                  </a:lnTo>
                  <a:lnTo>
                    <a:pt x="9785" y="19468"/>
                  </a:lnTo>
                  <a:lnTo>
                    <a:pt x="9914" y="19660"/>
                  </a:lnTo>
                  <a:lnTo>
                    <a:pt x="10042" y="19865"/>
                  </a:lnTo>
                  <a:lnTo>
                    <a:pt x="10170" y="20070"/>
                  </a:lnTo>
                  <a:lnTo>
                    <a:pt x="10285" y="20288"/>
                  </a:lnTo>
                  <a:lnTo>
                    <a:pt x="10387" y="20519"/>
                  </a:lnTo>
                  <a:lnTo>
                    <a:pt x="10490" y="20749"/>
                  </a:lnTo>
                  <a:lnTo>
                    <a:pt x="10567" y="20980"/>
                  </a:lnTo>
                  <a:lnTo>
                    <a:pt x="10656" y="21223"/>
                  </a:lnTo>
                  <a:lnTo>
                    <a:pt x="10720" y="21479"/>
                  </a:lnTo>
                  <a:lnTo>
                    <a:pt x="10784" y="21735"/>
                  </a:lnTo>
                  <a:lnTo>
                    <a:pt x="10823" y="21992"/>
                  </a:lnTo>
                  <a:lnTo>
                    <a:pt x="10861" y="22260"/>
                  </a:lnTo>
                  <a:lnTo>
                    <a:pt x="10900" y="22529"/>
                  </a:lnTo>
                  <a:lnTo>
                    <a:pt x="10913" y="22798"/>
                  </a:lnTo>
                  <a:lnTo>
                    <a:pt x="10913" y="23067"/>
                  </a:lnTo>
                  <a:lnTo>
                    <a:pt x="10913" y="28972"/>
                  </a:lnTo>
                  <a:lnTo>
                    <a:pt x="10913" y="29241"/>
                  </a:lnTo>
                  <a:lnTo>
                    <a:pt x="10900" y="29523"/>
                  </a:lnTo>
                  <a:lnTo>
                    <a:pt x="10861" y="29792"/>
                  </a:lnTo>
                  <a:lnTo>
                    <a:pt x="10823" y="30048"/>
                  </a:lnTo>
                  <a:lnTo>
                    <a:pt x="10784" y="30304"/>
                  </a:lnTo>
                  <a:lnTo>
                    <a:pt x="10720" y="30560"/>
                  </a:lnTo>
                  <a:lnTo>
                    <a:pt x="10656" y="30816"/>
                  </a:lnTo>
                  <a:lnTo>
                    <a:pt x="10567" y="31060"/>
                  </a:lnTo>
                  <a:lnTo>
                    <a:pt x="10490" y="31290"/>
                  </a:lnTo>
                  <a:lnTo>
                    <a:pt x="10387" y="31521"/>
                  </a:lnTo>
                  <a:lnTo>
                    <a:pt x="10285" y="31751"/>
                  </a:lnTo>
                  <a:lnTo>
                    <a:pt x="10170" y="31969"/>
                  </a:lnTo>
                  <a:lnTo>
                    <a:pt x="10042" y="32174"/>
                  </a:lnTo>
                  <a:lnTo>
                    <a:pt x="9914" y="32379"/>
                  </a:lnTo>
                  <a:lnTo>
                    <a:pt x="9785" y="32571"/>
                  </a:lnTo>
                  <a:lnTo>
                    <a:pt x="9632" y="32763"/>
                  </a:lnTo>
                  <a:lnTo>
                    <a:pt x="9478" y="32942"/>
                  </a:lnTo>
                  <a:lnTo>
                    <a:pt x="9324" y="33109"/>
                  </a:lnTo>
                  <a:lnTo>
                    <a:pt x="9158" y="33275"/>
                  </a:lnTo>
                  <a:lnTo>
                    <a:pt x="8991" y="33416"/>
                  </a:lnTo>
                  <a:lnTo>
                    <a:pt x="8812" y="33557"/>
                  </a:lnTo>
                  <a:lnTo>
                    <a:pt x="8620" y="33685"/>
                  </a:lnTo>
                  <a:lnTo>
                    <a:pt x="8441" y="33800"/>
                  </a:lnTo>
                  <a:lnTo>
                    <a:pt x="8249" y="33916"/>
                  </a:lnTo>
                  <a:lnTo>
                    <a:pt x="8044" y="34005"/>
                  </a:lnTo>
                  <a:lnTo>
                    <a:pt x="7839" y="34095"/>
                  </a:lnTo>
                  <a:lnTo>
                    <a:pt x="7634" y="34172"/>
                  </a:lnTo>
                  <a:lnTo>
                    <a:pt x="7429" y="34223"/>
                  </a:lnTo>
                  <a:lnTo>
                    <a:pt x="7211" y="34274"/>
                  </a:lnTo>
                  <a:lnTo>
                    <a:pt x="6993" y="34313"/>
                  </a:lnTo>
                  <a:lnTo>
                    <a:pt x="6763" y="34326"/>
                  </a:lnTo>
                  <a:lnTo>
                    <a:pt x="6545" y="34338"/>
                  </a:lnTo>
                  <a:lnTo>
                    <a:pt x="6315" y="34338"/>
                  </a:lnTo>
                  <a:lnTo>
                    <a:pt x="5994" y="34351"/>
                  </a:lnTo>
                  <a:lnTo>
                    <a:pt x="5674" y="34377"/>
                  </a:lnTo>
                  <a:lnTo>
                    <a:pt x="5354" y="34415"/>
                  </a:lnTo>
                  <a:lnTo>
                    <a:pt x="5047" y="34479"/>
                  </a:lnTo>
                  <a:lnTo>
                    <a:pt x="4739" y="34569"/>
                  </a:lnTo>
                  <a:lnTo>
                    <a:pt x="4445" y="34671"/>
                  </a:lnTo>
                  <a:lnTo>
                    <a:pt x="4150" y="34787"/>
                  </a:lnTo>
                  <a:lnTo>
                    <a:pt x="3855" y="34915"/>
                  </a:lnTo>
                  <a:lnTo>
                    <a:pt x="3574" y="35056"/>
                  </a:lnTo>
                  <a:lnTo>
                    <a:pt x="3305" y="35222"/>
                  </a:lnTo>
                  <a:lnTo>
                    <a:pt x="3049" y="35401"/>
                  </a:lnTo>
                  <a:lnTo>
                    <a:pt x="2792" y="35581"/>
                  </a:lnTo>
                  <a:lnTo>
                    <a:pt x="2536" y="35786"/>
                  </a:lnTo>
                  <a:lnTo>
                    <a:pt x="2306" y="36003"/>
                  </a:lnTo>
                  <a:lnTo>
                    <a:pt x="2075" y="36234"/>
                  </a:lnTo>
                  <a:lnTo>
                    <a:pt x="1857" y="36477"/>
                  </a:lnTo>
                  <a:lnTo>
                    <a:pt x="1640" y="36733"/>
                  </a:lnTo>
                  <a:lnTo>
                    <a:pt x="1448" y="37002"/>
                  </a:lnTo>
                  <a:lnTo>
                    <a:pt x="1255" y="37271"/>
                  </a:lnTo>
                  <a:lnTo>
                    <a:pt x="1076" y="37566"/>
                  </a:lnTo>
                  <a:lnTo>
                    <a:pt x="910" y="37861"/>
                  </a:lnTo>
                  <a:lnTo>
                    <a:pt x="769" y="38168"/>
                  </a:lnTo>
                  <a:lnTo>
                    <a:pt x="628" y="38475"/>
                  </a:lnTo>
                  <a:lnTo>
                    <a:pt x="500" y="38808"/>
                  </a:lnTo>
                  <a:lnTo>
                    <a:pt x="385" y="39141"/>
                  </a:lnTo>
                  <a:lnTo>
                    <a:pt x="282" y="39474"/>
                  </a:lnTo>
                  <a:lnTo>
                    <a:pt x="192" y="39820"/>
                  </a:lnTo>
                  <a:lnTo>
                    <a:pt x="128" y="40179"/>
                  </a:lnTo>
                  <a:lnTo>
                    <a:pt x="77" y="40537"/>
                  </a:lnTo>
                  <a:lnTo>
                    <a:pt x="26" y="40896"/>
                  </a:lnTo>
                  <a:lnTo>
                    <a:pt x="13" y="41267"/>
                  </a:lnTo>
                  <a:lnTo>
                    <a:pt x="0" y="41652"/>
                  </a:lnTo>
                  <a:lnTo>
                    <a:pt x="0" y="51065"/>
                  </a:lnTo>
                  <a:lnTo>
                    <a:pt x="0" y="51168"/>
                  </a:lnTo>
                  <a:lnTo>
                    <a:pt x="13" y="51258"/>
                  </a:lnTo>
                  <a:lnTo>
                    <a:pt x="39" y="51360"/>
                  </a:lnTo>
                  <a:lnTo>
                    <a:pt x="77" y="51450"/>
                  </a:lnTo>
                  <a:lnTo>
                    <a:pt x="116" y="51527"/>
                  </a:lnTo>
                  <a:lnTo>
                    <a:pt x="167" y="51616"/>
                  </a:lnTo>
                  <a:lnTo>
                    <a:pt x="218" y="51680"/>
                  </a:lnTo>
                  <a:lnTo>
                    <a:pt x="282" y="51757"/>
                  </a:lnTo>
                  <a:lnTo>
                    <a:pt x="359" y="51821"/>
                  </a:lnTo>
                  <a:lnTo>
                    <a:pt x="423" y="51872"/>
                  </a:lnTo>
                  <a:lnTo>
                    <a:pt x="513" y="51924"/>
                  </a:lnTo>
                  <a:lnTo>
                    <a:pt x="589" y="51962"/>
                  </a:lnTo>
                  <a:lnTo>
                    <a:pt x="679" y="52000"/>
                  </a:lnTo>
                  <a:lnTo>
                    <a:pt x="769" y="52013"/>
                  </a:lnTo>
                  <a:lnTo>
                    <a:pt x="871" y="52039"/>
                  </a:lnTo>
                  <a:lnTo>
                    <a:pt x="1076" y="52039"/>
                  </a:lnTo>
                  <a:lnTo>
                    <a:pt x="1166" y="52013"/>
                  </a:lnTo>
                  <a:lnTo>
                    <a:pt x="1255" y="52000"/>
                  </a:lnTo>
                  <a:lnTo>
                    <a:pt x="1345" y="51962"/>
                  </a:lnTo>
                  <a:lnTo>
                    <a:pt x="1435" y="51924"/>
                  </a:lnTo>
                  <a:lnTo>
                    <a:pt x="1512" y="51872"/>
                  </a:lnTo>
                  <a:lnTo>
                    <a:pt x="1588" y="51821"/>
                  </a:lnTo>
                  <a:lnTo>
                    <a:pt x="1652" y="51757"/>
                  </a:lnTo>
                  <a:lnTo>
                    <a:pt x="1717" y="51680"/>
                  </a:lnTo>
                  <a:lnTo>
                    <a:pt x="1781" y="51616"/>
                  </a:lnTo>
                  <a:lnTo>
                    <a:pt x="1819" y="51527"/>
                  </a:lnTo>
                  <a:lnTo>
                    <a:pt x="1870" y="51450"/>
                  </a:lnTo>
                  <a:lnTo>
                    <a:pt x="1896" y="51360"/>
                  </a:lnTo>
                  <a:lnTo>
                    <a:pt x="1921" y="51258"/>
                  </a:lnTo>
                  <a:lnTo>
                    <a:pt x="1934" y="51168"/>
                  </a:lnTo>
                  <a:lnTo>
                    <a:pt x="1947" y="51065"/>
                  </a:lnTo>
                  <a:lnTo>
                    <a:pt x="1947" y="41652"/>
                  </a:lnTo>
                  <a:lnTo>
                    <a:pt x="1947" y="41370"/>
                  </a:lnTo>
                  <a:lnTo>
                    <a:pt x="1960" y="41101"/>
                  </a:lnTo>
                  <a:lnTo>
                    <a:pt x="1998" y="40832"/>
                  </a:lnTo>
                  <a:lnTo>
                    <a:pt x="2037" y="40563"/>
                  </a:lnTo>
                  <a:lnTo>
                    <a:pt x="2075" y="40307"/>
                  </a:lnTo>
                  <a:lnTo>
                    <a:pt x="2139" y="40051"/>
                  </a:lnTo>
                  <a:lnTo>
                    <a:pt x="2203" y="39807"/>
                  </a:lnTo>
                  <a:lnTo>
                    <a:pt x="2280" y="39564"/>
                  </a:lnTo>
                  <a:lnTo>
                    <a:pt x="2370" y="39321"/>
                  </a:lnTo>
                  <a:lnTo>
                    <a:pt x="2472" y="39090"/>
                  </a:lnTo>
                  <a:lnTo>
                    <a:pt x="2575" y="38860"/>
                  </a:lnTo>
                  <a:lnTo>
                    <a:pt x="2690" y="38642"/>
                  </a:lnTo>
                  <a:lnTo>
                    <a:pt x="2818" y="38437"/>
                  </a:lnTo>
                  <a:lnTo>
                    <a:pt x="2946" y="38232"/>
                  </a:lnTo>
                  <a:lnTo>
                    <a:pt x="3074" y="38040"/>
                  </a:lnTo>
                  <a:lnTo>
                    <a:pt x="3228" y="37848"/>
                  </a:lnTo>
                  <a:lnTo>
                    <a:pt x="3382" y="37681"/>
                  </a:lnTo>
                  <a:lnTo>
                    <a:pt x="3535" y="37502"/>
                  </a:lnTo>
                  <a:lnTo>
                    <a:pt x="3702" y="37348"/>
                  </a:lnTo>
                  <a:lnTo>
                    <a:pt x="3868" y="37195"/>
                  </a:lnTo>
                  <a:lnTo>
                    <a:pt x="4048" y="37054"/>
                  </a:lnTo>
                  <a:lnTo>
                    <a:pt x="4227" y="36926"/>
                  </a:lnTo>
                  <a:lnTo>
                    <a:pt x="4419" y="36810"/>
                  </a:lnTo>
                  <a:lnTo>
                    <a:pt x="4611" y="36708"/>
                  </a:lnTo>
                  <a:lnTo>
                    <a:pt x="4816" y="36605"/>
                  </a:lnTo>
                  <a:lnTo>
                    <a:pt x="5021" y="36516"/>
                  </a:lnTo>
                  <a:lnTo>
                    <a:pt x="5226" y="36452"/>
                  </a:lnTo>
                  <a:lnTo>
                    <a:pt x="5431" y="36388"/>
                  </a:lnTo>
                  <a:lnTo>
                    <a:pt x="5649" y="36336"/>
                  </a:lnTo>
                  <a:lnTo>
                    <a:pt x="5866" y="36311"/>
                  </a:lnTo>
                  <a:lnTo>
                    <a:pt x="6097" y="36285"/>
                  </a:lnTo>
                  <a:lnTo>
                    <a:pt x="6545" y="36285"/>
                  </a:lnTo>
                  <a:lnTo>
                    <a:pt x="6865" y="36272"/>
                  </a:lnTo>
                  <a:lnTo>
                    <a:pt x="7185" y="36247"/>
                  </a:lnTo>
                  <a:lnTo>
                    <a:pt x="7506" y="36195"/>
                  </a:lnTo>
                  <a:lnTo>
                    <a:pt x="7813" y="36131"/>
                  </a:lnTo>
                  <a:lnTo>
                    <a:pt x="8120" y="36055"/>
                  </a:lnTo>
                  <a:lnTo>
                    <a:pt x="8415" y="35952"/>
                  </a:lnTo>
                  <a:lnTo>
                    <a:pt x="8710" y="35837"/>
                  </a:lnTo>
                  <a:lnTo>
                    <a:pt x="9004" y="35709"/>
                  </a:lnTo>
                  <a:lnTo>
                    <a:pt x="9273" y="35555"/>
                  </a:lnTo>
                  <a:lnTo>
                    <a:pt x="9555" y="35401"/>
                  </a:lnTo>
                  <a:lnTo>
                    <a:pt x="9811" y="35222"/>
                  </a:lnTo>
                  <a:lnTo>
                    <a:pt x="10067" y="35030"/>
                  </a:lnTo>
                  <a:lnTo>
                    <a:pt x="10323" y="34825"/>
                  </a:lnTo>
                  <a:lnTo>
                    <a:pt x="10554" y="34607"/>
                  </a:lnTo>
                  <a:lnTo>
                    <a:pt x="10784" y="34377"/>
                  </a:lnTo>
                  <a:lnTo>
                    <a:pt x="11002" y="34133"/>
                  </a:lnTo>
                  <a:lnTo>
                    <a:pt x="11220" y="33877"/>
                  </a:lnTo>
                  <a:lnTo>
                    <a:pt x="11412" y="33621"/>
                  </a:lnTo>
                  <a:lnTo>
                    <a:pt x="11604" y="33339"/>
                  </a:lnTo>
                  <a:lnTo>
                    <a:pt x="11783" y="33058"/>
                  </a:lnTo>
                  <a:lnTo>
                    <a:pt x="11937" y="32763"/>
                  </a:lnTo>
                  <a:lnTo>
                    <a:pt x="12091" y="32456"/>
                  </a:lnTo>
                  <a:lnTo>
                    <a:pt x="12232" y="32135"/>
                  </a:lnTo>
                  <a:lnTo>
                    <a:pt x="12360" y="31815"/>
                  </a:lnTo>
                  <a:lnTo>
                    <a:pt x="12475" y="31482"/>
                  </a:lnTo>
                  <a:lnTo>
                    <a:pt x="12578" y="31136"/>
                  </a:lnTo>
                  <a:lnTo>
                    <a:pt x="12654" y="30791"/>
                  </a:lnTo>
                  <a:lnTo>
                    <a:pt x="12731" y="30445"/>
                  </a:lnTo>
                  <a:lnTo>
                    <a:pt x="12783" y="30086"/>
                  </a:lnTo>
                  <a:lnTo>
                    <a:pt x="12821" y="29715"/>
                  </a:lnTo>
                  <a:lnTo>
                    <a:pt x="12847" y="29343"/>
                  </a:lnTo>
                  <a:lnTo>
                    <a:pt x="12859" y="28972"/>
                  </a:lnTo>
                  <a:lnTo>
                    <a:pt x="12859" y="23067"/>
                  </a:lnTo>
                  <a:lnTo>
                    <a:pt x="12847" y="22696"/>
                  </a:lnTo>
                  <a:lnTo>
                    <a:pt x="12821" y="22325"/>
                  </a:lnTo>
                  <a:lnTo>
                    <a:pt x="12783" y="21966"/>
                  </a:lnTo>
                  <a:lnTo>
                    <a:pt x="12731" y="21594"/>
                  </a:lnTo>
                  <a:lnTo>
                    <a:pt x="12654" y="21249"/>
                  </a:lnTo>
                  <a:lnTo>
                    <a:pt x="12578" y="20903"/>
                  </a:lnTo>
                  <a:lnTo>
                    <a:pt x="12475" y="20557"/>
                  </a:lnTo>
                  <a:lnTo>
                    <a:pt x="12360" y="20224"/>
                  </a:lnTo>
                  <a:lnTo>
                    <a:pt x="12232" y="19904"/>
                  </a:lnTo>
                  <a:lnTo>
                    <a:pt x="12091" y="19596"/>
                  </a:lnTo>
                  <a:lnTo>
                    <a:pt x="11937" y="19289"/>
                  </a:lnTo>
                  <a:lnTo>
                    <a:pt x="11783" y="18994"/>
                  </a:lnTo>
                  <a:lnTo>
                    <a:pt x="11604" y="18700"/>
                  </a:lnTo>
                  <a:lnTo>
                    <a:pt x="11412" y="18431"/>
                  </a:lnTo>
                  <a:lnTo>
                    <a:pt x="11220" y="18162"/>
                  </a:lnTo>
                  <a:lnTo>
                    <a:pt x="11002" y="17906"/>
                  </a:lnTo>
                  <a:lnTo>
                    <a:pt x="10784" y="17662"/>
                  </a:lnTo>
                  <a:lnTo>
                    <a:pt x="10554" y="17432"/>
                  </a:lnTo>
                  <a:lnTo>
                    <a:pt x="10323" y="17214"/>
                  </a:lnTo>
                  <a:lnTo>
                    <a:pt x="10067" y="17009"/>
                  </a:lnTo>
                  <a:lnTo>
                    <a:pt x="9811" y="16817"/>
                  </a:lnTo>
                  <a:lnTo>
                    <a:pt x="9555" y="16651"/>
                  </a:lnTo>
                  <a:lnTo>
                    <a:pt x="9273" y="16484"/>
                  </a:lnTo>
                  <a:lnTo>
                    <a:pt x="9004" y="16343"/>
                  </a:lnTo>
                  <a:lnTo>
                    <a:pt x="8710" y="16202"/>
                  </a:lnTo>
                  <a:lnTo>
                    <a:pt x="8415" y="16087"/>
                  </a:lnTo>
                  <a:lnTo>
                    <a:pt x="8120" y="15997"/>
                  </a:lnTo>
                  <a:lnTo>
                    <a:pt x="7813" y="15908"/>
                  </a:lnTo>
                  <a:lnTo>
                    <a:pt x="7506" y="15844"/>
                  </a:lnTo>
                  <a:lnTo>
                    <a:pt x="7185" y="15805"/>
                  </a:lnTo>
                  <a:lnTo>
                    <a:pt x="6865" y="15767"/>
                  </a:lnTo>
                  <a:lnTo>
                    <a:pt x="6315" y="15767"/>
                  </a:lnTo>
                  <a:lnTo>
                    <a:pt x="6097" y="15754"/>
                  </a:lnTo>
                  <a:lnTo>
                    <a:pt x="5866" y="15741"/>
                  </a:lnTo>
                  <a:lnTo>
                    <a:pt x="5649" y="15703"/>
                  </a:lnTo>
                  <a:lnTo>
                    <a:pt x="5431" y="15652"/>
                  </a:lnTo>
                  <a:lnTo>
                    <a:pt x="5226" y="15588"/>
                  </a:lnTo>
                  <a:lnTo>
                    <a:pt x="5021" y="15524"/>
                  </a:lnTo>
                  <a:lnTo>
                    <a:pt x="4816" y="15434"/>
                  </a:lnTo>
                  <a:lnTo>
                    <a:pt x="4611" y="15344"/>
                  </a:lnTo>
                  <a:lnTo>
                    <a:pt x="4419" y="15229"/>
                  </a:lnTo>
                  <a:lnTo>
                    <a:pt x="4227" y="15114"/>
                  </a:lnTo>
                  <a:lnTo>
                    <a:pt x="4048" y="14986"/>
                  </a:lnTo>
                  <a:lnTo>
                    <a:pt x="3868" y="14845"/>
                  </a:lnTo>
                  <a:lnTo>
                    <a:pt x="3702" y="14691"/>
                  </a:lnTo>
                  <a:lnTo>
                    <a:pt x="3535" y="14537"/>
                  </a:lnTo>
                  <a:lnTo>
                    <a:pt x="3382" y="14371"/>
                  </a:lnTo>
                  <a:lnTo>
                    <a:pt x="3228" y="14192"/>
                  </a:lnTo>
                  <a:lnTo>
                    <a:pt x="3074" y="13999"/>
                  </a:lnTo>
                  <a:lnTo>
                    <a:pt x="2946" y="13807"/>
                  </a:lnTo>
                  <a:lnTo>
                    <a:pt x="2818" y="13602"/>
                  </a:lnTo>
                  <a:lnTo>
                    <a:pt x="2690" y="13397"/>
                  </a:lnTo>
                  <a:lnTo>
                    <a:pt x="2575" y="13180"/>
                  </a:lnTo>
                  <a:lnTo>
                    <a:pt x="2472" y="12949"/>
                  </a:lnTo>
                  <a:lnTo>
                    <a:pt x="2370" y="12719"/>
                  </a:lnTo>
                  <a:lnTo>
                    <a:pt x="2280" y="12488"/>
                  </a:lnTo>
                  <a:lnTo>
                    <a:pt x="2203" y="12245"/>
                  </a:lnTo>
                  <a:lnTo>
                    <a:pt x="2139" y="11989"/>
                  </a:lnTo>
                  <a:lnTo>
                    <a:pt x="2075" y="11732"/>
                  </a:lnTo>
                  <a:lnTo>
                    <a:pt x="2037" y="11476"/>
                  </a:lnTo>
                  <a:lnTo>
                    <a:pt x="1998" y="11207"/>
                  </a:lnTo>
                  <a:lnTo>
                    <a:pt x="1960" y="10951"/>
                  </a:lnTo>
                  <a:lnTo>
                    <a:pt x="1947" y="10669"/>
                  </a:lnTo>
                  <a:lnTo>
                    <a:pt x="1947" y="10400"/>
                  </a:lnTo>
                  <a:lnTo>
                    <a:pt x="1947" y="974"/>
                  </a:lnTo>
                  <a:lnTo>
                    <a:pt x="1934" y="871"/>
                  </a:lnTo>
                  <a:lnTo>
                    <a:pt x="1921" y="782"/>
                  </a:lnTo>
                  <a:lnTo>
                    <a:pt x="1896" y="692"/>
                  </a:lnTo>
                  <a:lnTo>
                    <a:pt x="1870" y="602"/>
                  </a:lnTo>
                  <a:lnTo>
                    <a:pt x="1819" y="513"/>
                  </a:lnTo>
                  <a:lnTo>
                    <a:pt x="1781" y="436"/>
                  </a:lnTo>
                  <a:lnTo>
                    <a:pt x="1717" y="359"/>
                  </a:lnTo>
                  <a:lnTo>
                    <a:pt x="1652" y="282"/>
                  </a:lnTo>
                  <a:lnTo>
                    <a:pt x="1588" y="231"/>
                  </a:lnTo>
                  <a:lnTo>
                    <a:pt x="1512" y="167"/>
                  </a:lnTo>
                  <a:lnTo>
                    <a:pt x="1435" y="116"/>
                  </a:lnTo>
                  <a:lnTo>
                    <a:pt x="1345" y="77"/>
                  </a:lnTo>
                  <a:lnTo>
                    <a:pt x="1255" y="52"/>
                  </a:lnTo>
                  <a:lnTo>
                    <a:pt x="1166" y="26"/>
                  </a:lnTo>
                  <a:lnTo>
                    <a:pt x="1076" y="13"/>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rot="5400000">
              <a:off x="3969203" y="2002149"/>
              <a:ext cx="1057446" cy="4279037"/>
            </a:xfrm>
            <a:custGeom>
              <a:avLst/>
              <a:gdLst/>
              <a:ahLst/>
              <a:cxnLst/>
              <a:rect l="l" t="t" r="r" b="b"/>
              <a:pathLst>
                <a:path w="12860" h="52039" extrusionOk="0">
                  <a:moveTo>
                    <a:pt x="11886" y="0"/>
                  </a:moveTo>
                  <a:lnTo>
                    <a:pt x="11783" y="13"/>
                  </a:lnTo>
                  <a:lnTo>
                    <a:pt x="11694" y="26"/>
                  </a:lnTo>
                  <a:lnTo>
                    <a:pt x="11604" y="52"/>
                  </a:lnTo>
                  <a:lnTo>
                    <a:pt x="11515" y="77"/>
                  </a:lnTo>
                  <a:lnTo>
                    <a:pt x="11425" y="116"/>
                  </a:lnTo>
                  <a:lnTo>
                    <a:pt x="11348" y="167"/>
                  </a:lnTo>
                  <a:lnTo>
                    <a:pt x="11271" y="231"/>
                  </a:lnTo>
                  <a:lnTo>
                    <a:pt x="11207" y="282"/>
                  </a:lnTo>
                  <a:lnTo>
                    <a:pt x="11143" y="359"/>
                  </a:lnTo>
                  <a:lnTo>
                    <a:pt x="11079" y="436"/>
                  </a:lnTo>
                  <a:lnTo>
                    <a:pt x="11028" y="513"/>
                  </a:lnTo>
                  <a:lnTo>
                    <a:pt x="10989" y="602"/>
                  </a:lnTo>
                  <a:lnTo>
                    <a:pt x="10964" y="692"/>
                  </a:lnTo>
                  <a:lnTo>
                    <a:pt x="10938" y="782"/>
                  </a:lnTo>
                  <a:lnTo>
                    <a:pt x="10925" y="871"/>
                  </a:lnTo>
                  <a:lnTo>
                    <a:pt x="10913" y="974"/>
                  </a:lnTo>
                  <a:lnTo>
                    <a:pt x="10913" y="10400"/>
                  </a:lnTo>
                  <a:lnTo>
                    <a:pt x="10913" y="10669"/>
                  </a:lnTo>
                  <a:lnTo>
                    <a:pt x="10900" y="10951"/>
                  </a:lnTo>
                  <a:lnTo>
                    <a:pt x="10861" y="11207"/>
                  </a:lnTo>
                  <a:lnTo>
                    <a:pt x="10823" y="11476"/>
                  </a:lnTo>
                  <a:lnTo>
                    <a:pt x="10784" y="11732"/>
                  </a:lnTo>
                  <a:lnTo>
                    <a:pt x="10720" y="11989"/>
                  </a:lnTo>
                  <a:lnTo>
                    <a:pt x="10656" y="12245"/>
                  </a:lnTo>
                  <a:lnTo>
                    <a:pt x="10567" y="12488"/>
                  </a:lnTo>
                  <a:lnTo>
                    <a:pt x="10490" y="12719"/>
                  </a:lnTo>
                  <a:lnTo>
                    <a:pt x="10387" y="12949"/>
                  </a:lnTo>
                  <a:lnTo>
                    <a:pt x="10285" y="13180"/>
                  </a:lnTo>
                  <a:lnTo>
                    <a:pt x="10170" y="13397"/>
                  </a:lnTo>
                  <a:lnTo>
                    <a:pt x="10042" y="13602"/>
                  </a:lnTo>
                  <a:lnTo>
                    <a:pt x="9914" y="13807"/>
                  </a:lnTo>
                  <a:lnTo>
                    <a:pt x="9785" y="13999"/>
                  </a:lnTo>
                  <a:lnTo>
                    <a:pt x="9632" y="14192"/>
                  </a:lnTo>
                  <a:lnTo>
                    <a:pt x="9478" y="14371"/>
                  </a:lnTo>
                  <a:lnTo>
                    <a:pt x="9324" y="14537"/>
                  </a:lnTo>
                  <a:lnTo>
                    <a:pt x="9158" y="14691"/>
                  </a:lnTo>
                  <a:lnTo>
                    <a:pt x="8991" y="14845"/>
                  </a:lnTo>
                  <a:lnTo>
                    <a:pt x="8812" y="14986"/>
                  </a:lnTo>
                  <a:lnTo>
                    <a:pt x="8620" y="15114"/>
                  </a:lnTo>
                  <a:lnTo>
                    <a:pt x="8441" y="15229"/>
                  </a:lnTo>
                  <a:lnTo>
                    <a:pt x="8249" y="15344"/>
                  </a:lnTo>
                  <a:lnTo>
                    <a:pt x="8044" y="15434"/>
                  </a:lnTo>
                  <a:lnTo>
                    <a:pt x="7839" y="15524"/>
                  </a:lnTo>
                  <a:lnTo>
                    <a:pt x="7634" y="15588"/>
                  </a:lnTo>
                  <a:lnTo>
                    <a:pt x="7429" y="15652"/>
                  </a:lnTo>
                  <a:lnTo>
                    <a:pt x="7211" y="15703"/>
                  </a:lnTo>
                  <a:lnTo>
                    <a:pt x="6993" y="15741"/>
                  </a:lnTo>
                  <a:lnTo>
                    <a:pt x="6763" y="15754"/>
                  </a:lnTo>
                  <a:lnTo>
                    <a:pt x="6545" y="15767"/>
                  </a:lnTo>
                  <a:lnTo>
                    <a:pt x="5994" y="15767"/>
                  </a:lnTo>
                  <a:lnTo>
                    <a:pt x="5674" y="15805"/>
                  </a:lnTo>
                  <a:lnTo>
                    <a:pt x="5354" y="15844"/>
                  </a:lnTo>
                  <a:lnTo>
                    <a:pt x="5047" y="15908"/>
                  </a:lnTo>
                  <a:lnTo>
                    <a:pt x="4739" y="15997"/>
                  </a:lnTo>
                  <a:lnTo>
                    <a:pt x="4445" y="16087"/>
                  </a:lnTo>
                  <a:lnTo>
                    <a:pt x="4150" y="16202"/>
                  </a:lnTo>
                  <a:lnTo>
                    <a:pt x="3855" y="16343"/>
                  </a:lnTo>
                  <a:lnTo>
                    <a:pt x="3574" y="16484"/>
                  </a:lnTo>
                  <a:lnTo>
                    <a:pt x="3305" y="16651"/>
                  </a:lnTo>
                  <a:lnTo>
                    <a:pt x="3049" y="16817"/>
                  </a:lnTo>
                  <a:lnTo>
                    <a:pt x="2792" y="17009"/>
                  </a:lnTo>
                  <a:lnTo>
                    <a:pt x="2536" y="17214"/>
                  </a:lnTo>
                  <a:lnTo>
                    <a:pt x="2306" y="17432"/>
                  </a:lnTo>
                  <a:lnTo>
                    <a:pt x="2075" y="17662"/>
                  </a:lnTo>
                  <a:lnTo>
                    <a:pt x="1857" y="17906"/>
                  </a:lnTo>
                  <a:lnTo>
                    <a:pt x="1640" y="18162"/>
                  </a:lnTo>
                  <a:lnTo>
                    <a:pt x="1448" y="18431"/>
                  </a:lnTo>
                  <a:lnTo>
                    <a:pt x="1255" y="18700"/>
                  </a:lnTo>
                  <a:lnTo>
                    <a:pt x="1076" y="18994"/>
                  </a:lnTo>
                  <a:lnTo>
                    <a:pt x="910" y="19289"/>
                  </a:lnTo>
                  <a:lnTo>
                    <a:pt x="769" y="19596"/>
                  </a:lnTo>
                  <a:lnTo>
                    <a:pt x="628" y="19904"/>
                  </a:lnTo>
                  <a:lnTo>
                    <a:pt x="500" y="20224"/>
                  </a:lnTo>
                  <a:lnTo>
                    <a:pt x="385" y="20557"/>
                  </a:lnTo>
                  <a:lnTo>
                    <a:pt x="282" y="20903"/>
                  </a:lnTo>
                  <a:lnTo>
                    <a:pt x="192" y="21249"/>
                  </a:lnTo>
                  <a:lnTo>
                    <a:pt x="128" y="21594"/>
                  </a:lnTo>
                  <a:lnTo>
                    <a:pt x="77" y="21966"/>
                  </a:lnTo>
                  <a:lnTo>
                    <a:pt x="26" y="22325"/>
                  </a:lnTo>
                  <a:lnTo>
                    <a:pt x="13" y="22696"/>
                  </a:lnTo>
                  <a:lnTo>
                    <a:pt x="0" y="23067"/>
                  </a:lnTo>
                  <a:lnTo>
                    <a:pt x="0" y="28972"/>
                  </a:lnTo>
                  <a:lnTo>
                    <a:pt x="13" y="29343"/>
                  </a:lnTo>
                  <a:lnTo>
                    <a:pt x="26" y="29715"/>
                  </a:lnTo>
                  <a:lnTo>
                    <a:pt x="77" y="30086"/>
                  </a:lnTo>
                  <a:lnTo>
                    <a:pt x="128" y="30445"/>
                  </a:lnTo>
                  <a:lnTo>
                    <a:pt x="192" y="30791"/>
                  </a:lnTo>
                  <a:lnTo>
                    <a:pt x="282" y="31136"/>
                  </a:lnTo>
                  <a:lnTo>
                    <a:pt x="385" y="31482"/>
                  </a:lnTo>
                  <a:lnTo>
                    <a:pt x="500" y="31815"/>
                  </a:lnTo>
                  <a:lnTo>
                    <a:pt x="628" y="32135"/>
                  </a:lnTo>
                  <a:lnTo>
                    <a:pt x="769" y="32456"/>
                  </a:lnTo>
                  <a:lnTo>
                    <a:pt x="910" y="32763"/>
                  </a:lnTo>
                  <a:lnTo>
                    <a:pt x="1076" y="33058"/>
                  </a:lnTo>
                  <a:lnTo>
                    <a:pt x="1255" y="33339"/>
                  </a:lnTo>
                  <a:lnTo>
                    <a:pt x="1448" y="33621"/>
                  </a:lnTo>
                  <a:lnTo>
                    <a:pt x="1640" y="33877"/>
                  </a:lnTo>
                  <a:lnTo>
                    <a:pt x="1857" y="34133"/>
                  </a:lnTo>
                  <a:lnTo>
                    <a:pt x="2075" y="34377"/>
                  </a:lnTo>
                  <a:lnTo>
                    <a:pt x="2306" y="34607"/>
                  </a:lnTo>
                  <a:lnTo>
                    <a:pt x="2536" y="34825"/>
                  </a:lnTo>
                  <a:lnTo>
                    <a:pt x="2792" y="35030"/>
                  </a:lnTo>
                  <a:lnTo>
                    <a:pt x="3049" y="35222"/>
                  </a:lnTo>
                  <a:lnTo>
                    <a:pt x="3305" y="35401"/>
                  </a:lnTo>
                  <a:lnTo>
                    <a:pt x="3574" y="35555"/>
                  </a:lnTo>
                  <a:lnTo>
                    <a:pt x="3855" y="35709"/>
                  </a:lnTo>
                  <a:lnTo>
                    <a:pt x="4150" y="35837"/>
                  </a:lnTo>
                  <a:lnTo>
                    <a:pt x="4445" y="35952"/>
                  </a:lnTo>
                  <a:lnTo>
                    <a:pt x="4739" y="36055"/>
                  </a:lnTo>
                  <a:lnTo>
                    <a:pt x="5047" y="36131"/>
                  </a:lnTo>
                  <a:lnTo>
                    <a:pt x="5354" y="36195"/>
                  </a:lnTo>
                  <a:lnTo>
                    <a:pt x="5674" y="36247"/>
                  </a:lnTo>
                  <a:lnTo>
                    <a:pt x="5994" y="36272"/>
                  </a:lnTo>
                  <a:lnTo>
                    <a:pt x="6315" y="36285"/>
                  </a:lnTo>
                  <a:lnTo>
                    <a:pt x="6763" y="36285"/>
                  </a:lnTo>
                  <a:lnTo>
                    <a:pt x="6993" y="36311"/>
                  </a:lnTo>
                  <a:lnTo>
                    <a:pt x="7211" y="36336"/>
                  </a:lnTo>
                  <a:lnTo>
                    <a:pt x="7429" y="36388"/>
                  </a:lnTo>
                  <a:lnTo>
                    <a:pt x="7634" y="36452"/>
                  </a:lnTo>
                  <a:lnTo>
                    <a:pt x="7839" y="36516"/>
                  </a:lnTo>
                  <a:lnTo>
                    <a:pt x="8044" y="36605"/>
                  </a:lnTo>
                  <a:lnTo>
                    <a:pt x="8249" y="36708"/>
                  </a:lnTo>
                  <a:lnTo>
                    <a:pt x="8441" y="36810"/>
                  </a:lnTo>
                  <a:lnTo>
                    <a:pt x="8620" y="36926"/>
                  </a:lnTo>
                  <a:lnTo>
                    <a:pt x="8812" y="37054"/>
                  </a:lnTo>
                  <a:lnTo>
                    <a:pt x="8991" y="37195"/>
                  </a:lnTo>
                  <a:lnTo>
                    <a:pt x="9158" y="37348"/>
                  </a:lnTo>
                  <a:lnTo>
                    <a:pt x="9324" y="37502"/>
                  </a:lnTo>
                  <a:lnTo>
                    <a:pt x="9478" y="37681"/>
                  </a:lnTo>
                  <a:lnTo>
                    <a:pt x="9632" y="37848"/>
                  </a:lnTo>
                  <a:lnTo>
                    <a:pt x="9785" y="38040"/>
                  </a:lnTo>
                  <a:lnTo>
                    <a:pt x="9914" y="38232"/>
                  </a:lnTo>
                  <a:lnTo>
                    <a:pt x="10042" y="38437"/>
                  </a:lnTo>
                  <a:lnTo>
                    <a:pt x="10170" y="38642"/>
                  </a:lnTo>
                  <a:lnTo>
                    <a:pt x="10285" y="38860"/>
                  </a:lnTo>
                  <a:lnTo>
                    <a:pt x="10387" y="39090"/>
                  </a:lnTo>
                  <a:lnTo>
                    <a:pt x="10490" y="39321"/>
                  </a:lnTo>
                  <a:lnTo>
                    <a:pt x="10567" y="39564"/>
                  </a:lnTo>
                  <a:lnTo>
                    <a:pt x="10656" y="39807"/>
                  </a:lnTo>
                  <a:lnTo>
                    <a:pt x="10720" y="40051"/>
                  </a:lnTo>
                  <a:lnTo>
                    <a:pt x="10784" y="40307"/>
                  </a:lnTo>
                  <a:lnTo>
                    <a:pt x="10823" y="40563"/>
                  </a:lnTo>
                  <a:lnTo>
                    <a:pt x="10861" y="40832"/>
                  </a:lnTo>
                  <a:lnTo>
                    <a:pt x="10900" y="41101"/>
                  </a:lnTo>
                  <a:lnTo>
                    <a:pt x="10913" y="41370"/>
                  </a:lnTo>
                  <a:lnTo>
                    <a:pt x="10913" y="41652"/>
                  </a:lnTo>
                  <a:lnTo>
                    <a:pt x="10913" y="51065"/>
                  </a:lnTo>
                  <a:lnTo>
                    <a:pt x="10925" y="51168"/>
                  </a:lnTo>
                  <a:lnTo>
                    <a:pt x="10938" y="51258"/>
                  </a:lnTo>
                  <a:lnTo>
                    <a:pt x="10964" y="51360"/>
                  </a:lnTo>
                  <a:lnTo>
                    <a:pt x="10989" y="51450"/>
                  </a:lnTo>
                  <a:lnTo>
                    <a:pt x="11028" y="51527"/>
                  </a:lnTo>
                  <a:lnTo>
                    <a:pt x="11079" y="51616"/>
                  </a:lnTo>
                  <a:lnTo>
                    <a:pt x="11143" y="51680"/>
                  </a:lnTo>
                  <a:lnTo>
                    <a:pt x="11207" y="51757"/>
                  </a:lnTo>
                  <a:lnTo>
                    <a:pt x="11271" y="51821"/>
                  </a:lnTo>
                  <a:lnTo>
                    <a:pt x="11348" y="51872"/>
                  </a:lnTo>
                  <a:lnTo>
                    <a:pt x="11425" y="51924"/>
                  </a:lnTo>
                  <a:lnTo>
                    <a:pt x="11515" y="51962"/>
                  </a:lnTo>
                  <a:lnTo>
                    <a:pt x="11604" y="52000"/>
                  </a:lnTo>
                  <a:lnTo>
                    <a:pt x="11694" y="52013"/>
                  </a:lnTo>
                  <a:lnTo>
                    <a:pt x="11783" y="52039"/>
                  </a:lnTo>
                  <a:lnTo>
                    <a:pt x="11988" y="52039"/>
                  </a:lnTo>
                  <a:lnTo>
                    <a:pt x="12078" y="52013"/>
                  </a:lnTo>
                  <a:lnTo>
                    <a:pt x="12181" y="52000"/>
                  </a:lnTo>
                  <a:lnTo>
                    <a:pt x="12270" y="51962"/>
                  </a:lnTo>
                  <a:lnTo>
                    <a:pt x="12347" y="51924"/>
                  </a:lnTo>
                  <a:lnTo>
                    <a:pt x="12437" y="51872"/>
                  </a:lnTo>
                  <a:lnTo>
                    <a:pt x="12501" y="51821"/>
                  </a:lnTo>
                  <a:lnTo>
                    <a:pt x="12578" y="51757"/>
                  </a:lnTo>
                  <a:lnTo>
                    <a:pt x="12642" y="51680"/>
                  </a:lnTo>
                  <a:lnTo>
                    <a:pt x="12693" y="51616"/>
                  </a:lnTo>
                  <a:lnTo>
                    <a:pt x="12744" y="51527"/>
                  </a:lnTo>
                  <a:lnTo>
                    <a:pt x="12783" y="51450"/>
                  </a:lnTo>
                  <a:lnTo>
                    <a:pt x="12821" y="51360"/>
                  </a:lnTo>
                  <a:lnTo>
                    <a:pt x="12834" y="51258"/>
                  </a:lnTo>
                  <a:lnTo>
                    <a:pt x="12859" y="51168"/>
                  </a:lnTo>
                  <a:lnTo>
                    <a:pt x="12859" y="51065"/>
                  </a:lnTo>
                  <a:lnTo>
                    <a:pt x="12859" y="41652"/>
                  </a:lnTo>
                  <a:lnTo>
                    <a:pt x="12847" y="41267"/>
                  </a:lnTo>
                  <a:lnTo>
                    <a:pt x="12821" y="40896"/>
                  </a:lnTo>
                  <a:lnTo>
                    <a:pt x="12783" y="40537"/>
                  </a:lnTo>
                  <a:lnTo>
                    <a:pt x="12731" y="40179"/>
                  </a:lnTo>
                  <a:lnTo>
                    <a:pt x="12654" y="39820"/>
                  </a:lnTo>
                  <a:lnTo>
                    <a:pt x="12578" y="39474"/>
                  </a:lnTo>
                  <a:lnTo>
                    <a:pt x="12475" y="39141"/>
                  </a:lnTo>
                  <a:lnTo>
                    <a:pt x="12360" y="38808"/>
                  </a:lnTo>
                  <a:lnTo>
                    <a:pt x="12232" y="38475"/>
                  </a:lnTo>
                  <a:lnTo>
                    <a:pt x="12091" y="38168"/>
                  </a:lnTo>
                  <a:lnTo>
                    <a:pt x="11937" y="37861"/>
                  </a:lnTo>
                  <a:lnTo>
                    <a:pt x="11783" y="37566"/>
                  </a:lnTo>
                  <a:lnTo>
                    <a:pt x="11604" y="37271"/>
                  </a:lnTo>
                  <a:lnTo>
                    <a:pt x="11412" y="37002"/>
                  </a:lnTo>
                  <a:lnTo>
                    <a:pt x="11220" y="36733"/>
                  </a:lnTo>
                  <a:lnTo>
                    <a:pt x="11002" y="36477"/>
                  </a:lnTo>
                  <a:lnTo>
                    <a:pt x="10784" y="36234"/>
                  </a:lnTo>
                  <a:lnTo>
                    <a:pt x="10554" y="36003"/>
                  </a:lnTo>
                  <a:lnTo>
                    <a:pt x="10323" y="35786"/>
                  </a:lnTo>
                  <a:lnTo>
                    <a:pt x="10067" y="35581"/>
                  </a:lnTo>
                  <a:lnTo>
                    <a:pt x="9811" y="35401"/>
                  </a:lnTo>
                  <a:lnTo>
                    <a:pt x="9555" y="35222"/>
                  </a:lnTo>
                  <a:lnTo>
                    <a:pt x="9273" y="35056"/>
                  </a:lnTo>
                  <a:lnTo>
                    <a:pt x="9004" y="34915"/>
                  </a:lnTo>
                  <a:lnTo>
                    <a:pt x="8710" y="34787"/>
                  </a:lnTo>
                  <a:lnTo>
                    <a:pt x="8415" y="34671"/>
                  </a:lnTo>
                  <a:lnTo>
                    <a:pt x="8120" y="34569"/>
                  </a:lnTo>
                  <a:lnTo>
                    <a:pt x="7813" y="34479"/>
                  </a:lnTo>
                  <a:lnTo>
                    <a:pt x="7506" y="34415"/>
                  </a:lnTo>
                  <a:lnTo>
                    <a:pt x="7185" y="34377"/>
                  </a:lnTo>
                  <a:lnTo>
                    <a:pt x="6865" y="34351"/>
                  </a:lnTo>
                  <a:lnTo>
                    <a:pt x="6545" y="34338"/>
                  </a:lnTo>
                  <a:lnTo>
                    <a:pt x="6315" y="34338"/>
                  </a:lnTo>
                  <a:lnTo>
                    <a:pt x="6097" y="34326"/>
                  </a:lnTo>
                  <a:lnTo>
                    <a:pt x="5866" y="34313"/>
                  </a:lnTo>
                  <a:lnTo>
                    <a:pt x="5649" y="34274"/>
                  </a:lnTo>
                  <a:lnTo>
                    <a:pt x="5431" y="34223"/>
                  </a:lnTo>
                  <a:lnTo>
                    <a:pt x="5226" y="34172"/>
                  </a:lnTo>
                  <a:lnTo>
                    <a:pt x="5021" y="34095"/>
                  </a:lnTo>
                  <a:lnTo>
                    <a:pt x="4816" y="34005"/>
                  </a:lnTo>
                  <a:lnTo>
                    <a:pt x="4611" y="33916"/>
                  </a:lnTo>
                  <a:lnTo>
                    <a:pt x="4419" y="33800"/>
                  </a:lnTo>
                  <a:lnTo>
                    <a:pt x="4227" y="33685"/>
                  </a:lnTo>
                  <a:lnTo>
                    <a:pt x="4048" y="33557"/>
                  </a:lnTo>
                  <a:lnTo>
                    <a:pt x="3868" y="33416"/>
                  </a:lnTo>
                  <a:lnTo>
                    <a:pt x="3702" y="33275"/>
                  </a:lnTo>
                  <a:lnTo>
                    <a:pt x="3535" y="33109"/>
                  </a:lnTo>
                  <a:lnTo>
                    <a:pt x="3382" y="32942"/>
                  </a:lnTo>
                  <a:lnTo>
                    <a:pt x="3228" y="32763"/>
                  </a:lnTo>
                  <a:lnTo>
                    <a:pt x="3074" y="32571"/>
                  </a:lnTo>
                  <a:lnTo>
                    <a:pt x="2946" y="32379"/>
                  </a:lnTo>
                  <a:lnTo>
                    <a:pt x="2818" y="32174"/>
                  </a:lnTo>
                  <a:lnTo>
                    <a:pt x="2690" y="31969"/>
                  </a:lnTo>
                  <a:lnTo>
                    <a:pt x="2575" y="31751"/>
                  </a:lnTo>
                  <a:lnTo>
                    <a:pt x="2472" y="31521"/>
                  </a:lnTo>
                  <a:lnTo>
                    <a:pt x="2370" y="31290"/>
                  </a:lnTo>
                  <a:lnTo>
                    <a:pt x="2280" y="31060"/>
                  </a:lnTo>
                  <a:lnTo>
                    <a:pt x="2203" y="30816"/>
                  </a:lnTo>
                  <a:lnTo>
                    <a:pt x="2139" y="30560"/>
                  </a:lnTo>
                  <a:lnTo>
                    <a:pt x="2075" y="30304"/>
                  </a:lnTo>
                  <a:lnTo>
                    <a:pt x="2037" y="30048"/>
                  </a:lnTo>
                  <a:lnTo>
                    <a:pt x="1998" y="29792"/>
                  </a:lnTo>
                  <a:lnTo>
                    <a:pt x="1960" y="29523"/>
                  </a:lnTo>
                  <a:lnTo>
                    <a:pt x="1947" y="29241"/>
                  </a:lnTo>
                  <a:lnTo>
                    <a:pt x="1947" y="28972"/>
                  </a:lnTo>
                  <a:lnTo>
                    <a:pt x="1947" y="23067"/>
                  </a:lnTo>
                  <a:lnTo>
                    <a:pt x="1947" y="22798"/>
                  </a:lnTo>
                  <a:lnTo>
                    <a:pt x="1960" y="22529"/>
                  </a:lnTo>
                  <a:lnTo>
                    <a:pt x="1998" y="22260"/>
                  </a:lnTo>
                  <a:lnTo>
                    <a:pt x="2037" y="21992"/>
                  </a:lnTo>
                  <a:lnTo>
                    <a:pt x="2075" y="21735"/>
                  </a:lnTo>
                  <a:lnTo>
                    <a:pt x="2139" y="21479"/>
                  </a:lnTo>
                  <a:lnTo>
                    <a:pt x="2203" y="21223"/>
                  </a:lnTo>
                  <a:lnTo>
                    <a:pt x="2280" y="20980"/>
                  </a:lnTo>
                  <a:lnTo>
                    <a:pt x="2370" y="20749"/>
                  </a:lnTo>
                  <a:lnTo>
                    <a:pt x="2472" y="20519"/>
                  </a:lnTo>
                  <a:lnTo>
                    <a:pt x="2575" y="20288"/>
                  </a:lnTo>
                  <a:lnTo>
                    <a:pt x="2690" y="20070"/>
                  </a:lnTo>
                  <a:lnTo>
                    <a:pt x="2818" y="19865"/>
                  </a:lnTo>
                  <a:lnTo>
                    <a:pt x="2946" y="19660"/>
                  </a:lnTo>
                  <a:lnTo>
                    <a:pt x="3074" y="19468"/>
                  </a:lnTo>
                  <a:lnTo>
                    <a:pt x="3228" y="19276"/>
                  </a:lnTo>
                  <a:lnTo>
                    <a:pt x="3382" y="19097"/>
                  </a:lnTo>
                  <a:lnTo>
                    <a:pt x="3535" y="18930"/>
                  </a:lnTo>
                  <a:lnTo>
                    <a:pt x="3702" y="18777"/>
                  </a:lnTo>
                  <a:lnTo>
                    <a:pt x="3868" y="18623"/>
                  </a:lnTo>
                  <a:lnTo>
                    <a:pt x="4048" y="18482"/>
                  </a:lnTo>
                  <a:lnTo>
                    <a:pt x="4227" y="18354"/>
                  </a:lnTo>
                  <a:lnTo>
                    <a:pt x="4419" y="18239"/>
                  </a:lnTo>
                  <a:lnTo>
                    <a:pt x="4611" y="18124"/>
                  </a:lnTo>
                  <a:lnTo>
                    <a:pt x="4816" y="18034"/>
                  </a:lnTo>
                  <a:lnTo>
                    <a:pt x="5021" y="17944"/>
                  </a:lnTo>
                  <a:lnTo>
                    <a:pt x="5226" y="17880"/>
                  </a:lnTo>
                  <a:lnTo>
                    <a:pt x="5431" y="17816"/>
                  </a:lnTo>
                  <a:lnTo>
                    <a:pt x="5649" y="17765"/>
                  </a:lnTo>
                  <a:lnTo>
                    <a:pt x="5866" y="17739"/>
                  </a:lnTo>
                  <a:lnTo>
                    <a:pt x="6097" y="17714"/>
                  </a:lnTo>
                  <a:lnTo>
                    <a:pt x="6315" y="17701"/>
                  </a:lnTo>
                  <a:lnTo>
                    <a:pt x="6865" y="17701"/>
                  </a:lnTo>
                  <a:lnTo>
                    <a:pt x="7185" y="17662"/>
                  </a:lnTo>
                  <a:lnTo>
                    <a:pt x="7506" y="17624"/>
                  </a:lnTo>
                  <a:lnTo>
                    <a:pt x="7813" y="17560"/>
                  </a:lnTo>
                  <a:lnTo>
                    <a:pt x="8120" y="17470"/>
                  </a:lnTo>
                  <a:lnTo>
                    <a:pt x="8415" y="17381"/>
                  </a:lnTo>
                  <a:lnTo>
                    <a:pt x="8710" y="17265"/>
                  </a:lnTo>
                  <a:lnTo>
                    <a:pt x="9004" y="17125"/>
                  </a:lnTo>
                  <a:lnTo>
                    <a:pt x="9273" y="16984"/>
                  </a:lnTo>
                  <a:lnTo>
                    <a:pt x="9555" y="16817"/>
                  </a:lnTo>
                  <a:lnTo>
                    <a:pt x="9811" y="16651"/>
                  </a:lnTo>
                  <a:lnTo>
                    <a:pt x="10067" y="16459"/>
                  </a:lnTo>
                  <a:lnTo>
                    <a:pt x="10323" y="16254"/>
                  </a:lnTo>
                  <a:lnTo>
                    <a:pt x="10554" y="16036"/>
                  </a:lnTo>
                  <a:lnTo>
                    <a:pt x="10784" y="15805"/>
                  </a:lnTo>
                  <a:lnTo>
                    <a:pt x="11002" y="15562"/>
                  </a:lnTo>
                  <a:lnTo>
                    <a:pt x="11220" y="15306"/>
                  </a:lnTo>
                  <a:lnTo>
                    <a:pt x="11412" y="15050"/>
                  </a:lnTo>
                  <a:lnTo>
                    <a:pt x="11604" y="14768"/>
                  </a:lnTo>
                  <a:lnTo>
                    <a:pt x="11783" y="14486"/>
                  </a:lnTo>
                  <a:lnTo>
                    <a:pt x="11937" y="14179"/>
                  </a:lnTo>
                  <a:lnTo>
                    <a:pt x="12091" y="13884"/>
                  </a:lnTo>
                  <a:lnTo>
                    <a:pt x="12232" y="13564"/>
                  </a:lnTo>
                  <a:lnTo>
                    <a:pt x="12360" y="13244"/>
                  </a:lnTo>
                  <a:lnTo>
                    <a:pt x="12475" y="12911"/>
                  </a:lnTo>
                  <a:lnTo>
                    <a:pt x="12578" y="12565"/>
                  </a:lnTo>
                  <a:lnTo>
                    <a:pt x="12654" y="12219"/>
                  </a:lnTo>
                  <a:lnTo>
                    <a:pt x="12731" y="11873"/>
                  </a:lnTo>
                  <a:lnTo>
                    <a:pt x="12783" y="11515"/>
                  </a:lnTo>
                  <a:lnTo>
                    <a:pt x="12821" y="11143"/>
                  </a:lnTo>
                  <a:lnTo>
                    <a:pt x="12847" y="10772"/>
                  </a:lnTo>
                  <a:lnTo>
                    <a:pt x="12859" y="10400"/>
                  </a:lnTo>
                  <a:lnTo>
                    <a:pt x="12859" y="974"/>
                  </a:lnTo>
                  <a:lnTo>
                    <a:pt x="12859" y="871"/>
                  </a:lnTo>
                  <a:lnTo>
                    <a:pt x="12834" y="782"/>
                  </a:lnTo>
                  <a:lnTo>
                    <a:pt x="12821" y="692"/>
                  </a:lnTo>
                  <a:lnTo>
                    <a:pt x="12783" y="602"/>
                  </a:lnTo>
                  <a:lnTo>
                    <a:pt x="12744" y="513"/>
                  </a:lnTo>
                  <a:lnTo>
                    <a:pt x="12693" y="436"/>
                  </a:lnTo>
                  <a:lnTo>
                    <a:pt x="12642" y="359"/>
                  </a:lnTo>
                  <a:lnTo>
                    <a:pt x="12578" y="282"/>
                  </a:lnTo>
                  <a:lnTo>
                    <a:pt x="12501" y="231"/>
                  </a:lnTo>
                  <a:lnTo>
                    <a:pt x="12437" y="167"/>
                  </a:lnTo>
                  <a:lnTo>
                    <a:pt x="12347" y="116"/>
                  </a:lnTo>
                  <a:lnTo>
                    <a:pt x="12270" y="77"/>
                  </a:lnTo>
                  <a:lnTo>
                    <a:pt x="12181" y="52"/>
                  </a:lnTo>
                  <a:lnTo>
                    <a:pt x="12078" y="26"/>
                  </a:lnTo>
                  <a:lnTo>
                    <a:pt x="11988" y="13"/>
                  </a:lnTo>
                  <a:lnTo>
                    <a:pt x="1188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rot="5400000">
              <a:off x="4514160" y="2219528"/>
              <a:ext cx="239118" cy="239200"/>
            </a:xfrm>
            <a:custGeom>
              <a:avLst/>
              <a:gdLst/>
              <a:ahLst/>
              <a:cxnLst/>
              <a:rect l="l" t="t" r="r" b="b"/>
              <a:pathLst>
                <a:path w="2908" h="2909" extrusionOk="0">
                  <a:moveTo>
                    <a:pt x="1448" y="1"/>
                  </a:moveTo>
                  <a:lnTo>
                    <a:pt x="1307" y="14"/>
                  </a:lnTo>
                  <a:lnTo>
                    <a:pt x="1153" y="26"/>
                  </a:lnTo>
                  <a:lnTo>
                    <a:pt x="1025" y="65"/>
                  </a:lnTo>
                  <a:lnTo>
                    <a:pt x="884" y="116"/>
                  </a:lnTo>
                  <a:lnTo>
                    <a:pt x="756" y="180"/>
                  </a:lnTo>
                  <a:lnTo>
                    <a:pt x="641" y="244"/>
                  </a:lnTo>
                  <a:lnTo>
                    <a:pt x="526" y="334"/>
                  </a:lnTo>
                  <a:lnTo>
                    <a:pt x="423" y="423"/>
                  </a:lnTo>
                  <a:lnTo>
                    <a:pt x="333" y="526"/>
                  </a:lnTo>
                  <a:lnTo>
                    <a:pt x="244" y="641"/>
                  </a:lnTo>
                  <a:lnTo>
                    <a:pt x="167" y="756"/>
                  </a:lnTo>
                  <a:lnTo>
                    <a:pt x="116" y="884"/>
                  </a:lnTo>
                  <a:lnTo>
                    <a:pt x="65" y="1025"/>
                  </a:lnTo>
                  <a:lnTo>
                    <a:pt x="26" y="1166"/>
                  </a:lnTo>
                  <a:lnTo>
                    <a:pt x="0" y="1307"/>
                  </a:lnTo>
                  <a:lnTo>
                    <a:pt x="0" y="1461"/>
                  </a:lnTo>
                  <a:lnTo>
                    <a:pt x="0" y="1602"/>
                  </a:lnTo>
                  <a:lnTo>
                    <a:pt x="26" y="1755"/>
                  </a:lnTo>
                  <a:lnTo>
                    <a:pt x="65" y="1883"/>
                  </a:lnTo>
                  <a:lnTo>
                    <a:pt x="116" y="2024"/>
                  </a:lnTo>
                  <a:lnTo>
                    <a:pt x="167" y="2152"/>
                  </a:lnTo>
                  <a:lnTo>
                    <a:pt x="244" y="2268"/>
                  </a:lnTo>
                  <a:lnTo>
                    <a:pt x="333" y="2383"/>
                  </a:lnTo>
                  <a:lnTo>
                    <a:pt x="423" y="2485"/>
                  </a:lnTo>
                  <a:lnTo>
                    <a:pt x="526" y="2575"/>
                  </a:lnTo>
                  <a:lnTo>
                    <a:pt x="641" y="2665"/>
                  </a:lnTo>
                  <a:lnTo>
                    <a:pt x="756" y="2742"/>
                  </a:lnTo>
                  <a:lnTo>
                    <a:pt x="884" y="2793"/>
                  </a:lnTo>
                  <a:lnTo>
                    <a:pt x="1025" y="2844"/>
                  </a:lnTo>
                  <a:lnTo>
                    <a:pt x="1153" y="2882"/>
                  </a:lnTo>
                  <a:lnTo>
                    <a:pt x="1307" y="2908"/>
                  </a:lnTo>
                  <a:lnTo>
                    <a:pt x="1601" y="2908"/>
                  </a:lnTo>
                  <a:lnTo>
                    <a:pt x="1742" y="2882"/>
                  </a:lnTo>
                  <a:lnTo>
                    <a:pt x="1883" y="2844"/>
                  </a:lnTo>
                  <a:lnTo>
                    <a:pt x="2024" y="2793"/>
                  </a:lnTo>
                  <a:lnTo>
                    <a:pt x="2139" y="2742"/>
                  </a:lnTo>
                  <a:lnTo>
                    <a:pt x="2267" y="2665"/>
                  </a:lnTo>
                  <a:lnTo>
                    <a:pt x="2383" y="2575"/>
                  </a:lnTo>
                  <a:lnTo>
                    <a:pt x="2485" y="2485"/>
                  </a:lnTo>
                  <a:lnTo>
                    <a:pt x="2575" y="2383"/>
                  </a:lnTo>
                  <a:lnTo>
                    <a:pt x="2665" y="2268"/>
                  </a:lnTo>
                  <a:lnTo>
                    <a:pt x="2729" y="2152"/>
                  </a:lnTo>
                  <a:lnTo>
                    <a:pt x="2793" y="2024"/>
                  </a:lnTo>
                  <a:lnTo>
                    <a:pt x="2844" y="1883"/>
                  </a:lnTo>
                  <a:lnTo>
                    <a:pt x="2882" y="1755"/>
                  </a:lnTo>
                  <a:lnTo>
                    <a:pt x="2895" y="1602"/>
                  </a:lnTo>
                  <a:lnTo>
                    <a:pt x="2908" y="1461"/>
                  </a:lnTo>
                  <a:lnTo>
                    <a:pt x="2895" y="1307"/>
                  </a:lnTo>
                  <a:lnTo>
                    <a:pt x="2882" y="1166"/>
                  </a:lnTo>
                  <a:lnTo>
                    <a:pt x="2844" y="1025"/>
                  </a:lnTo>
                  <a:lnTo>
                    <a:pt x="2793" y="884"/>
                  </a:lnTo>
                  <a:lnTo>
                    <a:pt x="2729" y="756"/>
                  </a:lnTo>
                  <a:lnTo>
                    <a:pt x="2665" y="641"/>
                  </a:lnTo>
                  <a:lnTo>
                    <a:pt x="2575" y="526"/>
                  </a:lnTo>
                  <a:lnTo>
                    <a:pt x="2485" y="423"/>
                  </a:lnTo>
                  <a:lnTo>
                    <a:pt x="2383" y="334"/>
                  </a:lnTo>
                  <a:lnTo>
                    <a:pt x="2267" y="244"/>
                  </a:lnTo>
                  <a:lnTo>
                    <a:pt x="2139" y="180"/>
                  </a:lnTo>
                  <a:lnTo>
                    <a:pt x="2024" y="116"/>
                  </a:lnTo>
                  <a:lnTo>
                    <a:pt x="1883" y="65"/>
                  </a:lnTo>
                  <a:lnTo>
                    <a:pt x="1742" y="26"/>
                  </a:lnTo>
                  <a:lnTo>
                    <a:pt x="1601"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rot="5400000">
              <a:off x="5969994" y="2734931"/>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rot="5400000">
              <a:off x="3819384" y="2536551"/>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rot="5400000">
              <a:off x="2775274" y="2524387"/>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3" name="Google Shape;303;p17"/>
          <p:cNvCxnSpPr>
            <a:stCxn id="263" idx="3"/>
            <a:endCxn id="300" idx="2"/>
          </p:cNvCxnSpPr>
          <p:nvPr/>
        </p:nvCxnSpPr>
        <p:spPr>
          <a:xfrm>
            <a:off x="2952825" y="1498825"/>
            <a:ext cx="134100" cy="1236000"/>
          </a:xfrm>
          <a:prstGeom prst="bentConnector2">
            <a:avLst/>
          </a:prstGeom>
          <a:noFill/>
          <a:ln w="9525" cap="flat" cmpd="sng">
            <a:solidFill>
              <a:schemeClr val="dk2"/>
            </a:solidFill>
            <a:prstDash val="solid"/>
            <a:round/>
            <a:headEnd type="none" w="med" len="med"/>
            <a:tailEnd type="oval" w="med" len="med"/>
          </a:ln>
        </p:spPr>
      </p:cxnSp>
      <p:cxnSp>
        <p:nvCxnSpPr>
          <p:cNvPr id="304" name="Google Shape;304;p17"/>
          <p:cNvCxnSpPr>
            <a:stCxn id="258" idx="3"/>
            <a:endCxn id="301" idx="2"/>
          </p:cNvCxnSpPr>
          <p:nvPr/>
        </p:nvCxnSpPr>
        <p:spPr>
          <a:xfrm flipH="1">
            <a:off x="5237550" y="1498825"/>
            <a:ext cx="429900" cy="1037700"/>
          </a:xfrm>
          <a:prstGeom prst="bentConnector4">
            <a:avLst>
              <a:gd name="adj1" fmla="val -55391"/>
              <a:gd name="adj2" fmla="val 66451"/>
            </a:avLst>
          </a:prstGeom>
          <a:noFill/>
          <a:ln w="9525" cap="flat" cmpd="sng">
            <a:solidFill>
              <a:schemeClr val="dk2"/>
            </a:solidFill>
            <a:prstDash val="solid"/>
            <a:round/>
            <a:headEnd type="none" w="med" len="med"/>
            <a:tailEnd type="oval" w="med" len="med"/>
          </a:ln>
        </p:spPr>
      </p:cxnSp>
      <p:cxnSp>
        <p:nvCxnSpPr>
          <p:cNvPr id="305" name="Google Shape;305;p17"/>
          <p:cNvCxnSpPr>
            <a:stCxn id="268" idx="3"/>
            <a:endCxn id="302" idx="4"/>
          </p:cNvCxnSpPr>
          <p:nvPr/>
        </p:nvCxnSpPr>
        <p:spPr>
          <a:xfrm flipH="1">
            <a:off x="6368775" y="1498825"/>
            <a:ext cx="2013300" cy="1112700"/>
          </a:xfrm>
          <a:prstGeom prst="bentConnector3">
            <a:avLst>
              <a:gd name="adj1" fmla="val -11828"/>
            </a:avLst>
          </a:prstGeom>
          <a:noFill/>
          <a:ln w="9525" cap="flat" cmpd="sng">
            <a:solidFill>
              <a:schemeClr val="dk2"/>
            </a:solidFill>
            <a:prstDash val="solid"/>
            <a:round/>
            <a:headEnd type="none" w="med" len="med"/>
            <a:tailEnd type="oval" w="med" len="med"/>
          </a:ln>
        </p:spPr>
      </p:cxnSp>
      <p:pic>
        <p:nvPicPr>
          <p:cNvPr id="306" name="Google Shape;306;p17"/>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Information about Dataset</a:t>
            </a:r>
            <a:endParaRPr sz="4200" dirty="0"/>
          </a:p>
        </p:txBody>
      </p:sp>
      <p:pic>
        <p:nvPicPr>
          <p:cNvPr id="312" name="Google Shape;312;p18"/>
          <p:cNvPicPr preferRelativeResize="0"/>
          <p:nvPr/>
        </p:nvPicPr>
        <p:blipFill>
          <a:blip r:embed="rId3">
            <a:alphaModFix/>
          </a:blip>
          <a:stretch>
            <a:fillRect/>
          </a:stretch>
        </p:blipFill>
        <p:spPr>
          <a:xfrm>
            <a:off x="420750" y="992925"/>
            <a:ext cx="4887625" cy="3908700"/>
          </a:xfrm>
          <a:prstGeom prst="rect">
            <a:avLst/>
          </a:prstGeom>
          <a:noFill/>
          <a:ln>
            <a:noFill/>
          </a:ln>
        </p:spPr>
      </p:pic>
      <p:sp>
        <p:nvSpPr>
          <p:cNvPr id="313" name="Google Shape;313;p18"/>
          <p:cNvSpPr txBox="1"/>
          <p:nvPr/>
        </p:nvSpPr>
        <p:spPr>
          <a:xfrm>
            <a:off x="5939625" y="1198650"/>
            <a:ext cx="2907300" cy="37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Source:</a:t>
            </a:r>
            <a:r>
              <a:rPr lang="en" u="sng">
                <a:solidFill>
                  <a:srgbClr val="1155CC"/>
                </a:solidFill>
                <a:latin typeface="Roboto"/>
                <a:ea typeface="Roboto"/>
                <a:cs typeface="Roboto"/>
                <a:sym typeface="Roboto"/>
                <a:hlinkClick r:id="rId4">
                  <a:extLst>
                    <a:ext uri="{A12FA001-AC4F-418D-AE19-62706E023703}">
                      <ahyp:hlinkClr xmlns:ahyp="http://schemas.microsoft.com/office/drawing/2018/hyperlinkcolor" val="tx"/>
                    </a:ext>
                  </a:extLst>
                </a:hlinkClick>
              </a:rPr>
              <a:t>Amazon alexa dataset</a:t>
            </a:r>
            <a:endParaRPr>
              <a:solidFill>
                <a:srgbClr val="1155CC"/>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From Kaggle datasource</a:t>
            </a:r>
            <a:endParaRPr>
              <a:solidFill>
                <a:schemeClr val="dk1"/>
              </a:solidFill>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rPr>
              <a:t>This dataset consists of a nearly 3000 Amazon customer reviews (input text), star ratings, date of review, variant and feedback of various amazon Alexa products like Alexa Echo, Echo dots, Alexa Firesticks etc. for learning how to train Machine for sentiment analysis</a:t>
            </a:r>
            <a:endParaRPr sz="1050">
              <a:solidFill>
                <a:srgbClr val="3C4043"/>
              </a:solidFill>
              <a:highlight>
                <a:srgbClr val="FFFFFF"/>
              </a:highlight>
            </a:endParaRPr>
          </a:p>
          <a:p>
            <a:pPr marL="0" lvl="0" indent="0" algn="l" rtl="0">
              <a:spcBef>
                <a:spcPts val="0"/>
              </a:spcBef>
              <a:spcAft>
                <a:spcPts val="0"/>
              </a:spcAft>
              <a:buNone/>
            </a:pPr>
            <a:endParaRPr sz="1050">
              <a:solidFill>
                <a:srgbClr val="3C4043"/>
              </a:solidFill>
              <a:highlight>
                <a:srgbClr val="FFFFFF"/>
              </a:highlight>
            </a:endParaRPr>
          </a:p>
          <a:p>
            <a:pPr marL="0" lvl="0" indent="0" algn="l" rtl="0">
              <a:spcBef>
                <a:spcPts val="0"/>
              </a:spcBef>
              <a:spcAft>
                <a:spcPts val="0"/>
              </a:spcAft>
              <a:buNone/>
            </a:pPr>
            <a:endParaRPr sz="1050">
              <a:solidFill>
                <a:srgbClr val="3C4043"/>
              </a:solidFill>
              <a:highlight>
                <a:srgbClr val="FFFFFF"/>
              </a:highlight>
            </a:endParaRPr>
          </a:p>
        </p:txBody>
      </p:sp>
      <p:pic>
        <p:nvPicPr>
          <p:cNvPr id="314" name="Google Shape;314;p18"/>
          <p:cNvPicPr preferRelativeResize="0"/>
          <p:nvPr/>
        </p:nvPicPr>
        <p:blipFill>
          <a:blip r:embed="rId5">
            <a:alphaModFix/>
          </a:blip>
          <a:stretch>
            <a:fillRect/>
          </a:stretch>
        </p:blipFill>
        <p:spPr>
          <a:xfrm>
            <a:off x="6346025" y="2944225"/>
            <a:ext cx="2438176" cy="1957401"/>
          </a:xfrm>
          <a:prstGeom prst="rect">
            <a:avLst/>
          </a:prstGeom>
          <a:noFill/>
          <a:ln>
            <a:noFill/>
          </a:ln>
        </p:spPr>
      </p:pic>
      <p:pic>
        <p:nvPicPr>
          <p:cNvPr id="315" name="Google Shape;315;p18"/>
          <p:cNvPicPr preferRelativeResize="0"/>
          <p:nvPr/>
        </p:nvPicPr>
        <p:blipFill>
          <a:blip r:embed="rId6">
            <a:alphaModFix/>
          </a:blip>
          <a:stretch>
            <a:fillRect/>
          </a:stretch>
        </p:blipFill>
        <p:spPr>
          <a:xfrm>
            <a:off x="6628400" y="0"/>
            <a:ext cx="2515599" cy="93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a:t>Why Exploratory Data Analysis ?</a:t>
            </a:r>
            <a:endParaRPr sz="3800"/>
          </a:p>
        </p:txBody>
      </p:sp>
      <p:grpSp>
        <p:nvGrpSpPr>
          <p:cNvPr id="321" name="Google Shape;321;p19"/>
          <p:cNvGrpSpPr/>
          <p:nvPr/>
        </p:nvGrpSpPr>
        <p:grpSpPr>
          <a:xfrm>
            <a:off x="3213883" y="1981186"/>
            <a:ext cx="2716242" cy="2750745"/>
            <a:chOff x="457200" y="1485900"/>
            <a:chExt cx="3205384" cy="3246100"/>
          </a:xfrm>
        </p:grpSpPr>
        <p:sp>
          <p:nvSpPr>
            <p:cNvPr id="322" name="Google Shape;322;p19"/>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9"/>
          <p:cNvGrpSpPr/>
          <p:nvPr/>
        </p:nvGrpSpPr>
        <p:grpSpPr>
          <a:xfrm>
            <a:off x="4095775" y="2496725"/>
            <a:ext cx="483000" cy="483000"/>
            <a:chOff x="4095775" y="2496725"/>
            <a:chExt cx="483000" cy="483000"/>
          </a:xfrm>
        </p:grpSpPr>
        <p:sp>
          <p:nvSpPr>
            <p:cNvPr id="369" name="Google Shape;369;p19"/>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2" name="Google Shape;372;p19"/>
          <p:cNvCxnSpPr>
            <a:stCxn id="373" idx="2"/>
            <a:endCxn id="369" idx="0"/>
          </p:cNvCxnSpPr>
          <p:nvPr/>
        </p:nvCxnSpPr>
        <p:spPr>
          <a:xfrm rot="5400000">
            <a:off x="4156375" y="2081225"/>
            <a:ext cx="596400" cy="234600"/>
          </a:xfrm>
          <a:prstGeom prst="bentConnector3">
            <a:avLst>
              <a:gd name="adj1" fmla="val 50000"/>
            </a:avLst>
          </a:prstGeom>
          <a:noFill/>
          <a:ln w="9525" cap="flat" cmpd="sng">
            <a:solidFill>
              <a:schemeClr val="accent6"/>
            </a:solidFill>
            <a:prstDash val="dash"/>
            <a:round/>
            <a:headEnd type="oval" w="med" len="med"/>
            <a:tailEnd type="none" w="med" len="med"/>
          </a:ln>
        </p:spPr>
      </p:cxnSp>
      <p:grpSp>
        <p:nvGrpSpPr>
          <p:cNvPr id="374" name="Google Shape;374;p19"/>
          <p:cNvGrpSpPr/>
          <p:nvPr/>
        </p:nvGrpSpPr>
        <p:grpSpPr>
          <a:xfrm>
            <a:off x="0" y="961538"/>
            <a:ext cx="4423800" cy="824613"/>
            <a:chOff x="457200" y="959300"/>
            <a:chExt cx="4423800" cy="824613"/>
          </a:xfrm>
        </p:grpSpPr>
        <p:grpSp>
          <p:nvGrpSpPr>
            <p:cNvPr id="375" name="Google Shape;375;p19"/>
            <p:cNvGrpSpPr/>
            <p:nvPr/>
          </p:nvGrpSpPr>
          <p:grpSpPr>
            <a:xfrm>
              <a:off x="914400" y="959313"/>
              <a:ext cx="3966600" cy="824600"/>
              <a:chOff x="457200" y="959313"/>
              <a:chExt cx="3966600" cy="824600"/>
            </a:xfrm>
          </p:grpSpPr>
          <p:sp>
            <p:nvSpPr>
              <p:cNvPr id="376" name="Google Shape;376;p19"/>
              <p:cNvSpPr txBox="1"/>
              <p:nvPr/>
            </p:nvSpPr>
            <p:spPr>
              <a:xfrm>
                <a:off x="457200" y="959313"/>
                <a:ext cx="3509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Understanding the label distribution</a:t>
                </a:r>
                <a:endParaRPr sz="1800" b="1">
                  <a:latin typeface="Fira Sans Extra Condensed"/>
                  <a:ea typeface="Fira Sans Extra Condensed"/>
                  <a:cs typeface="Fira Sans Extra Condensed"/>
                  <a:sym typeface="Fira Sans Extra Condensed"/>
                </a:endParaRPr>
              </a:p>
            </p:txBody>
          </p:sp>
          <p:sp>
            <p:nvSpPr>
              <p:cNvPr id="377" name="Google Shape;377;p19"/>
              <p:cNvSpPr txBox="1"/>
              <p:nvPr/>
            </p:nvSpPr>
            <p:spPr>
              <a:xfrm>
                <a:off x="457200" y="1300913"/>
                <a:ext cx="39666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The pie chart and count plot help you visually understand the distribution of sentiment labels</a:t>
                </a:r>
                <a:endParaRPr>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in your dataset</a:t>
                </a:r>
                <a:endParaRPr>
                  <a:solidFill>
                    <a:srgbClr val="000000"/>
                  </a:solidFill>
                  <a:latin typeface="Fira Sans Extra Condensed"/>
                  <a:ea typeface="Fira Sans Extra Condensed"/>
                  <a:cs typeface="Fira Sans Extra Condensed"/>
                  <a:sym typeface="Fira Sans Extra Condensed"/>
                </a:endParaRPr>
              </a:p>
            </p:txBody>
          </p:sp>
        </p:grpSp>
        <p:sp>
          <p:nvSpPr>
            <p:cNvPr id="378" name="Google Shape;378;p19"/>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379" name="Google Shape;379;p19"/>
          <p:cNvGrpSpPr/>
          <p:nvPr/>
        </p:nvGrpSpPr>
        <p:grpSpPr>
          <a:xfrm>
            <a:off x="0" y="3351300"/>
            <a:ext cx="4633500" cy="824600"/>
            <a:chOff x="457200" y="3351300"/>
            <a:chExt cx="4633500" cy="824600"/>
          </a:xfrm>
        </p:grpSpPr>
        <p:grpSp>
          <p:nvGrpSpPr>
            <p:cNvPr id="380" name="Google Shape;380;p19"/>
            <p:cNvGrpSpPr/>
            <p:nvPr/>
          </p:nvGrpSpPr>
          <p:grpSpPr>
            <a:xfrm>
              <a:off x="914400" y="3351300"/>
              <a:ext cx="4176300" cy="824600"/>
              <a:chOff x="457200" y="3365950"/>
              <a:chExt cx="4176300" cy="824600"/>
            </a:xfrm>
          </p:grpSpPr>
          <p:sp>
            <p:nvSpPr>
              <p:cNvPr id="381" name="Google Shape;381;p19"/>
              <p:cNvSpPr txBox="1"/>
              <p:nvPr/>
            </p:nvSpPr>
            <p:spPr>
              <a:xfrm>
                <a:off x="457200" y="3365950"/>
                <a:ext cx="4176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Decision making for Preprocessing</a:t>
                </a:r>
                <a:endParaRPr sz="1800" b="1">
                  <a:solidFill>
                    <a:srgbClr val="000000"/>
                  </a:solidFill>
                  <a:latin typeface="Fira Sans Extra Condensed"/>
                  <a:ea typeface="Fira Sans Extra Condensed"/>
                  <a:cs typeface="Fira Sans Extra Condensed"/>
                  <a:sym typeface="Fira Sans Extra Condensed"/>
                </a:endParaRPr>
              </a:p>
            </p:txBody>
          </p:sp>
          <p:sp>
            <p:nvSpPr>
              <p:cNvPr id="382" name="Google Shape;382;p19"/>
              <p:cNvSpPr txBox="1"/>
              <p:nvPr/>
            </p:nvSpPr>
            <p:spPr>
              <a:xfrm>
                <a:off x="457200" y="3707550"/>
                <a:ext cx="25182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The insights gained from EDA can guide your decisions regarding data preprocessing.</a:t>
                </a:r>
                <a:endParaRPr>
                  <a:solidFill>
                    <a:srgbClr val="000000"/>
                  </a:solidFill>
                  <a:latin typeface="Fira Sans Extra Condensed"/>
                  <a:ea typeface="Fira Sans Extra Condensed"/>
                  <a:cs typeface="Fira Sans Extra Condensed"/>
                  <a:sym typeface="Fira Sans Extra Condensed"/>
                </a:endParaRPr>
              </a:p>
            </p:txBody>
          </p:sp>
        </p:grpSp>
        <p:sp>
          <p:nvSpPr>
            <p:cNvPr id="383" name="Google Shape;383;p19"/>
            <p:cNvSpPr txBox="1"/>
            <p:nvPr/>
          </p:nvSpPr>
          <p:spPr>
            <a:xfrm>
              <a:off x="457200" y="3351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384" name="Google Shape;384;p19"/>
          <p:cNvGrpSpPr/>
          <p:nvPr/>
        </p:nvGrpSpPr>
        <p:grpSpPr>
          <a:xfrm>
            <a:off x="0" y="2117200"/>
            <a:ext cx="3151800" cy="824650"/>
            <a:chOff x="457200" y="1964800"/>
            <a:chExt cx="3151800" cy="824650"/>
          </a:xfrm>
        </p:grpSpPr>
        <p:grpSp>
          <p:nvGrpSpPr>
            <p:cNvPr id="385" name="Google Shape;385;p19"/>
            <p:cNvGrpSpPr/>
            <p:nvPr/>
          </p:nvGrpSpPr>
          <p:grpSpPr>
            <a:xfrm>
              <a:off x="457200" y="1964800"/>
              <a:ext cx="3151800" cy="824650"/>
              <a:chOff x="0" y="2087425"/>
              <a:chExt cx="3151800" cy="824650"/>
            </a:xfrm>
          </p:grpSpPr>
          <p:sp>
            <p:nvSpPr>
              <p:cNvPr id="386" name="Google Shape;386;p19"/>
              <p:cNvSpPr txBox="1"/>
              <p:nvPr/>
            </p:nvSpPr>
            <p:spPr>
              <a:xfrm>
                <a:off x="457200" y="2087425"/>
                <a:ext cx="2518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Quality Assessment</a:t>
                </a:r>
                <a:endParaRPr sz="1800" b="1">
                  <a:solidFill>
                    <a:srgbClr val="000000"/>
                  </a:solidFill>
                  <a:latin typeface="Fira Sans Extra Condensed"/>
                  <a:ea typeface="Fira Sans Extra Condensed"/>
                  <a:cs typeface="Fira Sans Extra Condensed"/>
                  <a:sym typeface="Fira Sans Extra Condensed"/>
                </a:endParaRPr>
              </a:p>
            </p:txBody>
          </p:sp>
          <p:sp>
            <p:nvSpPr>
              <p:cNvPr id="387" name="Google Shape;387;p19"/>
              <p:cNvSpPr txBox="1"/>
              <p:nvPr/>
            </p:nvSpPr>
            <p:spPr>
              <a:xfrm>
                <a:off x="0" y="2376875"/>
                <a:ext cx="3151800" cy="535200"/>
              </a:xfrm>
              <a:prstGeom prst="rect">
                <a:avLst/>
              </a:prstGeom>
              <a:noFill/>
              <a:ln>
                <a:noFill/>
              </a:ln>
            </p:spPr>
            <p:txBody>
              <a:bodyPr spcFirstLastPara="1" wrap="square" lIns="91425" tIns="91425" rIns="91425" bIns="91425" anchor="ctr" anchorCtr="0">
                <a:noAutofit/>
              </a:bodyPr>
              <a:lstStyle/>
              <a:p>
                <a:pPr marL="41910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419100" lvl="0" indent="0" algn="l" rtl="0">
                  <a:lnSpc>
                    <a:spcPct val="115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The EDA code provides a quick overview of the quality of your sentiment labels.</a:t>
                </a:r>
                <a:endParaRPr sz="1700">
                  <a:latin typeface="Roboto"/>
                  <a:ea typeface="Roboto"/>
                  <a:cs typeface="Roboto"/>
                  <a:sym typeface="Roboto"/>
                </a:endParaRPr>
              </a:p>
            </p:txBody>
          </p:sp>
        </p:grpSp>
        <p:sp>
          <p:nvSpPr>
            <p:cNvPr id="388" name="Google Shape;388;p19"/>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389" name="Google Shape;389;p19"/>
          <p:cNvGrpSpPr/>
          <p:nvPr/>
        </p:nvGrpSpPr>
        <p:grpSpPr>
          <a:xfrm>
            <a:off x="5562600" y="959300"/>
            <a:ext cx="3352800" cy="824600"/>
            <a:chOff x="5334000" y="959300"/>
            <a:chExt cx="3352800" cy="824600"/>
          </a:xfrm>
        </p:grpSpPr>
        <p:grpSp>
          <p:nvGrpSpPr>
            <p:cNvPr id="390" name="Google Shape;390;p19"/>
            <p:cNvGrpSpPr/>
            <p:nvPr/>
          </p:nvGrpSpPr>
          <p:grpSpPr>
            <a:xfrm>
              <a:off x="5334000" y="959300"/>
              <a:ext cx="2895600" cy="824600"/>
              <a:chOff x="5791225" y="959300"/>
              <a:chExt cx="2895600" cy="824600"/>
            </a:xfrm>
          </p:grpSpPr>
          <p:sp>
            <p:nvSpPr>
              <p:cNvPr id="391" name="Google Shape;391;p19"/>
              <p:cNvSpPr txBox="1"/>
              <p:nvPr/>
            </p:nvSpPr>
            <p:spPr>
              <a:xfrm>
                <a:off x="5791225" y="959300"/>
                <a:ext cx="28956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Insights into imbalances </a:t>
                </a:r>
                <a:endParaRPr sz="1800" b="1">
                  <a:solidFill>
                    <a:srgbClr val="000000"/>
                  </a:solidFill>
                  <a:latin typeface="Fira Sans Extra Condensed"/>
                  <a:ea typeface="Fira Sans Extra Condensed"/>
                  <a:cs typeface="Fira Sans Extra Condensed"/>
                  <a:sym typeface="Fira Sans Extra Condensed"/>
                </a:endParaRPr>
              </a:p>
            </p:txBody>
          </p:sp>
          <p:sp>
            <p:nvSpPr>
              <p:cNvPr id="392" name="Google Shape;392;p19"/>
              <p:cNvSpPr txBox="1"/>
              <p:nvPr/>
            </p:nvSpPr>
            <p:spPr>
              <a:xfrm>
                <a:off x="5791225" y="1300900"/>
                <a:ext cx="28956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Fira Sans Extra Condensed"/>
                    <a:ea typeface="Fira Sans Extra Condensed"/>
                    <a:cs typeface="Fira Sans Extra Condensed"/>
                    <a:sym typeface="Fira Sans Extra Condensed"/>
                  </a:rPr>
                  <a:t>Analyzing the count of each sentiment label allows you to identify any imbalances in the dataset.</a:t>
                </a:r>
                <a:endParaRPr>
                  <a:solidFill>
                    <a:srgbClr val="000000"/>
                  </a:solidFill>
                  <a:latin typeface="Fira Sans Extra Condensed"/>
                  <a:ea typeface="Fira Sans Extra Condensed"/>
                  <a:cs typeface="Fira Sans Extra Condensed"/>
                  <a:sym typeface="Fira Sans Extra Condensed"/>
                </a:endParaRPr>
              </a:p>
            </p:txBody>
          </p:sp>
        </p:grpSp>
        <p:sp>
          <p:nvSpPr>
            <p:cNvPr id="393" name="Google Shape;393;p19"/>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394" name="Google Shape;394;p19"/>
          <p:cNvGrpSpPr/>
          <p:nvPr/>
        </p:nvGrpSpPr>
        <p:grpSpPr>
          <a:xfrm>
            <a:off x="5930125" y="3351300"/>
            <a:ext cx="2985275" cy="938000"/>
            <a:chOff x="5701525" y="3351300"/>
            <a:chExt cx="2985275" cy="938000"/>
          </a:xfrm>
        </p:grpSpPr>
        <p:grpSp>
          <p:nvGrpSpPr>
            <p:cNvPr id="395" name="Google Shape;395;p19"/>
            <p:cNvGrpSpPr/>
            <p:nvPr/>
          </p:nvGrpSpPr>
          <p:grpSpPr>
            <a:xfrm>
              <a:off x="5701525" y="3351300"/>
              <a:ext cx="2528100" cy="938000"/>
              <a:chOff x="6158750" y="3365950"/>
              <a:chExt cx="2528100" cy="938000"/>
            </a:xfrm>
          </p:grpSpPr>
          <p:sp>
            <p:nvSpPr>
              <p:cNvPr id="396" name="Google Shape;396;p19"/>
              <p:cNvSpPr txBox="1"/>
              <p:nvPr/>
            </p:nvSpPr>
            <p:spPr>
              <a:xfrm>
                <a:off x="6625825" y="3365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Modeling Strategy</a:t>
                </a:r>
                <a:endParaRPr sz="1800" b="1">
                  <a:solidFill>
                    <a:srgbClr val="000000"/>
                  </a:solidFill>
                  <a:latin typeface="Fira Sans Extra Condensed"/>
                  <a:ea typeface="Fira Sans Extra Condensed"/>
                  <a:cs typeface="Fira Sans Extra Condensed"/>
                  <a:sym typeface="Fira Sans Extra Condensed"/>
                </a:endParaRPr>
              </a:p>
            </p:txBody>
          </p:sp>
          <p:sp>
            <p:nvSpPr>
              <p:cNvPr id="397" name="Google Shape;397;p19"/>
              <p:cNvSpPr txBox="1"/>
              <p:nvPr/>
            </p:nvSpPr>
            <p:spPr>
              <a:xfrm>
                <a:off x="6158750" y="3707550"/>
                <a:ext cx="2528100" cy="59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Fira Sans Extra Condensed"/>
                    <a:ea typeface="Fira Sans Extra Condensed"/>
                    <a:cs typeface="Fira Sans Extra Condensed"/>
                    <a:sym typeface="Fira Sans Extra Condensed"/>
                  </a:rPr>
                  <a:t>The distribution of sentiment labels influences your modeling strategy</a:t>
                </a:r>
                <a:endParaRPr>
                  <a:solidFill>
                    <a:srgbClr val="000000"/>
                  </a:solidFill>
                  <a:latin typeface="Fira Sans Extra Condensed"/>
                  <a:ea typeface="Fira Sans Extra Condensed"/>
                  <a:cs typeface="Fira Sans Extra Condensed"/>
                  <a:sym typeface="Fira Sans Extra Condensed"/>
                </a:endParaRPr>
              </a:p>
            </p:txBody>
          </p:sp>
        </p:grpSp>
        <p:sp>
          <p:nvSpPr>
            <p:cNvPr id="398" name="Google Shape;398;p19"/>
            <p:cNvSpPr txBox="1"/>
            <p:nvPr/>
          </p:nvSpPr>
          <p:spPr>
            <a:xfrm>
              <a:off x="8229600" y="3351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399" name="Google Shape;399;p19"/>
          <p:cNvGrpSpPr/>
          <p:nvPr/>
        </p:nvGrpSpPr>
        <p:grpSpPr>
          <a:xfrm>
            <a:off x="5470550" y="2117200"/>
            <a:ext cx="3444850" cy="1129475"/>
            <a:chOff x="5241950" y="2117200"/>
            <a:chExt cx="3444850" cy="1129475"/>
          </a:xfrm>
        </p:grpSpPr>
        <p:grpSp>
          <p:nvGrpSpPr>
            <p:cNvPr id="400" name="Google Shape;400;p19"/>
            <p:cNvGrpSpPr/>
            <p:nvPr/>
          </p:nvGrpSpPr>
          <p:grpSpPr>
            <a:xfrm>
              <a:off x="5241950" y="2117200"/>
              <a:ext cx="2987675" cy="1129475"/>
              <a:chOff x="5699175" y="2239825"/>
              <a:chExt cx="2987675" cy="1129475"/>
            </a:xfrm>
          </p:grpSpPr>
          <p:sp>
            <p:nvSpPr>
              <p:cNvPr id="401" name="Google Shape;401;p19"/>
              <p:cNvSpPr txBox="1"/>
              <p:nvPr/>
            </p:nvSpPr>
            <p:spPr>
              <a:xfrm>
                <a:off x="6098150" y="2239825"/>
                <a:ext cx="25887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Communication of Results</a:t>
                </a:r>
                <a:endParaRPr sz="1800" b="1">
                  <a:solidFill>
                    <a:srgbClr val="000000"/>
                  </a:solidFill>
                  <a:latin typeface="Fira Sans Extra Condensed"/>
                  <a:ea typeface="Fira Sans Extra Condensed"/>
                  <a:cs typeface="Fira Sans Extra Condensed"/>
                  <a:sym typeface="Fira Sans Extra Condensed"/>
                </a:endParaRPr>
              </a:p>
            </p:txBody>
          </p:sp>
          <p:sp>
            <p:nvSpPr>
              <p:cNvPr id="402" name="Google Shape;402;p19"/>
              <p:cNvSpPr txBox="1"/>
              <p:nvPr/>
            </p:nvSpPr>
            <p:spPr>
              <a:xfrm>
                <a:off x="5699175" y="2645700"/>
                <a:ext cx="2975400" cy="723600"/>
              </a:xfrm>
              <a:prstGeom prst="rect">
                <a:avLst/>
              </a:prstGeom>
              <a:noFill/>
              <a:ln>
                <a:noFill/>
              </a:ln>
            </p:spPr>
            <p:txBody>
              <a:bodyPr spcFirstLastPara="1" wrap="square" lIns="91425" tIns="91425" rIns="91425" bIns="91425" anchor="ctr" anchorCtr="0">
                <a:noAutofit/>
              </a:bodyPr>
              <a:lstStyle/>
              <a:p>
                <a:pPr marL="419100" lvl="0" indent="0" algn="r" rtl="0">
                  <a:lnSpc>
                    <a:spcPct val="115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Visualization is a powerful tool for communication. The pie chart and count plot make it easier.</a:t>
                </a:r>
                <a:endParaRPr>
                  <a:solidFill>
                    <a:schemeClr val="dk1"/>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a:latin typeface="Roboto"/>
                  <a:ea typeface="Roboto"/>
                  <a:cs typeface="Roboto"/>
                  <a:sym typeface="Roboto"/>
                </a:endParaRPr>
              </a:p>
            </p:txBody>
          </p:sp>
        </p:grpSp>
        <p:sp>
          <p:nvSpPr>
            <p:cNvPr id="403" name="Google Shape;403;p19"/>
            <p:cNvSpPr txBox="1"/>
            <p:nvPr/>
          </p:nvSpPr>
          <p:spPr>
            <a:xfrm>
              <a:off x="8229600" y="21172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pic>
        <p:nvPicPr>
          <p:cNvPr id="404" name="Google Shape;404;p19"/>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10" name="Google Shape;410;p20"/>
          <p:cNvPicPr preferRelativeResize="0"/>
          <p:nvPr/>
        </p:nvPicPr>
        <p:blipFill>
          <a:blip r:embed="rId3">
            <a:alphaModFix/>
          </a:blip>
          <a:stretch>
            <a:fillRect/>
          </a:stretch>
        </p:blipFill>
        <p:spPr>
          <a:xfrm>
            <a:off x="501275" y="1116950"/>
            <a:ext cx="8041511" cy="3802575"/>
          </a:xfrm>
          <a:prstGeom prst="rect">
            <a:avLst/>
          </a:prstGeom>
          <a:noFill/>
          <a:ln>
            <a:noFill/>
          </a:ln>
        </p:spPr>
      </p:pic>
      <p:pic>
        <p:nvPicPr>
          <p:cNvPr id="411" name="Google Shape;411;p20"/>
          <p:cNvPicPr preferRelativeResize="0"/>
          <p:nvPr/>
        </p:nvPicPr>
        <p:blipFill>
          <a:blip r:embed="rId4">
            <a:alphaModFix/>
          </a:blip>
          <a:stretch>
            <a:fillRect/>
          </a:stretch>
        </p:blipFill>
        <p:spPr>
          <a:xfrm>
            <a:off x="6628400" y="0"/>
            <a:ext cx="2515599" cy="93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1"/>
          <p:cNvSpPr/>
          <p:nvPr/>
        </p:nvSpPr>
        <p:spPr>
          <a:xfrm>
            <a:off x="3604425" y="2394900"/>
            <a:ext cx="1939800" cy="103650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Data Preprocessing</a:t>
            </a:r>
            <a:endParaRPr sz="4200"/>
          </a:p>
        </p:txBody>
      </p:sp>
      <p:sp>
        <p:nvSpPr>
          <p:cNvPr id="418" name="Google Shape;418;p21"/>
          <p:cNvSpPr/>
          <p:nvPr/>
        </p:nvSpPr>
        <p:spPr>
          <a:xfrm>
            <a:off x="2405025" y="1248677"/>
            <a:ext cx="671400" cy="671100"/>
          </a:xfrm>
          <a:prstGeom prst="ellipse">
            <a:avLst/>
          </a:prstGeom>
          <a:solidFill>
            <a:srgbClr val="E4EA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19" name="Google Shape;419;p21"/>
          <p:cNvSpPr/>
          <p:nvPr/>
        </p:nvSpPr>
        <p:spPr>
          <a:xfrm>
            <a:off x="2404937" y="2577400"/>
            <a:ext cx="671400" cy="671400"/>
          </a:xfrm>
          <a:prstGeom prst="ellipse">
            <a:avLst/>
          </a:prstGeom>
          <a:solidFill>
            <a:srgbClr val="8027EA">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0" name="Google Shape;420;p21"/>
          <p:cNvSpPr/>
          <p:nvPr/>
        </p:nvSpPr>
        <p:spPr>
          <a:xfrm>
            <a:off x="2404937" y="3906187"/>
            <a:ext cx="671400" cy="671400"/>
          </a:xfrm>
          <a:prstGeom prst="ellipse">
            <a:avLst/>
          </a:prstGeom>
          <a:solidFill>
            <a:srgbClr val="2776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1" name="Google Shape;421;p21"/>
          <p:cNvSpPr/>
          <p:nvPr/>
        </p:nvSpPr>
        <p:spPr>
          <a:xfrm>
            <a:off x="6105650" y="3939646"/>
            <a:ext cx="604500" cy="604500"/>
          </a:xfrm>
          <a:prstGeom prst="ellipse">
            <a:avLst/>
          </a:prstGeom>
          <a:solidFill>
            <a:srgbClr val="26EAB8">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2" name="Google Shape;422;p21"/>
          <p:cNvSpPr/>
          <p:nvPr/>
        </p:nvSpPr>
        <p:spPr>
          <a:xfrm>
            <a:off x="6105650" y="2610850"/>
            <a:ext cx="604500" cy="6045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3" name="Google Shape;423;p21"/>
          <p:cNvSpPr/>
          <p:nvPr/>
        </p:nvSpPr>
        <p:spPr>
          <a:xfrm>
            <a:off x="6105650" y="1282038"/>
            <a:ext cx="604500" cy="604500"/>
          </a:xfrm>
          <a:prstGeom prst="ellipse">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4" name="Google Shape;424;p21"/>
          <p:cNvSpPr txBox="1"/>
          <p:nvPr/>
        </p:nvSpPr>
        <p:spPr>
          <a:xfrm>
            <a:off x="3688425" y="2610850"/>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Fira Sans Extra Condensed"/>
                <a:ea typeface="Fira Sans Extra Condensed"/>
                <a:cs typeface="Fira Sans Extra Condensed"/>
                <a:sym typeface="Fira Sans Extra Condensed"/>
              </a:rPr>
              <a:t>Data Preprocessing</a:t>
            </a:r>
            <a:endParaRPr sz="2200" b="1">
              <a:solidFill>
                <a:srgbClr val="000000"/>
              </a:solidFill>
              <a:latin typeface="Fira Sans Extra Condensed"/>
              <a:ea typeface="Fira Sans Extra Condensed"/>
              <a:cs typeface="Fira Sans Extra Condensed"/>
              <a:sym typeface="Fira Sans Extra Condensed"/>
            </a:endParaRPr>
          </a:p>
        </p:txBody>
      </p:sp>
      <p:cxnSp>
        <p:nvCxnSpPr>
          <p:cNvPr id="425" name="Google Shape;425;p21"/>
          <p:cNvCxnSpPr>
            <a:stCxn id="418" idx="6"/>
            <a:endCxn id="416" idx="0"/>
          </p:cNvCxnSpPr>
          <p:nvPr/>
        </p:nvCxnSpPr>
        <p:spPr>
          <a:xfrm>
            <a:off x="3076425" y="1584227"/>
            <a:ext cx="1497900" cy="810600"/>
          </a:xfrm>
          <a:prstGeom prst="bentConnector2">
            <a:avLst/>
          </a:prstGeom>
          <a:noFill/>
          <a:ln w="9525" cap="flat" cmpd="sng">
            <a:solidFill>
              <a:schemeClr val="dk2"/>
            </a:solidFill>
            <a:prstDash val="solid"/>
            <a:round/>
            <a:headEnd type="none" w="med" len="med"/>
            <a:tailEnd type="none" w="med" len="med"/>
          </a:ln>
        </p:spPr>
      </p:cxnSp>
      <p:cxnSp>
        <p:nvCxnSpPr>
          <p:cNvPr id="426" name="Google Shape;426;p21"/>
          <p:cNvCxnSpPr>
            <a:stCxn id="416" idx="0"/>
            <a:endCxn id="423" idx="2"/>
          </p:cNvCxnSpPr>
          <p:nvPr/>
        </p:nvCxnSpPr>
        <p:spPr>
          <a:xfrm rot="-5400000">
            <a:off x="4934625" y="12240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427" name="Google Shape;427;p21"/>
          <p:cNvCxnSpPr>
            <a:stCxn id="416" idx="2"/>
            <a:endCxn id="420" idx="6"/>
          </p:cNvCxnSpPr>
          <p:nvPr/>
        </p:nvCxnSpPr>
        <p:spPr>
          <a:xfrm rot="5400000">
            <a:off x="3420075" y="3087750"/>
            <a:ext cx="810600" cy="1497900"/>
          </a:xfrm>
          <a:prstGeom prst="bentConnector2">
            <a:avLst/>
          </a:prstGeom>
          <a:noFill/>
          <a:ln w="9525" cap="flat" cmpd="sng">
            <a:solidFill>
              <a:schemeClr val="dk2"/>
            </a:solidFill>
            <a:prstDash val="solid"/>
            <a:round/>
            <a:headEnd type="none" w="med" len="med"/>
            <a:tailEnd type="none" w="med" len="med"/>
          </a:ln>
        </p:spPr>
      </p:cxnSp>
      <p:cxnSp>
        <p:nvCxnSpPr>
          <p:cNvPr id="428" name="Google Shape;428;p21"/>
          <p:cNvCxnSpPr>
            <a:stCxn id="416" idx="2"/>
            <a:endCxn id="421" idx="2"/>
          </p:cNvCxnSpPr>
          <p:nvPr/>
        </p:nvCxnSpPr>
        <p:spPr>
          <a:xfrm rot="-5400000" flipH="1">
            <a:off x="4934625" y="30711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429" name="Google Shape;429;p21"/>
          <p:cNvCxnSpPr>
            <a:stCxn id="416" idx="1"/>
            <a:endCxn id="419" idx="6"/>
          </p:cNvCxnSpPr>
          <p:nvPr/>
        </p:nvCxnSpPr>
        <p:spPr>
          <a:xfrm flipH="1">
            <a:off x="3076425" y="2913150"/>
            <a:ext cx="528000" cy="6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430" name="Google Shape;430;p21"/>
          <p:cNvCxnSpPr>
            <a:stCxn id="416" idx="3"/>
            <a:endCxn id="422" idx="2"/>
          </p:cNvCxnSpPr>
          <p:nvPr/>
        </p:nvCxnSpPr>
        <p:spPr>
          <a:xfrm>
            <a:off x="5544225" y="2913150"/>
            <a:ext cx="561300" cy="600"/>
          </a:xfrm>
          <a:prstGeom prst="bentConnector3">
            <a:avLst>
              <a:gd name="adj1" fmla="val 50011"/>
            </a:avLst>
          </a:prstGeom>
          <a:noFill/>
          <a:ln w="9525" cap="flat" cmpd="sng">
            <a:solidFill>
              <a:schemeClr val="dk2"/>
            </a:solidFill>
            <a:prstDash val="solid"/>
            <a:round/>
            <a:headEnd type="none" w="med" len="med"/>
            <a:tailEnd type="none" w="med" len="med"/>
          </a:ln>
        </p:spPr>
      </p:cxnSp>
      <p:grpSp>
        <p:nvGrpSpPr>
          <p:cNvPr id="431" name="Google Shape;431;p21"/>
          <p:cNvGrpSpPr/>
          <p:nvPr/>
        </p:nvGrpSpPr>
        <p:grpSpPr>
          <a:xfrm>
            <a:off x="2561188" y="2734263"/>
            <a:ext cx="358853" cy="357415"/>
            <a:chOff x="7963176" y="2289963"/>
            <a:chExt cx="358853" cy="357415"/>
          </a:xfrm>
        </p:grpSpPr>
        <p:sp>
          <p:nvSpPr>
            <p:cNvPr id="432" name="Google Shape;432;p21"/>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8116491" y="2289963"/>
              <a:ext cx="154171" cy="261358"/>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1"/>
          <p:cNvGrpSpPr/>
          <p:nvPr/>
        </p:nvGrpSpPr>
        <p:grpSpPr>
          <a:xfrm>
            <a:off x="2643581" y="1400996"/>
            <a:ext cx="194135" cy="366593"/>
            <a:chOff x="1710518" y="2876101"/>
            <a:chExt cx="194135" cy="366593"/>
          </a:xfrm>
        </p:grpSpPr>
        <p:sp>
          <p:nvSpPr>
            <p:cNvPr id="439" name="Google Shape;439;p21"/>
            <p:cNvSpPr/>
            <p:nvPr/>
          </p:nvSpPr>
          <p:spPr>
            <a:xfrm>
              <a:off x="1736613" y="2941337"/>
              <a:ext cx="142733" cy="66915"/>
            </a:xfrm>
            <a:custGeom>
              <a:avLst/>
              <a:gdLst/>
              <a:ahLst/>
              <a:cxnLst/>
              <a:rect l="l" t="t" r="r" b="b"/>
              <a:pathLst>
                <a:path w="4168" h="1954" extrusionOk="0">
                  <a:moveTo>
                    <a:pt x="2105" y="665"/>
                  </a:moveTo>
                  <a:cubicBezTo>
                    <a:pt x="2260" y="665"/>
                    <a:pt x="2404" y="821"/>
                    <a:pt x="2382" y="977"/>
                  </a:cubicBezTo>
                  <a:cubicBezTo>
                    <a:pt x="2382" y="1167"/>
                    <a:pt x="2234" y="1294"/>
                    <a:pt x="2071" y="1294"/>
                  </a:cubicBezTo>
                  <a:cubicBezTo>
                    <a:pt x="1990" y="1294"/>
                    <a:pt x="1906" y="1263"/>
                    <a:pt x="1834" y="1191"/>
                  </a:cubicBezTo>
                  <a:cubicBezTo>
                    <a:pt x="1644" y="1001"/>
                    <a:pt x="1787" y="667"/>
                    <a:pt x="2072" y="667"/>
                  </a:cubicBezTo>
                  <a:cubicBezTo>
                    <a:pt x="2083" y="666"/>
                    <a:pt x="2094" y="665"/>
                    <a:pt x="2105" y="665"/>
                  </a:cubicBezTo>
                  <a:close/>
                  <a:moveTo>
                    <a:pt x="2072" y="1"/>
                  </a:moveTo>
                  <a:cubicBezTo>
                    <a:pt x="1191" y="1"/>
                    <a:pt x="381" y="620"/>
                    <a:pt x="0" y="977"/>
                  </a:cubicBezTo>
                  <a:cubicBezTo>
                    <a:pt x="381" y="1334"/>
                    <a:pt x="1191" y="1953"/>
                    <a:pt x="2072" y="1953"/>
                  </a:cubicBezTo>
                  <a:cubicBezTo>
                    <a:pt x="2668" y="1930"/>
                    <a:pt x="3215" y="1715"/>
                    <a:pt x="3692" y="1358"/>
                  </a:cubicBezTo>
                  <a:cubicBezTo>
                    <a:pt x="3858" y="1239"/>
                    <a:pt x="4001" y="1120"/>
                    <a:pt x="4168" y="977"/>
                  </a:cubicBezTo>
                  <a:cubicBezTo>
                    <a:pt x="3763" y="620"/>
                    <a:pt x="2977"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1710518" y="2983733"/>
              <a:ext cx="194135" cy="258961"/>
            </a:xfrm>
            <a:custGeom>
              <a:avLst/>
              <a:gdLst/>
              <a:ahLst/>
              <a:cxnLst/>
              <a:rect l="l" t="t" r="r" b="b"/>
              <a:pathLst>
                <a:path w="5669" h="7562" extrusionOk="0">
                  <a:moveTo>
                    <a:pt x="0" y="1"/>
                  </a:moveTo>
                  <a:lnTo>
                    <a:pt x="0" y="1"/>
                  </a:lnTo>
                  <a:cubicBezTo>
                    <a:pt x="143" y="1335"/>
                    <a:pt x="1191" y="2406"/>
                    <a:pt x="2525" y="2573"/>
                  </a:cubicBezTo>
                  <a:lnTo>
                    <a:pt x="2525" y="3216"/>
                  </a:lnTo>
                  <a:lnTo>
                    <a:pt x="2215" y="3216"/>
                  </a:lnTo>
                  <a:cubicBezTo>
                    <a:pt x="2025" y="3216"/>
                    <a:pt x="1882" y="3359"/>
                    <a:pt x="1882" y="3525"/>
                  </a:cubicBezTo>
                  <a:lnTo>
                    <a:pt x="1882" y="6669"/>
                  </a:lnTo>
                  <a:cubicBezTo>
                    <a:pt x="1917" y="7264"/>
                    <a:pt x="2376" y="7562"/>
                    <a:pt x="2834" y="7562"/>
                  </a:cubicBezTo>
                  <a:cubicBezTo>
                    <a:pt x="3293" y="7562"/>
                    <a:pt x="3751" y="7264"/>
                    <a:pt x="3787" y="6669"/>
                  </a:cubicBezTo>
                  <a:lnTo>
                    <a:pt x="3787" y="3525"/>
                  </a:lnTo>
                  <a:cubicBezTo>
                    <a:pt x="3787" y="3359"/>
                    <a:pt x="3644" y="3216"/>
                    <a:pt x="3477" y="3216"/>
                  </a:cubicBezTo>
                  <a:lnTo>
                    <a:pt x="3168" y="3216"/>
                  </a:lnTo>
                  <a:lnTo>
                    <a:pt x="3168" y="2573"/>
                  </a:lnTo>
                  <a:cubicBezTo>
                    <a:pt x="4501" y="2406"/>
                    <a:pt x="5549" y="1335"/>
                    <a:pt x="5668" y="1"/>
                  </a:cubicBezTo>
                  <a:lnTo>
                    <a:pt x="5668" y="1"/>
                  </a:lnTo>
                  <a:cubicBezTo>
                    <a:pt x="5478" y="239"/>
                    <a:pt x="4311" y="1430"/>
                    <a:pt x="2858" y="1430"/>
                  </a:cubicBezTo>
                  <a:lnTo>
                    <a:pt x="2834" y="1430"/>
                  </a:lnTo>
                  <a:cubicBezTo>
                    <a:pt x="1382" y="1430"/>
                    <a:pt x="215" y="23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1710518" y="2876101"/>
              <a:ext cx="194135" cy="89722"/>
            </a:xfrm>
            <a:custGeom>
              <a:avLst/>
              <a:gdLst/>
              <a:ahLst/>
              <a:cxnLst/>
              <a:rect l="l" t="t" r="r" b="b"/>
              <a:pathLst>
                <a:path w="5669" h="2620" extrusionOk="0">
                  <a:moveTo>
                    <a:pt x="2834" y="0"/>
                  </a:moveTo>
                  <a:cubicBezTo>
                    <a:pt x="1358" y="0"/>
                    <a:pt x="119" y="1143"/>
                    <a:pt x="0" y="2620"/>
                  </a:cubicBezTo>
                  <a:cubicBezTo>
                    <a:pt x="215" y="2382"/>
                    <a:pt x="1382" y="1191"/>
                    <a:pt x="2834" y="1191"/>
                  </a:cubicBezTo>
                  <a:cubicBezTo>
                    <a:pt x="4287" y="1191"/>
                    <a:pt x="5454" y="2382"/>
                    <a:pt x="5668" y="2620"/>
                  </a:cubicBezTo>
                  <a:cubicBezTo>
                    <a:pt x="5549" y="1143"/>
                    <a:pt x="4311" y="0"/>
                    <a:pt x="2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1"/>
          <p:cNvGrpSpPr/>
          <p:nvPr/>
        </p:nvGrpSpPr>
        <p:grpSpPr>
          <a:xfrm>
            <a:off x="2556983" y="4058602"/>
            <a:ext cx="367302" cy="365289"/>
            <a:chOff x="828892" y="4635792"/>
            <a:chExt cx="367302" cy="365289"/>
          </a:xfrm>
        </p:grpSpPr>
        <p:sp>
          <p:nvSpPr>
            <p:cNvPr id="443" name="Google Shape;443;p21"/>
            <p:cNvSpPr/>
            <p:nvPr/>
          </p:nvSpPr>
          <p:spPr>
            <a:xfrm>
              <a:off x="881368" y="4654626"/>
              <a:ext cx="69775" cy="101746"/>
            </a:xfrm>
            <a:custGeom>
              <a:avLst/>
              <a:gdLst/>
              <a:ahLst/>
              <a:cxnLst/>
              <a:rect l="l" t="t" r="r" b="b"/>
              <a:pathLst>
                <a:path w="2045" h="2982" extrusionOk="0">
                  <a:moveTo>
                    <a:pt x="423" y="0"/>
                  </a:moveTo>
                  <a:cubicBezTo>
                    <a:pt x="208" y="0"/>
                    <a:pt x="1" y="220"/>
                    <a:pt x="129" y="461"/>
                  </a:cubicBezTo>
                  <a:lnTo>
                    <a:pt x="1344" y="2819"/>
                  </a:lnTo>
                  <a:cubicBezTo>
                    <a:pt x="1413" y="2934"/>
                    <a:pt x="1516" y="2982"/>
                    <a:pt x="1619" y="2982"/>
                  </a:cubicBezTo>
                  <a:cubicBezTo>
                    <a:pt x="1834" y="2982"/>
                    <a:pt x="2044" y="2767"/>
                    <a:pt x="1915" y="2509"/>
                  </a:cubicBezTo>
                  <a:lnTo>
                    <a:pt x="701" y="175"/>
                  </a:lnTo>
                  <a:cubicBezTo>
                    <a:pt x="631" y="51"/>
                    <a:pt x="526"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1001948" y="4635792"/>
              <a:ext cx="21154" cy="111777"/>
            </a:xfrm>
            <a:custGeom>
              <a:avLst/>
              <a:gdLst/>
              <a:ahLst/>
              <a:cxnLst/>
              <a:rect l="l" t="t" r="r" b="b"/>
              <a:pathLst>
                <a:path w="620" h="3276" extrusionOk="0">
                  <a:moveTo>
                    <a:pt x="310" y="1"/>
                  </a:moveTo>
                  <a:cubicBezTo>
                    <a:pt x="155" y="1"/>
                    <a:pt x="1" y="108"/>
                    <a:pt x="1" y="322"/>
                  </a:cubicBezTo>
                  <a:lnTo>
                    <a:pt x="1" y="2942"/>
                  </a:lnTo>
                  <a:cubicBezTo>
                    <a:pt x="1" y="3109"/>
                    <a:pt x="120" y="3251"/>
                    <a:pt x="286" y="3275"/>
                  </a:cubicBezTo>
                  <a:lnTo>
                    <a:pt x="310" y="3275"/>
                  </a:lnTo>
                  <a:cubicBezTo>
                    <a:pt x="477" y="3275"/>
                    <a:pt x="620" y="3132"/>
                    <a:pt x="620" y="2942"/>
                  </a:cubicBezTo>
                  <a:lnTo>
                    <a:pt x="620" y="322"/>
                  </a:lnTo>
                  <a:cubicBezTo>
                    <a:pt x="620" y="108"/>
                    <a:pt x="465"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1076705" y="4654626"/>
              <a:ext cx="67523" cy="101712"/>
            </a:xfrm>
            <a:custGeom>
              <a:avLst/>
              <a:gdLst/>
              <a:ahLst/>
              <a:cxnLst/>
              <a:rect l="l" t="t" r="r" b="b"/>
              <a:pathLst>
                <a:path w="1979" h="2981" extrusionOk="0">
                  <a:moveTo>
                    <a:pt x="1553" y="0"/>
                  </a:moveTo>
                  <a:cubicBezTo>
                    <a:pt x="1451" y="0"/>
                    <a:pt x="1348" y="51"/>
                    <a:pt x="1287" y="175"/>
                  </a:cubicBezTo>
                  <a:lnTo>
                    <a:pt x="72" y="2509"/>
                  </a:lnTo>
                  <a:cubicBezTo>
                    <a:pt x="1" y="2676"/>
                    <a:pt x="48" y="2842"/>
                    <a:pt x="191" y="2938"/>
                  </a:cubicBezTo>
                  <a:lnTo>
                    <a:pt x="215" y="2938"/>
                  </a:lnTo>
                  <a:cubicBezTo>
                    <a:pt x="260" y="2968"/>
                    <a:pt x="309" y="2981"/>
                    <a:pt x="358" y="2981"/>
                  </a:cubicBezTo>
                  <a:cubicBezTo>
                    <a:pt x="466" y="2981"/>
                    <a:pt x="571" y="2917"/>
                    <a:pt x="620" y="2819"/>
                  </a:cubicBezTo>
                  <a:lnTo>
                    <a:pt x="1834" y="461"/>
                  </a:lnTo>
                  <a:cubicBezTo>
                    <a:pt x="1979" y="220"/>
                    <a:pt x="1766" y="0"/>
                    <a:pt x="1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957251" y="4843412"/>
              <a:ext cx="96730" cy="82639"/>
            </a:xfrm>
            <a:custGeom>
              <a:avLst/>
              <a:gdLst/>
              <a:ahLst/>
              <a:cxnLst/>
              <a:rect l="l" t="t" r="r" b="b"/>
              <a:pathLst>
                <a:path w="2835" h="2422" extrusionOk="0">
                  <a:moveTo>
                    <a:pt x="1620" y="0"/>
                  </a:moveTo>
                  <a:cubicBezTo>
                    <a:pt x="549" y="0"/>
                    <a:pt x="1" y="1310"/>
                    <a:pt x="763" y="2072"/>
                  </a:cubicBezTo>
                  <a:cubicBezTo>
                    <a:pt x="1012" y="2314"/>
                    <a:pt x="1312" y="2421"/>
                    <a:pt x="1604" y="2421"/>
                  </a:cubicBezTo>
                  <a:cubicBezTo>
                    <a:pt x="2235" y="2421"/>
                    <a:pt x="2835" y="1923"/>
                    <a:pt x="2835" y="1191"/>
                  </a:cubicBezTo>
                  <a:cubicBezTo>
                    <a:pt x="2811" y="524"/>
                    <a:pt x="22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828892" y="4767836"/>
              <a:ext cx="367302" cy="233244"/>
            </a:xfrm>
            <a:custGeom>
              <a:avLst/>
              <a:gdLst/>
              <a:ahLst/>
              <a:cxnLst/>
              <a:rect l="l" t="t" r="r" b="b"/>
              <a:pathLst>
                <a:path w="10765" h="6836" extrusionOk="0">
                  <a:moveTo>
                    <a:pt x="5361" y="1575"/>
                  </a:moveTo>
                  <a:cubicBezTo>
                    <a:pt x="6309" y="1575"/>
                    <a:pt x="7216" y="2317"/>
                    <a:pt x="7216" y="3430"/>
                  </a:cubicBezTo>
                  <a:cubicBezTo>
                    <a:pt x="7216" y="4430"/>
                    <a:pt x="6406" y="5264"/>
                    <a:pt x="5382" y="5264"/>
                  </a:cubicBezTo>
                  <a:cubicBezTo>
                    <a:pt x="3739" y="5264"/>
                    <a:pt x="2929" y="3287"/>
                    <a:pt x="4072" y="2120"/>
                  </a:cubicBezTo>
                  <a:cubicBezTo>
                    <a:pt x="4449" y="1744"/>
                    <a:pt x="4910" y="1575"/>
                    <a:pt x="5361" y="1575"/>
                  </a:cubicBezTo>
                  <a:close/>
                  <a:moveTo>
                    <a:pt x="5382" y="1"/>
                  </a:moveTo>
                  <a:cubicBezTo>
                    <a:pt x="4001" y="1"/>
                    <a:pt x="2691" y="739"/>
                    <a:pt x="1619" y="1644"/>
                  </a:cubicBezTo>
                  <a:cubicBezTo>
                    <a:pt x="1048" y="2120"/>
                    <a:pt x="524" y="2644"/>
                    <a:pt x="95" y="3239"/>
                  </a:cubicBezTo>
                  <a:cubicBezTo>
                    <a:pt x="0" y="3335"/>
                    <a:pt x="0" y="3501"/>
                    <a:pt x="95" y="3597"/>
                  </a:cubicBezTo>
                  <a:cubicBezTo>
                    <a:pt x="524" y="4192"/>
                    <a:pt x="1048" y="4740"/>
                    <a:pt x="1619" y="5216"/>
                  </a:cubicBezTo>
                  <a:cubicBezTo>
                    <a:pt x="2691" y="6097"/>
                    <a:pt x="4001" y="6835"/>
                    <a:pt x="5382" y="6835"/>
                  </a:cubicBezTo>
                  <a:cubicBezTo>
                    <a:pt x="6763" y="6835"/>
                    <a:pt x="8097" y="6121"/>
                    <a:pt x="9145" y="5216"/>
                  </a:cubicBezTo>
                  <a:cubicBezTo>
                    <a:pt x="9716" y="4740"/>
                    <a:pt x="10240" y="4192"/>
                    <a:pt x="10693" y="3597"/>
                  </a:cubicBezTo>
                  <a:cubicBezTo>
                    <a:pt x="10764" y="3501"/>
                    <a:pt x="10764" y="3335"/>
                    <a:pt x="10693" y="3239"/>
                  </a:cubicBezTo>
                  <a:cubicBezTo>
                    <a:pt x="10240" y="2644"/>
                    <a:pt x="9716" y="2120"/>
                    <a:pt x="9145" y="1644"/>
                  </a:cubicBezTo>
                  <a:cubicBezTo>
                    <a:pt x="8097" y="739"/>
                    <a:pt x="6763" y="1"/>
                    <a:pt x="5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1"/>
          <p:cNvGrpSpPr/>
          <p:nvPr/>
        </p:nvGrpSpPr>
        <p:grpSpPr>
          <a:xfrm>
            <a:off x="6280774" y="2733658"/>
            <a:ext cx="249578" cy="358888"/>
            <a:chOff x="5646262" y="2290545"/>
            <a:chExt cx="249578" cy="358888"/>
          </a:xfrm>
        </p:grpSpPr>
        <p:sp>
          <p:nvSpPr>
            <p:cNvPr id="449" name="Google Shape;449;p21"/>
            <p:cNvSpPr/>
            <p:nvPr/>
          </p:nvSpPr>
          <p:spPr>
            <a:xfrm>
              <a:off x="5646262" y="2290545"/>
              <a:ext cx="249578" cy="268344"/>
            </a:xfrm>
            <a:custGeom>
              <a:avLst/>
              <a:gdLst/>
              <a:ahLst/>
              <a:cxnLst/>
              <a:rect l="l" t="t" r="r" b="b"/>
              <a:pathLst>
                <a:path w="7288" h="7836" extrusionOk="0">
                  <a:moveTo>
                    <a:pt x="2167" y="3746"/>
                  </a:moveTo>
                  <a:cubicBezTo>
                    <a:pt x="2322" y="3746"/>
                    <a:pt x="2477" y="3847"/>
                    <a:pt x="2477" y="4049"/>
                  </a:cubicBezTo>
                  <a:lnTo>
                    <a:pt x="2477" y="6431"/>
                  </a:lnTo>
                  <a:cubicBezTo>
                    <a:pt x="2477" y="6633"/>
                    <a:pt x="2322" y="6734"/>
                    <a:pt x="2167" y="6734"/>
                  </a:cubicBezTo>
                  <a:cubicBezTo>
                    <a:pt x="2012" y="6734"/>
                    <a:pt x="1858" y="6633"/>
                    <a:pt x="1858" y="6431"/>
                  </a:cubicBezTo>
                  <a:lnTo>
                    <a:pt x="1858" y="4049"/>
                  </a:lnTo>
                  <a:cubicBezTo>
                    <a:pt x="1858" y="3847"/>
                    <a:pt x="2012" y="3746"/>
                    <a:pt x="2167" y="3746"/>
                  </a:cubicBezTo>
                  <a:close/>
                  <a:moveTo>
                    <a:pt x="3644" y="2174"/>
                  </a:moveTo>
                  <a:cubicBezTo>
                    <a:pt x="3798" y="2174"/>
                    <a:pt x="3953" y="2275"/>
                    <a:pt x="3953" y="2477"/>
                  </a:cubicBezTo>
                  <a:lnTo>
                    <a:pt x="3953" y="6431"/>
                  </a:lnTo>
                  <a:cubicBezTo>
                    <a:pt x="3953" y="6633"/>
                    <a:pt x="3798" y="6734"/>
                    <a:pt x="3644" y="6734"/>
                  </a:cubicBezTo>
                  <a:cubicBezTo>
                    <a:pt x="3489" y="6734"/>
                    <a:pt x="3334" y="6633"/>
                    <a:pt x="3334" y="6431"/>
                  </a:cubicBezTo>
                  <a:lnTo>
                    <a:pt x="3334" y="2477"/>
                  </a:lnTo>
                  <a:cubicBezTo>
                    <a:pt x="3334" y="2275"/>
                    <a:pt x="3489" y="2174"/>
                    <a:pt x="3644" y="2174"/>
                  </a:cubicBezTo>
                  <a:close/>
                  <a:moveTo>
                    <a:pt x="5144" y="4936"/>
                  </a:moveTo>
                  <a:cubicBezTo>
                    <a:pt x="5299" y="4936"/>
                    <a:pt x="5454" y="5037"/>
                    <a:pt x="5454" y="5240"/>
                  </a:cubicBezTo>
                  <a:lnTo>
                    <a:pt x="5454" y="6431"/>
                  </a:lnTo>
                  <a:cubicBezTo>
                    <a:pt x="5454" y="6633"/>
                    <a:pt x="5299" y="6734"/>
                    <a:pt x="5144" y="6734"/>
                  </a:cubicBezTo>
                  <a:cubicBezTo>
                    <a:pt x="4989" y="6734"/>
                    <a:pt x="4834" y="6633"/>
                    <a:pt x="4834" y="6431"/>
                  </a:cubicBezTo>
                  <a:lnTo>
                    <a:pt x="4834" y="5240"/>
                  </a:lnTo>
                  <a:cubicBezTo>
                    <a:pt x="4834" y="5037"/>
                    <a:pt x="4989" y="4936"/>
                    <a:pt x="5144" y="4936"/>
                  </a:cubicBezTo>
                  <a:close/>
                  <a:moveTo>
                    <a:pt x="1548" y="1"/>
                  </a:moveTo>
                  <a:cubicBezTo>
                    <a:pt x="691" y="1"/>
                    <a:pt x="0" y="691"/>
                    <a:pt x="0" y="1525"/>
                  </a:cubicBezTo>
                  <a:lnTo>
                    <a:pt x="0" y="7836"/>
                  </a:lnTo>
                  <a:lnTo>
                    <a:pt x="7287" y="7836"/>
                  </a:lnTo>
                  <a:lnTo>
                    <a:pt x="7287" y="1525"/>
                  </a:lnTo>
                  <a:cubicBezTo>
                    <a:pt x="7264" y="691"/>
                    <a:pt x="6597" y="1"/>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646262" y="2580053"/>
              <a:ext cx="249578" cy="69380"/>
            </a:xfrm>
            <a:custGeom>
              <a:avLst/>
              <a:gdLst/>
              <a:ahLst/>
              <a:cxnLst/>
              <a:rect l="l" t="t" r="r" b="b"/>
              <a:pathLst>
                <a:path w="7288" h="2026" extrusionOk="0">
                  <a:moveTo>
                    <a:pt x="3644" y="691"/>
                  </a:moveTo>
                  <a:cubicBezTo>
                    <a:pt x="3906" y="691"/>
                    <a:pt x="4049" y="1001"/>
                    <a:pt x="3858" y="1192"/>
                  </a:cubicBezTo>
                  <a:cubicBezTo>
                    <a:pt x="3797" y="1252"/>
                    <a:pt x="3725" y="1279"/>
                    <a:pt x="3654" y="1279"/>
                  </a:cubicBezTo>
                  <a:cubicBezTo>
                    <a:pt x="3502" y="1279"/>
                    <a:pt x="3358" y="1156"/>
                    <a:pt x="3358" y="977"/>
                  </a:cubicBezTo>
                  <a:cubicBezTo>
                    <a:pt x="3358" y="810"/>
                    <a:pt x="3477" y="691"/>
                    <a:pt x="3644" y="691"/>
                  </a:cubicBezTo>
                  <a:close/>
                  <a:moveTo>
                    <a:pt x="0" y="1"/>
                  </a:moveTo>
                  <a:lnTo>
                    <a:pt x="0" y="501"/>
                  </a:lnTo>
                  <a:cubicBezTo>
                    <a:pt x="0" y="1334"/>
                    <a:pt x="691" y="2025"/>
                    <a:pt x="1548" y="2025"/>
                  </a:cubicBezTo>
                  <a:lnTo>
                    <a:pt x="5763" y="2025"/>
                  </a:lnTo>
                  <a:cubicBezTo>
                    <a:pt x="6597" y="2025"/>
                    <a:pt x="7287" y="1334"/>
                    <a:pt x="7287" y="501"/>
                  </a:cubicBezTo>
                  <a:lnTo>
                    <a:pt x="7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1"/>
          <p:cNvGrpSpPr/>
          <p:nvPr/>
        </p:nvGrpSpPr>
        <p:grpSpPr>
          <a:xfrm>
            <a:off x="6222168" y="4093166"/>
            <a:ext cx="366770" cy="297474"/>
            <a:chOff x="831093" y="2905635"/>
            <a:chExt cx="366770" cy="297474"/>
          </a:xfrm>
        </p:grpSpPr>
        <p:sp>
          <p:nvSpPr>
            <p:cNvPr id="452" name="Google Shape;452;p21"/>
            <p:cNvSpPr/>
            <p:nvPr/>
          </p:nvSpPr>
          <p:spPr>
            <a:xfrm>
              <a:off x="831093" y="3009116"/>
              <a:ext cx="286079" cy="193993"/>
            </a:xfrm>
            <a:custGeom>
              <a:avLst/>
              <a:gdLst/>
              <a:ahLst/>
              <a:cxnLst/>
              <a:rect l="l" t="t" r="r" b="b"/>
              <a:pathLst>
                <a:path w="8360" h="5669" extrusionOk="0">
                  <a:moveTo>
                    <a:pt x="4177" y="1339"/>
                  </a:moveTo>
                  <a:cubicBezTo>
                    <a:pt x="4942" y="1339"/>
                    <a:pt x="5669" y="1935"/>
                    <a:pt x="5669" y="2835"/>
                  </a:cubicBezTo>
                  <a:cubicBezTo>
                    <a:pt x="5669" y="3644"/>
                    <a:pt x="5002" y="4311"/>
                    <a:pt x="4192" y="4311"/>
                  </a:cubicBezTo>
                  <a:cubicBezTo>
                    <a:pt x="2859" y="4311"/>
                    <a:pt x="2192" y="2716"/>
                    <a:pt x="3121" y="1787"/>
                  </a:cubicBezTo>
                  <a:cubicBezTo>
                    <a:pt x="3430" y="1477"/>
                    <a:pt x="3808" y="1339"/>
                    <a:pt x="4177" y="1339"/>
                  </a:cubicBezTo>
                  <a:close/>
                  <a:moveTo>
                    <a:pt x="1346" y="1305"/>
                  </a:moveTo>
                  <a:cubicBezTo>
                    <a:pt x="1519" y="1305"/>
                    <a:pt x="1692" y="1418"/>
                    <a:pt x="1668" y="1644"/>
                  </a:cubicBezTo>
                  <a:lnTo>
                    <a:pt x="1668" y="4002"/>
                  </a:lnTo>
                  <a:cubicBezTo>
                    <a:pt x="1692" y="4228"/>
                    <a:pt x="1519" y="4341"/>
                    <a:pt x="1346" y="4341"/>
                  </a:cubicBezTo>
                  <a:cubicBezTo>
                    <a:pt x="1174" y="4341"/>
                    <a:pt x="1001" y="4228"/>
                    <a:pt x="1025" y="4002"/>
                  </a:cubicBezTo>
                  <a:lnTo>
                    <a:pt x="1025" y="1644"/>
                  </a:lnTo>
                  <a:cubicBezTo>
                    <a:pt x="1001" y="1418"/>
                    <a:pt x="1174" y="1305"/>
                    <a:pt x="1346" y="1305"/>
                  </a:cubicBezTo>
                  <a:close/>
                  <a:moveTo>
                    <a:pt x="1293" y="0"/>
                  </a:moveTo>
                  <a:cubicBezTo>
                    <a:pt x="574" y="0"/>
                    <a:pt x="1" y="610"/>
                    <a:pt x="1" y="1334"/>
                  </a:cubicBezTo>
                  <a:lnTo>
                    <a:pt x="1" y="4359"/>
                  </a:lnTo>
                  <a:cubicBezTo>
                    <a:pt x="1" y="5073"/>
                    <a:pt x="596" y="5669"/>
                    <a:pt x="1335" y="5669"/>
                  </a:cubicBezTo>
                  <a:lnTo>
                    <a:pt x="7050" y="5669"/>
                  </a:lnTo>
                  <a:cubicBezTo>
                    <a:pt x="7764" y="5669"/>
                    <a:pt x="8360" y="5073"/>
                    <a:pt x="8360" y="4359"/>
                  </a:cubicBezTo>
                  <a:lnTo>
                    <a:pt x="8360" y="2620"/>
                  </a:lnTo>
                  <a:lnTo>
                    <a:pt x="8217" y="2620"/>
                  </a:lnTo>
                  <a:cubicBezTo>
                    <a:pt x="7907" y="2620"/>
                    <a:pt x="7622" y="2573"/>
                    <a:pt x="7336" y="2501"/>
                  </a:cubicBezTo>
                  <a:lnTo>
                    <a:pt x="7336" y="4002"/>
                  </a:lnTo>
                  <a:cubicBezTo>
                    <a:pt x="7360" y="4228"/>
                    <a:pt x="7193" y="4341"/>
                    <a:pt x="7023" y="4341"/>
                  </a:cubicBezTo>
                  <a:cubicBezTo>
                    <a:pt x="6854" y="4341"/>
                    <a:pt x="6681" y="4228"/>
                    <a:pt x="6693" y="4002"/>
                  </a:cubicBezTo>
                  <a:lnTo>
                    <a:pt x="6693" y="2239"/>
                  </a:lnTo>
                  <a:cubicBezTo>
                    <a:pt x="5859" y="1763"/>
                    <a:pt x="5264" y="930"/>
                    <a:pt x="5097" y="1"/>
                  </a:cubicBezTo>
                  <a:lnTo>
                    <a:pt x="1335" y="1"/>
                  </a:lnTo>
                  <a:cubicBezTo>
                    <a:pt x="1321" y="0"/>
                    <a:pt x="130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996547" y="2905635"/>
              <a:ext cx="201316" cy="171819"/>
            </a:xfrm>
            <a:custGeom>
              <a:avLst/>
              <a:gdLst/>
              <a:ahLst/>
              <a:cxnLst/>
              <a:rect l="l" t="t" r="r" b="b"/>
              <a:pathLst>
                <a:path w="5883" h="5021" extrusionOk="0">
                  <a:moveTo>
                    <a:pt x="3370" y="882"/>
                  </a:moveTo>
                  <a:cubicBezTo>
                    <a:pt x="3519" y="882"/>
                    <a:pt x="3668" y="977"/>
                    <a:pt x="3692" y="1167"/>
                  </a:cubicBezTo>
                  <a:lnTo>
                    <a:pt x="3692" y="2191"/>
                  </a:lnTo>
                  <a:lnTo>
                    <a:pt x="4406" y="2191"/>
                  </a:lnTo>
                  <a:cubicBezTo>
                    <a:pt x="4421" y="2190"/>
                    <a:pt x="4435" y="2189"/>
                    <a:pt x="4448" y="2189"/>
                  </a:cubicBezTo>
                  <a:cubicBezTo>
                    <a:pt x="4844" y="2189"/>
                    <a:pt x="4844" y="2813"/>
                    <a:pt x="4448" y="2813"/>
                  </a:cubicBezTo>
                  <a:cubicBezTo>
                    <a:pt x="4435" y="2813"/>
                    <a:pt x="4421" y="2812"/>
                    <a:pt x="4406" y="2811"/>
                  </a:cubicBezTo>
                  <a:lnTo>
                    <a:pt x="3382" y="2811"/>
                  </a:lnTo>
                  <a:cubicBezTo>
                    <a:pt x="3191" y="2811"/>
                    <a:pt x="3049" y="2668"/>
                    <a:pt x="3049" y="2501"/>
                  </a:cubicBezTo>
                  <a:lnTo>
                    <a:pt x="3049" y="1167"/>
                  </a:lnTo>
                  <a:cubicBezTo>
                    <a:pt x="3072" y="977"/>
                    <a:pt x="3221" y="882"/>
                    <a:pt x="3370" y="882"/>
                  </a:cubicBezTo>
                  <a:close/>
                  <a:moveTo>
                    <a:pt x="3382" y="0"/>
                  </a:moveTo>
                  <a:cubicBezTo>
                    <a:pt x="1120" y="0"/>
                    <a:pt x="0" y="2691"/>
                    <a:pt x="1596" y="4287"/>
                  </a:cubicBezTo>
                  <a:cubicBezTo>
                    <a:pt x="2103" y="4794"/>
                    <a:pt x="2728" y="5021"/>
                    <a:pt x="3343" y="5021"/>
                  </a:cubicBezTo>
                  <a:cubicBezTo>
                    <a:pt x="4636" y="5021"/>
                    <a:pt x="5882" y="4018"/>
                    <a:pt x="5882" y="2501"/>
                  </a:cubicBezTo>
                  <a:cubicBezTo>
                    <a:pt x="5882" y="1120"/>
                    <a:pt x="4763" y="0"/>
                    <a:pt x="3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935430" y="3076769"/>
              <a:ext cx="69295" cy="58858"/>
            </a:xfrm>
            <a:custGeom>
              <a:avLst/>
              <a:gdLst/>
              <a:ahLst/>
              <a:cxnLst/>
              <a:rect l="l" t="t" r="r" b="b"/>
              <a:pathLst>
                <a:path w="2025" h="1720" extrusionOk="0">
                  <a:moveTo>
                    <a:pt x="1143" y="0"/>
                  </a:moveTo>
                  <a:cubicBezTo>
                    <a:pt x="381" y="0"/>
                    <a:pt x="0" y="929"/>
                    <a:pt x="548" y="1477"/>
                  </a:cubicBezTo>
                  <a:cubicBezTo>
                    <a:pt x="715" y="1644"/>
                    <a:pt x="926" y="1719"/>
                    <a:pt x="1135" y="1719"/>
                  </a:cubicBezTo>
                  <a:cubicBezTo>
                    <a:pt x="1583" y="1719"/>
                    <a:pt x="2024" y="1377"/>
                    <a:pt x="2024" y="858"/>
                  </a:cubicBezTo>
                  <a:cubicBezTo>
                    <a:pt x="2024" y="382"/>
                    <a:pt x="1620"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21"/>
          <p:cNvGrpSpPr/>
          <p:nvPr/>
        </p:nvGrpSpPr>
        <p:grpSpPr>
          <a:xfrm>
            <a:off x="6268218" y="1400919"/>
            <a:ext cx="274684" cy="366770"/>
            <a:chOff x="876743" y="4633266"/>
            <a:chExt cx="274684" cy="366770"/>
          </a:xfrm>
        </p:grpSpPr>
        <p:sp>
          <p:nvSpPr>
            <p:cNvPr id="456" name="Google Shape;456;p21"/>
            <p:cNvSpPr/>
            <p:nvPr/>
          </p:nvSpPr>
          <p:spPr>
            <a:xfrm>
              <a:off x="985117" y="4826574"/>
              <a:ext cx="68508" cy="59372"/>
            </a:xfrm>
            <a:custGeom>
              <a:avLst/>
              <a:gdLst/>
              <a:ahLst/>
              <a:cxnLst/>
              <a:rect l="l" t="t" r="r" b="b"/>
              <a:pathLst>
                <a:path w="2002" h="1735" extrusionOk="0">
                  <a:moveTo>
                    <a:pt x="868" y="0"/>
                  </a:moveTo>
                  <a:cubicBezTo>
                    <a:pt x="425" y="0"/>
                    <a:pt x="1" y="346"/>
                    <a:pt x="1" y="877"/>
                  </a:cubicBezTo>
                  <a:cubicBezTo>
                    <a:pt x="1" y="1353"/>
                    <a:pt x="382" y="1734"/>
                    <a:pt x="858" y="1734"/>
                  </a:cubicBezTo>
                  <a:cubicBezTo>
                    <a:pt x="1620" y="1734"/>
                    <a:pt x="2001" y="806"/>
                    <a:pt x="1477" y="258"/>
                  </a:cubicBezTo>
                  <a:cubicBezTo>
                    <a:pt x="1300" y="80"/>
                    <a:pt x="1082"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979437" y="4907094"/>
              <a:ext cx="70117" cy="44862"/>
            </a:xfrm>
            <a:custGeom>
              <a:avLst/>
              <a:gdLst/>
              <a:ahLst/>
              <a:cxnLst/>
              <a:rect l="l" t="t" r="r" b="b"/>
              <a:pathLst>
                <a:path w="2049" h="1311" extrusionOk="0">
                  <a:moveTo>
                    <a:pt x="1024" y="1"/>
                  </a:moveTo>
                  <a:cubicBezTo>
                    <a:pt x="453" y="1"/>
                    <a:pt x="0" y="477"/>
                    <a:pt x="0" y="1048"/>
                  </a:cubicBezTo>
                  <a:lnTo>
                    <a:pt x="0" y="1310"/>
                  </a:lnTo>
                  <a:lnTo>
                    <a:pt x="2048" y="1310"/>
                  </a:lnTo>
                  <a:lnTo>
                    <a:pt x="2048" y="1048"/>
                  </a:lnTo>
                  <a:cubicBezTo>
                    <a:pt x="2048" y="477"/>
                    <a:pt x="1596"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876743" y="4725146"/>
              <a:ext cx="274684" cy="274889"/>
            </a:xfrm>
            <a:custGeom>
              <a:avLst/>
              <a:gdLst/>
              <a:ahLst/>
              <a:cxnLst/>
              <a:rect l="l" t="t" r="r" b="b"/>
              <a:pathLst>
                <a:path w="8027" h="8033" extrusionOk="0">
                  <a:moveTo>
                    <a:pt x="4025" y="698"/>
                  </a:moveTo>
                  <a:lnTo>
                    <a:pt x="5002" y="1364"/>
                  </a:lnTo>
                  <a:lnTo>
                    <a:pt x="3049" y="1364"/>
                  </a:lnTo>
                  <a:lnTo>
                    <a:pt x="4025" y="698"/>
                  </a:lnTo>
                  <a:close/>
                  <a:moveTo>
                    <a:pt x="4049" y="2341"/>
                  </a:moveTo>
                  <a:cubicBezTo>
                    <a:pt x="5454" y="2341"/>
                    <a:pt x="6073" y="4103"/>
                    <a:pt x="5002" y="4984"/>
                  </a:cubicBezTo>
                  <a:cubicBezTo>
                    <a:pt x="5454" y="5294"/>
                    <a:pt x="5716" y="5818"/>
                    <a:pt x="5716" y="6365"/>
                  </a:cubicBezTo>
                  <a:lnTo>
                    <a:pt x="5716" y="6937"/>
                  </a:lnTo>
                  <a:lnTo>
                    <a:pt x="5692" y="6937"/>
                  </a:lnTo>
                  <a:cubicBezTo>
                    <a:pt x="5692" y="7104"/>
                    <a:pt x="5549" y="7246"/>
                    <a:pt x="5359" y="7246"/>
                  </a:cubicBezTo>
                  <a:lnTo>
                    <a:pt x="2692" y="7246"/>
                  </a:lnTo>
                  <a:cubicBezTo>
                    <a:pt x="2525" y="7246"/>
                    <a:pt x="2382" y="7104"/>
                    <a:pt x="2382" y="6937"/>
                  </a:cubicBezTo>
                  <a:lnTo>
                    <a:pt x="2382" y="6365"/>
                  </a:lnTo>
                  <a:cubicBezTo>
                    <a:pt x="2406" y="5818"/>
                    <a:pt x="2668" y="5294"/>
                    <a:pt x="3120" y="4984"/>
                  </a:cubicBezTo>
                  <a:cubicBezTo>
                    <a:pt x="2025" y="4103"/>
                    <a:pt x="2644" y="2341"/>
                    <a:pt x="4049" y="2341"/>
                  </a:cubicBezTo>
                  <a:close/>
                  <a:moveTo>
                    <a:pt x="4025" y="1"/>
                  </a:moveTo>
                  <a:cubicBezTo>
                    <a:pt x="3966" y="1"/>
                    <a:pt x="3906" y="19"/>
                    <a:pt x="3858" y="55"/>
                  </a:cubicBezTo>
                  <a:lnTo>
                    <a:pt x="1906" y="1364"/>
                  </a:lnTo>
                  <a:lnTo>
                    <a:pt x="1001" y="1364"/>
                  </a:lnTo>
                  <a:cubicBezTo>
                    <a:pt x="453" y="1364"/>
                    <a:pt x="1" y="1793"/>
                    <a:pt x="1" y="2341"/>
                  </a:cubicBezTo>
                  <a:lnTo>
                    <a:pt x="1" y="7056"/>
                  </a:lnTo>
                  <a:cubicBezTo>
                    <a:pt x="1" y="7580"/>
                    <a:pt x="453" y="8032"/>
                    <a:pt x="1001" y="8032"/>
                  </a:cubicBezTo>
                  <a:lnTo>
                    <a:pt x="7050" y="8032"/>
                  </a:lnTo>
                  <a:cubicBezTo>
                    <a:pt x="7597" y="8032"/>
                    <a:pt x="8026" y="7580"/>
                    <a:pt x="8026" y="7056"/>
                  </a:cubicBezTo>
                  <a:lnTo>
                    <a:pt x="8026" y="2341"/>
                  </a:lnTo>
                  <a:cubicBezTo>
                    <a:pt x="8026" y="1793"/>
                    <a:pt x="7597" y="1364"/>
                    <a:pt x="7050" y="1364"/>
                  </a:cubicBezTo>
                  <a:lnTo>
                    <a:pt x="6145" y="1364"/>
                  </a:lnTo>
                  <a:lnTo>
                    <a:pt x="4192" y="55"/>
                  </a:lnTo>
                  <a:cubicBezTo>
                    <a:pt x="4144" y="19"/>
                    <a:pt x="4085" y="1"/>
                    <a:pt x="4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897925" y="4633266"/>
              <a:ext cx="244536" cy="21251"/>
            </a:xfrm>
            <a:custGeom>
              <a:avLst/>
              <a:gdLst/>
              <a:ahLst/>
              <a:cxnLst/>
              <a:rect l="l" t="t" r="r" b="b"/>
              <a:pathLst>
                <a:path w="7146" h="621" extrusionOk="0">
                  <a:moveTo>
                    <a:pt x="382" y="1"/>
                  </a:moveTo>
                  <a:cubicBezTo>
                    <a:pt x="1" y="49"/>
                    <a:pt x="1" y="596"/>
                    <a:pt x="382" y="620"/>
                  </a:cubicBezTo>
                  <a:lnTo>
                    <a:pt x="6764" y="620"/>
                  </a:lnTo>
                  <a:cubicBezTo>
                    <a:pt x="7145" y="596"/>
                    <a:pt x="7145" y="49"/>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932145" y="4679736"/>
              <a:ext cx="163845" cy="21216"/>
            </a:xfrm>
            <a:custGeom>
              <a:avLst/>
              <a:gdLst/>
              <a:ahLst/>
              <a:cxnLst/>
              <a:rect l="l" t="t" r="r" b="b"/>
              <a:pathLst>
                <a:path w="4788" h="620" extrusionOk="0">
                  <a:moveTo>
                    <a:pt x="382" y="0"/>
                  </a:moveTo>
                  <a:cubicBezTo>
                    <a:pt x="1" y="24"/>
                    <a:pt x="1" y="572"/>
                    <a:pt x="382" y="620"/>
                  </a:cubicBezTo>
                  <a:lnTo>
                    <a:pt x="4430" y="620"/>
                  </a:lnTo>
                  <a:cubicBezTo>
                    <a:pt x="4788" y="572"/>
                    <a:pt x="4788" y="24"/>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21"/>
          <p:cNvGrpSpPr/>
          <p:nvPr/>
        </p:nvGrpSpPr>
        <p:grpSpPr>
          <a:xfrm>
            <a:off x="175700" y="923762"/>
            <a:ext cx="3142400" cy="1335463"/>
            <a:chOff x="175700" y="923762"/>
            <a:chExt cx="3142400" cy="1335463"/>
          </a:xfrm>
        </p:grpSpPr>
        <p:grpSp>
          <p:nvGrpSpPr>
            <p:cNvPr id="462" name="Google Shape;462;p21"/>
            <p:cNvGrpSpPr/>
            <p:nvPr/>
          </p:nvGrpSpPr>
          <p:grpSpPr>
            <a:xfrm>
              <a:off x="175700" y="1248675"/>
              <a:ext cx="2262600" cy="1010550"/>
              <a:chOff x="5771550" y="700383"/>
              <a:chExt cx="2262600" cy="1010550"/>
            </a:xfrm>
          </p:grpSpPr>
          <p:sp>
            <p:nvSpPr>
              <p:cNvPr id="463" name="Google Shape;463;p21"/>
              <p:cNvSpPr txBox="1"/>
              <p:nvPr/>
            </p:nvSpPr>
            <p:spPr>
              <a:xfrm>
                <a:off x="5771550" y="700383"/>
                <a:ext cx="22626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      Text cleaning</a:t>
                </a:r>
                <a:endParaRPr sz="1800" b="1">
                  <a:solidFill>
                    <a:srgbClr val="000000"/>
                  </a:solidFill>
                  <a:latin typeface="Fira Sans Extra Condensed"/>
                  <a:ea typeface="Fira Sans Extra Condensed"/>
                  <a:cs typeface="Fira Sans Extra Condensed"/>
                  <a:sym typeface="Fira Sans Extra Condensed"/>
                </a:endParaRPr>
              </a:p>
            </p:txBody>
          </p:sp>
          <p:sp>
            <p:nvSpPr>
              <p:cNvPr id="464" name="Google Shape;464;p21"/>
              <p:cNvSpPr txBox="1"/>
              <p:nvPr/>
            </p:nvSpPr>
            <p:spPr>
              <a:xfrm>
                <a:off x="6053050" y="1039833"/>
                <a:ext cx="1771800" cy="671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The significance of cleaning text to reduce noise and ensure meaningful analysis</a:t>
                </a:r>
                <a:endParaRPr>
                  <a:latin typeface="Roboto"/>
                  <a:ea typeface="Roboto"/>
                  <a:cs typeface="Roboto"/>
                  <a:sym typeface="Roboto"/>
                </a:endParaRPr>
              </a:p>
            </p:txBody>
          </p:sp>
        </p:grpSp>
        <p:sp>
          <p:nvSpPr>
            <p:cNvPr id="465" name="Google Shape;465;p21"/>
            <p:cNvSpPr/>
            <p:nvPr/>
          </p:nvSpPr>
          <p:spPr>
            <a:xfrm>
              <a:off x="2798500" y="923762"/>
              <a:ext cx="519600" cy="5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01</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66" name="Google Shape;466;p21"/>
          <p:cNvGrpSpPr/>
          <p:nvPr/>
        </p:nvGrpSpPr>
        <p:grpSpPr>
          <a:xfrm>
            <a:off x="457194" y="2258450"/>
            <a:ext cx="2860906" cy="1411325"/>
            <a:chOff x="457194" y="2258450"/>
            <a:chExt cx="2860906" cy="1411325"/>
          </a:xfrm>
        </p:grpSpPr>
        <p:grpSp>
          <p:nvGrpSpPr>
            <p:cNvPr id="467" name="Google Shape;467;p21"/>
            <p:cNvGrpSpPr/>
            <p:nvPr/>
          </p:nvGrpSpPr>
          <p:grpSpPr>
            <a:xfrm>
              <a:off x="457194" y="2577475"/>
              <a:ext cx="1981200" cy="1092300"/>
              <a:chOff x="6053052" y="700371"/>
              <a:chExt cx="1981200" cy="1092300"/>
            </a:xfrm>
          </p:grpSpPr>
          <p:sp>
            <p:nvSpPr>
              <p:cNvPr id="468" name="Google Shape;468;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 Stopword Removal</a:t>
                </a:r>
                <a:endParaRPr sz="1800" b="1">
                  <a:solidFill>
                    <a:srgbClr val="000000"/>
                  </a:solidFill>
                  <a:latin typeface="Fira Sans Extra Condensed"/>
                  <a:ea typeface="Fira Sans Extra Condensed"/>
                  <a:cs typeface="Fira Sans Extra Condensed"/>
                  <a:sym typeface="Fira Sans Extra Condensed"/>
                </a:endParaRPr>
              </a:p>
            </p:txBody>
          </p:sp>
          <p:sp>
            <p:nvSpPr>
              <p:cNvPr id="469" name="Google Shape;469;p21"/>
              <p:cNvSpPr txBox="1"/>
              <p:nvPr/>
            </p:nvSpPr>
            <p:spPr>
              <a:xfrm>
                <a:off x="6094358" y="1121571"/>
                <a:ext cx="1939800" cy="67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Eliminating common English stopwords to focus on meaningful words.</a:t>
                </a:r>
                <a:endParaRPr sz="1200" b="1">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a:latin typeface="Roboto"/>
                  <a:ea typeface="Roboto"/>
                  <a:cs typeface="Roboto"/>
                  <a:sym typeface="Roboto"/>
                </a:endParaRPr>
              </a:p>
            </p:txBody>
          </p:sp>
        </p:grpSp>
        <p:sp>
          <p:nvSpPr>
            <p:cNvPr id="470" name="Google Shape;470;p21"/>
            <p:cNvSpPr/>
            <p:nvPr/>
          </p:nvSpPr>
          <p:spPr>
            <a:xfrm>
              <a:off x="2798500" y="2258450"/>
              <a:ext cx="519600" cy="51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03</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71" name="Google Shape;471;p21"/>
          <p:cNvGrpSpPr/>
          <p:nvPr/>
        </p:nvGrpSpPr>
        <p:grpSpPr>
          <a:xfrm>
            <a:off x="457194" y="3593825"/>
            <a:ext cx="2860906" cy="1323000"/>
            <a:chOff x="457194" y="3593825"/>
            <a:chExt cx="2860906" cy="1323000"/>
          </a:xfrm>
        </p:grpSpPr>
        <p:grpSp>
          <p:nvGrpSpPr>
            <p:cNvPr id="472" name="Google Shape;472;p21"/>
            <p:cNvGrpSpPr/>
            <p:nvPr/>
          </p:nvGrpSpPr>
          <p:grpSpPr>
            <a:xfrm>
              <a:off x="457194" y="3906271"/>
              <a:ext cx="1981206" cy="1010554"/>
              <a:chOff x="6053052" y="700371"/>
              <a:chExt cx="1981206" cy="1010554"/>
            </a:xfrm>
          </p:grpSpPr>
          <p:sp>
            <p:nvSpPr>
              <p:cNvPr id="473" name="Google Shape;473;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Outliers Removal</a:t>
                </a:r>
                <a:endParaRPr sz="1800" b="1">
                  <a:solidFill>
                    <a:srgbClr val="000000"/>
                  </a:solidFill>
                  <a:latin typeface="Fira Sans Extra Condensed"/>
                  <a:ea typeface="Fira Sans Extra Condensed"/>
                  <a:cs typeface="Fira Sans Extra Condensed"/>
                  <a:sym typeface="Fira Sans Extra Condensed"/>
                </a:endParaRPr>
              </a:p>
            </p:txBody>
          </p:sp>
          <p:sp>
            <p:nvSpPr>
              <p:cNvPr id="474" name="Google Shape;474;p21"/>
              <p:cNvSpPr txBox="1"/>
              <p:nvPr/>
            </p:nvSpPr>
            <p:spPr>
              <a:xfrm>
                <a:off x="6053058" y="1039825"/>
                <a:ext cx="1981200" cy="67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Extra Condensed"/>
                    <a:ea typeface="Fira Sans Extra Condensed"/>
                    <a:cs typeface="Fira Sans Extra Condensed"/>
                    <a:sym typeface="Fira Sans Extra Condensed"/>
                  </a:rPr>
                  <a:t>Setting a threshold  to remove tweets with extremely high word counts.</a:t>
                </a:r>
                <a:endParaRPr sz="1200">
                  <a:latin typeface="Fira Sans Extra Condensed"/>
                  <a:ea typeface="Fira Sans Extra Condensed"/>
                  <a:cs typeface="Fira Sans Extra Condensed"/>
                  <a:sym typeface="Fira Sans Extra Condensed"/>
                </a:endParaRPr>
              </a:p>
            </p:txBody>
          </p:sp>
        </p:grpSp>
        <p:sp>
          <p:nvSpPr>
            <p:cNvPr id="475" name="Google Shape;475;p21"/>
            <p:cNvSpPr/>
            <p:nvPr/>
          </p:nvSpPr>
          <p:spPr>
            <a:xfrm>
              <a:off x="2798500" y="3593825"/>
              <a:ext cx="519600" cy="51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05</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76" name="Google Shape;476;p21"/>
          <p:cNvGrpSpPr/>
          <p:nvPr/>
        </p:nvGrpSpPr>
        <p:grpSpPr>
          <a:xfrm>
            <a:off x="5825888" y="923762"/>
            <a:ext cx="3151613" cy="1648088"/>
            <a:chOff x="5825888" y="923762"/>
            <a:chExt cx="3151613" cy="1648088"/>
          </a:xfrm>
        </p:grpSpPr>
        <p:grpSp>
          <p:nvGrpSpPr>
            <p:cNvPr id="477" name="Google Shape;477;p21"/>
            <p:cNvGrpSpPr/>
            <p:nvPr/>
          </p:nvGrpSpPr>
          <p:grpSpPr>
            <a:xfrm>
              <a:off x="6705600" y="1248675"/>
              <a:ext cx="2271900" cy="1323175"/>
              <a:chOff x="6053050" y="700383"/>
              <a:chExt cx="2271900" cy="1323175"/>
            </a:xfrm>
          </p:grpSpPr>
          <p:sp>
            <p:nvSpPr>
              <p:cNvPr id="478" name="Google Shape;478;p21"/>
              <p:cNvSpPr txBox="1"/>
              <p:nvPr/>
            </p:nvSpPr>
            <p:spPr>
              <a:xfrm>
                <a:off x="6053050" y="700383"/>
                <a:ext cx="22719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Tokenization &amp; Punctuation Removal </a:t>
                </a:r>
                <a:endParaRPr sz="1800" b="1">
                  <a:solidFill>
                    <a:schemeClr val="dk1"/>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sz="1800" b="1">
                  <a:latin typeface="Fira Sans Extra Condensed"/>
                  <a:ea typeface="Fira Sans Extra Condensed"/>
                  <a:cs typeface="Fira Sans Extra Condensed"/>
                  <a:sym typeface="Fira Sans Extra Condensed"/>
                </a:endParaRPr>
              </a:p>
            </p:txBody>
          </p:sp>
          <p:sp>
            <p:nvSpPr>
              <p:cNvPr id="479" name="Google Shape;479;p21"/>
              <p:cNvSpPr txBox="1"/>
              <p:nvPr/>
            </p:nvSpPr>
            <p:spPr>
              <a:xfrm>
                <a:off x="6053050" y="1039858"/>
                <a:ext cx="2271900" cy="983700"/>
              </a:xfrm>
              <a:prstGeom prst="rect">
                <a:avLst/>
              </a:prstGeom>
              <a:noFill/>
              <a:ln>
                <a:noFill/>
              </a:ln>
            </p:spPr>
            <p:txBody>
              <a:bodyPr spcFirstLastPara="1" wrap="square" lIns="91425" tIns="91425" rIns="91425" bIns="91425" anchor="ctr" anchorCtr="0">
                <a:noAutofit/>
              </a:bodyPr>
              <a:lstStyle/>
              <a:p>
                <a:pPr marL="457200" lvl="0" indent="-304800" algn="l" rtl="0">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Tokenizing text into individual words.</a:t>
                </a:r>
                <a:endParaRPr sz="1200">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Removing punctuation to further refine the text data</a:t>
                </a:r>
                <a:endParaRPr>
                  <a:latin typeface="Roboto"/>
                  <a:ea typeface="Roboto"/>
                  <a:cs typeface="Roboto"/>
                  <a:sym typeface="Roboto"/>
                </a:endParaRPr>
              </a:p>
            </p:txBody>
          </p:sp>
        </p:grpSp>
        <p:sp>
          <p:nvSpPr>
            <p:cNvPr id="480" name="Google Shape;480;p21"/>
            <p:cNvSpPr/>
            <p:nvPr/>
          </p:nvSpPr>
          <p:spPr>
            <a:xfrm>
              <a:off x="5825888" y="923762"/>
              <a:ext cx="519600" cy="51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02</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81" name="Google Shape;481;p21"/>
          <p:cNvGrpSpPr/>
          <p:nvPr/>
        </p:nvGrpSpPr>
        <p:grpSpPr>
          <a:xfrm>
            <a:off x="5825888" y="2258450"/>
            <a:ext cx="3236713" cy="1178075"/>
            <a:chOff x="5825888" y="2258450"/>
            <a:chExt cx="3236713" cy="1178075"/>
          </a:xfrm>
        </p:grpSpPr>
        <p:grpSp>
          <p:nvGrpSpPr>
            <p:cNvPr id="482" name="Google Shape;482;p21"/>
            <p:cNvGrpSpPr/>
            <p:nvPr/>
          </p:nvGrpSpPr>
          <p:grpSpPr>
            <a:xfrm>
              <a:off x="6345500" y="2577475"/>
              <a:ext cx="2717100" cy="859050"/>
              <a:chOff x="5692950" y="700371"/>
              <a:chExt cx="2717100" cy="859050"/>
            </a:xfrm>
          </p:grpSpPr>
          <p:sp>
            <p:nvSpPr>
              <p:cNvPr id="483" name="Google Shape;483;p21"/>
              <p:cNvSpPr txBox="1"/>
              <p:nvPr/>
            </p:nvSpPr>
            <p:spPr>
              <a:xfrm>
                <a:off x="5692950" y="700371"/>
                <a:ext cx="2717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  Handling the duplicates</a:t>
                </a:r>
                <a:endParaRPr sz="1800" b="1">
                  <a:solidFill>
                    <a:srgbClr val="000000"/>
                  </a:solidFill>
                  <a:latin typeface="Fira Sans Extra Condensed"/>
                  <a:ea typeface="Fira Sans Extra Condensed"/>
                  <a:cs typeface="Fira Sans Extra Condensed"/>
                  <a:sym typeface="Fira Sans Extra Condensed"/>
                </a:endParaRPr>
              </a:p>
            </p:txBody>
          </p:sp>
          <p:sp>
            <p:nvSpPr>
              <p:cNvPr id="484" name="Google Shape;484;p21"/>
              <p:cNvSpPr txBox="1"/>
              <p:nvPr/>
            </p:nvSpPr>
            <p:spPr>
              <a:xfrm>
                <a:off x="6144425" y="1039821"/>
                <a:ext cx="2058000" cy="51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Identifying and removing duplicate tweets to maintain data integrity.</a:t>
                </a:r>
                <a:endParaRPr>
                  <a:solidFill>
                    <a:schemeClr val="dk1"/>
                  </a:solidFill>
                  <a:latin typeface="Fira Sans Extra Condensed"/>
                  <a:ea typeface="Fira Sans Extra Condensed"/>
                  <a:cs typeface="Fira Sans Extra Condensed"/>
                  <a:sym typeface="Fira Sans Extra Condensed"/>
                </a:endParaRPr>
              </a:p>
            </p:txBody>
          </p:sp>
        </p:grpSp>
        <p:sp>
          <p:nvSpPr>
            <p:cNvPr id="485" name="Google Shape;485;p21"/>
            <p:cNvSpPr/>
            <p:nvPr/>
          </p:nvSpPr>
          <p:spPr>
            <a:xfrm>
              <a:off x="5825888" y="2258450"/>
              <a:ext cx="519600" cy="51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04</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86" name="Google Shape;486;p21"/>
          <p:cNvGrpSpPr/>
          <p:nvPr/>
        </p:nvGrpSpPr>
        <p:grpSpPr>
          <a:xfrm>
            <a:off x="5825888" y="3593825"/>
            <a:ext cx="3151663" cy="1323300"/>
            <a:chOff x="5825888" y="3593825"/>
            <a:chExt cx="3151663" cy="1323300"/>
          </a:xfrm>
        </p:grpSpPr>
        <p:grpSp>
          <p:nvGrpSpPr>
            <p:cNvPr id="487" name="Google Shape;487;p21"/>
            <p:cNvGrpSpPr/>
            <p:nvPr/>
          </p:nvGrpSpPr>
          <p:grpSpPr>
            <a:xfrm>
              <a:off x="6404750" y="3906275"/>
              <a:ext cx="2572800" cy="1010850"/>
              <a:chOff x="5752200" y="700375"/>
              <a:chExt cx="2572800" cy="1010850"/>
            </a:xfrm>
          </p:grpSpPr>
          <p:sp>
            <p:nvSpPr>
              <p:cNvPr id="488" name="Google Shape;488;p21"/>
              <p:cNvSpPr txBox="1"/>
              <p:nvPr/>
            </p:nvSpPr>
            <p:spPr>
              <a:xfrm>
                <a:off x="5752200" y="700375"/>
                <a:ext cx="23319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Review length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489" name="Google Shape;489;p21"/>
              <p:cNvSpPr txBox="1"/>
              <p:nvPr/>
            </p:nvSpPr>
            <p:spPr>
              <a:xfrm>
                <a:off x="5993100" y="1039825"/>
                <a:ext cx="2331900" cy="6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Creating a new column ('len') to store the word count for each cleaned tweet.</a:t>
                </a:r>
                <a:endParaRPr>
                  <a:solidFill>
                    <a:schemeClr val="dk1"/>
                  </a:solidFill>
                  <a:latin typeface="Fira Sans Extra Condensed"/>
                  <a:ea typeface="Fira Sans Extra Condensed"/>
                  <a:cs typeface="Fira Sans Extra Condensed"/>
                  <a:sym typeface="Fira Sans Extra Condensed"/>
                </a:endParaRPr>
              </a:p>
            </p:txBody>
          </p:sp>
        </p:grpSp>
        <p:sp>
          <p:nvSpPr>
            <p:cNvPr id="490" name="Google Shape;490;p21"/>
            <p:cNvSpPr/>
            <p:nvPr/>
          </p:nvSpPr>
          <p:spPr>
            <a:xfrm>
              <a:off x="5825888" y="3593825"/>
              <a:ext cx="519600" cy="51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06</a:t>
              </a:r>
              <a:endParaRPr sz="1200" b="1">
                <a:solidFill>
                  <a:schemeClr val="lt1"/>
                </a:solidFill>
                <a:latin typeface="Fira Sans Extra Condensed"/>
                <a:ea typeface="Fira Sans Extra Condensed"/>
                <a:cs typeface="Fira Sans Extra Condensed"/>
                <a:sym typeface="Fira Sans Extra Condensed"/>
              </a:endParaRPr>
            </a:p>
          </p:txBody>
        </p:sp>
      </p:grpSp>
      <p:pic>
        <p:nvPicPr>
          <p:cNvPr id="491" name="Google Shape;491;p21"/>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2164</Words>
  <Application>Microsoft Macintosh PowerPoint</Application>
  <PresentationFormat>On-screen Show (16:9)</PresentationFormat>
  <Paragraphs>194</Paragraphs>
  <Slides>20</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Fira Sans Extra Condensed</vt:lpstr>
      <vt:lpstr>Fira Sans Extra Condensed SemiBold</vt:lpstr>
      <vt:lpstr>Roboto</vt:lpstr>
      <vt:lpstr>Arial</vt:lpstr>
      <vt:lpstr>Machine Learning Infographics by Slidesgo</vt:lpstr>
      <vt:lpstr>Amazon Review Analysis </vt:lpstr>
      <vt:lpstr>Abstract</vt:lpstr>
      <vt:lpstr>Introduction</vt:lpstr>
      <vt:lpstr> Problem Statement</vt:lpstr>
      <vt:lpstr>Dataset</vt:lpstr>
      <vt:lpstr>Information about Dataset</vt:lpstr>
      <vt:lpstr>Why Exploratory Data Analysis ?</vt:lpstr>
      <vt:lpstr>PowerPoint Presentation</vt:lpstr>
      <vt:lpstr>Data Preprocessing</vt:lpstr>
      <vt:lpstr>Literature Review</vt:lpstr>
      <vt:lpstr>Methodology </vt:lpstr>
      <vt:lpstr>Distribution of Ratings</vt:lpstr>
      <vt:lpstr>Feedback vs Ratings</vt:lpstr>
      <vt:lpstr>Random Forest Classifier</vt:lpstr>
      <vt:lpstr>Random Forest Classifier</vt:lpstr>
      <vt:lpstr>Results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Parvath Reddy, Pramod Kumar Reddy</cp:lastModifiedBy>
  <cp:revision>3</cp:revision>
  <dcterms:modified xsi:type="dcterms:W3CDTF">2025-05-05T19:04:23Z</dcterms:modified>
</cp:coreProperties>
</file>