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7" r:id="rId2"/>
    <p:sldId id="273" r:id="rId3"/>
    <p:sldId id="264" r:id="rId4"/>
    <p:sldId id="269" r:id="rId5"/>
    <p:sldId id="277" r:id="rId6"/>
    <p:sldId id="270" r:id="rId7"/>
    <p:sldId id="274" r:id="rId8"/>
    <p:sldId id="279" r:id="rId9"/>
    <p:sldId id="280" r:id="rId10"/>
    <p:sldId id="266" r:id="rId11"/>
    <p:sldId id="278" r:id="rId12"/>
    <p:sldId id="281" r:id="rId13"/>
    <p:sldId id="282" r:id="rId14"/>
    <p:sldId id="272"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48" d="100"/>
          <a:sy n="148" d="100"/>
        </p:scale>
        <p:origin x="130" y="130"/>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57" Type="http://schemas.openxmlformats.org/officeDocument/2006/relationships/presProps" Target="presProps.xml"/><Relationship Id="rId10" Type="http://schemas.openxmlformats.org/officeDocument/2006/relationships/slide" Target="slides/slide9.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5645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2858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7763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3/24/2024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FCD31909-F8D8-472A-B301-C0B47A1CFDDD}" type="datetime1">
              <a:rPr lang="en-US" smtClean="0"/>
              <a:t>3/24/2024</a:t>
            </a:fld>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3/24/2024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3/24/2024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3/24/2024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3/24/2024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3/24/2024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44085" y="536601"/>
            <a:ext cx="8229600" cy="1112561"/>
          </a:xfrm>
        </p:spPr>
        <p:txBody>
          <a:bodyPr/>
          <a:lstStyle/>
          <a:p>
            <a:br>
              <a:rPr lang="en-US" sz="3600" dirty="0">
                <a:latin typeface="Bookman Old Style" panose="02050604050505020204" pitchFamily="18" charset="0"/>
              </a:rPr>
            </a:br>
            <a:r>
              <a:rPr lang="en-US" sz="3200" dirty="0">
                <a:latin typeface="Bookman Old Style" panose="02050604050505020204" pitchFamily="18" charset="0"/>
              </a:rPr>
              <a:t>Fortifying Security through Hybrid Cryptography</a:t>
            </a:r>
          </a:p>
        </p:txBody>
      </p:sp>
      <p:sp>
        <p:nvSpPr>
          <p:cNvPr id="3" name="TextBox 2"/>
          <p:cNvSpPr txBox="1"/>
          <p:nvPr/>
        </p:nvSpPr>
        <p:spPr>
          <a:xfrm>
            <a:off x="267767" y="3265616"/>
            <a:ext cx="3568427" cy="954107"/>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a:latin typeface="Bookman Old Style" panose="02050604050505020204" pitchFamily="18" charset="0"/>
              </a:rPr>
              <a:t>Ch. Sree Charan(20EG105307)</a:t>
            </a:r>
          </a:p>
          <a:p>
            <a:pPr marL="342900" indent="-342900">
              <a:buFont typeface="+mj-lt"/>
              <a:buAutoNum type="arabicPeriod"/>
            </a:pPr>
            <a:r>
              <a:rPr lang="en-US" dirty="0">
                <a:latin typeface="Bookman Old Style" panose="02050604050505020204" pitchFamily="18" charset="0"/>
              </a:rPr>
              <a:t>P Pramod Reddy(20EG105335)</a:t>
            </a:r>
          </a:p>
          <a:p>
            <a:pPr marL="342900" indent="-342900">
              <a:buFont typeface="+mj-lt"/>
              <a:buAutoNum type="arabicPeriod"/>
            </a:pPr>
            <a:r>
              <a:rPr lang="en-US" dirty="0">
                <a:latin typeface="Bookman Old Style" panose="02050604050505020204" pitchFamily="18" charset="0"/>
              </a:rPr>
              <a:t>P Shiva Prasad(20EG105340)</a:t>
            </a:r>
          </a:p>
        </p:txBody>
      </p:sp>
      <p:sp>
        <p:nvSpPr>
          <p:cNvPr id="8" name="TextBox 7"/>
          <p:cNvSpPr txBox="1"/>
          <p:nvPr/>
        </p:nvSpPr>
        <p:spPr>
          <a:xfrm>
            <a:off x="5470632" y="3239550"/>
            <a:ext cx="2070599"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Dr. T Shyam Prasad</a:t>
            </a:r>
          </a:p>
          <a:p>
            <a:r>
              <a:rPr lang="en-US" dirty="0">
                <a:latin typeface="Bookman Old Style" panose="02050604050505020204" pitchFamily="18" charset="0"/>
              </a:rPr>
              <a:t>Asst Professor</a:t>
            </a:r>
          </a:p>
        </p:txBody>
      </p:sp>
      <p:sp>
        <p:nvSpPr>
          <p:cNvPr id="4" name="Date Placeholder 3"/>
          <p:cNvSpPr>
            <a:spLocks noGrp="1"/>
          </p:cNvSpPr>
          <p:nvPr>
            <p:ph type="dt" idx="10"/>
          </p:nvPr>
        </p:nvSpPr>
        <p:spPr/>
        <p:txBody>
          <a:bodyPr/>
          <a:lstStyle/>
          <a:p>
            <a:fld id="{1BC53C58-4FC8-40FA-85FB-B704D218A008}" type="datetime1">
              <a:rPr lang="en-US" smtClean="0"/>
              <a:t>3/24/2024</a:t>
            </a:fld>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80892" y="345831"/>
            <a:ext cx="6117431" cy="627321"/>
          </a:xfrm>
        </p:spPr>
        <p:txBody>
          <a:bodyPr/>
          <a:lstStyle/>
          <a:p>
            <a:r>
              <a:rPr lang="en-US" sz="3200" dirty="0">
                <a:latin typeface="Bookman Old Style" panose="02050604050505020204" pitchFamily="18" charset="0"/>
              </a:rPr>
              <a:t>Experiment Screenshots</a:t>
            </a:r>
            <a:endParaRPr lang="en-US" sz="3600" dirty="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3/24/2024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9" name="Picture 8">
            <a:extLst>
              <a:ext uri="{FF2B5EF4-FFF2-40B4-BE49-F238E27FC236}">
                <a16:creationId xmlns:a16="http://schemas.microsoft.com/office/drawing/2014/main" id="{FEECEDCE-D7FB-3E08-D05D-DECBCD387633}"/>
              </a:ext>
            </a:extLst>
          </p:cNvPr>
          <p:cNvPicPr>
            <a:picLocks noChangeAspect="1"/>
          </p:cNvPicPr>
          <p:nvPr/>
        </p:nvPicPr>
        <p:blipFill>
          <a:blip r:embed="rId3"/>
          <a:stretch>
            <a:fillRect/>
          </a:stretch>
        </p:blipFill>
        <p:spPr>
          <a:xfrm>
            <a:off x="808892" y="1066800"/>
            <a:ext cx="7027985" cy="3665912"/>
          </a:xfrm>
          <a:prstGeom prst="rect">
            <a:avLst/>
          </a:prstGeom>
        </p:spPr>
      </p:pic>
    </p:spTree>
    <p:extLst>
      <p:ext uri="{BB962C8B-B14F-4D97-AF65-F5344CB8AC3E}">
        <p14:creationId xmlns:p14="http://schemas.microsoft.com/office/powerpoint/2010/main" val="207585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11</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80892" y="345831"/>
            <a:ext cx="6117431" cy="627321"/>
          </a:xfrm>
        </p:spPr>
        <p:txBody>
          <a:bodyPr/>
          <a:lstStyle/>
          <a:p>
            <a:r>
              <a:rPr lang="en-US" sz="3200" dirty="0">
                <a:latin typeface="Bookman Old Style" panose="02050604050505020204" pitchFamily="18" charset="0"/>
              </a:rPr>
              <a:t>Experiment Results</a:t>
            </a:r>
            <a:endParaRPr lang="en-US" sz="3600" dirty="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3/24/2024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9" name="Picture 8">
            <a:extLst>
              <a:ext uri="{FF2B5EF4-FFF2-40B4-BE49-F238E27FC236}">
                <a16:creationId xmlns:a16="http://schemas.microsoft.com/office/drawing/2014/main" id="{33257884-E790-BC3D-8AF3-3C121A8F7B4F}"/>
              </a:ext>
            </a:extLst>
          </p:cNvPr>
          <p:cNvPicPr>
            <a:picLocks noChangeAspect="1"/>
          </p:cNvPicPr>
          <p:nvPr/>
        </p:nvPicPr>
        <p:blipFill>
          <a:blip r:embed="rId3"/>
          <a:stretch>
            <a:fillRect/>
          </a:stretch>
        </p:blipFill>
        <p:spPr>
          <a:xfrm>
            <a:off x="791309" y="1107831"/>
            <a:ext cx="7110046" cy="3587262"/>
          </a:xfrm>
          <a:prstGeom prst="rect">
            <a:avLst/>
          </a:prstGeom>
        </p:spPr>
      </p:pic>
    </p:spTree>
    <p:extLst>
      <p:ext uri="{BB962C8B-B14F-4D97-AF65-F5344CB8AC3E}">
        <p14:creationId xmlns:p14="http://schemas.microsoft.com/office/powerpoint/2010/main" val="3757743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664369" y="158261"/>
            <a:ext cx="6117431" cy="627321"/>
          </a:xfrm>
        </p:spPr>
        <p:txBody>
          <a:bodyPr/>
          <a:lstStyle/>
          <a:p>
            <a:r>
              <a:rPr lang="en-US" sz="3200" dirty="0">
                <a:latin typeface="Bookman Old Style" panose="02050604050505020204" pitchFamily="18" charset="0"/>
              </a:rPr>
              <a:t>Finding</a:t>
            </a:r>
            <a:endParaRPr lang="en-US" sz="3600" dirty="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3/24/2024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a16="http://schemas.microsoft.com/office/drawing/2014/main" id="{1474303F-F524-426D-0D37-E5979F731875}"/>
              </a:ext>
            </a:extLst>
          </p:cNvPr>
          <p:cNvSpPr txBox="1"/>
          <p:nvPr/>
        </p:nvSpPr>
        <p:spPr>
          <a:xfrm>
            <a:off x="661535" y="999013"/>
            <a:ext cx="7503587" cy="3554819"/>
          </a:xfrm>
          <a:prstGeom prst="rect">
            <a:avLst/>
          </a:prstGeom>
          <a:noFill/>
        </p:spPr>
        <p:txBody>
          <a:bodyPr wrap="square">
            <a:spAutoFit/>
          </a:bodyPr>
          <a:lstStyle/>
          <a:p>
            <a:pPr marL="285750" indent="-285750" algn="just">
              <a:buChar char="•"/>
            </a:pPr>
            <a:r>
              <a:rPr lang="en-GB" sz="1500" b="1" dirty="0">
                <a:latin typeface="Times New Roman" panose="02020603050405020304" pitchFamily="18" charset="0"/>
                <a:cs typeface="Times New Roman" panose="02020603050405020304" pitchFamily="18" charset="0"/>
              </a:rPr>
              <a:t>Security</a:t>
            </a:r>
            <a:r>
              <a:rPr lang="en-GB" sz="1500" dirty="0">
                <a:solidFill>
                  <a:srgbClr val="374151"/>
                </a:solidFill>
                <a:latin typeface="Times New Roman" panose="02020603050405020304" pitchFamily="18" charset="0"/>
                <a:cs typeface="Times New Roman" panose="02020603050405020304" pitchFamily="18" charset="0"/>
              </a:rPr>
              <a:t>: </a:t>
            </a:r>
            <a:r>
              <a:rPr lang="en-GB" sz="1500" dirty="0">
                <a:solidFill>
                  <a:schemeClr val="tx1"/>
                </a:solidFill>
                <a:latin typeface="Times New Roman" panose="02020603050405020304" pitchFamily="18" charset="0"/>
                <a:cs typeface="Times New Roman" panose="02020603050405020304" pitchFamily="18" charset="0"/>
              </a:rPr>
              <a:t>ECC provides a high level of security with smaller key sizes compared to traditional algorithms like RSA. This enhances the overall security of the key generation and exchange process. The Diffie-Hellman key exchange ensures that even if an attacker intercepts the public keys exchanged during the key exchange, it is computationally infeasible for them to derive the private keys.  </a:t>
            </a:r>
          </a:p>
          <a:p>
            <a:pPr marL="285750" indent="-285750" algn="just">
              <a:buChar char="•"/>
            </a:pPr>
            <a:r>
              <a:rPr lang="en-GB" sz="1500" b="1" dirty="0">
                <a:solidFill>
                  <a:schemeClr val="tx1"/>
                </a:solidFill>
                <a:latin typeface="Times New Roman" panose="02020603050405020304" pitchFamily="18" charset="0"/>
                <a:cs typeface="Times New Roman" panose="02020603050405020304" pitchFamily="18" charset="0"/>
              </a:rPr>
              <a:t>Efficiency</a:t>
            </a:r>
            <a:r>
              <a:rPr lang="en-GB" sz="1500" dirty="0">
                <a:solidFill>
                  <a:srgbClr val="374151"/>
                </a:solidFill>
                <a:latin typeface="Times New Roman" panose="02020603050405020304" pitchFamily="18" charset="0"/>
                <a:cs typeface="Times New Roman" panose="02020603050405020304" pitchFamily="18" charset="0"/>
              </a:rPr>
              <a:t>: </a:t>
            </a:r>
            <a:r>
              <a:rPr lang="en-GB" sz="1500" dirty="0">
                <a:solidFill>
                  <a:schemeClr val="tx1"/>
                </a:solidFill>
                <a:latin typeface="Times New Roman" panose="02020603050405020304" pitchFamily="18" charset="0"/>
                <a:cs typeface="Times New Roman" panose="02020603050405020304" pitchFamily="18" charset="0"/>
              </a:rPr>
              <a:t>ECC allows for smaller key sizes while maintaining a high level of security. This results in faster key generation and exchange compared to algorithms with larger key sizes. The use of ECC and efficient key exchange algorithms like Diffie-Hellman minimizes computational overhead, making it more efficient for devices with limited resources.</a:t>
            </a:r>
          </a:p>
          <a:p>
            <a:pPr marL="285750" indent="-285750" algn="just">
              <a:buChar char="•"/>
            </a:pPr>
            <a:r>
              <a:rPr lang="en-GB" sz="1500" b="1" dirty="0">
                <a:solidFill>
                  <a:schemeClr val="tx1"/>
                </a:solidFill>
                <a:latin typeface="Times New Roman" panose="02020603050405020304" pitchFamily="18" charset="0"/>
                <a:cs typeface="Times New Roman" panose="02020603050405020304" pitchFamily="18" charset="0"/>
              </a:rPr>
              <a:t>Secure Communication</a:t>
            </a:r>
            <a:r>
              <a:rPr lang="en-GB" sz="1500" dirty="0">
                <a:solidFill>
                  <a:srgbClr val="374151"/>
                </a:solidFill>
                <a:latin typeface="Times New Roman" panose="02020603050405020304" pitchFamily="18" charset="0"/>
                <a:cs typeface="Times New Roman" panose="02020603050405020304" pitchFamily="18" charset="0"/>
              </a:rPr>
              <a:t>:</a:t>
            </a:r>
            <a:r>
              <a:rPr lang="en-GB" sz="1500" dirty="0">
                <a:solidFill>
                  <a:schemeClr val="tx1"/>
                </a:solidFill>
                <a:latin typeface="Times New Roman" panose="02020603050405020304" pitchFamily="18" charset="0"/>
                <a:cs typeface="Times New Roman" panose="02020603050405020304" pitchFamily="18" charset="0"/>
              </a:rPr>
              <a:t> The derived shared secret can be used for subsequent symmetric encryption, enabling secure communication between parties. The encrypted data can only be decrypted by the intended recipient possessing the appropriate private key.</a:t>
            </a:r>
          </a:p>
          <a:p>
            <a:pPr marL="285750" indent="-285750" algn="just">
              <a:buChar char="•"/>
            </a:pPr>
            <a:r>
              <a:rPr lang="en-GB" sz="1500" b="1" dirty="0">
                <a:solidFill>
                  <a:schemeClr val="tx1"/>
                </a:solidFill>
                <a:latin typeface="Times New Roman" panose="02020603050405020304" pitchFamily="18" charset="0"/>
                <a:cs typeface="Times New Roman" panose="02020603050405020304" pitchFamily="18" charset="0"/>
              </a:rPr>
              <a:t>Ease of Integration</a:t>
            </a:r>
            <a:r>
              <a:rPr lang="en-GB" sz="1500" dirty="0">
                <a:solidFill>
                  <a:srgbClr val="374151"/>
                </a:solidFill>
                <a:latin typeface="Times New Roman" panose="02020603050405020304" pitchFamily="18" charset="0"/>
                <a:cs typeface="Times New Roman" panose="02020603050405020304" pitchFamily="18" charset="0"/>
              </a:rPr>
              <a:t>: </a:t>
            </a:r>
            <a:r>
              <a:rPr lang="en-GB" sz="1500" dirty="0">
                <a:solidFill>
                  <a:schemeClr val="tx1"/>
                </a:solidFill>
                <a:latin typeface="Times New Roman" panose="02020603050405020304" pitchFamily="18" charset="0"/>
                <a:cs typeface="Times New Roman" panose="02020603050405020304" pitchFamily="18" charset="0"/>
              </a:rPr>
              <a:t>The project provides a clear and structured demonstration of implementing ECC, Diffie-Hellman key exchange. This can be used as a basis for integrating these cryptographic processes into real-world applications.</a:t>
            </a:r>
          </a:p>
        </p:txBody>
      </p:sp>
    </p:spTree>
    <p:extLst>
      <p:ext uri="{BB962C8B-B14F-4D97-AF65-F5344CB8AC3E}">
        <p14:creationId xmlns:p14="http://schemas.microsoft.com/office/powerpoint/2010/main" val="151657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46077" y="164123"/>
            <a:ext cx="6117431" cy="627321"/>
          </a:xfrm>
        </p:spPr>
        <p:txBody>
          <a:bodyPr/>
          <a:lstStyle/>
          <a:p>
            <a:r>
              <a:rPr lang="en-US" sz="3200" dirty="0">
                <a:latin typeface="Bookman Old Style" panose="02050604050505020204" pitchFamily="18" charset="0"/>
              </a:rPr>
              <a:t>Justification</a:t>
            </a:r>
            <a:endParaRPr lang="en-US" sz="3600" dirty="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3/24/2024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a16="http://schemas.microsoft.com/office/drawing/2014/main" id="{B6DBCD9D-CFA1-9FC1-43CB-C2308F9FD267}"/>
              </a:ext>
            </a:extLst>
          </p:cNvPr>
          <p:cNvSpPr txBox="1"/>
          <p:nvPr/>
        </p:nvSpPr>
        <p:spPr>
          <a:xfrm>
            <a:off x="846077" y="1029886"/>
            <a:ext cx="6744615" cy="3046988"/>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The parameters improved by this method are:</a:t>
            </a:r>
          </a:p>
          <a:p>
            <a:pPr marL="285750"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Security: </a:t>
            </a:r>
            <a:r>
              <a:rPr lang="en-US" sz="1600" dirty="0">
                <a:latin typeface="Times New Roman" panose="02020603050405020304" pitchFamily="18" charset="0"/>
                <a:cs typeface="Times New Roman" panose="02020603050405020304" pitchFamily="18" charset="0"/>
              </a:rPr>
              <a:t>This Hybrid algorithm ensures confidentiality and integration better than that of RSA with Diffie Hellman</a:t>
            </a:r>
          </a:p>
          <a:p>
            <a:pPr marL="285750"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Speed and Performance:</a:t>
            </a:r>
            <a:r>
              <a:rPr lang="en-US" sz="1600" dirty="0">
                <a:latin typeface="Times New Roman" panose="02020603050405020304" pitchFamily="18" charset="0"/>
                <a:cs typeface="Times New Roman" panose="02020603050405020304" pitchFamily="18" charset="0"/>
              </a:rPr>
              <a:t> Using this hybrid algorithm, it gives better performance and ensures Performance Optimization and also doesn't require high computational power.</a:t>
            </a:r>
          </a:p>
          <a:p>
            <a:pPr marL="285750" indent="-28575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Key Exchange Mechanism:</a:t>
            </a:r>
            <a:r>
              <a:rPr lang="en-US" sz="1600" dirty="0">
                <a:latin typeface="Times New Roman" panose="02020603050405020304" pitchFamily="18" charset="0"/>
                <a:cs typeface="Times New Roman" panose="02020603050405020304" pitchFamily="18" charset="0"/>
              </a:rPr>
              <a:t> Diffie Hellman is the best key exchange algorithm. ECC with Diffie Hellman makes key exchange mechanism more secure and also faster.</a:t>
            </a: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GB" sz="1600" b="1" dirty="0">
                <a:solidFill>
                  <a:schemeClr val="tx1"/>
                </a:solidFill>
                <a:latin typeface="Times New Roman" panose="02020603050405020304" pitchFamily="18" charset="0"/>
                <a:cs typeface="Times New Roman" panose="02020603050405020304" pitchFamily="18" charset="0"/>
              </a:rPr>
              <a:t>Secure Communication</a:t>
            </a:r>
            <a:r>
              <a:rPr lang="en-GB" sz="1600" dirty="0">
                <a:solidFill>
                  <a:srgbClr val="374151"/>
                </a:solidFill>
                <a:latin typeface="Times New Roman" panose="02020603050405020304" pitchFamily="18" charset="0"/>
                <a:cs typeface="Times New Roman" panose="02020603050405020304" pitchFamily="18" charset="0"/>
              </a:rPr>
              <a:t>:</a:t>
            </a:r>
            <a:r>
              <a:rPr lang="en-GB" sz="1600" dirty="0">
                <a:solidFill>
                  <a:schemeClr val="tx1"/>
                </a:solidFill>
                <a:latin typeface="Times New Roman" panose="02020603050405020304" pitchFamily="18" charset="0"/>
                <a:cs typeface="Times New Roman" panose="02020603050405020304" pitchFamily="18" charset="0"/>
              </a:rPr>
              <a:t> ECC and Diffie Hellman enables secure communication between parties. The encrypted data can only be decrypted by the intended recipient possessing the appropriate private key.</a:t>
            </a:r>
          </a:p>
        </p:txBody>
      </p:sp>
    </p:spTree>
    <p:extLst>
      <p:ext uri="{BB962C8B-B14F-4D97-AF65-F5344CB8AC3E}">
        <p14:creationId xmlns:p14="http://schemas.microsoft.com/office/powerpoint/2010/main" val="4208269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46735" y="1759067"/>
            <a:ext cx="6117431" cy="627321"/>
          </a:xfrm>
        </p:spPr>
        <p:txBody>
          <a:bodyPr/>
          <a:lstStyle/>
          <a:p>
            <a:r>
              <a:rPr lang="en-US" sz="3600" dirty="0">
                <a:latin typeface="Bookman Old Style" panose="02050604050505020204" pitchFamily="18" charset="0"/>
              </a:rPr>
              <a:t>Thank you</a:t>
            </a:r>
          </a:p>
        </p:txBody>
      </p:sp>
      <p:sp>
        <p:nvSpPr>
          <p:cNvPr id="3" name="Date Placeholder 2"/>
          <p:cNvSpPr>
            <a:spLocks noGrp="1"/>
          </p:cNvSpPr>
          <p:nvPr>
            <p:ph type="dt" idx="10"/>
          </p:nvPr>
        </p:nvSpPr>
        <p:spPr/>
        <p:txBody>
          <a:bodyPr/>
          <a:lstStyle/>
          <a:p>
            <a:fld id="{002841C7-D003-4BD0-8D67-1768AD0BC6E2}" type="datetime1">
              <a:rPr lang="en-US" smtClean="0"/>
              <a:t>3/24/2024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98477" y="175847"/>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074934" y="1267774"/>
            <a:ext cx="6655982" cy="2769989"/>
          </a:xfrm>
          <a:prstGeom prst="rect">
            <a:avLst/>
          </a:prstGeom>
          <a:noFill/>
        </p:spPr>
        <p:txBody>
          <a:bodyPr wrap="square" rtlCol="0">
            <a:spAutoFit/>
          </a:bodyPr>
          <a:lstStyle/>
          <a:p>
            <a:r>
              <a:rPr lang="en-US" sz="1600" dirty="0"/>
              <a:t>Cryptography and Information Security: Hybrid of two algorithms ECC and Diffie-Hellman. </a:t>
            </a:r>
          </a:p>
          <a:p>
            <a:pPr marL="285750" indent="-285750">
              <a:buFont typeface="Arial" panose="020B0604020202020204" pitchFamily="34" charset="0"/>
              <a:buChar char="•"/>
            </a:pPr>
            <a:endParaRPr lang="en-US" sz="1600" dirty="0"/>
          </a:p>
          <a:p>
            <a:r>
              <a:rPr lang="en-US" sz="1600" dirty="0"/>
              <a:t> A hybrid algorithm that combines Elliptic Curve Cryptography (ECC) and the Diffie-Hellman key exchange can provide a secure way of key generation and exchanging process.</a:t>
            </a:r>
          </a:p>
          <a:p>
            <a:r>
              <a:rPr lang="en-US" sz="1600" dirty="0"/>
              <a:t> </a:t>
            </a:r>
          </a:p>
          <a:p>
            <a:r>
              <a:rPr lang="en-US" sz="1600" dirty="0"/>
              <a:t>The ECC key exchange provides secrecy and protection against quantum attacks, while Diffie-Hellman offers a well-established method for secure key exchange</a:t>
            </a:r>
            <a:r>
              <a:rPr lang="en-US" sz="1600" dirty="0">
                <a:latin typeface="Bookman Old Style" panose="02050604050505020204" pitchFamily="18" charset="0"/>
              </a:rPr>
              <a:t>.</a:t>
            </a: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3FD821C4-CE5C-451F-93F0-D86962B0F042}" type="datetime1">
              <a:rPr lang="en-US" smtClean="0"/>
              <a:t>3/24/2024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27785" y="237737"/>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Statement</a:t>
            </a:r>
          </a:p>
        </p:txBody>
      </p:sp>
      <p:sp>
        <p:nvSpPr>
          <p:cNvPr id="5" name="TextBox 4"/>
          <p:cNvSpPr txBox="1"/>
          <p:nvPr/>
        </p:nvSpPr>
        <p:spPr>
          <a:xfrm>
            <a:off x="1129962" y="1384950"/>
            <a:ext cx="6830008" cy="1077218"/>
          </a:xfrm>
          <a:prstGeom prst="rect">
            <a:avLst/>
          </a:prstGeom>
          <a:noFill/>
        </p:spPr>
        <p:txBody>
          <a:bodyPr wrap="square" rtlCol="0">
            <a:spAutoFit/>
          </a:bodyPr>
          <a:lstStyle/>
          <a:p>
            <a:pPr algn="just"/>
            <a:r>
              <a:rPr lang="en-US" dirty="0"/>
              <a:t>      </a:t>
            </a:r>
            <a:r>
              <a:rPr lang="en-US" sz="1600" dirty="0">
                <a:latin typeface="Times New Roman" panose="02020603050405020304" pitchFamily="18" charset="0"/>
                <a:cs typeface="Times New Roman" panose="02020603050405020304" pitchFamily="18" charset="0"/>
              </a:rPr>
              <a:t>The collaboration of Diffie-Hellman serves as a reliable key exchange mechanism for RSA, where RSA ensures the security of the messages. Nevertheless, this approach involves extensive key lengths, significantly impacting the system's performance.</a:t>
            </a:r>
          </a:p>
        </p:txBody>
      </p:sp>
      <p:sp>
        <p:nvSpPr>
          <p:cNvPr id="3" name="Date Placeholder 2"/>
          <p:cNvSpPr>
            <a:spLocks noGrp="1"/>
          </p:cNvSpPr>
          <p:nvPr>
            <p:ph type="dt" idx="10"/>
          </p:nvPr>
        </p:nvSpPr>
        <p:spPr/>
        <p:txBody>
          <a:bodyPr/>
          <a:lstStyle/>
          <a:p>
            <a:fld id="{BAE47AFA-FA96-457D-956D-C46D009EE3B5}" type="datetime1">
              <a:rPr lang="en-US" smtClean="0"/>
              <a:t>3/24/2024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236963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885824" y="1061962"/>
            <a:ext cx="6657975" cy="1908174"/>
          </a:xfrm>
          <a:prstGeom prst="rect">
            <a:avLst/>
          </a:prstGeom>
          <a:noFill/>
          <a:ln>
            <a:noFill/>
          </a:ln>
        </p:spPr>
        <p:txBody>
          <a:bodyPr spcFirstLastPara="1" wrap="square" lIns="91425" tIns="45700" rIns="91425" bIns="45700" anchor="t" anchorCtr="0">
            <a:spAutoFit/>
          </a:bodyPr>
          <a:lstStyle/>
          <a:p>
            <a:pPr algn="just"/>
            <a:r>
              <a:rPr lang="en-US" dirty="0"/>
              <a:t>ECC, an alternative technique to RSA, is a powerful cryptography approach. It generates security between key pairs for public key encryption by using the mathematics of elliptic curves. </a:t>
            </a:r>
          </a:p>
          <a:p>
            <a:pPr marL="285750" indent="-285750" algn="just">
              <a:buFont typeface="Arial" panose="020B0604020202020204" pitchFamily="34" charset="0"/>
              <a:buChar char="•"/>
            </a:pPr>
            <a:r>
              <a:rPr lang="en-US" dirty="0"/>
              <a:t>It makes use of elliptic curves. </a:t>
            </a:r>
          </a:p>
          <a:p>
            <a:pPr marL="285750" indent="-285750" algn="just">
              <a:buFont typeface="Arial" panose="020B0604020202020204" pitchFamily="34" charset="0"/>
              <a:buChar char="•"/>
            </a:pPr>
            <a:r>
              <a:rPr lang="en-US" dirty="0"/>
              <a:t>The curves are symmetric to x-axis. </a:t>
            </a:r>
          </a:p>
          <a:p>
            <a:pPr marL="285750" indent="-285750" algn="just">
              <a:buFont typeface="Arial" panose="020B0604020202020204" pitchFamily="34" charset="0"/>
              <a:buChar char="•"/>
            </a:pPr>
            <a:r>
              <a:rPr lang="en-US" dirty="0"/>
              <a:t>A line is drawn at any random place on the curve , the points where the line                 touches are taken as public and private values .</a:t>
            </a:r>
            <a:endParaRPr lang="en-US" dirty="0">
              <a:latin typeface="Bookman Old Style" panose="02050604050505020204" pitchFamily="18" charset="0"/>
            </a:endParaRPr>
          </a:p>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654227" y="149229"/>
            <a:ext cx="6117431" cy="627321"/>
          </a:xfrm>
        </p:spPr>
        <p:txBody>
          <a:bodyPr/>
          <a:lstStyle/>
          <a:p>
            <a:r>
              <a:rPr lang="en-US" sz="3200" dirty="0">
                <a:latin typeface="Bookman Old Style" panose="02050604050505020204" pitchFamily="18" charset="0"/>
              </a:rPr>
              <a:t>Proposed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a:xfrm>
            <a:off x="529119" y="4869600"/>
            <a:ext cx="2133600" cy="273900"/>
          </a:xfrm>
        </p:spPr>
        <p:txBody>
          <a:bodyPr/>
          <a:lstStyle/>
          <a:p>
            <a:fld id="{B115A319-B060-4A35-A508-6A7FE2F3BD02}" type="datetime1">
              <a:rPr lang="en-US" smtClean="0"/>
              <a:t>3/24/2024</a:t>
            </a:fld>
            <a:endParaRPr lang="en-US"/>
          </a:p>
        </p:txBody>
      </p:sp>
      <p:sp>
        <p:nvSpPr>
          <p:cNvPr id="4" name="Footer Placeholder 3"/>
          <p:cNvSpPr>
            <a:spLocks noGrp="1"/>
          </p:cNvSpPr>
          <p:nvPr>
            <p:ph type="ftr" idx="11"/>
          </p:nvPr>
        </p:nvSpPr>
        <p:spPr>
          <a:xfrm>
            <a:off x="3196119" y="4869600"/>
            <a:ext cx="2895600" cy="273900"/>
          </a:xfrm>
        </p:spPr>
        <p:txBody>
          <a:bodyPr/>
          <a:lstStyle/>
          <a:p>
            <a:r>
              <a:rPr lang="en-US"/>
              <a:t>Department of Computer Science and Engineering</a:t>
            </a:r>
          </a:p>
        </p:txBody>
      </p:sp>
      <p:pic>
        <p:nvPicPr>
          <p:cNvPr id="1030" name="Picture 6" descr="What is Elliptic Curve Cryptography? Definition &amp; FAQs | Avi Networks">
            <a:extLst>
              <a:ext uri="{FF2B5EF4-FFF2-40B4-BE49-F238E27FC236}">
                <a16:creationId xmlns:a16="http://schemas.microsoft.com/office/drawing/2014/main" id="{F3CCFE9D-1ED9-D4C7-85E7-FA6B6DFE1D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7449" y="2714625"/>
            <a:ext cx="3707607"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03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a:latin typeface="Bookman Old Style" panose="02050604050505020204" pitchFamily="18" charset="0"/>
            </a:endParaRPr>
          </a:p>
        </p:txBody>
      </p:sp>
      <p:sp>
        <p:nvSpPr>
          <p:cNvPr id="120" name="Google Shape;120;p1"/>
          <p:cNvSpPr/>
          <p:nvPr/>
        </p:nvSpPr>
        <p:spPr>
          <a:xfrm>
            <a:off x="1696152" y="1351522"/>
            <a:ext cx="4572000" cy="2308284"/>
          </a:xfrm>
          <a:prstGeom prst="rect">
            <a:avLst/>
          </a:prstGeom>
          <a:noFill/>
          <a:ln>
            <a:noFill/>
          </a:ln>
        </p:spPr>
        <p:txBody>
          <a:bodyPr spcFirstLastPara="1" wrap="square" lIns="91425" tIns="45700" rIns="91425" bIns="45700" anchor="t" anchorCtr="0">
            <a:spAutoFit/>
          </a:bodyPr>
          <a:lstStyle/>
          <a:p>
            <a:r>
              <a:rPr lang="en-US" sz="1600" dirty="0">
                <a:latin typeface="Times New Roman" panose="02020603050405020304" pitchFamily="18" charset="0"/>
                <a:cs typeface="Times New Roman" panose="02020603050405020304" pitchFamily="18" charset="0"/>
              </a:rPr>
              <a:t>Start </a:t>
            </a:r>
          </a:p>
          <a:p>
            <a:r>
              <a:rPr lang="en-US" sz="1600" dirty="0">
                <a:latin typeface="Times New Roman" panose="02020603050405020304" pitchFamily="18" charset="0"/>
                <a:cs typeface="Times New Roman" panose="02020603050405020304" pitchFamily="18" charset="0"/>
              </a:rPr>
              <a:t>Generate ECC Key Pair (Alice) </a:t>
            </a:r>
          </a:p>
          <a:p>
            <a:r>
              <a:rPr lang="en-US" sz="1600" dirty="0">
                <a:latin typeface="Times New Roman" panose="02020603050405020304" pitchFamily="18" charset="0"/>
                <a:cs typeface="Times New Roman" panose="02020603050405020304" pitchFamily="18" charset="0"/>
              </a:rPr>
              <a:t>Select ECC Parameters (Curve, Base Point) </a:t>
            </a:r>
          </a:p>
          <a:p>
            <a:r>
              <a:rPr lang="en-US" sz="1600" dirty="0">
                <a:latin typeface="Times New Roman" panose="02020603050405020304" pitchFamily="18" charset="0"/>
                <a:cs typeface="Times New Roman" panose="02020603050405020304" pitchFamily="18" charset="0"/>
              </a:rPr>
              <a:t>Generate ECC Key Pair (Bob)</a:t>
            </a:r>
          </a:p>
          <a:p>
            <a:r>
              <a:rPr lang="en-US" sz="1600" dirty="0">
                <a:latin typeface="Times New Roman" panose="02020603050405020304" pitchFamily="18" charset="0"/>
                <a:cs typeface="Times New Roman" panose="02020603050405020304" pitchFamily="18" charset="0"/>
              </a:rPr>
              <a:t>Alice and Bob exchange public keys </a:t>
            </a:r>
          </a:p>
          <a:p>
            <a:r>
              <a:rPr lang="en-US" sz="1600" dirty="0">
                <a:latin typeface="Times New Roman" panose="02020603050405020304" pitchFamily="18" charset="0"/>
                <a:cs typeface="Times New Roman" panose="02020603050405020304" pitchFamily="18" charset="0"/>
              </a:rPr>
              <a:t>Alice computes Shared Secret Key </a:t>
            </a:r>
          </a:p>
          <a:p>
            <a:r>
              <a:rPr lang="en-US" sz="1600" dirty="0">
                <a:latin typeface="Times New Roman" panose="02020603050405020304" pitchFamily="18" charset="0"/>
                <a:cs typeface="Times New Roman" panose="02020603050405020304" pitchFamily="18" charset="0"/>
              </a:rPr>
              <a:t>Bob computes Shared Secret Key</a:t>
            </a:r>
          </a:p>
          <a:p>
            <a:r>
              <a:rPr lang="en-US" sz="1600" dirty="0">
                <a:latin typeface="Times New Roman" panose="02020603050405020304" pitchFamily="18" charset="0"/>
                <a:cs typeface="Times New Roman" panose="02020603050405020304" pitchFamily="18" charset="0"/>
              </a:rPr>
              <a:t>Shared Secret Key is now established </a:t>
            </a:r>
          </a:p>
          <a:p>
            <a:r>
              <a:rPr lang="en-US" sz="1600" dirty="0">
                <a:latin typeface="Times New Roman" panose="02020603050405020304" pitchFamily="18" charset="0"/>
                <a:cs typeface="Times New Roman" panose="02020603050405020304" pitchFamily="18" charset="0"/>
              </a:rPr>
              <a:t>End </a:t>
            </a:r>
            <a:endParaRPr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p:txBody>
      </p:sp>
      <p:sp>
        <p:nvSpPr>
          <p:cNvPr id="2" name="Title 1"/>
          <p:cNvSpPr>
            <a:spLocks noGrp="1"/>
          </p:cNvSpPr>
          <p:nvPr>
            <p:ph type="title"/>
          </p:nvPr>
        </p:nvSpPr>
        <p:spPr>
          <a:xfrm>
            <a:off x="1009766" y="386072"/>
            <a:ext cx="5824788" cy="627321"/>
          </a:xfrm>
        </p:spPr>
        <p:txBody>
          <a:bodyPr/>
          <a:lstStyle/>
          <a:p>
            <a:r>
              <a:rPr lang="en-US" sz="3200" dirty="0">
                <a:latin typeface="Bookman Old Style" panose="02050604050505020204" pitchFamily="18" charset="0"/>
              </a:rPr>
              <a:t>Proposed Method Illustration</a:t>
            </a:r>
            <a:endParaRPr lang="en-US" sz="3600" dirty="0">
              <a:latin typeface="Bookman Old Style" panose="02050604050505020204" pitchFamily="18" charset="0"/>
            </a:endParaRPr>
          </a:p>
        </p:txBody>
      </p:sp>
      <p:sp>
        <p:nvSpPr>
          <p:cNvPr id="3" name="Date Placeholder 2"/>
          <p:cNvSpPr>
            <a:spLocks noGrp="1"/>
          </p:cNvSpPr>
          <p:nvPr>
            <p:ph type="dt" idx="10"/>
          </p:nvPr>
        </p:nvSpPr>
        <p:spPr>
          <a:xfrm>
            <a:off x="529119" y="4869600"/>
            <a:ext cx="2133600" cy="273900"/>
          </a:xfrm>
        </p:spPr>
        <p:txBody>
          <a:bodyPr/>
          <a:lstStyle/>
          <a:p>
            <a:fld id="{B115A319-B060-4A35-A508-6A7FE2F3BD02}" type="datetime1">
              <a:rPr lang="en-US" smtClean="0"/>
              <a:t>3/24/2024</a:t>
            </a:fld>
            <a:endParaRPr lang="en-US"/>
          </a:p>
        </p:txBody>
      </p:sp>
      <p:sp>
        <p:nvSpPr>
          <p:cNvPr id="4" name="Footer Placeholder 3"/>
          <p:cNvSpPr>
            <a:spLocks noGrp="1"/>
          </p:cNvSpPr>
          <p:nvPr>
            <p:ph type="ftr" idx="11"/>
          </p:nvPr>
        </p:nvSpPr>
        <p:spPr>
          <a:xfrm>
            <a:off x="3196119" y="4869600"/>
            <a:ext cx="2895600" cy="273900"/>
          </a:xfrm>
        </p:spPr>
        <p:txBody>
          <a:bodyPr/>
          <a:lstStyle/>
          <a:p>
            <a:r>
              <a:rPr lang="en-US"/>
              <a:t>Department of Computer Science and Engineering</a:t>
            </a:r>
          </a:p>
        </p:txBody>
      </p:sp>
    </p:spTree>
    <p:extLst>
      <p:ext uri="{BB962C8B-B14F-4D97-AF65-F5344CB8AC3E}">
        <p14:creationId xmlns:p14="http://schemas.microsoft.com/office/powerpoint/2010/main" val="2437291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799184" y="58589"/>
            <a:ext cx="6117431" cy="1114425"/>
          </a:xfrm>
        </p:spPr>
        <p:txBody>
          <a:bodyPr/>
          <a:lstStyle/>
          <a:p>
            <a:r>
              <a:rPr lang="en-US" sz="3200" dirty="0">
                <a:latin typeface="Bookman Old Style" panose="02050604050505020204" pitchFamily="18" charset="0"/>
              </a:rPr>
              <a:t>Proposed Method </a:t>
            </a:r>
            <a:r>
              <a:rPr lang="en-US" sz="3600" dirty="0">
                <a:latin typeface="Bookman Old Style" panose="02050604050505020204" pitchFamily="18" charset="0"/>
              </a:rPr>
              <a:t>Illustration</a:t>
            </a: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B2C9150-213E-4C57-83AC-D72655848A54}" type="datetime1">
              <a:rPr lang="en-US" smtClean="0"/>
              <a:t>3/24/2024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a:extLst>
              <a:ext uri="{FF2B5EF4-FFF2-40B4-BE49-F238E27FC236}">
                <a16:creationId xmlns:a16="http://schemas.microsoft.com/office/drawing/2014/main" id="{86EF7041-0502-8664-C1D6-45F1CB5570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3044" y="1173014"/>
            <a:ext cx="5972175" cy="3144668"/>
          </a:xfrm>
          <a:prstGeom prst="rect">
            <a:avLst/>
          </a:prstGeom>
        </p:spPr>
      </p:pic>
    </p:spTree>
    <p:extLst>
      <p:ext uri="{BB962C8B-B14F-4D97-AF65-F5344CB8AC3E}">
        <p14:creationId xmlns:p14="http://schemas.microsoft.com/office/powerpoint/2010/main" val="949793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41944" y="285747"/>
            <a:ext cx="6117431" cy="627321"/>
          </a:xfrm>
        </p:spPr>
        <p:txBody>
          <a:bodyPr/>
          <a:lstStyle/>
          <a:p>
            <a:r>
              <a:rPr lang="en-US" sz="3600" dirty="0">
                <a:latin typeface="Bookman Old Style" panose="02050604050505020204" pitchFamily="18" charset="0"/>
              </a:rPr>
              <a:t>Experiment Environment</a:t>
            </a:r>
          </a:p>
        </p:txBody>
      </p:sp>
      <p:sp>
        <p:nvSpPr>
          <p:cNvPr id="3" name="Date Placeholder 2"/>
          <p:cNvSpPr>
            <a:spLocks noGrp="1"/>
          </p:cNvSpPr>
          <p:nvPr>
            <p:ph type="dt" idx="10"/>
          </p:nvPr>
        </p:nvSpPr>
        <p:spPr/>
        <p:txBody>
          <a:bodyPr/>
          <a:lstStyle/>
          <a:p>
            <a:fld id="{399C44C4-7196-4A35-8198-AF8560E914F3}" type="datetime1">
              <a:rPr lang="en-US" smtClean="0"/>
              <a:t>3/24/2024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a16="http://schemas.microsoft.com/office/drawing/2014/main" id="{FD782738-D75B-72F5-F5E4-739A203DD2DF}"/>
              </a:ext>
            </a:extLst>
          </p:cNvPr>
          <p:cNvSpPr txBox="1"/>
          <p:nvPr/>
        </p:nvSpPr>
        <p:spPr>
          <a:xfrm>
            <a:off x="627186" y="1058453"/>
            <a:ext cx="7549661" cy="2606355"/>
          </a:xfrm>
          <a:prstGeom prst="rect">
            <a:avLst/>
          </a:prstGeom>
          <a:noFill/>
        </p:spPr>
        <p:txBody>
          <a:bodyPr wrap="square">
            <a:spAutoFit/>
          </a:bodyPr>
          <a:lstStyle/>
          <a:p>
            <a:pPr algn="just">
              <a:lnSpc>
                <a:spcPct val="107000"/>
              </a:lnSpc>
              <a:spcAft>
                <a:spcPts val="800"/>
              </a:spcAft>
            </a:pPr>
            <a:r>
              <a:rPr lang="en-US" sz="1500" b="1" dirty="0">
                <a:effectLst/>
                <a:latin typeface="Times New Roman" panose="02020603050405020304" pitchFamily="18" charset="0"/>
                <a:ea typeface="Calibri" panose="020F0502020204030204" pitchFamily="34" charset="0"/>
                <a:cs typeface="Times New Roman" panose="02020603050405020304" pitchFamily="18" charset="0"/>
              </a:rPr>
              <a:t>Google </a:t>
            </a:r>
            <a:r>
              <a:rPr lang="en-US" sz="1500" b="1" dirty="0" err="1">
                <a:effectLst/>
                <a:latin typeface="Times New Roman" panose="02020603050405020304" pitchFamily="18" charset="0"/>
                <a:ea typeface="Calibri" panose="020F0502020204030204" pitchFamily="34" charset="0"/>
                <a:cs typeface="Times New Roman" panose="02020603050405020304" pitchFamily="18" charset="0"/>
              </a:rPr>
              <a:t>Colab</a:t>
            </a:r>
            <a:r>
              <a:rPr lang="en-US" sz="15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is an open-source, interactive web application that allows you to create and share documents that contain live code, equations, visualizations and narrative texts.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500" b="1" dirty="0">
                <a:effectLst/>
                <a:latin typeface="Times New Roman" panose="02020603050405020304" pitchFamily="18" charset="0"/>
                <a:ea typeface="Calibri" panose="020F0502020204030204" pitchFamily="34" charset="0"/>
                <a:cs typeface="Times New Roman" panose="02020603050405020304" pitchFamily="18" charset="0"/>
              </a:rPr>
              <a:t>Libraries and Tools used in Google </a:t>
            </a:r>
            <a:r>
              <a:rPr lang="en-US" sz="1500" b="1" dirty="0" err="1">
                <a:effectLst/>
                <a:latin typeface="Times New Roman" panose="02020603050405020304" pitchFamily="18" charset="0"/>
                <a:ea typeface="Calibri" panose="020F0502020204030204" pitchFamily="34" charset="0"/>
                <a:cs typeface="Times New Roman" panose="02020603050405020304" pitchFamily="18" charset="0"/>
              </a:rPr>
              <a:t>Colab</a:t>
            </a:r>
            <a:r>
              <a:rPr lang="en-US" sz="15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Bookman Old Style" panose="02050604050505020204" pitchFamily="18" charset="0"/>
              <a:buChar char="●"/>
              <a:tabLst>
                <a:tab pos="457200" algn="l"/>
              </a:tabLst>
            </a:pPr>
            <a:r>
              <a:rPr lang="en-US" sz="1500" b="1" dirty="0" err="1">
                <a:effectLst/>
                <a:latin typeface="Times New Roman" panose="02020603050405020304" pitchFamily="18" charset="0"/>
                <a:ea typeface="Calibri" panose="020F0502020204030204" pitchFamily="34" charset="0"/>
                <a:cs typeface="Times New Roman" panose="02020603050405020304" pitchFamily="18" charset="0"/>
              </a:rPr>
              <a:t>PyNaCl</a:t>
            </a:r>
            <a:r>
              <a:rPr lang="en-US" sz="15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This library provides a high-level interface for various cryptographic operations, including hybrid cryptography. It can be a good choice for simpler implementations.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Bookman Old Style" panose="02050604050505020204" pitchFamily="18" charset="0"/>
              <a:buChar char="●"/>
              <a:tabLst>
                <a:tab pos="457200" algn="l"/>
              </a:tabLst>
            </a:pPr>
            <a:r>
              <a:rPr lang="en-US" sz="1500" b="1" dirty="0">
                <a:effectLst/>
                <a:latin typeface="Times New Roman" panose="02020603050405020304" pitchFamily="18" charset="0"/>
                <a:ea typeface="Calibri" panose="020F0502020204030204" pitchFamily="34" charset="0"/>
                <a:cs typeface="Times New Roman" panose="02020603050405020304" pitchFamily="18" charset="0"/>
              </a:rPr>
              <a:t>Cryptography:</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The cryptography library (used in the provided code snippet) is a well-regarded and secure option. It offers a comprehensive set of primitives for various cryptographic tasks, including key generation, key exchange, key derivation, encryption, and decryption.</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Structure your code better in Google Colab with Text and Code Cells | by  Mitesh Parmar | Medium">
            <a:extLst>
              <a:ext uri="{FF2B5EF4-FFF2-40B4-BE49-F238E27FC236}">
                <a16:creationId xmlns:a16="http://schemas.microsoft.com/office/drawing/2014/main" id="{C5426011-0382-93EA-1DB5-0D1AFA23F8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9390" y="3476994"/>
            <a:ext cx="5124450" cy="1029970"/>
          </a:xfrm>
          <a:prstGeom prst="rect">
            <a:avLst/>
          </a:prstGeom>
          <a:noFill/>
          <a:ln>
            <a:noFill/>
          </a:ln>
        </p:spPr>
      </p:pic>
    </p:spTree>
    <p:extLst>
      <p:ext uri="{BB962C8B-B14F-4D97-AF65-F5344CB8AC3E}">
        <p14:creationId xmlns:p14="http://schemas.microsoft.com/office/powerpoint/2010/main" val="2122184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80892" y="345831"/>
            <a:ext cx="6117431" cy="627321"/>
          </a:xfrm>
        </p:spPr>
        <p:txBody>
          <a:bodyPr/>
          <a:lstStyle/>
          <a:p>
            <a:r>
              <a:rPr lang="en-US" sz="3200" dirty="0">
                <a:latin typeface="Bookman Old Style" panose="02050604050505020204" pitchFamily="18" charset="0"/>
              </a:rPr>
              <a:t>Experiment Screenshots</a:t>
            </a:r>
            <a:endParaRPr lang="en-US" sz="3600" dirty="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3/24/2024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7E169038-1DEF-2D3A-2070-179FA8F656BB}"/>
              </a:ext>
            </a:extLst>
          </p:cNvPr>
          <p:cNvPicPr>
            <a:picLocks noChangeAspect="1"/>
          </p:cNvPicPr>
          <p:nvPr/>
        </p:nvPicPr>
        <p:blipFill>
          <a:blip r:embed="rId3"/>
          <a:stretch>
            <a:fillRect/>
          </a:stretch>
        </p:blipFill>
        <p:spPr>
          <a:xfrm>
            <a:off x="697615" y="1084329"/>
            <a:ext cx="7200096" cy="3604901"/>
          </a:xfrm>
          <a:prstGeom prst="rect">
            <a:avLst/>
          </a:prstGeom>
        </p:spPr>
      </p:pic>
    </p:spTree>
    <p:extLst>
      <p:ext uri="{BB962C8B-B14F-4D97-AF65-F5344CB8AC3E}">
        <p14:creationId xmlns:p14="http://schemas.microsoft.com/office/powerpoint/2010/main" val="841068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80892" y="345831"/>
            <a:ext cx="6117431" cy="627321"/>
          </a:xfrm>
        </p:spPr>
        <p:txBody>
          <a:bodyPr/>
          <a:lstStyle/>
          <a:p>
            <a:r>
              <a:rPr lang="en-US" sz="3200" dirty="0">
                <a:latin typeface="Bookman Old Style" panose="02050604050505020204" pitchFamily="18" charset="0"/>
              </a:rPr>
              <a:t>Experiment Screenshots</a:t>
            </a:r>
            <a:endParaRPr lang="en-US" sz="3600" dirty="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3/24/2024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DD264D68-2383-2F3D-6EED-0CD397244D5D}"/>
              </a:ext>
            </a:extLst>
          </p:cNvPr>
          <p:cNvPicPr>
            <a:picLocks noChangeAspect="1"/>
          </p:cNvPicPr>
          <p:nvPr/>
        </p:nvPicPr>
        <p:blipFill>
          <a:blip r:embed="rId3"/>
          <a:stretch>
            <a:fillRect/>
          </a:stretch>
        </p:blipFill>
        <p:spPr>
          <a:xfrm>
            <a:off x="706122" y="1084385"/>
            <a:ext cx="7189371" cy="3593123"/>
          </a:xfrm>
          <a:prstGeom prst="rect">
            <a:avLst/>
          </a:prstGeom>
        </p:spPr>
      </p:pic>
    </p:spTree>
    <p:extLst>
      <p:ext uri="{BB962C8B-B14F-4D97-AF65-F5344CB8AC3E}">
        <p14:creationId xmlns:p14="http://schemas.microsoft.com/office/powerpoint/2010/main" val="3359058079"/>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1434</TotalTime>
  <Words>817</Words>
  <Application>Microsoft Office PowerPoint</Application>
  <PresentationFormat>On-screen Show (16:9)</PresentationFormat>
  <Paragraphs>102</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Calibri</vt:lpstr>
      <vt:lpstr>Noto Sans Symbols</vt:lpstr>
      <vt:lpstr>Times New Roman</vt:lpstr>
      <vt:lpstr>Trebuchet MS</vt:lpstr>
      <vt:lpstr>Wingdings</vt:lpstr>
      <vt:lpstr>1_Office Theme</vt:lpstr>
      <vt:lpstr> Fortifying Security through Hybrid Cryptography</vt:lpstr>
      <vt:lpstr>Introduction</vt:lpstr>
      <vt:lpstr>Problem Statement</vt:lpstr>
      <vt:lpstr>Proposed Method</vt:lpstr>
      <vt:lpstr>Proposed Method Illustration</vt:lpstr>
      <vt:lpstr>Proposed Method Illustration</vt:lpstr>
      <vt:lpstr>Experiment Environment</vt:lpstr>
      <vt:lpstr>Experiment Screenshots</vt:lpstr>
      <vt:lpstr>Experiment Screenshots</vt:lpstr>
      <vt:lpstr>Experiment Screenshots</vt:lpstr>
      <vt:lpstr>Experiment Results</vt:lpstr>
      <vt:lpstr>Finding</vt:lpstr>
      <vt:lpstr>Justification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pramod reddy</cp:lastModifiedBy>
  <cp:revision>25</cp:revision>
  <dcterms:modified xsi:type="dcterms:W3CDTF">2024-03-24T04:20:39Z</dcterms:modified>
</cp:coreProperties>
</file>