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0AF175-F385-46B9-A6E5-8C3B5F4A7C47}"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150CBE-A754-4C0B-9F49-E9990975A8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2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AF175-F385-46B9-A6E5-8C3B5F4A7C47}"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150CBE-A754-4C0B-9F49-E9990975A82C}" type="slidenum">
              <a:rPr lang="en-IN" smtClean="0"/>
              <a:t>‹#›</a:t>
            </a:fld>
            <a:endParaRPr lang="en-IN"/>
          </a:p>
        </p:txBody>
      </p:sp>
    </p:spTree>
    <p:extLst>
      <p:ext uri="{BB962C8B-B14F-4D97-AF65-F5344CB8AC3E}">
        <p14:creationId xmlns:p14="http://schemas.microsoft.com/office/powerpoint/2010/main" val="12949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AF175-F385-46B9-A6E5-8C3B5F4A7C47}"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150CBE-A754-4C0B-9F49-E9990975A82C}" type="slidenum">
              <a:rPr lang="en-IN" smtClean="0"/>
              <a:t>‹#›</a:t>
            </a:fld>
            <a:endParaRPr lang="en-IN"/>
          </a:p>
        </p:txBody>
      </p:sp>
    </p:spTree>
    <p:extLst>
      <p:ext uri="{BB962C8B-B14F-4D97-AF65-F5344CB8AC3E}">
        <p14:creationId xmlns:p14="http://schemas.microsoft.com/office/powerpoint/2010/main" val="399464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AF175-F385-46B9-A6E5-8C3B5F4A7C47}"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150CBE-A754-4C0B-9F49-E9990975A82C}" type="slidenum">
              <a:rPr lang="en-IN" smtClean="0"/>
              <a:t>‹#›</a:t>
            </a:fld>
            <a:endParaRPr lang="en-IN"/>
          </a:p>
        </p:txBody>
      </p:sp>
    </p:spTree>
    <p:extLst>
      <p:ext uri="{BB962C8B-B14F-4D97-AF65-F5344CB8AC3E}">
        <p14:creationId xmlns:p14="http://schemas.microsoft.com/office/powerpoint/2010/main" val="225634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AF175-F385-46B9-A6E5-8C3B5F4A7C47}"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150CBE-A754-4C0B-9F49-E9990975A8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40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AF175-F385-46B9-A6E5-8C3B5F4A7C47}"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150CBE-A754-4C0B-9F49-E9990975A82C}" type="slidenum">
              <a:rPr lang="en-IN" smtClean="0"/>
              <a:t>‹#›</a:t>
            </a:fld>
            <a:endParaRPr lang="en-IN"/>
          </a:p>
        </p:txBody>
      </p:sp>
    </p:spTree>
    <p:extLst>
      <p:ext uri="{BB962C8B-B14F-4D97-AF65-F5344CB8AC3E}">
        <p14:creationId xmlns:p14="http://schemas.microsoft.com/office/powerpoint/2010/main" val="194136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0AF175-F385-46B9-A6E5-8C3B5F4A7C47}"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150CBE-A754-4C0B-9F49-E9990975A82C}" type="slidenum">
              <a:rPr lang="en-IN" smtClean="0"/>
              <a:t>‹#›</a:t>
            </a:fld>
            <a:endParaRPr lang="en-IN"/>
          </a:p>
        </p:txBody>
      </p:sp>
    </p:spTree>
    <p:extLst>
      <p:ext uri="{BB962C8B-B14F-4D97-AF65-F5344CB8AC3E}">
        <p14:creationId xmlns:p14="http://schemas.microsoft.com/office/powerpoint/2010/main" val="101472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0AF175-F385-46B9-A6E5-8C3B5F4A7C47}"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150CBE-A754-4C0B-9F49-E9990975A82C}" type="slidenum">
              <a:rPr lang="en-IN" smtClean="0"/>
              <a:t>‹#›</a:t>
            </a:fld>
            <a:endParaRPr lang="en-IN"/>
          </a:p>
        </p:txBody>
      </p:sp>
    </p:spTree>
    <p:extLst>
      <p:ext uri="{BB962C8B-B14F-4D97-AF65-F5344CB8AC3E}">
        <p14:creationId xmlns:p14="http://schemas.microsoft.com/office/powerpoint/2010/main" val="190165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0AF175-F385-46B9-A6E5-8C3B5F4A7C47}" type="datetimeFigureOut">
              <a:rPr lang="en-IN" smtClean="0"/>
              <a:t>17-04-2024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1150CBE-A754-4C0B-9F49-E9990975A82C}" type="slidenum">
              <a:rPr lang="en-IN" smtClean="0"/>
              <a:t>‹#›</a:t>
            </a:fld>
            <a:endParaRPr lang="en-IN"/>
          </a:p>
        </p:txBody>
      </p:sp>
    </p:spTree>
    <p:extLst>
      <p:ext uri="{BB962C8B-B14F-4D97-AF65-F5344CB8AC3E}">
        <p14:creationId xmlns:p14="http://schemas.microsoft.com/office/powerpoint/2010/main" val="329522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0AF175-F385-46B9-A6E5-8C3B5F4A7C47}" type="datetimeFigureOut">
              <a:rPr lang="en-IN" smtClean="0"/>
              <a:t>17-04-2024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1150CBE-A754-4C0B-9F49-E9990975A82C}" type="slidenum">
              <a:rPr lang="en-IN" smtClean="0"/>
              <a:t>‹#›</a:t>
            </a:fld>
            <a:endParaRPr lang="en-IN"/>
          </a:p>
        </p:txBody>
      </p:sp>
    </p:spTree>
    <p:extLst>
      <p:ext uri="{BB962C8B-B14F-4D97-AF65-F5344CB8AC3E}">
        <p14:creationId xmlns:p14="http://schemas.microsoft.com/office/powerpoint/2010/main" val="141586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0AF175-F385-46B9-A6E5-8C3B5F4A7C47}"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150CBE-A754-4C0B-9F49-E9990975A82C}" type="slidenum">
              <a:rPr lang="en-IN" smtClean="0"/>
              <a:t>‹#›</a:t>
            </a:fld>
            <a:endParaRPr lang="en-IN"/>
          </a:p>
        </p:txBody>
      </p:sp>
    </p:spTree>
    <p:extLst>
      <p:ext uri="{BB962C8B-B14F-4D97-AF65-F5344CB8AC3E}">
        <p14:creationId xmlns:p14="http://schemas.microsoft.com/office/powerpoint/2010/main" val="421983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0AF175-F385-46B9-A6E5-8C3B5F4A7C47}" type="datetimeFigureOut">
              <a:rPr lang="en-IN" smtClean="0"/>
              <a:t>17-04-2024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150CBE-A754-4C0B-9F49-E9990975A8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79097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D451E-D563-0E12-69FE-6B35644C4493}"/>
              </a:ext>
            </a:extLst>
          </p:cNvPr>
          <p:cNvSpPr>
            <a:spLocks noGrp="1"/>
          </p:cNvSpPr>
          <p:nvPr>
            <p:ph type="ctrTitle"/>
          </p:nvPr>
        </p:nvSpPr>
        <p:spPr>
          <a:xfrm>
            <a:off x="1066800" y="978408"/>
            <a:ext cx="10058400" cy="3060748"/>
          </a:xfrm>
        </p:spPr>
        <p:txBody>
          <a:bodyPr>
            <a:normAutofit/>
          </a:bodyPr>
          <a:lstStyle/>
          <a:p>
            <a:pPr algn="ctr"/>
            <a:r>
              <a:rPr lang="en-US" sz="7500" dirty="0"/>
              <a:t>Bank Management and Credit Card Rewarding System</a:t>
            </a:r>
            <a:endParaRPr lang="en-IN" sz="7500" dirty="0"/>
          </a:p>
        </p:txBody>
      </p:sp>
      <p:sp>
        <p:nvSpPr>
          <p:cNvPr id="3" name="Subtitle 2">
            <a:extLst>
              <a:ext uri="{FF2B5EF4-FFF2-40B4-BE49-F238E27FC236}">
                <a16:creationId xmlns:a16="http://schemas.microsoft.com/office/drawing/2014/main" id="{9BEB641C-A9EF-A82E-B452-427AE5F299ED}"/>
              </a:ext>
            </a:extLst>
          </p:cNvPr>
          <p:cNvSpPr>
            <a:spLocks noGrp="1"/>
          </p:cNvSpPr>
          <p:nvPr>
            <p:ph type="subTitle" idx="1"/>
          </p:nvPr>
        </p:nvSpPr>
        <p:spPr>
          <a:xfrm>
            <a:off x="1066800" y="4656788"/>
            <a:ext cx="10058400" cy="1222804"/>
          </a:xfrm>
        </p:spPr>
        <p:txBody>
          <a:bodyPr>
            <a:normAutofit fontScale="92500" lnSpcReduction="20000"/>
          </a:bodyPr>
          <a:lstStyle/>
          <a:p>
            <a:pPr algn="ctr"/>
            <a:r>
              <a:rPr lang="en-IN" dirty="0"/>
              <a:t>Group 14:</a:t>
            </a:r>
          </a:p>
          <a:p>
            <a:pPr algn="ctr"/>
            <a:r>
              <a:rPr lang="en-IN" dirty="0"/>
              <a:t>Pramoth Guhan</a:t>
            </a:r>
          </a:p>
          <a:p>
            <a:pPr algn="ctr"/>
            <a:r>
              <a:rPr lang="en-IN" dirty="0"/>
              <a:t>Akshaya Murugan </a:t>
            </a:r>
          </a:p>
        </p:txBody>
      </p:sp>
    </p:spTree>
    <p:extLst>
      <p:ext uri="{BB962C8B-B14F-4D97-AF65-F5344CB8AC3E}">
        <p14:creationId xmlns:p14="http://schemas.microsoft.com/office/powerpoint/2010/main" val="172471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AC81-0BB8-530B-1502-5D4DAF4D4184}"/>
              </a:ext>
            </a:extLst>
          </p:cNvPr>
          <p:cNvSpPr>
            <a:spLocks noGrp="1"/>
          </p:cNvSpPr>
          <p:nvPr>
            <p:ph type="title"/>
          </p:nvPr>
        </p:nvSpPr>
        <p:spPr/>
        <p:txBody>
          <a:bodyPr>
            <a:normAutofit/>
          </a:bodyPr>
          <a:lstStyle/>
          <a:p>
            <a:r>
              <a:rPr lang="en-IN" sz="4400" dirty="0"/>
              <a:t>Problem Definition:</a:t>
            </a:r>
          </a:p>
        </p:txBody>
      </p:sp>
      <p:sp>
        <p:nvSpPr>
          <p:cNvPr id="3" name="Content Placeholder 2">
            <a:extLst>
              <a:ext uri="{FF2B5EF4-FFF2-40B4-BE49-F238E27FC236}">
                <a16:creationId xmlns:a16="http://schemas.microsoft.com/office/drawing/2014/main" id="{F7E0A8A7-F4E4-B4F3-1E3C-4AC1C1C364B7}"/>
              </a:ext>
            </a:extLst>
          </p:cNvPr>
          <p:cNvSpPr>
            <a:spLocks noGrp="1"/>
          </p:cNvSpPr>
          <p:nvPr>
            <p:ph idx="1"/>
          </p:nvPr>
        </p:nvSpPr>
        <p:spPr/>
        <p:txBody>
          <a:bodyPr/>
          <a:lstStyle/>
          <a:p>
            <a:pPr algn="just"/>
            <a:r>
              <a:rPr lang="en-US" sz="2400" dirty="0"/>
              <a:t>In our modern, fast-paced financial sector, disjointed bank operations and customer loyalty programs, particularly involving credit card rewards, lead to inefficiencies and poor customer experiences. Our project aims to develop an Integrated Bank Management and Credit Card Rewarding System to address these issues. This system will unify banking services with a personalized rewards program, enhancing operational efficiency and customer satisfaction. By leveraging real-time data analytics, the system will offer actionable insights into customer behaviors and market trends, driving strategic decision-making to improve customer loyalty and bank profitability. The challenge lies in designing and implementing a seamless system that revolutionizes traditional banking practices and fosters a more customer-centric experience.</a:t>
            </a:r>
            <a:endParaRPr lang="en-IN" sz="2400" dirty="0"/>
          </a:p>
          <a:p>
            <a:endParaRPr lang="en-IN" dirty="0"/>
          </a:p>
        </p:txBody>
      </p:sp>
    </p:spTree>
    <p:extLst>
      <p:ext uri="{BB962C8B-B14F-4D97-AF65-F5344CB8AC3E}">
        <p14:creationId xmlns:p14="http://schemas.microsoft.com/office/powerpoint/2010/main" val="110415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AC81-0BB8-530B-1502-5D4DAF4D4184}"/>
              </a:ext>
            </a:extLst>
          </p:cNvPr>
          <p:cNvSpPr>
            <a:spLocks noGrp="1"/>
          </p:cNvSpPr>
          <p:nvPr>
            <p:ph type="title" idx="4294967295"/>
          </p:nvPr>
        </p:nvSpPr>
        <p:spPr>
          <a:xfrm>
            <a:off x="4434840" y="173038"/>
            <a:ext cx="3483864" cy="603250"/>
          </a:xfrm>
        </p:spPr>
        <p:txBody>
          <a:bodyPr>
            <a:normAutofit fontScale="90000"/>
          </a:bodyPr>
          <a:lstStyle/>
          <a:p>
            <a:r>
              <a:rPr lang="en-IN" sz="3200" dirty="0"/>
              <a:t>Business Requirement:</a:t>
            </a:r>
          </a:p>
        </p:txBody>
      </p:sp>
      <p:sp>
        <p:nvSpPr>
          <p:cNvPr id="9" name="TextBox 8">
            <a:extLst>
              <a:ext uri="{FF2B5EF4-FFF2-40B4-BE49-F238E27FC236}">
                <a16:creationId xmlns:a16="http://schemas.microsoft.com/office/drawing/2014/main" id="{1BECD706-5968-8258-EB8F-32B27220DA1B}"/>
              </a:ext>
            </a:extLst>
          </p:cNvPr>
          <p:cNvSpPr txBox="1"/>
          <p:nvPr/>
        </p:nvSpPr>
        <p:spPr>
          <a:xfrm>
            <a:off x="458724" y="889843"/>
            <a:ext cx="11274552" cy="5078313"/>
          </a:xfrm>
          <a:prstGeom prst="rect">
            <a:avLst/>
          </a:prstGeom>
          <a:noFill/>
        </p:spPr>
        <p:txBody>
          <a:bodyPr wrap="square">
            <a:spAutoFit/>
          </a:bodyPr>
          <a:lstStyle/>
          <a:p>
            <a:pPr marL="342900" indent="-342900" algn="just">
              <a:buAutoNum type="arabicPeriod"/>
            </a:pPr>
            <a:r>
              <a:rPr lang="en-US" b="1" dirty="0"/>
              <a:t>Integrated System Development</a:t>
            </a:r>
            <a:r>
              <a:rPr lang="en-US" dirty="0"/>
              <a:t>: Create a comprehensive system that seamlessly integrates bank management and credit card rewards, enhancing operational efficiency and customer engagement.</a:t>
            </a:r>
          </a:p>
          <a:p>
            <a:pPr marL="342900" indent="-342900" algn="just">
              <a:buAutoNum type="arabicPeriod"/>
            </a:pPr>
            <a:r>
              <a:rPr lang="en-US" b="1" dirty="0"/>
              <a:t>Loan-Branch Association</a:t>
            </a:r>
            <a:r>
              <a:rPr lang="en-US" dirty="0"/>
              <a:t>: Enable each branch to effectively manage multiple loans, streamlining loan processing and tracking within the system.</a:t>
            </a:r>
          </a:p>
          <a:p>
            <a:pPr marL="342900" indent="-342900" algn="just">
              <a:buAutoNum type="arabicPeriod"/>
            </a:pPr>
            <a:r>
              <a:rPr lang="en-US" b="1" dirty="0"/>
              <a:t>Customer-Reward Program Engagement</a:t>
            </a:r>
            <a:r>
              <a:rPr lang="en-US" dirty="0"/>
              <a:t>: Facilitate customer enrollment and participation in diverse reward programs, ensuring each program can support multiple participants.</a:t>
            </a:r>
          </a:p>
          <a:p>
            <a:pPr marL="342900" indent="-342900" algn="just">
              <a:buAutoNum type="arabicPeriod"/>
            </a:pPr>
            <a:r>
              <a:rPr lang="en-US" b="1" dirty="0"/>
              <a:t>Credit Card-Reward Point Relationship</a:t>
            </a:r>
            <a:r>
              <a:rPr lang="en-US" dirty="0"/>
              <a:t>: Link reward points directly to credit card transactions, enabling customers to earn points based on spending patterns.</a:t>
            </a:r>
          </a:p>
          <a:p>
            <a:pPr marL="342900" indent="-342900" algn="just">
              <a:buAutoNum type="arabicPeriod"/>
            </a:pPr>
            <a:r>
              <a:rPr lang="en-US" b="1" dirty="0"/>
              <a:t>Redemption Option-Reward Point Conversion</a:t>
            </a:r>
            <a:r>
              <a:rPr lang="en-US" dirty="0"/>
              <a:t>: Provide a variety of reward redemption options, each requiring different point amounts, to offer flexibility and choice to customers.</a:t>
            </a:r>
          </a:p>
          <a:p>
            <a:pPr marL="342900" indent="-342900" algn="just">
              <a:buAutoNum type="arabicPeriod"/>
            </a:pPr>
            <a:r>
              <a:rPr lang="en-US" b="1" dirty="0"/>
              <a:t>Customer-Redemption Requests</a:t>
            </a:r>
            <a:r>
              <a:rPr lang="en-US" dirty="0"/>
              <a:t>: Allow customers to make and track multiple redemption requests over time, detailing the specific rewards they wish to claim.</a:t>
            </a:r>
          </a:p>
          <a:p>
            <a:pPr marL="342900" indent="-342900" algn="just">
              <a:buAutoNum type="arabicPeriod"/>
            </a:pPr>
            <a:r>
              <a:rPr lang="en-US" b="1" dirty="0"/>
              <a:t>Personalized Rewards</a:t>
            </a:r>
            <a:r>
              <a:rPr lang="en-US" dirty="0"/>
              <a:t>: Implement a system that tailors rewards to individual customer preferences, enhancing satisfaction and promoting long-term loyalty.</a:t>
            </a:r>
          </a:p>
          <a:p>
            <a:pPr marL="342900" indent="-342900" algn="just">
              <a:buAutoNum type="arabicPeriod"/>
            </a:pPr>
            <a:endParaRPr lang="en-US" dirty="0"/>
          </a:p>
          <a:p>
            <a:pPr algn="just"/>
            <a:r>
              <a:rPr lang="en-US" dirty="0"/>
              <a:t>Project Goal: Transform how banks manage operations and customer loyalty, driving innovation and excellence. The system will leverage data-driven insights for proactive management and strategic decisions, enhancing business growth and profitability.</a:t>
            </a:r>
            <a:endParaRPr lang="en-IN" dirty="0"/>
          </a:p>
        </p:txBody>
      </p:sp>
    </p:spTree>
    <p:extLst>
      <p:ext uri="{BB962C8B-B14F-4D97-AF65-F5344CB8AC3E}">
        <p14:creationId xmlns:p14="http://schemas.microsoft.com/office/powerpoint/2010/main" val="2652940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AC81-0BB8-530B-1502-5D4DAF4D4184}"/>
              </a:ext>
            </a:extLst>
          </p:cNvPr>
          <p:cNvSpPr>
            <a:spLocks noGrp="1"/>
          </p:cNvSpPr>
          <p:nvPr>
            <p:ph type="title" idx="4294967295"/>
          </p:nvPr>
        </p:nvSpPr>
        <p:spPr>
          <a:xfrm>
            <a:off x="4381499" y="193908"/>
            <a:ext cx="3429000" cy="866796"/>
          </a:xfrm>
        </p:spPr>
        <p:txBody>
          <a:bodyPr>
            <a:normAutofit/>
          </a:bodyPr>
          <a:lstStyle/>
          <a:p>
            <a:r>
              <a:rPr lang="en-IN" dirty="0"/>
              <a:t>EER Diagram:</a:t>
            </a:r>
          </a:p>
        </p:txBody>
      </p:sp>
      <p:pic>
        <p:nvPicPr>
          <p:cNvPr id="4" name="Picture 3" descr="A diagram of a computer&#10;&#10;Description automatically generated with medium confidence">
            <a:extLst>
              <a:ext uri="{FF2B5EF4-FFF2-40B4-BE49-F238E27FC236}">
                <a16:creationId xmlns:a16="http://schemas.microsoft.com/office/drawing/2014/main" id="{66DCF6C8-275C-8774-E878-02A860F93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37" y="1284229"/>
            <a:ext cx="11210925" cy="3824090"/>
          </a:xfrm>
          <a:prstGeom prst="rect">
            <a:avLst/>
          </a:prstGeom>
        </p:spPr>
      </p:pic>
    </p:spTree>
    <p:extLst>
      <p:ext uri="{BB962C8B-B14F-4D97-AF65-F5344CB8AC3E}">
        <p14:creationId xmlns:p14="http://schemas.microsoft.com/office/powerpoint/2010/main" val="209675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descr="A white sheet of paper with text&#10;&#10;Description automatically generated">
            <a:extLst>
              <a:ext uri="{FF2B5EF4-FFF2-40B4-BE49-F238E27FC236}">
                <a16:creationId xmlns:a16="http://schemas.microsoft.com/office/drawing/2014/main" id="{EF1C8CC7-F2E1-E4D9-B508-B8315686F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56" y="178407"/>
            <a:ext cx="5704790" cy="6501186"/>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970AC81-0BB8-530B-1502-5D4DAF4D4184}"/>
              </a:ext>
            </a:extLst>
          </p:cNvPr>
          <p:cNvSpPr>
            <a:spLocks noGrp="1"/>
          </p:cNvSpPr>
          <p:nvPr>
            <p:ph type="title" idx="4294967295"/>
          </p:nvPr>
        </p:nvSpPr>
        <p:spPr>
          <a:xfrm>
            <a:off x="8096885" y="640080"/>
            <a:ext cx="3659246" cy="2926080"/>
          </a:xfrm>
        </p:spPr>
        <p:txBody>
          <a:bodyPr vert="horz" lIns="91440" tIns="45720" rIns="91440" bIns="45720" rtlCol="0" anchor="b">
            <a:normAutofit/>
          </a:bodyPr>
          <a:lstStyle/>
          <a:p>
            <a:r>
              <a:rPr lang="en-US" dirty="0">
                <a:solidFill>
                  <a:srgbClr val="FFFFFF"/>
                </a:solidFill>
              </a:rPr>
              <a:t>UML Diagram:</a:t>
            </a: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6992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AC81-0BB8-530B-1502-5D4DAF4D4184}"/>
              </a:ext>
            </a:extLst>
          </p:cNvPr>
          <p:cNvSpPr>
            <a:spLocks noGrp="1"/>
          </p:cNvSpPr>
          <p:nvPr>
            <p:ph type="title" idx="4294967295"/>
          </p:nvPr>
        </p:nvSpPr>
        <p:spPr>
          <a:xfrm>
            <a:off x="4939284" y="157332"/>
            <a:ext cx="2711196" cy="603250"/>
          </a:xfrm>
        </p:spPr>
        <p:txBody>
          <a:bodyPr>
            <a:normAutofit fontScale="90000"/>
          </a:bodyPr>
          <a:lstStyle/>
          <a:p>
            <a:r>
              <a:rPr lang="en-IN" sz="3200" dirty="0"/>
              <a:t>Relational Model:</a:t>
            </a:r>
          </a:p>
        </p:txBody>
      </p:sp>
      <p:sp>
        <p:nvSpPr>
          <p:cNvPr id="5" name="TextBox 4">
            <a:extLst>
              <a:ext uri="{FF2B5EF4-FFF2-40B4-BE49-F238E27FC236}">
                <a16:creationId xmlns:a16="http://schemas.microsoft.com/office/drawing/2014/main" id="{E720EC73-16ED-4056-207C-39EC2703903C}"/>
              </a:ext>
            </a:extLst>
          </p:cNvPr>
          <p:cNvSpPr txBox="1"/>
          <p:nvPr/>
        </p:nvSpPr>
        <p:spPr>
          <a:xfrm>
            <a:off x="325120" y="916357"/>
            <a:ext cx="5770880" cy="5828327"/>
          </a:xfrm>
          <a:prstGeom prst="rect">
            <a:avLst/>
          </a:prstGeom>
          <a:noFill/>
        </p:spPr>
        <p:txBody>
          <a:bodyPr wrap="square">
            <a:spAutoFit/>
          </a:bodyPr>
          <a:lstStyle/>
          <a:p>
            <a:pPr>
              <a:spcAft>
                <a:spcPts val="800"/>
              </a:spcAft>
            </a:pPr>
            <a:r>
              <a:rPr lang="en-US" sz="1100" b="1" kern="100" dirty="0">
                <a:effectLst/>
                <a:ea typeface="Calibri" panose="020F0502020204030204" pitchFamily="34" charset="0"/>
                <a:cs typeface="Times New Roman" panose="02020603050405020304" pitchFamily="18" charset="0"/>
              </a:rPr>
              <a:t>BRANCH</a:t>
            </a:r>
            <a:r>
              <a:rPr lang="en-US" sz="1100" kern="100" dirty="0">
                <a:effectLst/>
                <a:ea typeface="Calibri" panose="020F0502020204030204" pitchFamily="34" charset="0"/>
                <a:cs typeface="Times New Roman" panose="02020603050405020304" pitchFamily="18" charset="0"/>
              </a:rPr>
              <a:t> (</a:t>
            </a:r>
            <a:r>
              <a:rPr lang="en-US" sz="1100" u="sng" kern="100" dirty="0">
                <a:effectLst/>
                <a:ea typeface="Calibri" panose="020F0502020204030204" pitchFamily="34" charset="0"/>
                <a:cs typeface="Times New Roman" panose="02020603050405020304" pitchFamily="18" charset="0"/>
              </a:rPr>
              <a:t>BRANCH ID</a:t>
            </a:r>
            <a:r>
              <a:rPr lang="en-US" sz="1100" kern="100" dirty="0">
                <a:effectLst/>
                <a:ea typeface="Calibri" panose="020F0502020204030204" pitchFamily="34" charset="0"/>
                <a:cs typeface="Times New Roman" panose="02020603050405020304" pitchFamily="18" charset="0"/>
              </a:rPr>
              <a:t>, BRANCH ADDRESS, BRANCH EMAIL, BRANCH PHONE NUMBER)</a:t>
            </a:r>
          </a:p>
          <a:p>
            <a:pPr>
              <a:spcAft>
                <a:spcPts val="800"/>
              </a:spcAft>
            </a:pPr>
            <a:r>
              <a:rPr lang="en-US" sz="1100" kern="100" dirty="0">
                <a:effectLst/>
                <a:ea typeface="Calibri" panose="020F0502020204030204" pitchFamily="34" charset="0"/>
                <a:cs typeface="Times New Roman" panose="02020603050405020304" pitchFamily="18" charset="0"/>
              </a:rPr>
              <a:t>Primary key – BRANCH ID, NOT NULL;</a:t>
            </a:r>
          </a:p>
          <a:p>
            <a:pPr>
              <a:spcAft>
                <a:spcPts val="800"/>
              </a:spcAft>
            </a:pP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b="1" kern="100" dirty="0">
                <a:effectLst/>
                <a:ea typeface="Calibri" panose="020F0502020204030204" pitchFamily="34" charset="0"/>
                <a:cs typeface="Times New Roman" panose="02020603050405020304" pitchFamily="18" charset="0"/>
              </a:rPr>
              <a:t>ACCOUNT</a:t>
            </a:r>
            <a:r>
              <a:rPr lang="en-US" sz="1100" kern="100" dirty="0">
                <a:effectLst/>
                <a:ea typeface="Calibri" panose="020F0502020204030204" pitchFamily="34" charset="0"/>
                <a:cs typeface="Times New Roman" panose="02020603050405020304" pitchFamily="18" charset="0"/>
              </a:rPr>
              <a:t> (</a:t>
            </a:r>
            <a:r>
              <a:rPr lang="en-US" sz="1100" u="sng" kern="100" dirty="0">
                <a:effectLst/>
                <a:ea typeface="Calibri" panose="020F0502020204030204" pitchFamily="34" charset="0"/>
                <a:cs typeface="Times New Roman" panose="02020603050405020304" pitchFamily="18" charset="0"/>
              </a:rPr>
              <a:t>ACCOUNT NUMBER, DATE REGISTERED, </a:t>
            </a:r>
            <a:r>
              <a:rPr lang="en-US" sz="1100" kern="100" dirty="0">
                <a:effectLst/>
                <a:ea typeface="Calibri" panose="020F0502020204030204" pitchFamily="34" charset="0"/>
                <a:cs typeface="Times New Roman" panose="02020603050405020304" pitchFamily="18" charset="0"/>
              </a:rPr>
              <a:t>TYPE, ACCOUNT BALANCE, BRANCH ID)</a:t>
            </a: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kern="100" dirty="0">
                <a:effectLst/>
                <a:ea typeface="Calibri" panose="020F0502020204030204" pitchFamily="34" charset="0"/>
                <a:cs typeface="Times New Roman" panose="02020603050405020304" pitchFamily="18" charset="0"/>
              </a:rPr>
              <a:t>Primary key – ACCOUNT NUMBER, DATE REGISTERED, both NOT NULL;</a:t>
            </a: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kern="100" dirty="0">
                <a:effectLst/>
                <a:ea typeface="Calibri" panose="020F0502020204030204" pitchFamily="34" charset="0"/>
                <a:cs typeface="Times New Roman" panose="02020603050405020304" pitchFamily="18" charset="0"/>
              </a:rPr>
              <a:t>Foreign key – B</a:t>
            </a:r>
            <a:r>
              <a:rPr lang="en-US" sz="1100" kern="100" dirty="0">
                <a:ea typeface="Calibri" panose="020F0502020204030204" pitchFamily="34" charset="0"/>
                <a:cs typeface="Times New Roman" panose="02020603050405020304" pitchFamily="18" charset="0"/>
              </a:rPr>
              <a:t>RANCH I</a:t>
            </a:r>
            <a:r>
              <a:rPr lang="en-US" sz="1100" kern="100" dirty="0">
                <a:effectLst/>
                <a:ea typeface="Calibri" panose="020F0502020204030204" pitchFamily="34" charset="0"/>
                <a:cs typeface="Times New Roman" panose="02020603050405020304" pitchFamily="18" charset="0"/>
              </a:rPr>
              <a:t>D from BRANCH relation, NOT NULL; </a:t>
            </a:r>
          </a:p>
          <a:p>
            <a:pPr>
              <a:spcAft>
                <a:spcPts val="800"/>
              </a:spcAft>
            </a:pP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b="1" kern="100" dirty="0">
                <a:effectLst/>
                <a:ea typeface="Calibri" panose="020F0502020204030204" pitchFamily="34" charset="0"/>
                <a:cs typeface="Times New Roman" panose="02020603050405020304" pitchFamily="18" charset="0"/>
              </a:rPr>
              <a:t>EMPLOYEE</a:t>
            </a:r>
            <a:r>
              <a:rPr lang="en-US" sz="1100" kern="100" dirty="0">
                <a:effectLst/>
                <a:ea typeface="Calibri" panose="020F0502020204030204" pitchFamily="34" charset="0"/>
                <a:cs typeface="Times New Roman" panose="02020603050405020304" pitchFamily="18" charset="0"/>
              </a:rPr>
              <a:t> (</a:t>
            </a:r>
            <a:r>
              <a:rPr lang="en-US" sz="1100" u="sng" kern="100" dirty="0">
                <a:effectLst/>
                <a:ea typeface="Calibri" panose="020F0502020204030204" pitchFamily="34" charset="0"/>
                <a:cs typeface="Times New Roman" panose="02020603050405020304" pitchFamily="18" charset="0"/>
              </a:rPr>
              <a:t>EMPLOYEE ID,</a:t>
            </a:r>
            <a:r>
              <a:rPr lang="en-US" sz="1100" kern="100" dirty="0">
                <a:effectLst/>
                <a:ea typeface="Calibri" panose="020F0502020204030204" pitchFamily="34" charset="0"/>
                <a:cs typeface="Times New Roman" panose="02020603050405020304" pitchFamily="18" charset="0"/>
              </a:rPr>
              <a:t> EMPLOYEE NAME, EMPLOYEE EMAIL, SALARY, BRANCH ID)</a:t>
            </a: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kern="100" dirty="0">
                <a:effectLst/>
                <a:ea typeface="Calibri" panose="020F0502020204030204" pitchFamily="34" charset="0"/>
                <a:cs typeface="Times New Roman" panose="02020603050405020304" pitchFamily="18" charset="0"/>
              </a:rPr>
              <a:t>Primary key – E</a:t>
            </a:r>
            <a:r>
              <a:rPr lang="en-US" sz="1100" kern="100" dirty="0">
                <a:ea typeface="Calibri" panose="020F0502020204030204" pitchFamily="34" charset="0"/>
                <a:cs typeface="Times New Roman" panose="02020603050405020304" pitchFamily="18" charset="0"/>
              </a:rPr>
              <a:t>MPLOYEE I</a:t>
            </a:r>
            <a:r>
              <a:rPr lang="en-US" sz="1100" kern="100" dirty="0">
                <a:effectLst/>
                <a:ea typeface="Calibri" panose="020F0502020204030204" pitchFamily="34" charset="0"/>
                <a:cs typeface="Times New Roman" panose="02020603050405020304" pitchFamily="18" charset="0"/>
              </a:rPr>
              <a:t>D, NOT NULL;</a:t>
            </a:r>
          </a:p>
          <a:p>
            <a:pPr>
              <a:spcAft>
                <a:spcPts val="800"/>
              </a:spcAft>
            </a:pPr>
            <a:r>
              <a:rPr lang="en-US" sz="1100" kern="100" dirty="0">
                <a:effectLst/>
                <a:ea typeface="Calibri" panose="020F0502020204030204" pitchFamily="34" charset="0"/>
                <a:cs typeface="Times New Roman" panose="02020603050405020304" pitchFamily="18" charset="0"/>
              </a:rPr>
              <a:t>Foreign key – B</a:t>
            </a:r>
            <a:r>
              <a:rPr lang="en-US" sz="1100" kern="100" dirty="0">
                <a:ea typeface="Calibri" panose="020F0502020204030204" pitchFamily="34" charset="0"/>
                <a:cs typeface="Times New Roman" panose="02020603050405020304" pitchFamily="18" charset="0"/>
              </a:rPr>
              <a:t>RANCH I</a:t>
            </a:r>
            <a:r>
              <a:rPr lang="en-US" sz="1100" kern="100" dirty="0">
                <a:effectLst/>
                <a:ea typeface="Calibri" panose="020F0502020204030204" pitchFamily="34" charset="0"/>
                <a:cs typeface="Times New Roman" panose="02020603050405020304" pitchFamily="18" charset="0"/>
              </a:rPr>
              <a:t>D from BRANCH relation, NOT NULL; </a:t>
            </a:r>
          </a:p>
          <a:p>
            <a:pPr>
              <a:spcAft>
                <a:spcPts val="800"/>
              </a:spcAft>
            </a:pPr>
            <a:endParaRPr lang="en-US" sz="1100" kern="100" dirty="0">
              <a:ea typeface="Calibri" panose="020F0502020204030204" pitchFamily="34" charset="0"/>
              <a:cs typeface="Times New Roman" panose="02020603050405020304" pitchFamily="18" charset="0"/>
            </a:endParaRPr>
          </a:p>
          <a:p>
            <a:pPr>
              <a:spcAft>
                <a:spcPts val="800"/>
              </a:spcAft>
            </a:pPr>
            <a:r>
              <a:rPr lang="en-US" sz="1100" b="1" kern="100" dirty="0">
                <a:effectLst/>
                <a:ea typeface="Calibri" panose="020F0502020204030204" pitchFamily="34" charset="0"/>
                <a:cs typeface="Times New Roman" panose="02020603050405020304" pitchFamily="18" charset="0"/>
              </a:rPr>
              <a:t>CUSTOMER</a:t>
            </a:r>
            <a:r>
              <a:rPr lang="en-US" sz="1100" kern="100" dirty="0">
                <a:effectLst/>
                <a:ea typeface="Calibri" panose="020F0502020204030204" pitchFamily="34" charset="0"/>
                <a:cs typeface="Times New Roman" panose="02020603050405020304" pitchFamily="18" charset="0"/>
              </a:rPr>
              <a:t> (</a:t>
            </a:r>
            <a:r>
              <a:rPr lang="en-US" sz="1100" u="sng" kern="100" dirty="0">
                <a:effectLst/>
                <a:ea typeface="Calibri" panose="020F0502020204030204" pitchFamily="34" charset="0"/>
                <a:cs typeface="Times New Roman" panose="02020603050405020304" pitchFamily="18" charset="0"/>
              </a:rPr>
              <a:t>CUSTOMER ID,</a:t>
            </a:r>
            <a:r>
              <a:rPr lang="en-US" sz="1100" kern="100" dirty="0">
                <a:effectLst/>
                <a:ea typeface="Calibri" panose="020F0502020204030204" pitchFamily="34" charset="0"/>
                <a:cs typeface="Times New Roman" panose="02020603050405020304" pitchFamily="18" charset="0"/>
              </a:rPr>
              <a:t> CUSTOMER NAME, CUSTOMER ADDRESS, CUSTOMER PHONE NO, INCOME, BRANCH ID)</a:t>
            </a: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kern="100" dirty="0">
                <a:effectLst/>
                <a:ea typeface="Calibri" panose="020F0502020204030204" pitchFamily="34" charset="0"/>
                <a:cs typeface="Times New Roman" panose="02020603050405020304" pitchFamily="18" charset="0"/>
              </a:rPr>
              <a:t>Primary key – CUSTOMER ID, NOT NULL; </a:t>
            </a: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kern="100" dirty="0">
                <a:effectLst/>
                <a:ea typeface="Calibri" panose="020F0502020204030204" pitchFamily="34" charset="0"/>
                <a:cs typeface="Times New Roman" panose="02020603050405020304" pitchFamily="18" charset="0"/>
              </a:rPr>
              <a:t>Foreign key – BRANCH ID from BRANCH, NOT NULL;</a:t>
            </a:r>
          </a:p>
          <a:p>
            <a:pPr>
              <a:spcAft>
                <a:spcPts val="800"/>
              </a:spcAft>
            </a:pPr>
            <a:endParaRPr lang="en-US" sz="1100" kern="100" dirty="0">
              <a:ea typeface="Calibri" panose="020F0502020204030204" pitchFamily="34" charset="0"/>
              <a:cs typeface="Times New Roman" panose="02020603050405020304" pitchFamily="18" charset="0"/>
            </a:endParaRPr>
          </a:p>
          <a:p>
            <a:pPr>
              <a:spcAft>
                <a:spcPts val="800"/>
              </a:spcAft>
            </a:pPr>
            <a:r>
              <a:rPr lang="en-US" sz="1100" b="1" kern="100" dirty="0">
                <a:effectLst/>
                <a:ea typeface="Calibri" panose="020F0502020204030204" pitchFamily="34" charset="0"/>
                <a:cs typeface="Times New Roman" panose="02020603050405020304" pitchFamily="18" charset="0"/>
              </a:rPr>
              <a:t>TRANSACTION</a:t>
            </a:r>
            <a:r>
              <a:rPr lang="en-US" sz="1100" kern="100" dirty="0">
                <a:effectLst/>
                <a:ea typeface="Calibri" panose="020F0502020204030204" pitchFamily="34" charset="0"/>
                <a:cs typeface="Times New Roman" panose="02020603050405020304" pitchFamily="18" charset="0"/>
              </a:rPr>
              <a:t> (</a:t>
            </a:r>
            <a:r>
              <a:rPr lang="en-US" sz="1100" u="sng" kern="100" dirty="0">
                <a:effectLst/>
                <a:ea typeface="Calibri" panose="020F0502020204030204" pitchFamily="34" charset="0"/>
                <a:cs typeface="Times New Roman" panose="02020603050405020304" pitchFamily="18" charset="0"/>
              </a:rPr>
              <a:t>TRANSACTION ID</a:t>
            </a:r>
            <a:r>
              <a:rPr lang="en-US" sz="1100" kern="100" dirty="0">
                <a:effectLst/>
                <a:ea typeface="Calibri" panose="020F0502020204030204" pitchFamily="34" charset="0"/>
                <a:cs typeface="Times New Roman" panose="02020603050405020304" pitchFamily="18" charset="0"/>
              </a:rPr>
              <a:t>, TRANSACTION AMOUNT, TRANSACTION TIME, STATUS, CUSTOMER ID)</a:t>
            </a: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kern="100" dirty="0">
                <a:effectLst/>
                <a:ea typeface="Calibri" panose="020F0502020204030204" pitchFamily="34" charset="0"/>
                <a:cs typeface="Times New Roman" panose="02020603050405020304" pitchFamily="18" charset="0"/>
              </a:rPr>
              <a:t>Primary key – TRANSACTION ID, NOT NULL</a:t>
            </a:r>
          </a:p>
          <a:p>
            <a:pPr>
              <a:spcAft>
                <a:spcPts val="800"/>
              </a:spcAft>
            </a:pPr>
            <a:r>
              <a:rPr lang="en-US" sz="1100" kern="100" dirty="0">
                <a:effectLst/>
                <a:ea typeface="Calibri" panose="020F0502020204030204" pitchFamily="34" charset="0"/>
                <a:cs typeface="Times New Roman" panose="02020603050405020304" pitchFamily="18" charset="0"/>
              </a:rPr>
              <a:t>Foreign key – CUSTOMER ID from CUSTOMER relation, NOT NULL; </a:t>
            </a:r>
          </a:p>
          <a:p>
            <a:pPr>
              <a:spcAft>
                <a:spcPts val="800"/>
              </a:spcAft>
            </a:pPr>
            <a:endParaRPr lang="en-US" sz="1200" kern="100" dirty="0">
              <a:effectLst/>
              <a:ea typeface="Calibri" panose="020F0502020204030204" pitchFamily="34" charset="0"/>
              <a:cs typeface="Times New Roman" panose="02020603050405020304" pitchFamily="18" charset="0"/>
            </a:endParaRPr>
          </a:p>
          <a:p>
            <a:pPr>
              <a:lnSpc>
                <a:spcPct val="115000"/>
              </a:lnSpc>
              <a:spcAft>
                <a:spcPts val="800"/>
              </a:spcAft>
            </a:pPr>
            <a:endParaRPr lang="en-US" sz="1300" kern="100" dirty="0">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233B753-0300-87B4-8B81-6A8F1DB57951}"/>
              </a:ext>
            </a:extLst>
          </p:cNvPr>
          <p:cNvSpPr txBox="1"/>
          <p:nvPr/>
        </p:nvSpPr>
        <p:spPr>
          <a:xfrm>
            <a:off x="6294882" y="916357"/>
            <a:ext cx="5450332" cy="6134756"/>
          </a:xfrm>
          <a:prstGeom prst="rect">
            <a:avLst/>
          </a:prstGeom>
          <a:noFill/>
        </p:spPr>
        <p:txBody>
          <a:bodyPr wrap="square">
            <a:spAutoFit/>
          </a:bodyPr>
          <a:lstStyle/>
          <a:p>
            <a:pPr>
              <a:spcAft>
                <a:spcPts val="800"/>
              </a:spcAft>
            </a:pPr>
            <a:r>
              <a:rPr lang="en-US" sz="1100" b="1" kern="100" dirty="0">
                <a:effectLst/>
                <a:ea typeface="Calibri" panose="020F0502020204030204" pitchFamily="34" charset="0"/>
                <a:cs typeface="Times New Roman" panose="02020603050405020304" pitchFamily="18" charset="0"/>
              </a:rPr>
              <a:t>LOAN</a:t>
            </a:r>
            <a:r>
              <a:rPr lang="en-US" sz="1100" kern="100" dirty="0">
                <a:effectLst/>
                <a:ea typeface="Calibri" panose="020F0502020204030204" pitchFamily="34" charset="0"/>
                <a:cs typeface="Times New Roman" panose="02020603050405020304" pitchFamily="18" charset="0"/>
              </a:rPr>
              <a:t> (</a:t>
            </a:r>
            <a:r>
              <a:rPr lang="en-US" sz="1100" u="sng" kern="100" dirty="0">
                <a:effectLst/>
                <a:ea typeface="Calibri" panose="020F0502020204030204" pitchFamily="34" charset="0"/>
                <a:cs typeface="Times New Roman" panose="02020603050405020304" pitchFamily="18" charset="0"/>
              </a:rPr>
              <a:t>LOAN ID</a:t>
            </a:r>
            <a:r>
              <a:rPr lang="en-US" sz="1100" kern="100" dirty="0">
                <a:effectLst/>
                <a:ea typeface="Calibri" panose="020F0502020204030204" pitchFamily="34" charset="0"/>
                <a:cs typeface="Times New Roman" panose="02020603050405020304" pitchFamily="18" charset="0"/>
              </a:rPr>
              <a:t>, LOAN TYPE, LOAN AMOUNT, LOAN DURATION, BRANCH ID, CUSTOMER ID)</a:t>
            </a: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kern="100" dirty="0">
                <a:effectLst/>
                <a:ea typeface="Calibri" panose="020F0502020204030204" pitchFamily="34" charset="0"/>
                <a:cs typeface="Times New Roman" panose="02020603050405020304" pitchFamily="18" charset="0"/>
              </a:rPr>
              <a:t>Primary key – LOAN ID, NOT NULL;</a:t>
            </a: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kern="100" dirty="0">
                <a:effectLst/>
                <a:ea typeface="Calibri" panose="020F0502020204030204" pitchFamily="34" charset="0"/>
                <a:cs typeface="Times New Roman" panose="02020603050405020304" pitchFamily="18" charset="0"/>
              </a:rPr>
              <a:t>Foreign key – BRANCH ID from BRANCH, CUSTOMER ID </a:t>
            </a:r>
            <a:r>
              <a:rPr lang="en-US" sz="1100" kern="100" dirty="0" err="1">
                <a:effectLst/>
                <a:ea typeface="Calibri" panose="020F0502020204030204" pitchFamily="34" charset="0"/>
                <a:cs typeface="Times New Roman" panose="02020603050405020304" pitchFamily="18" charset="0"/>
              </a:rPr>
              <a:t>ID</a:t>
            </a:r>
            <a:r>
              <a:rPr lang="en-US" sz="1100" kern="100" dirty="0">
                <a:effectLst/>
                <a:ea typeface="Calibri" panose="020F0502020204030204" pitchFamily="34" charset="0"/>
                <a:cs typeface="Times New Roman" panose="02020603050405020304" pitchFamily="18" charset="0"/>
              </a:rPr>
              <a:t> from CUSTOMER, NOT NULL;</a:t>
            </a:r>
          </a:p>
          <a:p>
            <a:pPr>
              <a:spcAft>
                <a:spcPts val="800"/>
              </a:spcAft>
            </a:pP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b="1" kern="100" dirty="0">
                <a:effectLst/>
                <a:ea typeface="Calibri" panose="020F0502020204030204" pitchFamily="34" charset="0"/>
                <a:cs typeface="Times New Roman" panose="02020603050405020304" pitchFamily="18" charset="0"/>
              </a:rPr>
              <a:t>CREDIT CARD </a:t>
            </a:r>
            <a:r>
              <a:rPr lang="en-US" sz="1100" kern="100" dirty="0">
                <a:effectLst/>
                <a:ea typeface="Calibri" panose="020F0502020204030204" pitchFamily="34" charset="0"/>
                <a:cs typeface="Times New Roman" panose="02020603050405020304" pitchFamily="18" charset="0"/>
              </a:rPr>
              <a:t>(</a:t>
            </a:r>
            <a:r>
              <a:rPr lang="en-US" sz="1100" u="sng" kern="100" dirty="0">
                <a:effectLst/>
                <a:ea typeface="Calibri" panose="020F0502020204030204" pitchFamily="34" charset="0"/>
                <a:cs typeface="Times New Roman" panose="02020603050405020304" pitchFamily="18" charset="0"/>
              </a:rPr>
              <a:t>CREDIT CARD NUMBER</a:t>
            </a:r>
            <a:r>
              <a:rPr lang="en-US" sz="1100" kern="100" dirty="0">
                <a:effectLst/>
                <a:ea typeface="Calibri" panose="020F0502020204030204" pitchFamily="34" charset="0"/>
                <a:cs typeface="Times New Roman" panose="02020603050405020304" pitchFamily="18" charset="0"/>
              </a:rPr>
              <a:t>, EXPIRY DATE, SCORE, LIMIT, BALANCE CREDIT, CSUTOMER ID)</a:t>
            </a: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kern="100" dirty="0">
                <a:effectLst/>
                <a:ea typeface="Calibri" panose="020F0502020204030204" pitchFamily="34" charset="0"/>
                <a:cs typeface="Times New Roman" panose="02020603050405020304" pitchFamily="18" charset="0"/>
              </a:rPr>
              <a:t>Primary key – CREDIT CARD NUMBER, NOT NULL;</a:t>
            </a:r>
          </a:p>
          <a:p>
            <a:pPr>
              <a:spcAft>
                <a:spcPts val="800"/>
              </a:spcAft>
            </a:pPr>
            <a:r>
              <a:rPr lang="en-US" sz="1100" kern="100" dirty="0">
                <a:effectLst/>
                <a:ea typeface="Calibri" panose="020F0502020204030204" pitchFamily="34" charset="0"/>
                <a:cs typeface="Times New Roman" panose="02020603050405020304" pitchFamily="18" charset="0"/>
              </a:rPr>
              <a:t>Foreign key – CUSTOMER ID from CUSTOMER relation, NOT NULL; </a:t>
            </a:r>
          </a:p>
          <a:p>
            <a:pPr>
              <a:spcAft>
                <a:spcPts val="800"/>
              </a:spcAft>
            </a:pP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b="1" kern="100" dirty="0">
                <a:effectLst/>
                <a:ea typeface="Calibri" panose="020F0502020204030204" pitchFamily="34" charset="0"/>
                <a:cs typeface="Times New Roman" panose="02020603050405020304" pitchFamily="18" charset="0"/>
              </a:rPr>
              <a:t>PAYMENT</a:t>
            </a:r>
            <a:r>
              <a:rPr lang="en-US" sz="1100" kern="100" dirty="0">
                <a:effectLst/>
                <a:ea typeface="Calibri" panose="020F0502020204030204" pitchFamily="34" charset="0"/>
                <a:cs typeface="Times New Roman" panose="02020603050405020304" pitchFamily="18" charset="0"/>
              </a:rPr>
              <a:t> (PAID AMOUNT, DATE OF PAYMENT, CREDIT CARD NUMBER)</a:t>
            </a: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kern="100" dirty="0">
                <a:effectLst/>
                <a:ea typeface="Calibri" panose="020F0502020204030204" pitchFamily="34" charset="0"/>
                <a:cs typeface="Times New Roman" panose="02020603050405020304" pitchFamily="18" charset="0"/>
              </a:rPr>
              <a:t>Foreign key – CREDIT CARD NUMBER from CREDIT CARD, NOT NULL</a:t>
            </a:r>
          </a:p>
          <a:p>
            <a:pPr>
              <a:spcAft>
                <a:spcPts val="800"/>
              </a:spcAft>
            </a:pPr>
            <a:endParaRPr lang="en-US" sz="1100" kern="100" dirty="0">
              <a:ea typeface="Calibri" panose="020F0502020204030204" pitchFamily="34" charset="0"/>
              <a:cs typeface="Times New Roman" panose="02020603050405020304" pitchFamily="18" charset="0"/>
            </a:endParaRPr>
          </a:p>
          <a:p>
            <a:pPr>
              <a:spcAft>
                <a:spcPts val="800"/>
              </a:spcAft>
            </a:pPr>
            <a:r>
              <a:rPr lang="en-US" sz="1100" b="1" kern="100" dirty="0">
                <a:effectLst/>
                <a:ea typeface="Calibri" panose="020F0502020204030204" pitchFamily="34" charset="0"/>
                <a:cs typeface="Times New Roman" panose="02020603050405020304" pitchFamily="18" charset="0"/>
              </a:rPr>
              <a:t>REWARD</a:t>
            </a:r>
            <a:r>
              <a:rPr lang="en-US" sz="1100" kern="100" dirty="0">
                <a:effectLst/>
                <a:ea typeface="Calibri" panose="020F0502020204030204" pitchFamily="34" charset="0"/>
                <a:cs typeface="Times New Roman" panose="02020603050405020304" pitchFamily="18" charset="0"/>
              </a:rPr>
              <a:t> (</a:t>
            </a:r>
            <a:r>
              <a:rPr lang="en-US" sz="1100" u="sng" kern="100" dirty="0">
                <a:effectLst/>
                <a:ea typeface="Calibri" panose="020F0502020204030204" pitchFamily="34" charset="0"/>
                <a:cs typeface="Times New Roman" panose="02020603050405020304" pitchFamily="18" charset="0"/>
              </a:rPr>
              <a:t>REWARD ID</a:t>
            </a:r>
            <a:r>
              <a:rPr lang="en-US" sz="1100" kern="100" dirty="0">
                <a:effectLst/>
                <a:ea typeface="Calibri" panose="020F0502020204030204" pitchFamily="34" charset="0"/>
                <a:cs typeface="Times New Roman" panose="02020603050405020304" pitchFamily="18" charset="0"/>
              </a:rPr>
              <a:t>, REWARD AMOUNT, REQUEST DATE, REDEMPTION OPTION, CUSTOMER ID)</a:t>
            </a:r>
            <a:endParaRPr lang="en-IN" sz="1100" kern="100" dirty="0">
              <a:effectLst/>
              <a:ea typeface="Calibri" panose="020F0502020204030204" pitchFamily="34" charset="0"/>
              <a:cs typeface="Times New Roman" panose="02020603050405020304" pitchFamily="18" charset="0"/>
            </a:endParaRPr>
          </a:p>
          <a:p>
            <a:pPr>
              <a:spcAft>
                <a:spcPts val="800"/>
              </a:spcAft>
            </a:pPr>
            <a:r>
              <a:rPr lang="en-US" sz="1100" kern="100" dirty="0">
                <a:effectLst/>
                <a:ea typeface="Calibri" panose="020F0502020204030204" pitchFamily="34" charset="0"/>
                <a:cs typeface="Times New Roman" panose="02020603050405020304" pitchFamily="18" charset="0"/>
              </a:rPr>
              <a:t>Primary key – REWARD ID, NOT NULL;</a:t>
            </a:r>
          </a:p>
          <a:p>
            <a:pPr>
              <a:spcAft>
                <a:spcPts val="800"/>
              </a:spcAft>
            </a:pPr>
            <a:r>
              <a:rPr lang="en-US" sz="1100" kern="100" dirty="0">
                <a:effectLst/>
                <a:ea typeface="Calibri" panose="020F0502020204030204" pitchFamily="34" charset="0"/>
                <a:cs typeface="Times New Roman" panose="02020603050405020304" pitchFamily="18" charset="0"/>
              </a:rPr>
              <a:t>Foreign key – CUSTOMER ID from CUSTOMER relation, NOT NULL; </a:t>
            </a:r>
          </a:p>
          <a:p>
            <a:pPr>
              <a:spcAft>
                <a:spcPts val="800"/>
              </a:spcAft>
            </a:pPr>
            <a:endParaRPr lang="en-US" sz="1100" kern="100" dirty="0">
              <a:ea typeface="Calibri" panose="020F0502020204030204" pitchFamily="34" charset="0"/>
              <a:cs typeface="Times New Roman" panose="02020603050405020304" pitchFamily="18" charset="0"/>
            </a:endParaRPr>
          </a:p>
          <a:p>
            <a:pPr>
              <a:spcAft>
                <a:spcPts val="800"/>
              </a:spcAft>
            </a:pPr>
            <a:r>
              <a:rPr lang="en-US" sz="1100" b="1" kern="100" dirty="0">
                <a:ea typeface="Calibri" panose="020F0502020204030204" pitchFamily="34" charset="0"/>
                <a:cs typeface="Times New Roman" panose="02020603050405020304" pitchFamily="18" charset="0"/>
              </a:rPr>
              <a:t>MERCHANT</a:t>
            </a:r>
            <a:r>
              <a:rPr lang="en-US" sz="1100" kern="100" dirty="0">
                <a:ea typeface="Calibri" panose="020F0502020204030204" pitchFamily="34" charset="0"/>
                <a:cs typeface="Times New Roman" panose="02020603050405020304" pitchFamily="18" charset="0"/>
              </a:rPr>
              <a:t>(</a:t>
            </a:r>
            <a:r>
              <a:rPr lang="en-US" sz="1100" u="sng" kern="100" dirty="0">
                <a:ea typeface="Calibri" panose="020F0502020204030204" pitchFamily="34" charset="0"/>
                <a:cs typeface="Times New Roman" panose="02020603050405020304" pitchFamily="18" charset="0"/>
              </a:rPr>
              <a:t>MERCHANT ID</a:t>
            </a:r>
            <a:r>
              <a:rPr lang="en-US" sz="1100" kern="100" dirty="0">
                <a:ea typeface="Calibri" panose="020F0502020204030204" pitchFamily="34" charset="0"/>
                <a:cs typeface="Times New Roman" panose="02020603050405020304" pitchFamily="18" charset="0"/>
              </a:rPr>
              <a:t>, MERCHANT NAME, CATEGORY, BRANCH ID, REWARD ID)</a:t>
            </a:r>
          </a:p>
          <a:p>
            <a:pPr>
              <a:spcAft>
                <a:spcPts val="800"/>
              </a:spcAft>
            </a:pPr>
            <a:r>
              <a:rPr lang="en-US" sz="1100" kern="100" dirty="0">
                <a:effectLst/>
                <a:ea typeface="Calibri" panose="020F0502020204030204" pitchFamily="34" charset="0"/>
                <a:cs typeface="Times New Roman" panose="02020603050405020304" pitchFamily="18" charset="0"/>
              </a:rPr>
              <a:t>Primary key – MERCHANT ID, NOT NULL;</a:t>
            </a:r>
          </a:p>
          <a:p>
            <a:pPr>
              <a:spcAft>
                <a:spcPts val="800"/>
              </a:spcAft>
            </a:pPr>
            <a:r>
              <a:rPr lang="en-US" sz="1100" kern="100" dirty="0">
                <a:effectLst/>
                <a:ea typeface="Calibri" panose="020F0502020204030204" pitchFamily="34" charset="0"/>
                <a:cs typeface="Times New Roman" panose="02020603050405020304" pitchFamily="18" charset="0"/>
              </a:rPr>
              <a:t>Foreign key – B</a:t>
            </a:r>
            <a:r>
              <a:rPr lang="en-US" sz="1100" kern="100" dirty="0">
                <a:ea typeface="Calibri" panose="020F0502020204030204" pitchFamily="34" charset="0"/>
                <a:cs typeface="Times New Roman" panose="02020603050405020304" pitchFamily="18" charset="0"/>
              </a:rPr>
              <a:t>RANCH I</a:t>
            </a:r>
            <a:r>
              <a:rPr lang="en-US" sz="1100" kern="100" dirty="0">
                <a:effectLst/>
                <a:ea typeface="Calibri" panose="020F0502020204030204" pitchFamily="34" charset="0"/>
                <a:cs typeface="Times New Roman" panose="02020603050405020304" pitchFamily="18" charset="0"/>
              </a:rPr>
              <a:t>D from BRANCH relation, REWARD ID from REWARD relation, NOT NULL; </a:t>
            </a:r>
          </a:p>
          <a:p>
            <a:pPr>
              <a:spcAft>
                <a:spcPts val="800"/>
              </a:spcAft>
            </a:pPr>
            <a:endParaRPr lang="en-US" sz="1100" kern="100" dirty="0">
              <a:ea typeface="Calibri" panose="020F0502020204030204" pitchFamily="34" charset="0"/>
              <a:cs typeface="Times New Roman" panose="02020603050405020304" pitchFamily="18" charset="0"/>
            </a:endParaRPr>
          </a:p>
          <a:p>
            <a:pPr>
              <a:lnSpc>
                <a:spcPct val="115000"/>
              </a:lnSpc>
              <a:spcAft>
                <a:spcPts val="800"/>
              </a:spcAft>
            </a:pPr>
            <a:endParaRPr lang="en-IN" sz="16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1503108"/>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130</TotalTime>
  <Words>721</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Bank Management and Credit Card Rewarding System</vt:lpstr>
      <vt:lpstr>Problem Definition:</vt:lpstr>
      <vt:lpstr>Business Requirement:</vt:lpstr>
      <vt:lpstr>EER Diagram:</vt:lpstr>
      <vt:lpstr>UML Diagram:</vt:lpstr>
      <vt:lpstr>Relational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and Credit Card Rewarding System</dc:title>
  <dc:creator>Pramoth Guhan</dc:creator>
  <cp:lastModifiedBy>Pramoth Guhan</cp:lastModifiedBy>
  <cp:revision>4</cp:revision>
  <dcterms:created xsi:type="dcterms:W3CDTF">2024-04-16T19:06:14Z</dcterms:created>
  <dcterms:modified xsi:type="dcterms:W3CDTF">2024-04-18T03:43:53Z</dcterms:modified>
</cp:coreProperties>
</file>