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6" autoAdjust="0"/>
    <p:restoredTop sz="94660"/>
  </p:normalViewPr>
  <p:slideViewPr>
    <p:cSldViewPr>
      <p:cViewPr>
        <p:scale>
          <a:sx n="50" d="100"/>
          <a:sy n="50" d="100"/>
        </p:scale>
        <p:origin x="-640" y="39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cs.cmu.edu/~agroce/nfm15.pdf" TargetMode="External"/><Relationship Id="rId5" Type="http://schemas.openxmlformats.org/officeDocument/2006/relationships/hyperlink" Target="http://dl.acm.org/citation.cfm?id=2784769" TargetMode="External"/><Relationship Id="rId6" Type="http://schemas.openxmlformats.org/officeDocument/2006/relationships/hyperlink" Target="https://github.com/agroce/tstl" TargetMode="External"/><Relationship Id="rId7" Type="http://schemas.openxmlformats.org/officeDocument/2006/relationships/hyperlink" Target="https://github.com/flipturnapps/TSTL-Java" TargetMode="External"/><Relationship Id="rId8" Type="http://schemas.openxmlformats.org/officeDocument/2006/relationships/hyperlink" Target="https://github.com/pramttl/pycon2016-poster-tstl" TargetMode="External"/><Relationship Id="rId9" Type="http://schemas.openxmlformats.org/officeDocument/2006/relationships/image" Target="../media/image4.jpe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Student, Alex Groce, Associate 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8900217"/>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an unpleasant task.  The </a:t>
            </a:r>
            <a:r>
              <a:rPr lang="en-US" sz="3000" dirty="0">
                <a:solidFill>
                  <a:srgbClr val="000000"/>
                </a:solidFill>
                <a:latin typeface="LeituraSans-Grot 2"/>
                <a:cs typeface="LeituraSans-Grot 2"/>
              </a:rPr>
              <a:t>lack of tools for automated testing is an obstacle to </a:t>
            </a:r>
            <a:r>
              <a:rPr lang="en-US" sz="3000" dirty="0" smtClean="0">
                <a:solidFill>
                  <a:srgbClr val="000000"/>
                </a:solidFill>
                <a:latin typeface="LeituraSans-Grot 2"/>
                <a:cs typeface="LeituraSans-Grot 2"/>
              </a:rPr>
              <a:t>the adoption of </a:t>
            </a:r>
            <a:r>
              <a:rPr lang="en-US" sz="3000" dirty="0" smtClean="0">
                <a:solidFill>
                  <a:srgbClr val="000000"/>
                </a:solidFill>
                <a:latin typeface="LeituraSans-Grot 2"/>
                <a:cs typeface="LeituraSans-Grot 2"/>
              </a:rPr>
              <a:t>these methods</a:t>
            </a:r>
            <a:r>
              <a:rPr lang="en-US" sz="3000" dirty="0">
                <a:solidFill>
                  <a:srgbClr val="000000"/>
                </a:solidFill>
                <a:latin typeface="LeituraSans-Grot 2"/>
                <a:cs typeface="LeituraSans-Grot 2"/>
              </a:rPr>
              <a:t>, including random </a:t>
            </a:r>
            <a:r>
              <a:rPr lang="en-US" sz="3000" dirty="0" smtClean="0">
                <a:solidFill>
                  <a:srgbClr val="000000"/>
                </a:solidFill>
                <a:latin typeface="LeituraSans-Grot 2"/>
                <a:cs typeface="LeituraSans-Grot 2"/>
              </a:rPr>
              <a:t>testing, model checking, and machine-learning-</a:t>
            </a:r>
            <a:r>
              <a:rPr lang="en-US" sz="3000" smtClean="0">
                <a:solidFill>
                  <a:srgbClr val="000000"/>
                </a:solidFill>
                <a:latin typeface="LeituraSans-Grot 2"/>
                <a:cs typeface="LeituraSans-Grot 2"/>
              </a:rPr>
              <a:t>based methods.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is a domain-specific language for testing, written in Python, </a:t>
            </a:r>
            <a:r>
              <a:rPr lang="en-US" sz="3000" dirty="0" smtClean="0">
                <a:solidFill>
                  <a:srgbClr val="000000"/>
                </a:solidFill>
                <a:latin typeface="LeituraSans-Grot 2"/>
                <a:cs typeface="LeituraSans-Grot 2"/>
              </a:rPr>
              <a:t>for Python </a:t>
            </a:r>
            <a:r>
              <a:rPr lang="en-US" sz="3000" dirty="0">
                <a:solidFill>
                  <a:srgbClr val="000000"/>
                </a:solidFill>
                <a:latin typeface="LeituraSans-Grot 2"/>
                <a:cs typeface="LeituraSans-Grot 2"/>
              </a:rPr>
              <a:t>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The Problem</a:t>
            </a: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a:t>
            </a:r>
            <a:r>
              <a:rPr lang="en-US" sz="3000" dirty="0" smtClean="0">
                <a:solidFill>
                  <a:srgbClr val="000000"/>
                </a:solidFill>
                <a:latin typeface="LeituraSans-Grot 2"/>
                <a:cs typeface="LeituraSans-Grot 2"/>
              </a:rPr>
              <a:t>  Such </a:t>
            </a:r>
            <a:r>
              <a:rPr lang="en-US" sz="3000" dirty="0">
                <a:solidFill>
                  <a:srgbClr val="000000"/>
                </a:solidFill>
                <a:latin typeface="LeituraSans-Grot 2"/>
                <a:cs typeface="LeituraSans-Grot 2"/>
              </a:rPr>
              <a:t>harnesses are common to random testing, many kinds of model checking, and various machine-learning influenced </a:t>
            </a:r>
            <a:r>
              <a:rPr lang="en-US" sz="3000" dirty="0" smtClean="0">
                <a:solidFill>
                  <a:srgbClr val="000000"/>
                </a:solidFill>
                <a:latin typeface="LeituraSans-Grot 2"/>
                <a:cs typeface="LeituraSans-Grot 2"/>
              </a:rPr>
              <a:t>approaches to testing. </a:t>
            </a: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a:t>
            </a:r>
            <a:r>
              <a:rPr lang="en-US" sz="3000" dirty="0" smtClean="0">
                <a:solidFill>
                  <a:srgbClr val="000000"/>
                </a:solidFill>
                <a:latin typeface="LeituraSans-Grot 2"/>
                <a:cs typeface="LeituraSans-Grot 2"/>
              </a:rPr>
              <a:t> Harness </a:t>
            </a:r>
            <a:r>
              <a:rPr lang="en-US" sz="3000" dirty="0">
                <a:solidFill>
                  <a:srgbClr val="000000"/>
                </a:solidFill>
                <a:latin typeface="LeituraSans-Grot 2"/>
                <a:cs typeface="LeituraSans-Grot 2"/>
              </a:rPr>
              <a:t>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the Problem: 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a:t>
            </a:r>
            <a:r>
              <a:rPr lang="en-US" sz="3000" dirty="0" smtClean="0">
                <a:solidFill>
                  <a:srgbClr val="000000"/>
                </a:solidFill>
                <a:latin typeface="LeituraSans-Grot 2"/>
                <a:cs typeface="LeituraSans-Grot 2"/>
              </a:rPr>
              <a:t>ease harness construction and </a:t>
            </a:r>
            <a:r>
              <a:rPr lang="en-US" sz="3000" dirty="0">
                <a:solidFill>
                  <a:srgbClr val="000000"/>
                </a:solidFill>
                <a:latin typeface="LeituraSans-Grot 2"/>
                <a:cs typeface="LeituraSans-Grot 2"/>
              </a:rPr>
              <a:t>decouple testing technology from the System Under Test. </a:t>
            </a:r>
            <a:r>
              <a:rPr lang="en-US" sz="3000" dirty="0" smtClean="0">
                <a:solidFill>
                  <a:srgbClr val="000000"/>
                </a:solidFill>
                <a:latin typeface="LeituraSans-Grot 2"/>
                <a:cs typeface="LeituraSans-Grot 2"/>
              </a:rPr>
              <a:t>TSTL enables </a:t>
            </a:r>
            <a:r>
              <a:rPr lang="en-US" sz="3000" dirty="0">
                <a:solidFill>
                  <a:srgbClr val="000000"/>
                </a:solidFill>
                <a:latin typeface="LeituraSans-Grot 2"/>
                <a:cs typeface="LeituraSans-Grot 2"/>
              </a:rPr>
              <a:t>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of code, mostly in Python itself</a:t>
            </a:r>
            <a:endParaRPr lang="en-US" sz="3000" dirty="0">
              <a:solidFill>
                <a:srgbClr val="000000"/>
              </a:solidFill>
              <a:latin typeface="LeituraSans-Grot 2"/>
              <a:cs typeface="LeituraSans-Grot 2"/>
            </a:endParaRP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The compiler takes a .</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files and produces a class that is a standalone interface to the System Under Test, defining its valid tests</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a:t>
            </a:r>
            <a:r>
              <a:rPr lang="en-US" sz="3000" dirty="0" smtClean="0">
                <a:solidFill>
                  <a:srgbClr val="000000"/>
                </a:solidFill>
                <a:latin typeface="LeituraSans-Grot 2"/>
                <a:cs typeface="LeituraSans-Grot 2"/>
              </a:rPr>
              <a:t>the well-defined TSTL interface;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automatically supports common testing activities, such as replaying regression tests, checking code coverage, and collecting logging information</a:t>
            </a:r>
          </a:p>
          <a:p>
            <a:pPr marL="571500" indent="-571500">
              <a:buFont typeface="Arial"/>
              <a:buChar char="•"/>
              <a:defRPr/>
            </a:pP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a:t>
            </a:r>
            <a:r>
              <a:rPr lang="en-US" sz="3000" dirty="0" smtClean="0">
                <a:solidFill>
                  <a:srgbClr val="000000"/>
                </a:solidFill>
                <a:latin typeface="LeituraSans-Grot 2"/>
                <a:cs typeface="LeituraSans-Grot 2"/>
              </a:rPr>
              <a:t>powerful random </a:t>
            </a:r>
            <a:r>
              <a:rPr lang="en-US" sz="3000" dirty="0">
                <a:solidFill>
                  <a:srgbClr val="000000"/>
                </a:solidFill>
                <a:latin typeface="LeituraSans-Grot 2"/>
                <a:cs typeface="LeituraSans-Grot 2"/>
              </a:rPr>
              <a:t>testing </a:t>
            </a:r>
            <a:r>
              <a:rPr lang="en-US" sz="3000" dirty="0" smtClean="0">
                <a:solidFill>
                  <a:srgbClr val="000000"/>
                </a:solidFill>
                <a:latin typeface="LeituraSans-Grot 2"/>
                <a:cs typeface="LeituraSans-Grot 2"/>
              </a:rPr>
              <a:t>tool, incorporating state-of-the-art research methods for better testing and automated debugging</a:t>
            </a:r>
          </a:p>
          <a:p>
            <a:pPr marL="571500" indent="-571500">
              <a:buFont typeface="Arial"/>
              <a:buChar char="•"/>
              <a:defRPr/>
            </a:pPr>
            <a:endParaRPr lang="en-US" sz="3000" dirty="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Utilities</a:t>
            </a:r>
            <a:r>
              <a:rPr lang="en-US" sz="3000" dirty="0" smtClean="0">
                <a:solidFill>
                  <a:srgbClr val="000000"/>
                </a:solidFill>
                <a:latin typeface="LeituraSans-Grot 2"/>
                <a:cs typeface="LeituraSans-Grot 2"/>
              </a:rPr>
              <a:t> are tools for producing graphs of the behavior of a tested system (see right), standalone test cases that do not depend on TSTL, etc.</a:t>
            </a:r>
            <a:endParaRPr lang="en-US" sz="3000" b="1" dirty="0">
              <a:solidFill>
                <a:srgbClr val="000000"/>
              </a:solidFill>
              <a:latin typeface="LeituraSans-Grot 2"/>
              <a:cs typeface="LeituraSans-Grot 2"/>
            </a:endParaRP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8745200"/>
            <a:ext cx="9975850" cy="5509200"/>
          </a:xfrm>
          <a:prstGeom prst="rect">
            <a:avLst/>
          </a:prstGeom>
          <a:noFill/>
        </p:spPr>
        <p:txBody>
          <a:bodyPr>
            <a:spAutoFit/>
          </a:bodyPr>
          <a:lstStyle/>
          <a:p>
            <a:pPr>
              <a:defRPr/>
            </a:pPr>
            <a:r>
              <a:rPr lang="en-US" sz="4000" dirty="0" smtClean="0">
                <a:solidFill>
                  <a:srgbClr val="000000"/>
                </a:solidFill>
                <a:latin typeface="LeituraSans-Grot 3"/>
                <a:cs typeface="LeituraSans-Grot 3"/>
              </a:rPr>
              <a:t>Terminology/Features</a:t>
            </a:r>
            <a:endParaRPr lang="en-US" sz="40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 consists of actions that assign values to </a:t>
            </a:r>
            <a:r>
              <a:rPr lang="en-US" sz="2400" i="1" dirty="0" smtClean="0">
                <a:solidFill>
                  <a:srgbClr val="000000"/>
                </a:solidFill>
                <a:latin typeface="LeituraSans-Grot 2"/>
                <a:cs typeface="LeituraSans-Grot 2"/>
              </a:rPr>
              <a:t>pools</a:t>
            </a:r>
            <a:r>
              <a:rPr lang="en-US" sz="2400" dirty="0" smtClean="0">
                <a:solidFill>
                  <a:srgbClr val="000000"/>
                </a:solidFill>
                <a:latin typeface="LeituraSans-Grot 2"/>
                <a:cs typeface="LeituraSans-Grot 2"/>
              </a:rPr>
              <a:t> of values</a:t>
            </a:r>
          </a:p>
          <a:p>
            <a:pPr marL="571500" indent="-571500">
              <a:buFont typeface="Arial"/>
              <a:buChar char="•"/>
              <a:defRPr/>
            </a:pPr>
            <a:r>
              <a:rPr lang="en-US" sz="2400" dirty="0" smtClean="0">
                <a:solidFill>
                  <a:srgbClr val="000000"/>
                </a:solidFill>
                <a:latin typeface="LeituraSans-Grot 2"/>
                <a:cs typeface="LeituraSans-Grot 2"/>
              </a:rPr>
              <a:t>Actions defined by writing Python code</a:t>
            </a:r>
          </a:p>
          <a:p>
            <a:pPr marL="571500" indent="-571500">
              <a:buFont typeface="Arial"/>
              <a:buChar char="•"/>
              <a:defRPr/>
            </a:pPr>
            <a:r>
              <a:rPr lang="en-US" sz="2400" dirty="0" smtClean="0">
                <a:solidFill>
                  <a:srgbClr val="000000"/>
                </a:solidFill>
                <a:latin typeface="LeituraSans-Grot 2"/>
                <a:cs typeface="LeituraSans-Grot 2"/>
              </a:rPr>
              <a:t>TSTL automatically produces valid test sequences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Integrated with </a:t>
            </a:r>
            <a:r>
              <a:rPr lang="en-US" sz="2400" dirty="0" err="1" smtClean="0">
                <a:solidFill>
                  <a:srgbClr val="000000"/>
                </a:solidFill>
                <a:latin typeface="LeituraSans-Grot 2"/>
                <a:cs typeface="LeituraSans-Grot 2"/>
              </a:rPr>
              <a:t>coverage.py</a:t>
            </a:r>
            <a:r>
              <a:rPr lang="en-US" sz="2400" dirty="0" smtClean="0">
                <a:solidFill>
                  <a:srgbClr val="000000"/>
                </a:solidFill>
                <a:latin typeface="LeituraSans-Grot 2"/>
                <a:cs typeface="LeituraSans-Grot 2"/>
              </a:rPr>
              <a:t> to collect/use code coverage</a:t>
            </a:r>
          </a:p>
          <a:p>
            <a:pPr marL="571500" indent="-571500">
              <a:buFont typeface="Arial"/>
              <a:buChar char="•"/>
              <a:defRPr/>
            </a:pPr>
            <a:r>
              <a:rPr lang="en-US" sz="2400" dirty="0" smtClean="0">
                <a:solidFill>
                  <a:srgbClr val="000000"/>
                </a:solidFill>
                <a:latin typeface="LeituraSans-Grot 2"/>
                <a:cs typeface="LeituraSans-Grot 2"/>
              </a:rPr>
              <a:t>Automatic reduction of test cases</a:t>
            </a:r>
          </a:p>
          <a:p>
            <a:pPr marL="571500" indent="-571500">
              <a:buFont typeface="Arial"/>
              <a:buChar char="•"/>
              <a:defRPr/>
            </a:pPr>
            <a:r>
              <a:rPr lang="en-US" sz="2400" dirty="0" smtClean="0">
                <a:solidFill>
                  <a:srgbClr val="000000"/>
                </a:solidFill>
                <a:latin typeface="LeituraSans-Grot 2"/>
                <a:cs typeface="LeituraSans-Grot 2"/>
              </a:rPr>
              <a:t>Automatic coverage-based fault localization</a:t>
            </a:r>
          </a:p>
          <a:p>
            <a:pPr marL="571500" indent="-571500">
              <a:buFont typeface="Arial"/>
              <a:buChar char="•"/>
              <a:defRPr/>
            </a:pPr>
            <a:r>
              <a:rPr lang="en-US" sz="2400" dirty="0" smtClean="0">
                <a:solidFill>
                  <a:srgbClr val="000000"/>
                </a:solidFill>
                <a:latin typeface="LeituraSans-Grot 2"/>
                <a:cs typeface="LeituraSans-Grot 2"/>
              </a:rPr>
              <a:t>Automatic test normalization to help deal with large numbers of similar failing tests</a:t>
            </a: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Allows the ideas of </a:t>
            </a:r>
            <a:r>
              <a:rPr lang="en-US" sz="2400" dirty="0" err="1" smtClean="0">
                <a:solidFill>
                  <a:srgbClr val="000000"/>
                </a:solidFill>
                <a:latin typeface="LeituraSans-Grot 2"/>
                <a:cs typeface="LeituraSans-Grot 2"/>
              </a:rPr>
              <a:t>QuickCheck</a:t>
            </a:r>
            <a:r>
              <a:rPr lang="en-US" sz="2400" dirty="0" smtClean="0">
                <a:solidFill>
                  <a:srgbClr val="000000"/>
                </a:solidFill>
                <a:latin typeface="LeituraSans-Grot 2"/>
                <a:cs typeface="LeituraSans-Grot 2"/>
              </a:rPr>
              <a:t>/Hypothesis to be applied in a state-based, API-call-centered domain</a:t>
            </a:r>
          </a:p>
          <a:p>
            <a:pPr marL="571500" indent="-571500">
              <a:buFont typeface="Arial"/>
              <a:buChar char="•"/>
              <a:defRPr/>
            </a:pPr>
            <a:endParaRPr lang="en-US" sz="2400" dirty="0" smtClean="0">
              <a:solidFill>
                <a:srgbClr val="000000"/>
              </a:solidFill>
              <a:latin typeface="LeituraSans-Grot 2"/>
              <a:cs typeface="LeituraSans-Grot 2"/>
            </a:endParaRPr>
          </a:p>
        </p:txBody>
      </p:sp>
      <p:sp>
        <p:nvSpPr>
          <p:cNvPr id="14345" name="TextBox 17"/>
          <p:cNvSpPr txBox="1">
            <a:spLocks noChangeArrowheads="1"/>
          </p:cNvSpPr>
          <p:nvPr/>
        </p:nvSpPr>
        <p:spPr bwMode="auto">
          <a:xfrm>
            <a:off x="11430000" y="258318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b="1" dirty="0" err="1" smtClean="0">
                <a:solidFill>
                  <a:schemeClr val="bg2"/>
                </a:solidFill>
                <a:latin typeface="LeituraSans-Grot 2" charset="0"/>
                <a:cs typeface="LeituraSans-Grot 2" charset="0"/>
              </a:rPr>
              <a:t>stack.tstl</a:t>
            </a:r>
            <a:r>
              <a:rPr lang="en-US" sz="2400" dirty="0">
                <a:solidFill>
                  <a:schemeClr val="bg2"/>
                </a:solidFill>
                <a:latin typeface="LeituraSans-Grot 2" charset="0"/>
                <a:cs typeface="LeituraSans-Grot 2" charset="0"/>
              </a:rPr>
              <a:t> </a:t>
            </a:r>
            <a:r>
              <a:rPr lang="en-US" sz="2400" dirty="0" smtClean="0">
                <a:solidFill>
                  <a:schemeClr val="bg2"/>
                </a:solidFill>
                <a:latin typeface="LeituraSans-Grot 2" charset="0"/>
                <a:cs typeface="LeituraSans-Grot 2" charset="0"/>
              </a:rPr>
              <a:t>-- </a:t>
            </a:r>
            <a:r>
              <a:rPr lang="en-US" sz="2400" dirty="0">
                <a:solidFill>
                  <a:schemeClr val="bg2"/>
                </a:solidFill>
                <a:latin typeface="LeituraSans-Grot 2" charset="0"/>
                <a:cs typeface="LeituraSans-Grot 2" charset="0"/>
              </a:rPr>
              <a:t>d</a:t>
            </a:r>
            <a:r>
              <a:rPr lang="en-US" sz="2400" dirty="0" smtClean="0">
                <a:solidFill>
                  <a:schemeClr val="bg2"/>
                </a:solidFill>
                <a:latin typeface="LeituraSans-Grot 2" charset="0"/>
                <a:cs typeface="LeituraSans-Grot 2" charset="0"/>
              </a:rPr>
              <a:t>eclarative TSTL script for testing a stack implementation; can be used with a test generator to generate automated tests for stack API.  Stack 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etc. 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7696200" cy="27051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471600"/>
            <a:ext cx="7239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b="1" dirty="0" smtClean="0">
                <a:solidFill>
                  <a:srgbClr val="000000"/>
                </a:solidFill>
                <a:latin typeface="LeituraSans-Grot 3" charset="0"/>
                <a:cs typeface="LeituraSans-Grot 3" charset="0"/>
              </a:rPr>
              <a:t>TSTL Team / Contributors:</a:t>
            </a:r>
            <a:br>
              <a:rPr lang="en-US" sz="2400" b="1" dirty="0" smtClean="0">
                <a:solidFill>
                  <a:srgbClr val="000000"/>
                </a:solidFill>
                <a:latin typeface="LeituraSans-Grot 3" charset="0"/>
                <a:cs typeface="LeituraSans-Grot 3" charset="0"/>
              </a:rPr>
            </a:br>
            <a:r>
              <a:rPr lang="en-US" sz="2400" dirty="0" smtClean="0">
                <a:solidFill>
                  <a:srgbClr val="000000"/>
                </a:solidFill>
                <a:latin typeface="LeituraSans-Grot 3" charset="0"/>
                <a:cs typeface="LeituraSans-Grot 3" charset="0"/>
              </a:rPr>
              <a:t>Alex Groce, Josie Holmes, Pranjal Mittal, </a:t>
            </a:r>
            <a:r>
              <a:rPr lang="en-US" sz="2400" dirty="0" err="1" smtClean="0">
                <a:solidFill>
                  <a:srgbClr val="000000"/>
                </a:solidFill>
                <a:latin typeface="LeituraSans-Grot 3" charset="0"/>
                <a:cs typeface="LeituraSans-Grot 3" charset="0"/>
              </a:rPr>
              <a:t>Pooria</a:t>
            </a:r>
            <a:r>
              <a:rPr lang="en-US" sz="2400" dirty="0" smtClean="0">
                <a:solidFill>
                  <a:srgbClr val="000000"/>
                </a:solidFill>
                <a:latin typeface="LeituraSans-Grot 3" charset="0"/>
                <a:cs typeface="LeituraSans-Grot 3" charset="0"/>
              </a:rPr>
              <a:t> </a:t>
            </a:r>
            <a:r>
              <a:rPr lang="en-US" sz="2400" dirty="0" err="1" smtClean="0">
                <a:solidFill>
                  <a:srgbClr val="000000"/>
                </a:solidFill>
                <a:latin typeface="LeituraSans-Grot 3" charset="0"/>
                <a:cs typeface="LeituraSans-Grot 3" charset="0"/>
              </a:rPr>
              <a:t>Azimi</a:t>
            </a:r>
            <a:r>
              <a:rPr lang="en-US" sz="2400" dirty="0" smtClean="0">
                <a:solidFill>
                  <a:srgbClr val="000000"/>
                </a:solidFill>
                <a:latin typeface="LeituraSans-Grot 3" charset="0"/>
                <a:cs typeface="LeituraSans-Grot 3" charset="0"/>
              </a:rPr>
              <a:t>, Jervis Pinto, Dr. James O’Brien, </a:t>
            </a:r>
            <a:r>
              <a:rPr lang="en-US" sz="2400" dirty="0" err="1" smtClean="0">
                <a:solidFill>
                  <a:srgbClr val="000000"/>
                </a:solidFill>
                <a:latin typeface="LeituraSans-Grot 3" charset="0"/>
                <a:cs typeface="LeituraSans-Grot 3" charset="0"/>
              </a:rPr>
              <a:t>Hongyan</a:t>
            </a:r>
            <a:r>
              <a:rPr lang="en-US" sz="2400" dirty="0" smtClean="0">
                <a:solidFill>
                  <a:srgbClr val="000000"/>
                </a:solidFill>
                <a:latin typeface="LeituraSans-Grot 3" charset="0"/>
                <a:cs typeface="LeituraSans-Grot 3" charset="0"/>
              </a:rPr>
              <a:t> Yi; thanks to Ned </a:t>
            </a:r>
            <a:r>
              <a:rPr lang="en-US" sz="2400" dirty="0" err="1" smtClean="0">
                <a:solidFill>
                  <a:srgbClr val="000000"/>
                </a:solidFill>
                <a:latin typeface="LeituraSans-Grot 3" charset="0"/>
                <a:cs typeface="LeituraSans-Grot 3" charset="0"/>
              </a:rPr>
              <a:t>Batchelder</a:t>
            </a:r>
            <a:r>
              <a:rPr lang="en-US" sz="2400" dirty="0" smtClean="0">
                <a:solidFill>
                  <a:srgbClr val="000000"/>
                </a:solidFill>
                <a:latin typeface="LeituraSans-Grot 3" charset="0"/>
                <a:cs typeface="LeituraSans-Grot 3" charset="0"/>
              </a:rPr>
              <a:t> for </a:t>
            </a:r>
            <a:r>
              <a:rPr lang="en-US" sz="2400" dirty="0" err="1" smtClean="0">
                <a:solidFill>
                  <a:srgbClr val="000000"/>
                </a:solidFill>
                <a:latin typeface="LeituraSans-Grot 3" charset="0"/>
                <a:cs typeface="LeituraSans-Grot 3" charset="0"/>
              </a:rPr>
              <a:t>coverage.py</a:t>
            </a:r>
            <a:r>
              <a:rPr lang="en-US" sz="2400" dirty="0" smtClean="0">
                <a:solidFill>
                  <a:srgbClr val="000000"/>
                </a:solidFill>
                <a:latin typeface="LeituraSans-Grot 3" charset="0"/>
                <a:cs typeface="LeituraSans-Grot 3" charset="0"/>
              </a:rPr>
              <a:t> assistance and to students in OSU CS </a:t>
            </a:r>
            <a:r>
              <a:rPr lang="en-US" sz="2400" dirty="0" smtClean="0">
                <a:solidFill>
                  <a:srgbClr val="000000"/>
                </a:solidFill>
                <a:latin typeface="LeituraSans-Grot 3" charset="0"/>
                <a:cs typeface="LeituraSans-Grot 3" charset="0"/>
              </a:rPr>
              <a:t>362, </a:t>
            </a:r>
            <a:r>
              <a:rPr lang="en-US" sz="2400" dirty="0" smtClean="0">
                <a:solidFill>
                  <a:srgbClr val="000000"/>
                </a:solidFill>
                <a:latin typeface="LeituraSans-Grot 3" charset="0"/>
                <a:cs typeface="LeituraSans-Grot 3" charset="0"/>
              </a:rPr>
              <a:t>562, and 569</a:t>
            </a:r>
            <a:endParaRPr lang="en-US" sz="2400" dirty="0">
              <a:solidFill>
                <a:srgbClr val="000000"/>
              </a:solidFill>
              <a:latin typeface="LeituraSans-Grot 3" charset="0"/>
              <a:cs typeface="LeituraSans-Grot 3" charset="0"/>
            </a:endParaRP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27660600"/>
            <a:ext cx="8458200" cy="9188613"/>
          </a:xfrm>
          <a:prstGeom prst="rect">
            <a:avLst/>
          </a:prstGeom>
        </p:spPr>
      </p:pic>
      <p:sp>
        <p:nvSpPr>
          <p:cNvPr id="12" name="Rectangle 11"/>
          <p:cNvSpPr/>
          <p:nvPr/>
        </p:nvSpPr>
        <p:spPr>
          <a:xfrm>
            <a:off x="11506200" y="188214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1793200" y="32080200"/>
            <a:ext cx="10058400" cy="4401205"/>
          </a:xfrm>
          <a:prstGeom prst="rect">
            <a:avLst/>
          </a:prstGeom>
          <a:noFill/>
        </p:spPr>
        <p:txBody>
          <a:bodyPr wrap="square">
            <a:spAutoFit/>
          </a:bodyPr>
          <a:lstStyle/>
          <a:p>
            <a:pPr>
              <a:defRPr/>
            </a:pPr>
            <a:r>
              <a:rPr lang="en-US" sz="4000" dirty="0" smtClean="0">
                <a:solidFill>
                  <a:srgbClr val="000000"/>
                </a:solidFill>
                <a:latin typeface="LeituraSans-Grot 3"/>
                <a:cs typeface="LeituraSans-Grot 3"/>
              </a:rPr>
              <a:t>Links</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NASA </a:t>
            </a:r>
            <a:r>
              <a:rPr lang="en-US" sz="2000" dirty="0">
                <a:solidFill>
                  <a:srgbClr val="000000"/>
                </a:solidFill>
                <a:latin typeface="LeituraSans-Grot 2"/>
                <a:cs typeface="LeituraSans-Grot 2"/>
              </a:rPr>
              <a:t>Formal Methods </a:t>
            </a:r>
            <a:r>
              <a:rPr lang="en-US" sz="2000" dirty="0" smtClean="0">
                <a:solidFill>
                  <a:srgbClr val="000000"/>
                </a:solidFill>
                <a:latin typeface="LeituraSans-Grot 2"/>
                <a:cs typeface="LeituraSans-Grot 2"/>
              </a:rPr>
              <a:t>2015</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rPr>
              <a:t>Paper: </a:t>
            </a:r>
            <a:r>
              <a:rPr lang="en-US" sz="2000" dirty="0" smtClean="0">
                <a:solidFill>
                  <a:srgbClr val="000000"/>
                </a:solidFill>
                <a:latin typeface="LeituraSans-Grot 2"/>
                <a:cs typeface="LeituraSans-Grot 2"/>
                <a:hlinkClick r:id="rId4"/>
              </a:rPr>
              <a:t>http</a:t>
            </a:r>
            <a:r>
              <a:rPr lang="en-US" sz="2000" dirty="0">
                <a:solidFill>
                  <a:srgbClr val="000000"/>
                </a:solidFill>
                <a:latin typeface="LeituraSans-Grot 2"/>
                <a:cs typeface="LeituraSans-Grot 2"/>
                <a:hlinkClick r:id="rId4"/>
              </a:rPr>
              <a:t>://www.cs.cmu.edu/~agroce/nfm15.</a:t>
            </a:r>
            <a:r>
              <a:rPr lang="en-US" sz="2000" dirty="0" smtClean="0">
                <a:solidFill>
                  <a:srgbClr val="000000"/>
                </a:solidFill>
                <a:latin typeface="LeituraSans-Grot 2"/>
                <a:cs typeface="LeituraSans-Grot 2"/>
                <a:hlinkClick r:id="rId4"/>
              </a:rPr>
              <a:t>pdf</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ISSTA 2015 Tool Paper, ACM Digital Library link: </a:t>
            </a:r>
            <a:r>
              <a:rPr lang="en-US" sz="2000" dirty="0" smtClean="0">
                <a:solidFill>
                  <a:srgbClr val="000000"/>
                </a:solidFill>
                <a:latin typeface="LeituraSans-Grot 2"/>
                <a:cs typeface="LeituraSans-Grot 2"/>
                <a:hlinkClick r:id="rId5"/>
              </a:rPr>
              <a:t>http://dl.acm.org/citation.cfm?id=2784769</a:t>
            </a:r>
            <a:r>
              <a:rPr lang="en-US" sz="2000" dirty="0" smtClean="0">
                <a:solidFill>
                  <a:srgbClr val="000000"/>
                </a:solidFill>
                <a:latin typeface="LeituraSans-Grot 2"/>
                <a:cs typeface="LeituraSans-Grot 2"/>
              </a:rPr>
              <a:t/>
            </a:r>
            <a:br>
              <a:rPr lang="en-US" sz="2000" dirty="0" smtClean="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source code: </a:t>
            </a:r>
            <a:r>
              <a:rPr lang="en-US" sz="2000" dirty="0" smtClean="0">
                <a:solidFill>
                  <a:srgbClr val="000000"/>
                </a:solidFill>
                <a:latin typeface="LeituraSans-Grot 2"/>
                <a:cs typeface="LeituraSans-Grot 2"/>
                <a:hlinkClick r:id="rId6"/>
              </a:rPr>
              <a:t>https:</a:t>
            </a:r>
            <a:r>
              <a:rPr lang="en-US" sz="2000" dirty="0">
                <a:solidFill>
                  <a:srgbClr val="000000"/>
                </a:solidFill>
                <a:latin typeface="LeituraSans-Grot 2"/>
                <a:cs typeface="LeituraSans-Grot 2"/>
                <a:hlinkClick r:id="rId6"/>
              </a:rPr>
              <a:t>//github.com/agroce/</a:t>
            </a:r>
            <a:r>
              <a:rPr lang="en-US" sz="2000" dirty="0" smtClean="0">
                <a:solidFill>
                  <a:srgbClr val="000000"/>
                </a:solidFill>
                <a:latin typeface="LeituraSans-Grot 2"/>
                <a:cs typeface="LeituraSans-Grot 2"/>
                <a:hlinkClick r:id="rId6"/>
              </a:rPr>
              <a:t>tstl</a:t>
            </a:r>
            <a:endParaRPr lang="en-US" sz="2000" dirty="0" smtClean="0">
              <a:solidFill>
                <a:srgbClr val="000000"/>
              </a:solidFill>
              <a:latin typeface="LeituraSans-Grot 2"/>
              <a:cs typeface="LeituraSans-Grot 2"/>
            </a:endParaRPr>
          </a:p>
          <a:p>
            <a:pPr marL="571500" indent="-571500">
              <a:buFont typeface="Arial"/>
              <a:buChar char="•"/>
              <a:defRPr/>
            </a:pPr>
            <a:endParaRPr lang="en-US" sz="2000" dirty="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TSTL </a:t>
            </a:r>
            <a:r>
              <a:rPr lang="en-US" sz="2000" dirty="0">
                <a:solidFill>
                  <a:srgbClr val="000000"/>
                </a:solidFill>
                <a:latin typeface="LeituraSans-Grot 2"/>
                <a:cs typeface="LeituraSans-Grot 2"/>
              </a:rPr>
              <a:t>for Java (work in progress by </a:t>
            </a:r>
            <a:r>
              <a:rPr lang="en-US" sz="2000" dirty="0" err="1" smtClean="0">
                <a:solidFill>
                  <a:srgbClr val="000000"/>
                </a:solidFill>
                <a:latin typeface="LeituraSans-Grot 2"/>
                <a:cs typeface="LeituraSans-Grot 2"/>
              </a:rPr>
              <a:t>flipturnapps</a:t>
            </a:r>
            <a:r>
              <a:rPr lang="en-US" sz="2000" dirty="0" smtClean="0">
                <a:solidFill>
                  <a:srgbClr val="000000"/>
                </a:solidFill>
                <a:latin typeface="LeituraSans-Grot 2"/>
                <a:cs typeface="LeituraSans-Grot 2"/>
              </a:rPr>
              <a:t>):</a:t>
            </a:r>
            <a:br>
              <a:rPr lang="en-US" sz="2000" dirty="0" smtClean="0">
                <a:solidFill>
                  <a:srgbClr val="000000"/>
                </a:solidFill>
                <a:latin typeface="LeituraSans-Grot 2"/>
                <a:cs typeface="LeituraSans-Grot 2"/>
              </a:rPr>
            </a:br>
            <a:r>
              <a:rPr lang="en-US" sz="2000" dirty="0">
                <a:solidFill>
                  <a:srgbClr val="000000"/>
                </a:solidFill>
                <a:latin typeface="LeituraSans-Grot 2"/>
                <a:cs typeface="LeituraSans-Grot 2"/>
                <a:hlinkClick r:id="rId7"/>
              </a:rPr>
              <a:t>https://github.com/flipturnapps/TSTL-Java</a:t>
            </a:r>
            <a:r>
              <a:rPr lang="en-US" sz="2000" dirty="0">
                <a:solidFill>
                  <a:srgbClr val="000000"/>
                </a:solidFill>
                <a:latin typeface="LeituraSans-Grot 2"/>
                <a:cs typeface="LeituraSans-Grot 2"/>
              </a:rPr>
              <a:t/>
            </a:r>
            <a:br>
              <a:rPr lang="en-US" sz="2000" dirty="0">
                <a:solidFill>
                  <a:srgbClr val="000000"/>
                </a:solidFill>
                <a:latin typeface="LeituraSans-Grot 2"/>
                <a:cs typeface="LeituraSans-Grot 2"/>
              </a:rPr>
            </a:br>
            <a:endParaRPr lang="en-US" sz="2000" dirty="0" smtClean="0">
              <a:solidFill>
                <a:srgbClr val="000000"/>
              </a:solidFill>
              <a:latin typeface="LeituraSans-Grot 2"/>
              <a:cs typeface="LeituraSans-Grot 2"/>
            </a:endParaRPr>
          </a:p>
          <a:p>
            <a:pPr marL="571500" indent="-571500">
              <a:buFont typeface="Arial"/>
              <a:buChar char="•"/>
              <a:defRPr/>
            </a:pPr>
            <a:r>
              <a:rPr lang="en-US" sz="2000" dirty="0" smtClean="0">
                <a:solidFill>
                  <a:srgbClr val="000000"/>
                </a:solidFill>
                <a:latin typeface="LeituraSans-Grot 2"/>
                <a:cs typeface="LeituraSans-Grot 2"/>
              </a:rPr>
              <a:t>This poster’s link:</a:t>
            </a:r>
            <a:r>
              <a:rPr lang="en-US" sz="2000" dirty="0">
                <a:solidFill>
                  <a:srgbClr val="000000"/>
                </a:solidFill>
                <a:latin typeface="LeituraSans-Grot 2"/>
                <a:cs typeface="LeituraSans-Grot 2"/>
              </a:rPr>
              <a:t> </a:t>
            </a:r>
            <a:r>
              <a:rPr lang="en-US" sz="2000" dirty="0" smtClean="0">
                <a:solidFill>
                  <a:srgbClr val="000000"/>
                </a:solidFill>
                <a:latin typeface="LeituraSans-Grot 2"/>
                <a:cs typeface="LeituraSans-Grot 2"/>
                <a:hlinkClick r:id="rId8"/>
              </a:rPr>
              <a:t>https://github.com/pramttl/pycon2016-poster-tstl</a:t>
            </a:r>
            <a:endParaRPr lang="en-US" sz="2000" dirty="0" smtClean="0">
              <a:solidFill>
                <a:srgbClr val="000000"/>
              </a:solidFill>
              <a:latin typeface="LeituraSans-Grot 2"/>
              <a:cs typeface="LeituraSans-Grot 2"/>
            </a:endParaRPr>
          </a:p>
        </p:txBody>
      </p:sp>
      <p:sp>
        <p:nvSpPr>
          <p:cNvPr id="15" name="TextBox 14"/>
          <p:cNvSpPr txBox="1"/>
          <p:nvPr/>
        </p:nvSpPr>
        <p:spPr>
          <a:xfrm>
            <a:off x="21793200" y="24003000"/>
            <a:ext cx="9975850" cy="8771630"/>
          </a:xfrm>
          <a:prstGeom prst="rect">
            <a:avLst/>
          </a:prstGeom>
          <a:noFill/>
        </p:spPr>
        <p:txBody>
          <a:bodyPr>
            <a:spAutoFit/>
          </a:bodyPr>
          <a:lstStyle/>
          <a:p>
            <a:pPr>
              <a:defRPr/>
            </a:pPr>
            <a:r>
              <a:rPr lang="en-US" sz="4000" dirty="0" smtClean="0">
                <a:solidFill>
                  <a:srgbClr val="000000"/>
                </a:solidFill>
                <a:latin typeface="LeituraSans-Grot 3"/>
                <a:cs typeface="LeituraSans-Grot 3"/>
              </a:rPr>
              <a:t>Opportunities for TSTL Industry Adoption</a:t>
            </a:r>
            <a:br>
              <a:rPr lang="en-US" sz="4000" dirty="0" smtClean="0">
                <a:solidFill>
                  <a:srgbClr val="000000"/>
                </a:solidFill>
                <a:latin typeface="LeituraSans-Grot 3"/>
                <a:cs typeface="LeituraSans-Grot 3"/>
              </a:rPr>
            </a:br>
            <a:endParaRPr lang="en-US" sz="4400" dirty="0" smtClean="0">
              <a:solidFill>
                <a:srgbClr val="000000"/>
              </a:solidFill>
              <a:latin typeface="LeituraSans-Grot 3"/>
              <a:cs typeface="LeituraSans-Grot 3"/>
            </a:endParaRPr>
          </a:p>
          <a:p>
            <a:pPr marL="571500" indent="-571500">
              <a:buFont typeface="Arial"/>
              <a:buChar char="•"/>
              <a:defRPr/>
            </a:pPr>
            <a:r>
              <a:rPr lang="en-US" sz="2400" dirty="0" smtClean="0">
                <a:solidFill>
                  <a:srgbClr val="000000"/>
                </a:solidFill>
                <a:latin typeface="LeituraSans-Grot 2"/>
                <a:cs typeface="LeituraSans-Grot 2"/>
              </a:rPr>
              <a:t>Game Testing: Games are often state based systems with several API calls / methods for changing state. TSTL can be very useful for testing such games.  TSTL has tested the card game Dominion.</a:t>
            </a: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a:solidFill>
                <a:srgbClr val="000000"/>
              </a:solidFill>
              <a:latin typeface="LeituraSans-Grot 2"/>
              <a:cs typeface="LeituraSans-Grot 2"/>
            </a:endParaRPr>
          </a:p>
          <a:p>
            <a:pPr>
              <a:defRPr/>
            </a:pPr>
            <a:endParaRPr lang="en-US" sz="2400" dirty="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programming libraries: in use for testing </a:t>
            </a:r>
            <a:r>
              <a:rPr lang="en-US" sz="2400" dirty="0" err="1" smtClean="0">
                <a:solidFill>
                  <a:srgbClr val="000000"/>
                </a:solidFill>
                <a:latin typeface="LeituraSans-Grot 2"/>
                <a:cs typeface="LeituraSans-Grot 2"/>
              </a:rPr>
              <a:t>numpy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arcpy</a:t>
            </a:r>
            <a:r>
              <a:rPr lang="en-US" sz="2400" dirty="0" smtClean="0">
                <a:solidFill>
                  <a:srgbClr val="000000"/>
                </a:solidFill>
                <a:latin typeface="LeituraSans-Grot 2"/>
                <a:cs typeface="LeituraSans-Grot 2"/>
              </a:rPr>
              <a:t>, </a:t>
            </a:r>
            <a:r>
              <a:rPr lang="en-US" sz="2400" dirty="0" err="1" smtClean="0">
                <a:solidFill>
                  <a:srgbClr val="000000"/>
                </a:solidFill>
                <a:latin typeface="LeituraSans-Grot 2"/>
                <a:cs typeface="LeituraSans-Grot 2"/>
              </a:rPr>
              <a:t>biopython</a:t>
            </a:r>
            <a:r>
              <a:rPr lang="en-US" sz="2400" dirty="0" smtClean="0">
                <a:solidFill>
                  <a:srgbClr val="000000"/>
                </a:solidFill>
                <a:latin typeface="LeituraSans-Grot 2"/>
                <a:cs typeface="LeituraSans-Grot 2"/>
              </a:rPr>
              <a:t>, Z3Py, and other critical Python libraries</a:t>
            </a:r>
          </a:p>
          <a:p>
            <a:pPr marL="571500" indent="-571500">
              <a:buFont typeface="Arial"/>
              <a:buChar char="•"/>
              <a:defRPr/>
            </a:pPr>
            <a:r>
              <a:rPr lang="en-US" sz="2400" dirty="0" smtClean="0">
                <a:solidFill>
                  <a:srgbClr val="000000"/>
                </a:solidFill>
                <a:latin typeface="LeituraSans-Grot 2"/>
                <a:cs typeface="LeituraSans-Grot 2"/>
              </a:rPr>
              <a:t>Grammar-based test generation:  TSTL can produce strings from arbitrary grammars, and call the system</a:t>
            </a:r>
            <a:endParaRPr lang="en-US" sz="2400" dirty="0">
              <a:solidFill>
                <a:srgbClr val="000000"/>
              </a:solidFill>
              <a:latin typeface="LeituraSans-Grot 2"/>
              <a:cs typeface="LeituraSans-Grot 2"/>
            </a:endParaRPr>
          </a:p>
          <a:p>
            <a:pPr marL="571500" indent="-571500">
              <a:buFont typeface="Arial"/>
              <a:buChar char="•"/>
              <a:defRPr/>
            </a:pPr>
            <a:r>
              <a:rPr lang="en-US" sz="2400" dirty="0" smtClean="0">
                <a:solidFill>
                  <a:srgbClr val="000000"/>
                </a:solidFill>
                <a:latin typeface="LeituraSans-Grot 2"/>
                <a:cs typeface="LeituraSans-Grot 2"/>
              </a:rPr>
              <a:t>Testing any state based system: many software systems in different domains are state based systems</a:t>
            </a:r>
          </a:p>
          <a:p>
            <a:pPr marL="571500" indent="-571500">
              <a:buFont typeface="Arial"/>
              <a:buChar char="•"/>
              <a:defRPr/>
            </a:pPr>
            <a:endParaRPr lang="en-US" sz="2400" dirty="0" smtClean="0">
              <a:solidFill>
                <a:srgbClr val="000000"/>
              </a:solidFill>
              <a:latin typeface="LeituraSans-Grot 2"/>
              <a:cs typeface="LeituraSans-Grot 2"/>
            </a:endParaRPr>
          </a:p>
          <a:p>
            <a:pPr>
              <a:defRPr/>
            </a:pPr>
            <a:endParaRPr lang="en-US" sz="2400" dirty="0" smtClean="0">
              <a:solidFill>
                <a:srgbClr val="000000"/>
              </a:solidFill>
              <a:latin typeface="LeituraSans-Grot 2"/>
              <a:cs typeface="LeituraSans-Grot 2"/>
            </a:endParaRPr>
          </a:p>
          <a:p>
            <a:pPr marL="571500" indent="-571500">
              <a:buFont typeface="Arial"/>
              <a:buChar char="•"/>
              <a:defRPr/>
            </a:pPr>
            <a:endParaRPr lang="en-US" sz="2400" dirty="0" smtClean="0">
              <a:solidFill>
                <a:srgbClr val="000000"/>
              </a:solidFill>
              <a:latin typeface="LeituraSans-Grot 2"/>
              <a:cs typeface="LeituraSans-Grot 2"/>
            </a:endParaRPr>
          </a:p>
        </p:txBody>
      </p:sp>
      <p:pic>
        <p:nvPicPr>
          <p:cNvPr id="2" name="Picture 1" descr="Dominion_game.jp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527000" y="26974800"/>
            <a:ext cx="2133600" cy="2137876"/>
          </a:xfrm>
          <a:prstGeom prst="rect">
            <a:avLst/>
          </a:prstGeom>
        </p:spPr>
      </p:pic>
      <p:pic>
        <p:nvPicPr>
          <p:cNvPr id="3" name="Picture 2" descr="Screen Shot 2016-05-15 at 2.55.43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82400" y="19050000"/>
            <a:ext cx="9525000" cy="6365875"/>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9263</TotalTime>
  <Words>469</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Alex Groce</cp:lastModifiedBy>
  <cp:revision>529</cp:revision>
  <cp:lastPrinted>2011-10-05T18:33:00Z</cp:lastPrinted>
  <dcterms:created xsi:type="dcterms:W3CDTF">2006-04-10T18:10:30Z</dcterms:created>
  <dcterms:modified xsi:type="dcterms:W3CDTF">2016-05-16T18:49:21Z</dcterms:modified>
</cp:coreProperties>
</file>