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4" y="578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www.cs.cmu.edu/~agroce/nfm15.pdf" TargetMode="External"/><Relationship Id="rId6" Type="http://schemas.openxmlformats.org/officeDocument/2006/relationships/hyperlink" Target="http://dl.acm.org/citation.cfm?id=2784769" TargetMode="External"/><Relationship Id="rId7" Type="http://schemas.openxmlformats.org/officeDocument/2006/relationships/hyperlink" Target="https://github.com/flipturnapps/TSTL-Java" TargetMode="External"/><Relationship Id="rId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a:t>
            </a:r>
            <a:r>
              <a:rPr lang="en-US" sz="7500" dirty="0" err="1" smtClean="0">
                <a:solidFill>
                  <a:srgbClr val="000000"/>
                </a:solidFill>
                <a:latin typeface="LeituraSans-Grot 3" charset="0"/>
                <a:cs typeface="LeituraSans-Grot 3" charset="0"/>
              </a:rPr>
              <a:t>Groce</a:t>
            </a:r>
            <a:r>
              <a:rPr lang="en-US" sz="7500" dirty="0" smtClean="0">
                <a:solidFill>
                  <a:srgbClr val="000000"/>
                </a:solidFill>
                <a:latin typeface="LeituraSans-Grot 3" charset="0"/>
                <a:cs typeface="LeituraSans-Grot 3" charset="0"/>
              </a:rPr>
              <a:t>,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6591893"/>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arduous. </a:t>
            </a:r>
            <a:r>
              <a:rPr lang="en-US" sz="3000" dirty="0">
                <a:solidFill>
                  <a:srgbClr val="000000"/>
                </a:solidFill>
                <a:latin typeface="LeituraSans-Grot 2"/>
                <a:cs typeface="LeituraSans-Grot 2"/>
              </a:rPr>
              <a:t>The lack of tools for automated testing is an obstacle to adopting effective automated test generation methods, including random testing. TSTL is a domain-specific language for testing, written in Python, &amp; allowing embedded Python 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Such harnesses are common to random testing, many kinds of model checking, and various machine-learning influenced approaches. </a:t>
            </a:r>
            <a:endParaRPr lang="en-US" sz="3000" dirty="0" smtClean="0">
              <a:solidFill>
                <a:srgbClr val="000000"/>
              </a:solidFill>
              <a:latin typeface="LeituraSans-Grot 2"/>
              <a:cs typeface="LeituraSans-Grot 2"/>
            </a:endParaRP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Harness 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make these testing difficulties less onerous and decouple testing technology from the System Under Test. This will enable 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a:t>
            </a:r>
            <a:r>
              <a:rPr lang="en-US" sz="3000" b="1" dirty="0" smtClean="0">
                <a:solidFill>
                  <a:srgbClr val="000000"/>
                </a:solidFill>
                <a:latin typeface="LeituraSans-Grot 2"/>
                <a:cs typeface="LeituraSans-Grot 2"/>
              </a:rPr>
              <a:t>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a:t>
            </a:r>
            <a:r>
              <a:rPr lang="en-US" sz="3000" dirty="0">
                <a:solidFill>
                  <a:srgbClr val="000000"/>
                </a:solidFill>
                <a:latin typeface="LeituraSans-Grot 2"/>
                <a:cs typeface="LeituraSans-Grot 2"/>
              </a:rPr>
              <a:t>in files with a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a:t>
            </a:r>
            <a:r>
              <a:rPr lang="en-US" sz="3000" dirty="0" smtClean="0">
                <a:solidFill>
                  <a:srgbClr val="000000"/>
                </a:solidFill>
                <a:latin typeface="LeituraSans-Grot 2"/>
                <a:cs typeface="LeituraSans-Grot 2"/>
              </a:rPr>
              <a:t>extension</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a.k.a</a:t>
            </a:r>
            <a:r>
              <a:rPr lang="en-US" sz="3000" dirty="0" smtClean="0">
                <a:solidFill>
                  <a:srgbClr val="000000"/>
                </a:solidFill>
                <a:latin typeface="LeituraSans-Grot 2"/>
                <a:cs typeface="LeituraSans-Grot 2"/>
              </a:rPr>
              <a:t> ACT files.</a:t>
            </a:r>
          </a:p>
          <a:p>
            <a:pP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Complies </a:t>
            </a:r>
            <a:r>
              <a:rPr lang="en-US" sz="3000" dirty="0">
                <a:solidFill>
                  <a:srgbClr val="000000"/>
                </a:solidFill>
                <a:latin typeface="LeituraSans-Grot 2"/>
                <a:cs typeface="LeituraSans-Grot 2"/>
              </a:rPr>
              <a:t>this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file and generates a </a:t>
            </a:r>
            <a:r>
              <a:rPr lang="en-US" sz="3000" dirty="0" smtClean="0">
                <a:solidFill>
                  <a:srgbClr val="000000"/>
                </a:solidFill>
                <a:latin typeface="LeituraSans-Grot 2"/>
                <a:cs typeface="LeituraSans-Grot 2"/>
              </a:rPr>
              <a:t>python harness (there is java version too) </a:t>
            </a:r>
            <a:r>
              <a:rPr lang="en-US" sz="3000" dirty="0">
                <a:solidFill>
                  <a:srgbClr val="000000"/>
                </a:solidFill>
                <a:latin typeface="LeituraSans-Grot 2"/>
                <a:cs typeface="LeituraSans-Grot 2"/>
              </a:rPr>
              <a:t>in the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a:t>
            </a:r>
            <a:r>
              <a:rPr lang="en-US" sz="3000" dirty="0" smtClean="0">
                <a:solidFill>
                  <a:srgbClr val="000000"/>
                </a:solidFill>
                <a:latin typeface="LeituraSans-Grot 2"/>
                <a:cs typeface="LeituraSans-Grot 2"/>
              </a:rPr>
              <a:t>file. Essentially transforms set </a:t>
            </a:r>
            <a:r>
              <a:rPr lang="en-US" sz="3000" dirty="0">
                <a:solidFill>
                  <a:srgbClr val="000000"/>
                </a:solidFill>
                <a:latin typeface="LeituraSans-Grot 2"/>
                <a:cs typeface="LeituraSans-Grot 2"/>
              </a:rPr>
              <a:t>of valid </a:t>
            </a:r>
            <a:r>
              <a:rPr lang="en-US" sz="3000" dirty="0" smtClean="0">
                <a:solidFill>
                  <a:srgbClr val="000000"/>
                </a:solidFill>
                <a:latin typeface="LeituraSans-Grot 2"/>
                <a:cs typeface="LeituraSans-Grot 2"/>
              </a:rPr>
              <a:t>tests/properties/input pools defined in &lt;system&gt;.</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 </a:t>
            </a:r>
            <a:r>
              <a:rPr lang="en-US" sz="3000" dirty="0">
                <a:solidFill>
                  <a:srgbClr val="000000"/>
                </a:solidFill>
                <a:latin typeface="LeituraSans-Grot 2"/>
                <a:cs typeface="LeituraSans-Grot 2"/>
              </a:rPr>
              <a:t>into a graph to explore by choosing valid actions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its interface to choose actions, restart tests, and check properties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heavily-developed random testing tool, and simple BFS and DFS based explicit-state model checkers.</a:t>
            </a: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4770537"/>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TSTL Keywords: pool, </a:t>
            </a:r>
            <a:r>
              <a:rPr lang="en-US" sz="2400" dirty="0" err="1" smtClean="0">
                <a:solidFill>
                  <a:srgbClr val="000000"/>
                </a:solidFill>
                <a:latin typeface="LeituraSans-Grot 2"/>
                <a:cs typeface="LeituraSans-Grot 2"/>
              </a:rPr>
              <a:t>init</a:t>
            </a:r>
            <a:r>
              <a:rPr lang="en-US" sz="2400" dirty="0" smtClean="0">
                <a:solidFill>
                  <a:srgbClr val="000000"/>
                </a:solidFill>
                <a:latin typeface="LeituraSans-Grot 2"/>
                <a:cs typeface="LeituraSans-Grot 2"/>
              </a:rPr>
              <a:t>, log</a:t>
            </a:r>
          </a:p>
          <a:p>
            <a:pPr marL="571500" indent="-571500">
              <a:buFont typeface="Arial"/>
              <a:buChar char="•"/>
              <a:defRPr/>
            </a:pPr>
            <a:r>
              <a:rPr lang="en-US" sz="2400" dirty="0" smtClean="0">
                <a:solidFill>
                  <a:srgbClr val="000000"/>
                </a:solidFill>
                <a:latin typeface="LeituraSans-Grot 2"/>
                <a:cs typeface="LeituraSans-Grot 2"/>
              </a:rPr>
              <a:t>Literal Code: Raw/embedded Python code.</a:t>
            </a:r>
          </a:p>
          <a:p>
            <a:pPr marL="571500" indent="-571500">
              <a:buFont typeface="Arial"/>
              <a:buChar char="•"/>
              <a:defRPr/>
            </a:pPr>
            <a:r>
              <a:rPr lang="en-US" sz="2400" dirty="0" smtClean="0">
                <a:solidFill>
                  <a:srgbClr val="000000"/>
                </a:solidFill>
                <a:latin typeface="LeituraSans-Grot 2"/>
                <a:cs typeface="LeituraSans-Grot 2"/>
              </a:rPr>
              <a:t>Pool Variable: Used to define value pools. A pool variable can take a range of values.</a:t>
            </a:r>
          </a:p>
          <a:p>
            <a:pPr marL="571500" indent="-571500">
              <a:buFont typeface="Arial"/>
              <a:buChar char="•"/>
              <a:defRPr/>
            </a:pPr>
            <a:r>
              <a:rPr lang="en-US" sz="2400" dirty="0" smtClean="0">
                <a:solidFill>
                  <a:srgbClr val="000000"/>
                </a:solidFill>
                <a:latin typeface="LeituraSans-Grot 2"/>
                <a:cs typeface="LeituraSans-Grot 2"/>
              </a:rPr>
              <a:t>Pool Variable with a REF: Used for differential testing.</a:t>
            </a:r>
          </a:p>
          <a:p>
            <a:pPr marL="571500" indent="-571500">
              <a:buFont typeface="Arial"/>
              <a:buChar char="•"/>
              <a:defRPr/>
            </a:pPr>
            <a:r>
              <a:rPr lang="en-US" sz="2400" dirty="0" smtClean="0">
                <a:solidFill>
                  <a:srgbClr val="000000"/>
                </a:solidFill>
                <a:latin typeface="LeituraSans-Grot 2"/>
                <a:cs typeface="LeituraSans-Grot 2"/>
              </a:rPr>
              <a:t>Action Line: Any line where an action is performed. Usually the ones with assignment :=</a:t>
            </a:r>
            <a:r>
              <a:rPr lang="en-US" sz="2400" dirty="0">
                <a:solidFill>
                  <a:srgbClr val="000000"/>
                </a:solidFill>
                <a:latin typeface="LeituraSans-Grot 2"/>
                <a:cs typeface="LeituraSans-Grot 2"/>
              </a:rPr>
              <a:t> </a:t>
            </a:r>
            <a:r>
              <a:rPr lang="en-US" sz="2400" dirty="0" smtClean="0">
                <a:solidFill>
                  <a:srgbClr val="000000"/>
                </a:solidFill>
                <a:latin typeface="LeituraSans-Grot 2"/>
                <a:cs typeface="LeituraSans-Grot 2"/>
              </a:rPr>
              <a:t>or ones where a method of the API is called without assignment.</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show resulting coverage from running a test generator or model checker on the complied SUT</a:t>
            </a:r>
          </a:p>
          <a:p>
            <a:pPr marL="571500" indent="-571500">
              <a:buFont typeface="Arial"/>
              <a:buChar char="•"/>
              <a:defRPr/>
            </a:pPr>
            <a:r>
              <a:rPr lang="en-US" sz="2400" dirty="0">
                <a:solidFill>
                  <a:srgbClr val="000000"/>
                </a:solidFill>
                <a:latin typeface="LeituraSans-Grot 2"/>
                <a:cs typeface="LeituraSans-Grot 2"/>
              </a:rPr>
              <a:t>T</a:t>
            </a:r>
            <a:r>
              <a:rPr lang="en-US" sz="2400" dirty="0" smtClean="0">
                <a:solidFill>
                  <a:srgbClr val="000000"/>
                </a:solidFill>
                <a:latin typeface="LeituraSans-Grot 2"/>
                <a:cs typeface="LeituraSans-Grot 2"/>
              </a:rPr>
              <a:t>ool to generate visual graph of possible </a:t>
            </a:r>
            <a:r>
              <a:rPr lang="en-US" sz="2400" smtClean="0">
                <a:solidFill>
                  <a:srgbClr val="000000"/>
                </a:solidFill>
                <a:latin typeface="LeituraSans-Grot 2"/>
                <a:cs typeface="LeituraSans-Grot 2"/>
              </a:rPr>
              <a:t>action sequence(s).</a:t>
            </a: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dirty="0" err="1" smtClean="0">
                <a:solidFill>
                  <a:schemeClr val="bg2"/>
                </a:solidFill>
                <a:latin typeface="LeituraSans-Grot 2" charset="0"/>
                <a:cs typeface="LeituraSans-Grot 2" charset="0"/>
              </a:rPr>
              <a:t>stack.tstl</a:t>
            </a:r>
            <a:r>
              <a:rPr lang="en-US" sz="2400" dirty="0" smtClean="0">
                <a:solidFill>
                  <a:schemeClr val="bg2"/>
                </a:solidFill>
                <a:latin typeface="LeituraSans-Grot 2" charset="0"/>
                <a:cs typeface="LeituraSans-Grot 2" charset="0"/>
              </a:rPr>
              <a:t>) Declarative TSTL script for testing a stack implementation which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a:t>
            </a:r>
            <a:r>
              <a:rPr lang="en-US" sz="2400" dirty="0" err="1" smtClean="0">
                <a:solidFill>
                  <a:schemeClr val="bg2"/>
                </a:solidFill>
                <a:latin typeface="LeituraSans-Grot 2" charset="0"/>
                <a:cs typeface="LeituraSans-Grot 2" charset="0"/>
              </a:rPr>
              <a:t>etc</a:t>
            </a:r>
            <a:r>
              <a:rPr lang="en-US" sz="2400" dirty="0" smtClean="0">
                <a:solidFill>
                  <a:schemeClr val="bg2"/>
                </a:solidFill>
                <a:latin typeface="LeituraSans-Grot 2" charset="0"/>
                <a:cs typeface="LeituraSans-Grot 2" charset="0"/>
              </a:rPr>
              <a:t>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20000" cy="24765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687500"/>
            <a:ext cx="2667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3200" dirty="0" smtClean="0">
                <a:solidFill>
                  <a:srgbClr val="000000"/>
                </a:solidFill>
                <a:latin typeface="LeituraSans-Grot 3" charset="0"/>
                <a:cs typeface="LeituraSans-Grot 3" charset="0"/>
              </a:rPr>
              <a:t>Contributors/Acknowledgements:</a:t>
            </a:r>
            <a:endParaRPr lang="en-US" sz="32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6-05-12 at 4.23.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8897600"/>
            <a:ext cx="9601200" cy="6443330"/>
          </a:xfrm>
          <a:prstGeom prst="rect">
            <a:avLst/>
          </a:prstGeom>
        </p:spPr>
      </p:pic>
      <p:sp>
        <p:nvSpPr>
          <p:cNvPr id="14" name="TextBox 13"/>
          <p:cNvSpPr txBox="1"/>
          <p:nvPr/>
        </p:nvSpPr>
        <p:spPr>
          <a:xfrm>
            <a:off x="21793200" y="32080200"/>
            <a:ext cx="10058400" cy="4462760"/>
          </a:xfrm>
          <a:prstGeom prst="rect">
            <a:avLst/>
          </a:prstGeom>
          <a:noFill/>
        </p:spPr>
        <p:txBody>
          <a:bodyPr wrap="square">
            <a:spAutoFit/>
          </a:bodyPr>
          <a:lstStyle/>
          <a:p>
            <a:pPr>
              <a:defRPr/>
            </a:pPr>
            <a:r>
              <a:rPr lang="en-US" sz="4400" dirty="0" smtClean="0">
                <a:solidFill>
                  <a:srgbClr val="000000"/>
                </a:solidFill>
                <a:latin typeface="LeituraSans-Grot 3"/>
                <a:cs typeface="LeituraSans-Grot 3"/>
              </a:rPr>
              <a:t>Links</a:t>
            </a:r>
            <a:endParaRPr lang="en-US" sz="2400" dirty="0" smtClean="0">
              <a:solidFill>
                <a:srgbClr val="000000"/>
              </a:solidFill>
              <a:latin typeface="LeituraSans-Grot 2"/>
              <a:cs typeface="LeituraSans-Grot 2"/>
            </a:endParaRPr>
          </a:p>
          <a:p>
            <a:pPr marL="571500" indent="-571500">
              <a:buFont typeface="Arial"/>
              <a:buChar char="•"/>
              <a:defRPr/>
            </a:pPr>
            <a:r>
              <a:rPr lang="en-US" sz="2400" dirty="0" err="1" smtClean="0">
                <a:solidFill>
                  <a:srgbClr val="000000"/>
                </a:solidFill>
                <a:latin typeface="LeituraSans-Grot 2"/>
                <a:cs typeface="LeituraSans-Grot 2"/>
              </a:rPr>
              <a:t>Nasa</a:t>
            </a:r>
            <a:r>
              <a:rPr lang="en-US" sz="2400" dirty="0" smtClean="0">
                <a:solidFill>
                  <a:srgbClr val="000000"/>
                </a:solidFill>
                <a:latin typeface="LeituraSans-Grot 2"/>
                <a:cs typeface="LeituraSans-Grot 2"/>
              </a:rPr>
              <a:t> </a:t>
            </a:r>
            <a:r>
              <a:rPr lang="en-US" sz="2400" dirty="0">
                <a:solidFill>
                  <a:srgbClr val="000000"/>
                </a:solidFill>
                <a:latin typeface="LeituraSans-Grot 2"/>
                <a:cs typeface="LeituraSans-Grot 2"/>
              </a:rPr>
              <a:t>Formal Methods </a:t>
            </a:r>
            <a:r>
              <a:rPr lang="en-US" sz="2400" dirty="0" smtClean="0">
                <a:solidFill>
                  <a:srgbClr val="000000"/>
                </a:solidFill>
                <a:latin typeface="LeituraSans-Grot 2"/>
                <a:cs typeface="LeituraSans-Grot 2"/>
              </a:rPr>
              <a:t>2015</a:t>
            </a:r>
            <a:br>
              <a:rPr lang="en-US" sz="2400" dirty="0" smtClean="0">
                <a:solidFill>
                  <a:srgbClr val="000000"/>
                </a:solidFill>
                <a:latin typeface="LeituraSans-Grot 2"/>
                <a:cs typeface="LeituraSans-Grot 2"/>
              </a:rPr>
            </a:br>
            <a:r>
              <a:rPr lang="en-US" sz="2400" dirty="0" smtClean="0">
                <a:solidFill>
                  <a:srgbClr val="000000"/>
                </a:solidFill>
                <a:latin typeface="LeituraSans-Grot 2"/>
                <a:cs typeface="LeituraSans-Grot 2"/>
                <a:hlinkClick r:id="rId5"/>
              </a:rPr>
              <a:t>http</a:t>
            </a:r>
            <a:r>
              <a:rPr lang="en-US" sz="2400" dirty="0">
                <a:solidFill>
                  <a:srgbClr val="000000"/>
                </a:solidFill>
                <a:latin typeface="LeituraSans-Grot 2"/>
                <a:cs typeface="LeituraSans-Grot 2"/>
                <a:hlinkClick r:id="rId5"/>
              </a:rPr>
              <a:t>://www.cs.cmu.edu/~agroce/nfm15.</a:t>
            </a:r>
            <a:r>
              <a:rPr lang="en-US" sz="2400" dirty="0" smtClean="0">
                <a:solidFill>
                  <a:srgbClr val="000000"/>
                </a:solidFill>
                <a:latin typeface="LeituraSans-Grot 2"/>
                <a:cs typeface="LeituraSans-Grot 2"/>
                <a:hlinkClick r:id="rId5"/>
              </a:rPr>
              <a:t>pdf</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ISSTA 2015, ACM Digital Library link: </a:t>
            </a:r>
            <a:r>
              <a:rPr lang="en-US" sz="2400" dirty="0" smtClean="0">
                <a:solidFill>
                  <a:srgbClr val="000000"/>
                </a:solidFill>
                <a:latin typeface="LeituraSans-Grot 2"/>
                <a:cs typeface="LeituraSans-Grot 2"/>
                <a:hlinkClick r:id="rId6"/>
              </a:rPr>
              <a:t>http</a:t>
            </a:r>
            <a:r>
              <a:rPr lang="en-US" sz="2400" dirty="0">
                <a:solidFill>
                  <a:srgbClr val="000000"/>
                </a:solidFill>
                <a:latin typeface="LeituraSans-Grot 2"/>
                <a:cs typeface="LeituraSans-Grot 2"/>
                <a:hlinkClick r:id="rId6"/>
              </a:rPr>
              <a:t>://dl.acm.org/citation.cfm?id=</a:t>
            </a:r>
            <a:r>
              <a:rPr lang="en-US" sz="2400" dirty="0" smtClean="0">
                <a:solidFill>
                  <a:srgbClr val="000000"/>
                </a:solidFill>
                <a:latin typeface="LeituraSans-Grot 2"/>
                <a:cs typeface="LeituraSans-Grot 2"/>
                <a:hlinkClick r:id="rId6"/>
              </a:rPr>
              <a:t>2784769</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a:solidFill>
                  <a:srgbClr val="000000"/>
                </a:solidFill>
                <a:latin typeface="LeituraSans-Grot 2"/>
                <a:cs typeface="LeituraSans-Grot 2"/>
              </a:rPr>
              <a:t>TSTL for Java (work in progress by </a:t>
            </a:r>
            <a:r>
              <a:rPr lang="en-US" sz="2400" dirty="0" err="1">
                <a:solidFill>
                  <a:srgbClr val="000000"/>
                </a:solidFill>
                <a:latin typeface="LeituraSans-Grot 2"/>
                <a:cs typeface="LeituraSans-Grot 2"/>
              </a:rPr>
              <a:t>flipturnapps</a:t>
            </a:r>
            <a:r>
              <a:rPr lang="en-US" sz="2400" dirty="0">
                <a:solidFill>
                  <a:srgbClr val="000000"/>
                </a:solidFill>
                <a:latin typeface="LeituraSans-Grot 2"/>
                <a:cs typeface="LeituraSans-Grot 2"/>
              </a:rPr>
              <a:t> team): </a:t>
            </a:r>
            <a:r>
              <a:rPr lang="en-US" sz="2400" dirty="0">
                <a:solidFill>
                  <a:srgbClr val="000000"/>
                </a:solidFill>
                <a:latin typeface="LeituraSans-Grot 2"/>
                <a:cs typeface="LeituraSans-Grot 2"/>
                <a:hlinkClick r:id="rId7"/>
              </a:rPr>
              <a:t>https://github.com/flipturnapps/TSTL-Java</a:t>
            </a: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within. TSTL can be very useful for testing such games where often a game state is maintained internally. TSTL has been used to test games like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We tested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amongst other libraries.</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Compiler Testing: TSTL can be used for testing compiler source code.</a:t>
            </a:r>
          </a:p>
          <a:p>
            <a:pPr marL="571500" indent="-571500">
              <a:buFont typeface="Arial"/>
              <a:buChar char="•"/>
              <a:defRPr/>
            </a:pPr>
            <a:r>
              <a:rPr lang="en-US" sz="2400" dirty="0" smtClean="0">
                <a:solidFill>
                  <a:srgbClr val="000000"/>
                </a:solidFill>
                <a:latin typeface="LeituraSans-Grot 2"/>
                <a:cs typeface="LeituraSans-Grot 2"/>
              </a:rPr>
              <a:t>Testing any state based system. Several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9198</TotalTime>
  <Words>456</Words>
  <Application>Microsoft Macintosh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519</cp:revision>
  <cp:lastPrinted>2011-10-05T18:33:00Z</cp:lastPrinted>
  <dcterms:created xsi:type="dcterms:W3CDTF">2006-04-10T18:10:30Z</dcterms:created>
  <dcterms:modified xsi:type="dcterms:W3CDTF">2016-05-14T04:56:51Z</dcterms:modified>
</cp:coreProperties>
</file>