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handoutMasterIdLst>
    <p:handoutMasterId r:id="rId3"/>
  </p:handoutMasterIdLst>
  <p:sldIdLst>
    <p:sldId id="256" r:id="rId2"/>
  </p:sldIdLst>
  <p:sldSz cx="32918400" cy="43891200"/>
  <p:notesSz cx="9296400" cy="7010400"/>
  <p:defaultTextStyle>
    <a:defPPr>
      <a:defRPr lang="en-US"/>
    </a:defPPr>
    <a:lvl1pPr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1pPr>
    <a:lvl2pPr marL="366713" indent="90488"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2pPr>
    <a:lvl3pPr marL="736600" indent="1778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3pPr>
    <a:lvl4pPr marL="1104900" indent="2667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4pPr>
    <a:lvl5pPr marL="1474788" indent="354013"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9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9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9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9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3978A"/>
    <a:srgbClr val="B6AFA1"/>
    <a:srgbClr val="48382D"/>
    <a:srgbClr val="D74520"/>
    <a:srgbClr val="8B4518"/>
    <a:srgbClr val="FFFFFF"/>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76" y="2224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059238"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7" name="Rectangle 3"/>
          <p:cNvSpPr>
            <a:spLocks noGrp="1" noChangeArrowheads="1"/>
          </p:cNvSpPr>
          <p:nvPr>
            <p:ph type="dt" sz="quarter" idx="1"/>
          </p:nvPr>
        </p:nvSpPr>
        <p:spPr bwMode="auto">
          <a:xfrm>
            <a:off x="5278438" y="0"/>
            <a:ext cx="4056062"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11268" name="Rectangle 4"/>
          <p:cNvSpPr>
            <a:spLocks noGrp="1" noChangeArrowheads="1"/>
          </p:cNvSpPr>
          <p:nvPr>
            <p:ph type="ftr" sz="quarter" idx="2"/>
          </p:nvPr>
        </p:nvSpPr>
        <p:spPr bwMode="auto">
          <a:xfrm>
            <a:off x="0" y="6669088"/>
            <a:ext cx="4059238"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9" name="Rectangle 5"/>
          <p:cNvSpPr>
            <a:spLocks noGrp="1" noChangeArrowheads="1"/>
          </p:cNvSpPr>
          <p:nvPr>
            <p:ph type="sldNum" sz="quarter" idx="3"/>
          </p:nvPr>
        </p:nvSpPr>
        <p:spPr bwMode="auto">
          <a:xfrm>
            <a:off x="5278438" y="6669088"/>
            <a:ext cx="4056062"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r">
              <a:defRPr sz="1200">
                <a:cs typeface="+mn-cs"/>
              </a:defRPr>
            </a:lvl1pPr>
          </a:lstStyle>
          <a:p>
            <a:pPr>
              <a:defRPr/>
            </a:pPr>
            <a:fld id="{32AA7284-BCDA-AB47-A70E-9243328718EC}" type="slidenum">
              <a:rPr lang="en-US"/>
              <a:pPr>
                <a:defRPr/>
              </a:pPr>
              <a:t>‹#›</a:t>
            </a:fld>
            <a:endParaRPr lang="en-US"/>
          </a:p>
        </p:txBody>
      </p:sp>
    </p:spTree>
    <p:extLst>
      <p:ext uri="{BB962C8B-B14F-4D97-AF65-F5344CB8AC3E}">
        <p14:creationId xmlns:p14="http://schemas.microsoft.com/office/powerpoint/2010/main" val="11772964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0"/>
          <p:cNvSpPr>
            <a:spLocks noGrp="1"/>
          </p:cNvSpPr>
          <p:nvPr>
            <p:ph type="pic" sz="quarter" idx="10"/>
          </p:nvPr>
        </p:nvSpPr>
        <p:spPr>
          <a:xfrm>
            <a:off x="11658600" y="12115800"/>
            <a:ext cx="9448800" cy="70866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5" name="Picture Placeholder 10"/>
          <p:cNvSpPr>
            <a:spLocks noGrp="1"/>
          </p:cNvSpPr>
          <p:nvPr>
            <p:ph type="pic" sz="quarter" idx="11"/>
          </p:nvPr>
        </p:nvSpPr>
        <p:spPr>
          <a:xfrm>
            <a:off x="11658600" y="20802600"/>
            <a:ext cx="9448800" cy="14249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6" name="Picture Placeholder 10"/>
          <p:cNvSpPr>
            <a:spLocks noGrp="1"/>
          </p:cNvSpPr>
          <p:nvPr>
            <p:ph type="pic" sz="quarter" idx="12"/>
          </p:nvPr>
        </p:nvSpPr>
        <p:spPr>
          <a:xfrm>
            <a:off x="22098000" y="12115800"/>
            <a:ext cx="9448800" cy="9296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290387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636" y="10240433"/>
            <a:ext cx="29625131" cy="2896658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D75A0EC5-D054-9B44-826F-350684306FDA}" type="slidenum">
              <a:rPr lang="en-US"/>
              <a:pPr>
                <a:defRPr/>
              </a:pPr>
              <a:t>‹#›</a:t>
            </a:fld>
            <a:endParaRPr lang="en-US"/>
          </a:p>
        </p:txBody>
      </p:sp>
    </p:spTree>
    <p:extLst>
      <p:ext uri="{BB962C8B-B14F-4D97-AF65-F5344CB8AC3E}">
        <p14:creationId xmlns:p14="http://schemas.microsoft.com/office/powerpoint/2010/main" val="365868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7B5EA90-1E56-FC47-BAEC-181E1C652630}" type="slidenum">
              <a:rPr lang="en-US"/>
              <a:pPr>
                <a:defRPr/>
              </a:pPr>
              <a:t>‹#›</a:t>
            </a:fld>
            <a:endParaRPr lang="en-US"/>
          </a:p>
        </p:txBody>
      </p:sp>
    </p:spTree>
    <p:extLst>
      <p:ext uri="{BB962C8B-B14F-4D97-AF65-F5344CB8AC3E}">
        <p14:creationId xmlns:p14="http://schemas.microsoft.com/office/powerpoint/2010/main" val="42839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636" y="10240433"/>
            <a:ext cx="29625131" cy="2896658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9DBC6257-A5B6-F245-B8AA-59E1BDEF3973}" type="slidenum">
              <a:rPr lang="en-US"/>
              <a:pPr>
                <a:defRPr/>
              </a:pPr>
              <a:t>‹#›</a:t>
            </a:fld>
            <a:endParaRPr lang="en-US"/>
          </a:p>
        </p:txBody>
      </p:sp>
    </p:spTree>
    <p:extLst>
      <p:ext uri="{BB962C8B-B14F-4D97-AF65-F5344CB8AC3E}">
        <p14:creationId xmlns:p14="http://schemas.microsoft.com/office/powerpoint/2010/main" val="134399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75"/>
            <a:ext cx="27980640" cy="9601197"/>
          </a:xfrm>
          <a:prstGeom prst="rect">
            <a:avLst/>
          </a:prstGeom>
        </p:spPr>
        <p:txBody>
          <a:bodyPr anchor="b"/>
          <a:lstStyle>
            <a:lvl1pPr marL="0" indent="0">
              <a:buNone/>
              <a:defRPr sz="9600">
                <a:solidFill>
                  <a:schemeClr val="tx1">
                    <a:tint val="75000"/>
                  </a:schemeClr>
                </a:solidFill>
              </a:defRPr>
            </a:lvl1pPr>
            <a:lvl2pPr marL="2193362" indent="0">
              <a:buNone/>
              <a:defRPr sz="8600">
                <a:solidFill>
                  <a:schemeClr val="tx1">
                    <a:tint val="75000"/>
                  </a:schemeClr>
                </a:solidFill>
              </a:defRPr>
            </a:lvl2pPr>
            <a:lvl3pPr marL="4386728" indent="0">
              <a:buNone/>
              <a:defRPr sz="7700">
                <a:solidFill>
                  <a:schemeClr val="tx1">
                    <a:tint val="75000"/>
                  </a:schemeClr>
                </a:solidFill>
              </a:defRPr>
            </a:lvl3pPr>
            <a:lvl4pPr marL="6580091" indent="0">
              <a:buNone/>
              <a:defRPr sz="6700">
                <a:solidFill>
                  <a:schemeClr val="tx1">
                    <a:tint val="75000"/>
                  </a:schemeClr>
                </a:solidFill>
              </a:defRPr>
            </a:lvl4pPr>
            <a:lvl5pPr marL="8773457" indent="0">
              <a:buNone/>
              <a:defRPr sz="6700">
                <a:solidFill>
                  <a:schemeClr val="tx1">
                    <a:tint val="75000"/>
                  </a:schemeClr>
                </a:solidFill>
              </a:defRPr>
            </a:lvl5pPr>
            <a:lvl6pPr marL="10966824" indent="0">
              <a:buNone/>
              <a:defRPr sz="6700">
                <a:solidFill>
                  <a:schemeClr val="tx1">
                    <a:tint val="75000"/>
                  </a:schemeClr>
                </a:solidFill>
              </a:defRPr>
            </a:lvl6pPr>
            <a:lvl7pPr marL="13160185" indent="0">
              <a:buNone/>
              <a:defRPr sz="6700">
                <a:solidFill>
                  <a:schemeClr val="tx1">
                    <a:tint val="75000"/>
                  </a:schemeClr>
                </a:solidFill>
              </a:defRPr>
            </a:lvl7pPr>
            <a:lvl8pPr marL="15353547" indent="0">
              <a:buNone/>
              <a:defRPr sz="6700">
                <a:solidFill>
                  <a:schemeClr val="tx1">
                    <a:tint val="75000"/>
                  </a:schemeClr>
                </a:solidFill>
              </a:defRPr>
            </a:lvl8pPr>
            <a:lvl9pPr marL="1754691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545955B-B562-8541-B9DE-44E5A2123995}" type="slidenum">
              <a:rPr lang="en-US"/>
              <a:pPr>
                <a:defRPr/>
              </a:pPr>
              <a:t>‹#›</a:t>
            </a:fld>
            <a:endParaRPr lang="en-US"/>
          </a:p>
        </p:txBody>
      </p:sp>
    </p:spTree>
    <p:extLst>
      <p:ext uri="{BB962C8B-B14F-4D97-AF65-F5344CB8AC3E}">
        <p14:creationId xmlns:p14="http://schemas.microsoft.com/office/powerpoint/2010/main" val="345931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C6F00BDD-71F2-8F43-8FEB-3C71DD476F22}" type="slidenum">
              <a:rPr lang="en-US"/>
              <a:pPr>
                <a:defRPr/>
              </a:pPr>
              <a:t>‹#›</a:t>
            </a:fld>
            <a:endParaRPr lang="en-US"/>
          </a:p>
        </p:txBody>
      </p:sp>
    </p:spTree>
    <p:extLst>
      <p:ext uri="{BB962C8B-B14F-4D97-AF65-F5344CB8AC3E}">
        <p14:creationId xmlns:p14="http://schemas.microsoft.com/office/powerpoint/2010/main" val="10531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4"/>
            <a:ext cx="14544677"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2" y="13919201"/>
            <a:ext cx="14544677"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5" y="9824724"/>
            <a:ext cx="14550390"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5" y="13919201"/>
            <a:ext cx="14550390"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8"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9"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35F36E82-84C4-DE43-AF2D-106A49726840}" type="slidenum">
              <a:rPr lang="en-US"/>
              <a:pPr>
                <a:defRPr/>
              </a:pPr>
              <a:t>‹#›</a:t>
            </a:fld>
            <a:endParaRPr lang="en-US"/>
          </a:p>
        </p:txBody>
      </p:sp>
    </p:spTree>
    <p:extLst>
      <p:ext uri="{BB962C8B-B14F-4D97-AF65-F5344CB8AC3E}">
        <p14:creationId xmlns:p14="http://schemas.microsoft.com/office/powerpoint/2010/main" val="39281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4"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5"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ED14A88C-498B-CE42-80F7-DB2A1DF7EC13}" type="slidenum">
              <a:rPr lang="en-US"/>
              <a:pPr>
                <a:defRPr/>
              </a:pPr>
              <a:t>‹#›</a:t>
            </a:fld>
            <a:endParaRPr lang="en-US"/>
          </a:p>
        </p:txBody>
      </p:sp>
    </p:spTree>
    <p:extLst>
      <p:ext uri="{BB962C8B-B14F-4D97-AF65-F5344CB8AC3E}">
        <p14:creationId xmlns:p14="http://schemas.microsoft.com/office/powerpoint/2010/main" val="100243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3"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4"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896FF97-CDE0-064C-B9E0-479051FA3E37}" type="slidenum">
              <a:rPr lang="en-US"/>
              <a:pPr>
                <a:defRPr/>
              </a:pPr>
              <a:t>‹#›</a:t>
            </a:fld>
            <a:endParaRPr lang="en-US"/>
          </a:p>
        </p:txBody>
      </p:sp>
    </p:spTree>
    <p:extLst>
      <p:ext uri="{BB962C8B-B14F-4D97-AF65-F5344CB8AC3E}">
        <p14:creationId xmlns:p14="http://schemas.microsoft.com/office/powerpoint/2010/main" val="343460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7" y="1747520"/>
            <a:ext cx="10829927" cy="743712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32"/>
            <a:ext cx="18402300" cy="37459923"/>
          </a:xfrm>
          <a:prstGeom prst="rect">
            <a:avLst/>
          </a:prstGeo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7" y="9184652"/>
            <a:ext cx="10829927" cy="30022803"/>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5F2A2825-0E95-3049-A9C2-CF278210A758}" type="slidenum">
              <a:rPr lang="en-US"/>
              <a:pPr>
                <a:defRPr/>
              </a:pPr>
              <a:t>‹#›</a:t>
            </a:fld>
            <a:endParaRPr lang="en-US"/>
          </a:p>
        </p:txBody>
      </p:sp>
    </p:spTree>
    <p:extLst>
      <p:ext uri="{BB962C8B-B14F-4D97-AF65-F5344CB8AC3E}">
        <p14:creationId xmlns:p14="http://schemas.microsoft.com/office/powerpoint/2010/main" val="28657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a:prstGeom prst="rect">
            <a:avLst/>
          </a:prstGeom>
        </p:spPr>
        <p:txBody>
          <a:bodyPr rtlCol="0">
            <a:normAutofit/>
          </a:bodyPr>
          <a:lstStyle>
            <a:lvl1pPr marL="0" indent="0">
              <a:buNone/>
              <a:defRPr sz="15300"/>
            </a:lvl1pPr>
            <a:lvl2pPr marL="2193362" indent="0">
              <a:buNone/>
              <a:defRPr sz="13400"/>
            </a:lvl2pPr>
            <a:lvl3pPr marL="4386728" indent="0">
              <a:buNone/>
              <a:defRPr sz="11500"/>
            </a:lvl3pPr>
            <a:lvl4pPr marL="6580091" indent="0">
              <a:buNone/>
              <a:defRPr sz="9600"/>
            </a:lvl4pPr>
            <a:lvl5pPr marL="8773457" indent="0">
              <a:buNone/>
              <a:defRPr sz="9600"/>
            </a:lvl5pPr>
            <a:lvl6pPr marL="10966824" indent="0">
              <a:buNone/>
              <a:defRPr sz="9600"/>
            </a:lvl6pPr>
            <a:lvl7pPr marL="13160185" indent="0">
              <a:buNone/>
              <a:defRPr sz="9600"/>
            </a:lvl7pPr>
            <a:lvl8pPr marL="15353547" indent="0">
              <a:buNone/>
              <a:defRPr sz="9600"/>
            </a:lvl8pPr>
            <a:lvl9pPr marL="17546913" indent="0">
              <a:buNone/>
              <a:defRPr sz="96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6452237" y="34350964"/>
            <a:ext cx="19751040" cy="5151117"/>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13620331-BF70-674B-80C5-F83399D9FB92}" type="slidenum">
              <a:rPr lang="en-US"/>
              <a:pPr>
                <a:defRPr/>
              </a:pPr>
              <a:t>‹#›</a:t>
            </a:fld>
            <a:endParaRPr lang="en-US"/>
          </a:p>
        </p:txBody>
      </p:sp>
    </p:spTree>
    <p:extLst>
      <p:ext uri="{BB962C8B-B14F-4D97-AF65-F5344CB8AC3E}">
        <p14:creationId xmlns:p14="http://schemas.microsoft.com/office/powerpoint/2010/main" val="3931062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11113" y="-109538"/>
            <a:ext cx="32929513" cy="4400073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v</a:t>
            </a:r>
          </a:p>
        </p:txBody>
      </p:sp>
      <p:sp>
        <p:nvSpPr>
          <p:cNvPr id="8" name="Rectangle 7"/>
          <p:cNvSpPr/>
          <p:nvPr/>
        </p:nvSpPr>
        <p:spPr>
          <a:xfrm>
            <a:off x="571500" y="37693600"/>
            <a:ext cx="31832550" cy="5588000"/>
          </a:xfrm>
          <a:prstGeom prst="rect">
            <a:avLst/>
          </a:prstGeom>
          <a:solidFill>
            <a:srgbClr val="B6AFA1">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628650" y="533400"/>
            <a:ext cx="31718250" cy="42748200"/>
          </a:xfrm>
          <a:prstGeom prst="rect">
            <a:avLst/>
          </a:prstGeom>
          <a:noFill/>
          <a:ln w="190500">
            <a:solidFill>
              <a:srgbClr val="93978A"/>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9"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7317700" y="39395400"/>
            <a:ext cx="54483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defTabSz="4384675" rtl="0" eaLnBrk="1" fontAlgn="base" hangingPunct="1">
        <a:spcBef>
          <a:spcPct val="0"/>
        </a:spcBef>
        <a:spcAft>
          <a:spcPct val="0"/>
        </a:spcAft>
        <a:defRPr sz="21100" kern="1200">
          <a:solidFill>
            <a:schemeClr val="tx1"/>
          </a:solidFill>
          <a:latin typeface="+mj-lt"/>
          <a:ea typeface="ＭＳ Ｐゴシック" charset="0"/>
          <a:cs typeface="ＭＳ Ｐゴシック" charset="0"/>
        </a:defRPr>
      </a:lvl1pPr>
      <a:lvl2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2pPr>
      <a:lvl3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3pPr>
      <a:lvl4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4pPr>
      <a:lvl5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5pPr>
      <a:lvl6pPr marL="369235" algn="ctr" defTabSz="4385945" rtl="0" eaLnBrk="1" fontAlgn="base" hangingPunct="1">
        <a:spcBef>
          <a:spcPct val="0"/>
        </a:spcBef>
        <a:spcAft>
          <a:spcPct val="0"/>
        </a:spcAft>
        <a:defRPr sz="21100">
          <a:solidFill>
            <a:schemeClr val="tx1"/>
          </a:solidFill>
          <a:latin typeface="Calibri" pitchFamily="34" charset="0"/>
        </a:defRPr>
      </a:lvl6pPr>
      <a:lvl7pPr marL="738469" algn="ctr" defTabSz="4385945" rtl="0" eaLnBrk="1" fontAlgn="base" hangingPunct="1">
        <a:spcBef>
          <a:spcPct val="0"/>
        </a:spcBef>
        <a:spcAft>
          <a:spcPct val="0"/>
        </a:spcAft>
        <a:defRPr sz="21100">
          <a:solidFill>
            <a:schemeClr val="tx1"/>
          </a:solidFill>
          <a:latin typeface="Calibri" pitchFamily="34" charset="0"/>
        </a:defRPr>
      </a:lvl7pPr>
      <a:lvl8pPr marL="1107704" algn="ctr" defTabSz="4385945" rtl="0" eaLnBrk="1" fontAlgn="base" hangingPunct="1">
        <a:spcBef>
          <a:spcPct val="0"/>
        </a:spcBef>
        <a:spcAft>
          <a:spcPct val="0"/>
        </a:spcAft>
        <a:defRPr sz="21100">
          <a:solidFill>
            <a:schemeClr val="tx1"/>
          </a:solidFill>
          <a:latin typeface="Calibri" pitchFamily="34" charset="0"/>
        </a:defRPr>
      </a:lvl8pPr>
      <a:lvl9pPr marL="1476939" algn="ctr" defTabSz="4385945" rtl="0" eaLnBrk="1" fontAlgn="base" hangingPunct="1">
        <a:spcBef>
          <a:spcPct val="0"/>
        </a:spcBef>
        <a:spcAft>
          <a:spcPct val="0"/>
        </a:spcAft>
        <a:defRPr sz="21100">
          <a:solidFill>
            <a:schemeClr val="tx1"/>
          </a:solidFill>
          <a:latin typeface="Calibri" pitchFamily="34" charset="0"/>
        </a:defRPr>
      </a:lvl9pPr>
    </p:titleStyle>
    <p:bodyStyle>
      <a:lvl1pPr marL="1644650" indent="-1644650" algn="l" defTabSz="4384675" rtl="0" eaLnBrk="1" fontAlgn="base" hangingPunct="1">
        <a:spcBef>
          <a:spcPct val="20000"/>
        </a:spcBef>
        <a:spcAft>
          <a:spcPct val="0"/>
        </a:spcAft>
        <a:buFont typeface="Arial" charset="0"/>
        <a:buChar char="•"/>
        <a:defRPr sz="15300" kern="1200">
          <a:solidFill>
            <a:schemeClr val="tx1"/>
          </a:solidFill>
          <a:latin typeface="+mn-lt"/>
          <a:ea typeface="ＭＳ Ｐゴシック" charset="0"/>
          <a:cs typeface="ＭＳ Ｐゴシック" charset="0"/>
        </a:defRPr>
      </a:lvl1pPr>
      <a:lvl2pPr marL="3563938" indent="-1370013" algn="l" defTabSz="4384675" rtl="0" eaLnBrk="1" fontAlgn="base" hangingPunct="1">
        <a:spcBef>
          <a:spcPct val="20000"/>
        </a:spcBef>
        <a:spcAft>
          <a:spcPct val="0"/>
        </a:spcAft>
        <a:buFont typeface="Arial" charset="0"/>
        <a:buChar char="–"/>
        <a:defRPr sz="13400" kern="1200">
          <a:solidFill>
            <a:schemeClr val="tx1"/>
          </a:solidFill>
          <a:latin typeface="+mn-lt"/>
          <a:ea typeface="ＭＳ Ｐゴシック" charset="0"/>
          <a:cs typeface="+mn-cs"/>
        </a:defRPr>
      </a:lvl2pPr>
      <a:lvl3pPr marL="5483225" indent="-1095375" algn="l" defTabSz="4384675" rtl="0" eaLnBrk="1" fontAlgn="base" hangingPunct="1">
        <a:spcBef>
          <a:spcPct val="20000"/>
        </a:spcBef>
        <a:spcAft>
          <a:spcPct val="0"/>
        </a:spcAft>
        <a:buFont typeface="Arial" charset="0"/>
        <a:buChar char="•"/>
        <a:defRPr sz="11500" kern="1200">
          <a:solidFill>
            <a:schemeClr val="tx1"/>
          </a:solidFill>
          <a:latin typeface="+mn-lt"/>
          <a:ea typeface="ＭＳ Ｐゴシック" charset="0"/>
          <a:cs typeface="+mn-cs"/>
        </a:defRPr>
      </a:lvl3pPr>
      <a:lvl4pPr marL="7675563"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4pPr>
      <a:lvl5pPr marL="9867900"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5pPr>
      <a:lvl6pPr marL="12063502"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6869"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0231"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3597"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728" rtl="0" eaLnBrk="1" latinLnBrk="0" hangingPunct="1">
        <a:defRPr sz="8600" kern="1200">
          <a:solidFill>
            <a:schemeClr val="tx1"/>
          </a:solidFill>
          <a:latin typeface="+mn-lt"/>
          <a:ea typeface="+mn-ea"/>
          <a:cs typeface="+mn-cs"/>
        </a:defRPr>
      </a:lvl1pPr>
      <a:lvl2pPr marL="2193362" algn="l" defTabSz="4386728" rtl="0" eaLnBrk="1" latinLnBrk="0" hangingPunct="1">
        <a:defRPr sz="8600" kern="1200">
          <a:solidFill>
            <a:schemeClr val="tx1"/>
          </a:solidFill>
          <a:latin typeface="+mn-lt"/>
          <a:ea typeface="+mn-ea"/>
          <a:cs typeface="+mn-cs"/>
        </a:defRPr>
      </a:lvl2pPr>
      <a:lvl3pPr marL="4386728" algn="l" defTabSz="4386728" rtl="0" eaLnBrk="1" latinLnBrk="0" hangingPunct="1">
        <a:defRPr sz="8600" kern="1200">
          <a:solidFill>
            <a:schemeClr val="tx1"/>
          </a:solidFill>
          <a:latin typeface="+mn-lt"/>
          <a:ea typeface="+mn-ea"/>
          <a:cs typeface="+mn-cs"/>
        </a:defRPr>
      </a:lvl3pPr>
      <a:lvl4pPr marL="6580091" algn="l" defTabSz="4386728" rtl="0" eaLnBrk="1" latinLnBrk="0" hangingPunct="1">
        <a:defRPr sz="8600" kern="1200">
          <a:solidFill>
            <a:schemeClr val="tx1"/>
          </a:solidFill>
          <a:latin typeface="+mn-lt"/>
          <a:ea typeface="+mn-ea"/>
          <a:cs typeface="+mn-cs"/>
        </a:defRPr>
      </a:lvl4pPr>
      <a:lvl5pPr marL="8773457" algn="l" defTabSz="4386728" rtl="0" eaLnBrk="1" latinLnBrk="0" hangingPunct="1">
        <a:defRPr sz="8600" kern="1200">
          <a:solidFill>
            <a:schemeClr val="tx1"/>
          </a:solidFill>
          <a:latin typeface="+mn-lt"/>
          <a:ea typeface="+mn-ea"/>
          <a:cs typeface="+mn-cs"/>
        </a:defRPr>
      </a:lvl5pPr>
      <a:lvl6pPr marL="10966824" algn="l" defTabSz="4386728" rtl="0" eaLnBrk="1" latinLnBrk="0" hangingPunct="1">
        <a:defRPr sz="8600" kern="1200">
          <a:solidFill>
            <a:schemeClr val="tx1"/>
          </a:solidFill>
          <a:latin typeface="+mn-lt"/>
          <a:ea typeface="+mn-ea"/>
          <a:cs typeface="+mn-cs"/>
        </a:defRPr>
      </a:lvl6pPr>
      <a:lvl7pPr marL="13160185" algn="l" defTabSz="4386728" rtl="0" eaLnBrk="1" latinLnBrk="0" hangingPunct="1">
        <a:defRPr sz="8600" kern="1200">
          <a:solidFill>
            <a:schemeClr val="tx1"/>
          </a:solidFill>
          <a:latin typeface="+mn-lt"/>
          <a:ea typeface="+mn-ea"/>
          <a:cs typeface="+mn-cs"/>
        </a:defRPr>
      </a:lvl7pPr>
      <a:lvl8pPr marL="15353547" algn="l" defTabSz="4386728" rtl="0" eaLnBrk="1" latinLnBrk="0" hangingPunct="1">
        <a:defRPr sz="8600" kern="1200">
          <a:solidFill>
            <a:schemeClr val="tx1"/>
          </a:solidFill>
          <a:latin typeface="+mn-lt"/>
          <a:ea typeface="+mn-ea"/>
          <a:cs typeface="+mn-cs"/>
        </a:defRPr>
      </a:lvl8pPr>
      <a:lvl9pPr marL="17546913" algn="l" defTabSz="438672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cs.cmu.edu/~agroce/nfm15.pdf" TargetMode="External"/><Relationship Id="rId5" Type="http://schemas.openxmlformats.org/officeDocument/2006/relationships/hyperlink" Target="http://dl.acm.org/citation.cfm?id=2784769" TargetMode="External"/><Relationship Id="rId6" Type="http://schemas.openxmlformats.org/officeDocument/2006/relationships/hyperlink" Target="https://github.com/agroce/tstl" TargetMode="External"/><Relationship Id="rId7" Type="http://schemas.openxmlformats.org/officeDocument/2006/relationships/hyperlink" Target="https://github.com/flipturnapps/TSTL-Java" TargetMode="External"/><Relationship Id="rId8" Type="http://schemas.openxmlformats.org/officeDocument/2006/relationships/hyperlink" Target="https://github.com/pramttl/pycon2016-poster-tstl" TargetMode="External"/><Relationship Id="rId9" Type="http://schemas.openxmlformats.org/officeDocument/2006/relationships/image" Target="../media/image4.jpeg"/><Relationship Id="rId10"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000"/>
          </a:schemeClr>
        </a:solidFill>
        <a:effectLst/>
      </p:bgPr>
    </p:bg>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1143000" y="3505200"/>
            <a:ext cx="30861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10500" b="1" dirty="0" smtClean="0">
                <a:solidFill>
                  <a:schemeClr val="bg1"/>
                </a:solidFill>
                <a:latin typeface="Soho Std" charset="0"/>
                <a:cs typeface="Soho Std" charset="0"/>
              </a:rPr>
              <a:t>TSTL: Template Scripting Testing Language</a:t>
            </a:r>
            <a:endParaRPr lang="en-US" sz="10500" b="1" dirty="0">
              <a:solidFill>
                <a:schemeClr val="bg1"/>
              </a:solidFill>
              <a:latin typeface="Soho Std" charset="0"/>
              <a:cs typeface="Soho Std" charset="0"/>
            </a:endParaRPr>
          </a:p>
          <a:p>
            <a:pPr eaLnBrk="1" hangingPunct="1"/>
            <a:r>
              <a:rPr lang="en-US" sz="7500" dirty="0" smtClean="0">
                <a:solidFill>
                  <a:srgbClr val="000000"/>
                </a:solidFill>
                <a:latin typeface="LeituraSans-Grot 3" charset="0"/>
                <a:cs typeface="LeituraSans-Grot 3" charset="0"/>
              </a:rPr>
              <a:t>Pranjal Mittal, MS CS Student, Alex Groce, Associate Professor </a:t>
            </a:r>
            <a:endParaRPr lang="en-US" sz="7500" dirty="0">
              <a:solidFill>
                <a:srgbClr val="000000"/>
              </a:solidFill>
              <a:latin typeface="LeituraSans-Grot 3" charset="0"/>
              <a:cs typeface="LeituraSans-Grot 3" charset="0"/>
            </a:endParaRPr>
          </a:p>
        </p:txBody>
      </p:sp>
      <p:cxnSp>
        <p:nvCxnSpPr>
          <p:cNvPr id="6" name="Straight Connector 5"/>
          <p:cNvCxnSpPr/>
          <p:nvPr/>
        </p:nvCxnSpPr>
        <p:spPr>
          <a:xfrm>
            <a:off x="1257300" y="2743200"/>
            <a:ext cx="30118050" cy="0"/>
          </a:xfrm>
          <a:prstGeom prst="line">
            <a:avLst/>
          </a:prstGeom>
          <a:ln>
            <a:solidFill>
              <a:srgbClr val="93978A"/>
            </a:solidFill>
          </a:ln>
        </p:spPr>
        <p:style>
          <a:lnRef idx="2">
            <a:schemeClr val="accent1"/>
          </a:lnRef>
          <a:fillRef idx="0">
            <a:schemeClr val="accent1"/>
          </a:fillRef>
          <a:effectRef idx="1">
            <a:schemeClr val="accent1"/>
          </a:effectRef>
          <a:fontRef idx="minor">
            <a:schemeClr val="tx1"/>
          </a:fontRef>
        </p:style>
      </p:cxnSp>
      <p:sp>
        <p:nvSpPr>
          <p:cNvPr id="14340" name="TextBox 6"/>
          <p:cNvSpPr txBox="1">
            <a:spLocks noChangeArrowheads="1"/>
          </p:cNvSpPr>
          <p:nvPr/>
        </p:nvSpPr>
        <p:spPr bwMode="auto">
          <a:xfrm>
            <a:off x="1143000" y="1320800"/>
            <a:ext cx="2651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6000" dirty="0" smtClean="0">
                <a:solidFill>
                  <a:srgbClr val="000000"/>
                </a:solidFill>
                <a:latin typeface="LeituraSans-Grot 1" charset="0"/>
                <a:cs typeface="LeituraSans-Grot 1" charset="0"/>
              </a:rPr>
              <a:t>School of Electrical Engineering and Computer Science</a:t>
            </a:r>
            <a:endParaRPr lang="en-US" sz="6000" dirty="0">
              <a:solidFill>
                <a:srgbClr val="000000"/>
              </a:solidFill>
              <a:latin typeface="LeituraSans-Grot 1" charset="0"/>
              <a:cs typeface="LeituraSans-Grot 1" charset="0"/>
            </a:endParaRPr>
          </a:p>
        </p:txBody>
      </p:sp>
      <p:sp>
        <p:nvSpPr>
          <p:cNvPr id="10" name="TextBox 9"/>
          <p:cNvSpPr txBox="1"/>
          <p:nvPr/>
        </p:nvSpPr>
        <p:spPr>
          <a:xfrm>
            <a:off x="1066800" y="8077200"/>
            <a:ext cx="9975850" cy="28900217"/>
          </a:xfrm>
          <a:prstGeom prst="rect">
            <a:avLst/>
          </a:prstGeom>
          <a:noFill/>
        </p:spPr>
        <p:txBody>
          <a:bodyPr>
            <a:spAutoFit/>
          </a:bodyPr>
          <a:lstStyle/>
          <a:p>
            <a:pPr>
              <a:defRPr/>
            </a:pPr>
            <a:r>
              <a:rPr lang="en-US" sz="5400" dirty="0" smtClean="0">
                <a:solidFill>
                  <a:srgbClr val="000000"/>
                </a:solidFill>
                <a:latin typeface="LeituraSans-Grot 3"/>
                <a:cs typeface="LeituraSans-Grot 3"/>
              </a:rPr>
              <a:t>Introduction</a:t>
            </a:r>
          </a:p>
          <a:p>
            <a:pPr>
              <a:defRPr/>
            </a:pPr>
            <a:r>
              <a:rPr lang="en-US" sz="3000" dirty="0" smtClean="0">
                <a:solidFill>
                  <a:srgbClr val="000000"/>
                </a:solidFill>
                <a:latin typeface="LeituraSans-Grot 2"/>
                <a:cs typeface="LeituraSans-Grot 2"/>
              </a:rPr>
              <a:t>Writing </a:t>
            </a:r>
            <a:r>
              <a:rPr lang="en-US" sz="3000" dirty="0">
                <a:solidFill>
                  <a:srgbClr val="000000"/>
                </a:solidFill>
                <a:latin typeface="LeituraSans-Grot 2"/>
                <a:cs typeface="LeituraSans-Grot 2"/>
              </a:rPr>
              <a:t>a test harness </a:t>
            </a:r>
            <a:r>
              <a:rPr lang="en-US" sz="3000" dirty="0" smtClean="0">
                <a:solidFill>
                  <a:srgbClr val="000000"/>
                </a:solidFill>
                <a:latin typeface="LeituraSans-Grot 2"/>
                <a:cs typeface="LeituraSans-Grot 2"/>
              </a:rPr>
              <a:t>is an unpleasant task.  The </a:t>
            </a:r>
            <a:r>
              <a:rPr lang="en-US" sz="3000" dirty="0">
                <a:solidFill>
                  <a:srgbClr val="000000"/>
                </a:solidFill>
                <a:latin typeface="LeituraSans-Grot 2"/>
                <a:cs typeface="LeituraSans-Grot 2"/>
              </a:rPr>
              <a:t>lack of tools for automated testing is an obstacle to </a:t>
            </a:r>
            <a:r>
              <a:rPr lang="en-US" sz="3000" dirty="0" smtClean="0">
                <a:solidFill>
                  <a:srgbClr val="000000"/>
                </a:solidFill>
                <a:latin typeface="LeituraSans-Grot 2"/>
                <a:cs typeface="LeituraSans-Grot 2"/>
              </a:rPr>
              <a:t>the adoption of effective </a:t>
            </a:r>
            <a:r>
              <a:rPr lang="en-US" sz="3000" dirty="0">
                <a:solidFill>
                  <a:srgbClr val="000000"/>
                </a:solidFill>
                <a:latin typeface="LeituraSans-Grot 2"/>
                <a:cs typeface="LeituraSans-Grot 2"/>
              </a:rPr>
              <a:t>automated test generation methods, including random testing. </a:t>
            </a:r>
            <a:r>
              <a:rPr lang="en-US" sz="3000" dirty="0" smtClean="0">
                <a:solidFill>
                  <a:srgbClr val="000000"/>
                </a:solidFill>
                <a:latin typeface="LeituraSans-Grot 2"/>
                <a:cs typeface="LeituraSans-Grot 2"/>
              </a:rPr>
              <a:t> TSTL </a:t>
            </a:r>
            <a:r>
              <a:rPr lang="en-US" sz="3000" dirty="0">
                <a:solidFill>
                  <a:srgbClr val="000000"/>
                </a:solidFill>
                <a:latin typeface="LeituraSans-Grot 2"/>
                <a:cs typeface="LeituraSans-Grot 2"/>
              </a:rPr>
              <a:t>is a domain-specific language for testing, written in Python, </a:t>
            </a:r>
            <a:r>
              <a:rPr lang="en-US" sz="3000" dirty="0" smtClean="0">
                <a:solidFill>
                  <a:srgbClr val="000000"/>
                </a:solidFill>
                <a:latin typeface="LeituraSans-Grot 2"/>
                <a:cs typeface="LeituraSans-Grot 2"/>
              </a:rPr>
              <a:t>for Python </a:t>
            </a:r>
            <a:r>
              <a:rPr lang="en-US" sz="3000" dirty="0">
                <a:solidFill>
                  <a:srgbClr val="000000"/>
                </a:solidFill>
                <a:latin typeface="LeituraSans-Grot 2"/>
                <a:cs typeface="LeituraSans-Grot 2"/>
              </a:rPr>
              <a:t>code, that makes it easy to produce test harnesses, usable with many different test generation methods </a:t>
            </a:r>
            <a:r>
              <a:rPr lang="en-US" sz="3000" dirty="0" smtClean="0">
                <a:solidFill>
                  <a:srgbClr val="000000"/>
                </a:solidFill>
                <a:latin typeface="LeituraSans-Grot 2"/>
                <a:cs typeface="LeituraSans-Grot 2"/>
              </a:rPr>
              <a:t>and tools.</a:t>
            </a:r>
          </a:p>
          <a:p>
            <a:pPr>
              <a:defRPr/>
            </a:pPr>
            <a:endParaRPr lang="en-US" sz="3000" dirty="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The Problem</a:t>
            </a:r>
          </a:p>
          <a:p>
            <a:pPr>
              <a:defRPr/>
            </a:pPr>
            <a:r>
              <a:rPr lang="en-US" sz="3000" dirty="0">
                <a:solidFill>
                  <a:srgbClr val="000000"/>
                </a:solidFill>
                <a:latin typeface="LeituraSans-Grot 2"/>
                <a:cs typeface="LeituraSans-Grot 2"/>
              </a:rPr>
              <a:t>Automated testing often requires a user to write a test harness —- essentially a program that defines (or generates) the set of valid tests for the Software Under Test (SUT). </a:t>
            </a:r>
            <a:r>
              <a:rPr lang="en-US" sz="3000" dirty="0" smtClean="0">
                <a:solidFill>
                  <a:srgbClr val="000000"/>
                </a:solidFill>
                <a:latin typeface="LeituraSans-Grot 2"/>
                <a:cs typeface="LeituraSans-Grot 2"/>
              </a:rPr>
              <a:t>  Such </a:t>
            </a:r>
            <a:r>
              <a:rPr lang="en-US" sz="3000" dirty="0">
                <a:solidFill>
                  <a:srgbClr val="000000"/>
                </a:solidFill>
                <a:latin typeface="LeituraSans-Grot 2"/>
                <a:cs typeface="LeituraSans-Grot 2"/>
              </a:rPr>
              <a:t>harnesses are common to random testing, many kinds of model checking, and various machine-learning influenced </a:t>
            </a:r>
            <a:r>
              <a:rPr lang="en-US" sz="3000" dirty="0" smtClean="0">
                <a:solidFill>
                  <a:srgbClr val="000000"/>
                </a:solidFill>
                <a:latin typeface="LeituraSans-Grot 2"/>
                <a:cs typeface="LeituraSans-Grot 2"/>
              </a:rPr>
              <a:t>approaches to testing. </a:t>
            </a:r>
          </a:p>
          <a:p>
            <a:pPr>
              <a:defRPr/>
            </a:pPr>
            <a:endParaRPr lang="en-US" sz="3000" dirty="0">
              <a:solidFill>
                <a:srgbClr val="000000"/>
              </a:solidFill>
              <a:latin typeface="LeituraSans-Grot 2"/>
              <a:cs typeface="LeituraSans-Grot 2"/>
            </a:endParaRPr>
          </a:p>
          <a:p>
            <a:pPr>
              <a:defRPr/>
            </a:pPr>
            <a:r>
              <a:rPr lang="en-US" sz="3000" dirty="0" smtClean="0">
                <a:solidFill>
                  <a:srgbClr val="000000"/>
                </a:solidFill>
                <a:latin typeface="LeituraSans-Grot 2"/>
                <a:cs typeface="LeituraSans-Grot 2"/>
              </a:rPr>
              <a:t>Unfortunately</a:t>
            </a:r>
            <a:r>
              <a:rPr lang="en-US" sz="3000" dirty="0">
                <a:solidFill>
                  <a:srgbClr val="000000"/>
                </a:solidFill>
                <a:latin typeface="LeituraSans-Grot 2"/>
                <a:cs typeface="LeituraSans-Grot 2"/>
              </a:rPr>
              <a:t>, these harnesses themselves are complex software artifacts and it is all too easy to spend valuable testing time hunting down bugs in the test harness and not the System Under Test. </a:t>
            </a:r>
            <a:r>
              <a:rPr lang="en-US" sz="3000" dirty="0" smtClean="0">
                <a:solidFill>
                  <a:srgbClr val="000000"/>
                </a:solidFill>
                <a:latin typeface="LeituraSans-Grot 2"/>
                <a:cs typeface="LeituraSans-Grot 2"/>
              </a:rPr>
              <a:t> Harness </a:t>
            </a:r>
            <a:r>
              <a:rPr lang="en-US" sz="3000" dirty="0">
                <a:solidFill>
                  <a:srgbClr val="000000"/>
                </a:solidFill>
                <a:latin typeface="LeituraSans-Grot 2"/>
                <a:cs typeface="LeituraSans-Grot 2"/>
              </a:rPr>
              <a:t>code is often highly repetitive (choosing between a set of available API calls to make, and assigning values to parameters in those calls, for example) and is almost always tightly coupled to one particular test generation method</a:t>
            </a:r>
            <a:r>
              <a:rPr lang="en-US" sz="3000" dirty="0" smtClean="0">
                <a:solidFill>
                  <a:srgbClr val="000000"/>
                </a:solidFill>
                <a:latin typeface="LeituraSans-Grot 2"/>
                <a:cs typeface="LeituraSans-Grot 2"/>
              </a:rPr>
              <a:t>.</a:t>
            </a:r>
          </a:p>
          <a:p>
            <a:pPr>
              <a:defRPr/>
            </a:pPr>
            <a:endParaRPr lang="en-US" sz="3000" dirty="0" smtClean="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Solving the Problem: TSTL</a:t>
            </a:r>
          </a:p>
          <a:p>
            <a:pPr>
              <a:defRPr/>
            </a:pPr>
            <a:r>
              <a:rPr lang="en-US" sz="3000" dirty="0" smtClean="0">
                <a:solidFill>
                  <a:srgbClr val="000000"/>
                </a:solidFill>
                <a:latin typeface="LeituraSans-Grot 2"/>
                <a:cs typeface="LeituraSans-Grot 2"/>
              </a:rPr>
              <a:t>TSTL is a </a:t>
            </a:r>
            <a:r>
              <a:rPr lang="en-US" sz="3000" dirty="0">
                <a:solidFill>
                  <a:srgbClr val="000000"/>
                </a:solidFill>
                <a:latin typeface="LeituraSans-Grot 2"/>
                <a:cs typeface="LeituraSans-Grot 2"/>
              </a:rPr>
              <a:t>language written in Python, embedding Python, intended to </a:t>
            </a:r>
            <a:r>
              <a:rPr lang="en-US" sz="3000" dirty="0" smtClean="0">
                <a:solidFill>
                  <a:srgbClr val="000000"/>
                </a:solidFill>
                <a:latin typeface="LeituraSans-Grot 2"/>
                <a:cs typeface="LeituraSans-Grot 2"/>
              </a:rPr>
              <a:t>ease harness construction and </a:t>
            </a:r>
            <a:r>
              <a:rPr lang="en-US" sz="3000" dirty="0">
                <a:solidFill>
                  <a:srgbClr val="000000"/>
                </a:solidFill>
                <a:latin typeface="LeituraSans-Grot 2"/>
                <a:cs typeface="LeituraSans-Grot 2"/>
              </a:rPr>
              <a:t>decouple testing technology from the System Under Test. </a:t>
            </a:r>
            <a:r>
              <a:rPr lang="en-US" sz="3000" dirty="0" smtClean="0">
                <a:solidFill>
                  <a:srgbClr val="000000"/>
                </a:solidFill>
                <a:latin typeface="LeituraSans-Grot 2"/>
                <a:cs typeface="LeituraSans-Grot 2"/>
              </a:rPr>
              <a:t>TSTL enables </a:t>
            </a:r>
            <a:r>
              <a:rPr lang="en-US" sz="3000" dirty="0">
                <a:solidFill>
                  <a:srgbClr val="000000"/>
                </a:solidFill>
                <a:latin typeface="LeituraSans-Grot 2"/>
                <a:cs typeface="LeituraSans-Grot 2"/>
              </a:rPr>
              <a:t>reuse of advanced testing techniques and tools without rewriting test </a:t>
            </a:r>
            <a:r>
              <a:rPr lang="en-US" sz="3000" dirty="0" smtClean="0">
                <a:solidFill>
                  <a:srgbClr val="000000"/>
                </a:solidFill>
                <a:latin typeface="LeituraSans-Grot 2"/>
                <a:cs typeface="LeituraSans-Grot 2"/>
              </a:rPr>
              <a:t>harnesses.</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(Declarative): </a:t>
            </a:r>
            <a:r>
              <a:rPr lang="en-US" sz="3000" dirty="0" smtClean="0">
                <a:solidFill>
                  <a:srgbClr val="000000"/>
                </a:solidFill>
                <a:latin typeface="LeituraSans-Grot 2"/>
                <a:cs typeface="LeituraSans-Grot 2"/>
              </a:rPr>
              <a:t>TSTL </a:t>
            </a:r>
            <a:r>
              <a:rPr lang="en-US" sz="3000" dirty="0">
                <a:solidFill>
                  <a:srgbClr val="000000"/>
                </a:solidFill>
                <a:latin typeface="LeituraSans-Grot 2"/>
                <a:cs typeface="LeituraSans-Grot 2"/>
              </a:rPr>
              <a:t>allows a system under </a:t>
            </a:r>
            <a:r>
              <a:rPr lang="en-US" sz="3000" dirty="0" smtClean="0">
                <a:solidFill>
                  <a:srgbClr val="000000"/>
                </a:solidFill>
                <a:latin typeface="LeituraSans-Grot 2"/>
                <a:cs typeface="LeituraSans-Grot 2"/>
              </a:rPr>
              <a:t>test </a:t>
            </a:r>
            <a:r>
              <a:rPr lang="en-US" sz="3000" dirty="0">
                <a:solidFill>
                  <a:srgbClr val="000000"/>
                </a:solidFill>
                <a:latin typeface="LeituraSans-Grot 2"/>
                <a:cs typeface="LeituraSans-Grot 2"/>
              </a:rPr>
              <a:t>to be defined in declarative style</a:t>
            </a:r>
            <a:r>
              <a:rPr lang="en-US" sz="3000" dirty="0" smtClean="0">
                <a:solidFill>
                  <a:srgbClr val="000000"/>
                </a:solidFill>
                <a:latin typeface="LeituraSans-Grot 2"/>
                <a:cs typeface="LeituraSans-Grot 2"/>
              </a:rPr>
              <a:t>, with few lines of code, mostly in Python itself</a:t>
            </a:r>
            <a:endParaRPr lang="en-US" sz="3000" dirty="0">
              <a:solidFill>
                <a:srgbClr val="000000"/>
              </a:solidFill>
              <a:latin typeface="LeituraSans-Grot 2"/>
              <a:cs typeface="LeituraSans-Grot 2"/>
            </a:endParaRP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TSTL Compiler</a:t>
            </a:r>
            <a:r>
              <a:rPr lang="en-US" sz="3000" dirty="0" smtClean="0">
                <a:solidFill>
                  <a:srgbClr val="000000"/>
                </a:solidFill>
                <a:latin typeface="LeituraSans-Grot 2"/>
                <a:cs typeface="LeituraSans-Grot 2"/>
              </a:rPr>
              <a:t>:  The compiler takes a .</a:t>
            </a:r>
            <a:r>
              <a:rPr lang="en-US" sz="3000" dirty="0" err="1" smtClean="0">
                <a:solidFill>
                  <a:srgbClr val="000000"/>
                </a:solidFill>
                <a:latin typeface="LeituraSans-Grot 2"/>
                <a:cs typeface="LeituraSans-Grot 2"/>
              </a:rPr>
              <a:t>tstl</a:t>
            </a:r>
            <a:r>
              <a:rPr lang="en-US" sz="3000" dirty="0" smtClean="0">
                <a:solidFill>
                  <a:srgbClr val="000000"/>
                </a:solidFill>
                <a:latin typeface="LeituraSans-Grot 2"/>
                <a:cs typeface="LeituraSans-Grot 2"/>
              </a:rPr>
              <a:t> files and produces a class that is a standalone interface to the System Under Test, defining its valid tests</a:t>
            </a: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(Compiled)</a:t>
            </a:r>
            <a:r>
              <a:rPr lang="en-US" sz="3000" dirty="0" smtClean="0">
                <a:solidFill>
                  <a:srgbClr val="000000"/>
                </a:solidFill>
                <a:latin typeface="LeituraSans-Grot 2"/>
                <a:cs typeface="LeituraSans-Grot 2"/>
              </a:rPr>
              <a:t>: The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t>
            </a:r>
            <a:r>
              <a:rPr lang="en-US" sz="3000" dirty="0">
                <a:solidFill>
                  <a:srgbClr val="000000"/>
                </a:solidFill>
                <a:latin typeface="LeituraSans-Grot 2"/>
                <a:cs typeface="LeituraSans-Grot 2"/>
              </a:rPr>
              <a:t>file is a TSTL-generated Python interface for testing that can be tested by any Python test generator that uses </a:t>
            </a:r>
            <a:r>
              <a:rPr lang="en-US" sz="3000" dirty="0" smtClean="0">
                <a:solidFill>
                  <a:srgbClr val="000000"/>
                </a:solidFill>
                <a:latin typeface="LeituraSans-Grot 2"/>
                <a:cs typeface="LeituraSans-Grot 2"/>
              </a:rPr>
              <a:t>the well-defined TSTL interface;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automatically supports common testing activities, such as replaying regression tests, checking code coverage, and collecting logging information</a:t>
            </a: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a:solidFill>
                  <a:srgbClr val="000000"/>
                </a:solidFill>
                <a:latin typeface="LeituraSans-Grot 2"/>
                <a:cs typeface="LeituraSans-Grot 2"/>
              </a:rPr>
              <a:t>Generators</a:t>
            </a:r>
            <a:r>
              <a:rPr lang="en-US" sz="3000" dirty="0">
                <a:solidFill>
                  <a:srgbClr val="000000"/>
                </a:solidFill>
                <a:latin typeface="LeituraSans-Grot 2"/>
                <a:cs typeface="LeituraSans-Grot 2"/>
              </a:rPr>
              <a:t> are tools for generating tests for any </a:t>
            </a:r>
            <a:r>
              <a:rPr lang="en-US" sz="3000" dirty="0" err="1">
                <a:solidFill>
                  <a:srgbClr val="000000"/>
                </a:solidFill>
                <a:latin typeface="LeituraSans-Grot 2"/>
                <a:cs typeface="LeituraSans-Grot 2"/>
              </a:rPr>
              <a:t>sut.py</a:t>
            </a:r>
            <a:r>
              <a:rPr lang="en-US" sz="3000" dirty="0">
                <a:solidFill>
                  <a:srgbClr val="000000"/>
                </a:solidFill>
                <a:latin typeface="LeituraSans-Grot 2"/>
                <a:cs typeface="LeituraSans-Grot 2"/>
              </a:rPr>
              <a:t>. Generators distributed with TSTL include a </a:t>
            </a:r>
            <a:r>
              <a:rPr lang="en-US" sz="3000" dirty="0" smtClean="0">
                <a:solidFill>
                  <a:srgbClr val="000000"/>
                </a:solidFill>
                <a:latin typeface="LeituraSans-Grot 2"/>
                <a:cs typeface="LeituraSans-Grot 2"/>
              </a:rPr>
              <a:t>powerful random </a:t>
            </a:r>
            <a:r>
              <a:rPr lang="en-US" sz="3000" dirty="0">
                <a:solidFill>
                  <a:srgbClr val="000000"/>
                </a:solidFill>
                <a:latin typeface="LeituraSans-Grot 2"/>
                <a:cs typeface="LeituraSans-Grot 2"/>
              </a:rPr>
              <a:t>testing </a:t>
            </a:r>
            <a:r>
              <a:rPr lang="en-US" sz="3000" dirty="0" smtClean="0">
                <a:solidFill>
                  <a:srgbClr val="000000"/>
                </a:solidFill>
                <a:latin typeface="LeituraSans-Grot 2"/>
                <a:cs typeface="LeituraSans-Grot 2"/>
              </a:rPr>
              <a:t>tool, incorporating state-of-the-art research methods for better testing and automated debugging</a:t>
            </a:r>
          </a:p>
          <a:p>
            <a:pPr marL="571500" indent="-571500">
              <a:buFont typeface="Arial"/>
              <a:buChar char="•"/>
              <a:defRPr/>
            </a:pPr>
            <a:endParaRPr lang="en-US" sz="3000" dirty="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Utilities</a:t>
            </a:r>
            <a:r>
              <a:rPr lang="en-US" sz="3000" dirty="0" smtClean="0">
                <a:solidFill>
                  <a:srgbClr val="000000"/>
                </a:solidFill>
                <a:latin typeface="LeituraSans-Grot 2"/>
                <a:cs typeface="LeituraSans-Grot 2"/>
              </a:rPr>
              <a:t> are tools for producing graphs of the behavior of a tested system (see right), standalone test cases that do not depend on TSTL, etc.</a:t>
            </a:r>
            <a:endParaRPr lang="en-US" sz="3000" b="1" dirty="0">
              <a:solidFill>
                <a:srgbClr val="000000"/>
              </a:solidFill>
              <a:latin typeface="LeituraSans-Grot 2"/>
              <a:cs typeface="LeituraSans-Grot 2"/>
            </a:endParaRPr>
          </a:p>
          <a:p>
            <a:pPr marL="571500" indent="-571500">
              <a:buFont typeface="Arial"/>
              <a:buChar char="•"/>
              <a:defRPr/>
            </a:pPr>
            <a:endParaRPr lang="en-US" sz="3000" dirty="0">
              <a:solidFill>
                <a:srgbClr val="000000"/>
              </a:solidFill>
              <a:latin typeface="LeituraSans-Grot 2"/>
              <a:cs typeface="LeituraSans-Grot 2"/>
            </a:endParaRPr>
          </a:p>
        </p:txBody>
      </p:sp>
      <p:sp>
        <p:nvSpPr>
          <p:cNvPr id="40" name="TextBox 39"/>
          <p:cNvSpPr txBox="1"/>
          <p:nvPr/>
        </p:nvSpPr>
        <p:spPr>
          <a:xfrm>
            <a:off x="21793200" y="18745200"/>
            <a:ext cx="9975850" cy="5509200"/>
          </a:xfrm>
          <a:prstGeom prst="rect">
            <a:avLst/>
          </a:prstGeom>
          <a:noFill/>
        </p:spPr>
        <p:txBody>
          <a:bodyPr>
            <a:spAutoFit/>
          </a:bodyPr>
          <a:lstStyle/>
          <a:p>
            <a:pPr>
              <a:defRPr/>
            </a:pPr>
            <a:r>
              <a:rPr lang="en-US" sz="4000" dirty="0" smtClean="0">
                <a:solidFill>
                  <a:srgbClr val="000000"/>
                </a:solidFill>
                <a:latin typeface="LeituraSans-Grot 3"/>
                <a:cs typeface="LeituraSans-Grot 3"/>
              </a:rPr>
              <a:t>Terminology/Features</a:t>
            </a:r>
            <a:endParaRPr lang="en-US" sz="40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 consists of actions that assign values to </a:t>
            </a:r>
            <a:r>
              <a:rPr lang="en-US" sz="2400" i="1" dirty="0" smtClean="0">
                <a:solidFill>
                  <a:srgbClr val="000000"/>
                </a:solidFill>
                <a:latin typeface="LeituraSans-Grot 2"/>
                <a:cs typeface="LeituraSans-Grot 2"/>
              </a:rPr>
              <a:t>pools</a:t>
            </a:r>
            <a:r>
              <a:rPr lang="en-US" sz="2400" dirty="0" smtClean="0">
                <a:solidFill>
                  <a:srgbClr val="000000"/>
                </a:solidFill>
                <a:latin typeface="LeituraSans-Grot 2"/>
                <a:cs typeface="LeituraSans-Grot 2"/>
              </a:rPr>
              <a:t> of values</a:t>
            </a:r>
          </a:p>
          <a:p>
            <a:pPr marL="571500" indent="-571500">
              <a:buFont typeface="Arial"/>
              <a:buChar char="•"/>
              <a:defRPr/>
            </a:pPr>
            <a:r>
              <a:rPr lang="en-US" sz="2400" dirty="0" smtClean="0">
                <a:solidFill>
                  <a:srgbClr val="000000"/>
                </a:solidFill>
                <a:latin typeface="LeituraSans-Grot 2"/>
                <a:cs typeface="LeituraSans-Grot 2"/>
              </a:rPr>
              <a:t>Actions defined by writing Python code</a:t>
            </a:r>
          </a:p>
          <a:p>
            <a:pPr marL="571500" indent="-571500">
              <a:buFont typeface="Arial"/>
              <a:buChar char="•"/>
              <a:defRPr/>
            </a:pPr>
            <a:r>
              <a:rPr lang="en-US" sz="2400" dirty="0" smtClean="0">
                <a:solidFill>
                  <a:srgbClr val="000000"/>
                </a:solidFill>
                <a:latin typeface="LeituraSans-Grot 2"/>
                <a:cs typeface="LeituraSans-Grot 2"/>
              </a:rPr>
              <a:t>TSTL automatically produces valid test sequences</a:t>
            </a: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Integrated with </a:t>
            </a:r>
            <a:r>
              <a:rPr lang="en-US" sz="2400" dirty="0" err="1" smtClean="0">
                <a:solidFill>
                  <a:srgbClr val="000000"/>
                </a:solidFill>
                <a:latin typeface="LeituraSans-Grot 2"/>
                <a:cs typeface="LeituraSans-Grot 2"/>
              </a:rPr>
              <a:t>coverage.py</a:t>
            </a:r>
            <a:r>
              <a:rPr lang="en-US" sz="2400" dirty="0" smtClean="0">
                <a:solidFill>
                  <a:srgbClr val="000000"/>
                </a:solidFill>
                <a:latin typeface="LeituraSans-Grot 2"/>
                <a:cs typeface="LeituraSans-Grot 2"/>
              </a:rPr>
              <a:t> to collect/use code coverage</a:t>
            </a:r>
          </a:p>
          <a:p>
            <a:pPr marL="571500" indent="-571500">
              <a:buFont typeface="Arial"/>
              <a:buChar char="•"/>
              <a:defRPr/>
            </a:pPr>
            <a:r>
              <a:rPr lang="en-US" sz="2400" dirty="0" smtClean="0">
                <a:solidFill>
                  <a:srgbClr val="000000"/>
                </a:solidFill>
                <a:latin typeface="LeituraSans-Grot 2"/>
                <a:cs typeface="LeituraSans-Grot 2"/>
              </a:rPr>
              <a:t>Automatic reduction of test cases</a:t>
            </a:r>
          </a:p>
          <a:p>
            <a:pPr marL="571500" indent="-571500">
              <a:buFont typeface="Arial"/>
              <a:buChar char="•"/>
              <a:defRPr/>
            </a:pPr>
            <a:r>
              <a:rPr lang="en-US" sz="2400" dirty="0" smtClean="0">
                <a:solidFill>
                  <a:srgbClr val="000000"/>
                </a:solidFill>
                <a:latin typeface="LeituraSans-Grot 2"/>
                <a:cs typeface="LeituraSans-Grot 2"/>
              </a:rPr>
              <a:t>Automatic coverage-based fault localization</a:t>
            </a:r>
          </a:p>
          <a:p>
            <a:pPr marL="571500" indent="-571500">
              <a:buFont typeface="Arial"/>
              <a:buChar char="•"/>
              <a:defRPr/>
            </a:pPr>
            <a:r>
              <a:rPr lang="en-US" sz="2400" dirty="0" smtClean="0">
                <a:solidFill>
                  <a:srgbClr val="000000"/>
                </a:solidFill>
                <a:latin typeface="LeituraSans-Grot 2"/>
                <a:cs typeface="LeituraSans-Grot 2"/>
              </a:rPr>
              <a:t>Automatic test normalization to help deal with large numbers of similar failing tests</a:t>
            </a: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Allows the ideas of </a:t>
            </a:r>
            <a:r>
              <a:rPr lang="en-US" sz="2400" dirty="0" err="1" smtClean="0">
                <a:solidFill>
                  <a:srgbClr val="000000"/>
                </a:solidFill>
                <a:latin typeface="LeituraSans-Grot 2"/>
                <a:cs typeface="LeituraSans-Grot 2"/>
              </a:rPr>
              <a:t>QuickCheck</a:t>
            </a:r>
            <a:r>
              <a:rPr lang="en-US" sz="2400" dirty="0" smtClean="0">
                <a:solidFill>
                  <a:srgbClr val="000000"/>
                </a:solidFill>
                <a:latin typeface="LeituraSans-Grot 2"/>
                <a:cs typeface="LeituraSans-Grot 2"/>
              </a:rPr>
              <a:t>/Hypothesis to be applied in a state-based, API-call-centered domain</a:t>
            </a:r>
          </a:p>
          <a:p>
            <a:pPr marL="571500" indent="-571500">
              <a:buFont typeface="Arial"/>
              <a:buChar char="•"/>
              <a:defRPr/>
            </a:pPr>
            <a:endParaRPr lang="en-US" sz="2400" dirty="0" smtClean="0">
              <a:solidFill>
                <a:srgbClr val="000000"/>
              </a:solidFill>
              <a:latin typeface="LeituraSans-Grot 2"/>
              <a:cs typeface="LeituraSans-Grot 2"/>
            </a:endParaRPr>
          </a:p>
        </p:txBody>
      </p:sp>
      <p:sp>
        <p:nvSpPr>
          <p:cNvPr id="14345" name="TextBox 17"/>
          <p:cNvSpPr txBox="1">
            <a:spLocks noChangeArrowheads="1"/>
          </p:cNvSpPr>
          <p:nvPr/>
        </p:nvSpPr>
        <p:spPr bwMode="auto">
          <a:xfrm>
            <a:off x="11430000" y="25831800"/>
            <a:ext cx="9906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dirty="0" smtClean="0">
                <a:solidFill>
                  <a:schemeClr val="bg2"/>
                </a:solidFill>
                <a:latin typeface="LeituraSans-Grot 2" charset="0"/>
                <a:cs typeface="LeituraSans-Grot 2" charset="0"/>
              </a:rPr>
              <a:t>Example: </a:t>
            </a:r>
            <a:r>
              <a:rPr lang="en-US" sz="2400" b="1" dirty="0" err="1" smtClean="0">
                <a:solidFill>
                  <a:schemeClr val="bg2"/>
                </a:solidFill>
                <a:latin typeface="LeituraSans-Grot 2" charset="0"/>
                <a:cs typeface="LeituraSans-Grot 2" charset="0"/>
              </a:rPr>
              <a:t>stack.tstl</a:t>
            </a:r>
            <a:r>
              <a:rPr lang="en-US" sz="2400" dirty="0">
                <a:solidFill>
                  <a:schemeClr val="bg2"/>
                </a:solidFill>
                <a:latin typeface="LeituraSans-Grot 2" charset="0"/>
                <a:cs typeface="LeituraSans-Grot 2" charset="0"/>
              </a:rPr>
              <a:t> </a:t>
            </a:r>
            <a:r>
              <a:rPr lang="en-US" sz="2400" dirty="0" smtClean="0">
                <a:solidFill>
                  <a:schemeClr val="bg2"/>
                </a:solidFill>
                <a:latin typeface="LeituraSans-Grot 2" charset="0"/>
                <a:cs typeface="LeituraSans-Grot 2" charset="0"/>
              </a:rPr>
              <a:t>-- </a:t>
            </a:r>
            <a:r>
              <a:rPr lang="en-US" sz="2400" dirty="0">
                <a:solidFill>
                  <a:schemeClr val="bg2"/>
                </a:solidFill>
                <a:latin typeface="LeituraSans-Grot 2" charset="0"/>
                <a:cs typeface="LeituraSans-Grot 2" charset="0"/>
              </a:rPr>
              <a:t>d</a:t>
            </a:r>
            <a:r>
              <a:rPr lang="en-US" sz="2400" dirty="0" smtClean="0">
                <a:solidFill>
                  <a:schemeClr val="bg2"/>
                </a:solidFill>
                <a:latin typeface="LeituraSans-Grot 2" charset="0"/>
                <a:cs typeface="LeituraSans-Grot 2" charset="0"/>
              </a:rPr>
              <a:t>eclarative TSTL script for testing a stack implementation; can be used with a test generator to generate automated tests for stack API.  Stack API contains: __</a:t>
            </a:r>
            <a:r>
              <a:rPr lang="en-US" sz="2400" dirty="0" err="1" smtClean="0">
                <a:solidFill>
                  <a:schemeClr val="bg2"/>
                </a:solidFill>
                <a:latin typeface="LeituraSans-Grot 2" charset="0"/>
                <a:cs typeface="LeituraSans-Grot 2" charset="0"/>
              </a:rPr>
              <a:t>init</a:t>
            </a:r>
            <a:r>
              <a:rPr lang="en-US" sz="2400" dirty="0" smtClean="0">
                <a:solidFill>
                  <a:schemeClr val="bg2"/>
                </a:solidFill>
                <a:latin typeface="LeituraSans-Grot 2" charset="0"/>
                <a:cs typeface="LeituraSans-Grot 2" charset="0"/>
              </a:rPr>
              <a:t>__, __</a:t>
            </a:r>
            <a:r>
              <a:rPr lang="en-US" sz="2400" dirty="0" err="1" smtClean="0">
                <a:solidFill>
                  <a:schemeClr val="bg2"/>
                </a:solidFill>
                <a:latin typeface="LeituraSans-Grot 2" charset="0"/>
                <a:cs typeface="LeituraSans-Grot 2" charset="0"/>
              </a:rPr>
              <a:t>str</a:t>
            </a:r>
            <a:r>
              <a:rPr lang="en-US" sz="2400" dirty="0" smtClean="0">
                <a:solidFill>
                  <a:schemeClr val="bg2"/>
                </a:solidFill>
                <a:latin typeface="LeituraSans-Grot 2" charset="0"/>
                <a:cs typeface="LeituraSans-Grot 2" charset="0"/>
              </a:rPr>
              <a:t>__, push, pop, peek, etc. methods and size property.</a:t>
            </a:r>
            <a:endParaRPr lang="en-US" sz="2400" dirty="0">
              <a:solidFill>
                <a:schemeClr val="bg2"/>
              </a:solidFill>
              <a:latin typeface="LeituraSans-Grot 2" charset="0"/>
              <a:cs typeface="LeituraSans-Grot 2" charset="0"/>
            </a:endParaRPr>
          </a:p>
        </p:txBody>
      </p:sp>
      <p:sp>
        <p:nvSpPr>
          <p:cNvPr id="24" name="Rectangle 23"/>
          <p:cNvSpPr/>
          <p:nvPr/>
        </p:nvSpPr>
        <p:spPr>
          <a:xfrm>
            <a:off x="1524000" y="39281100"/>
            <a:ext cx="7696200" cy="2705100"/>
          </a:xfrm>
          <a:prstGeom prst="rect">
            <a:avLst/>
          </a:prstGeom>
          <a:solidFill>
            <a:srgbClr val="93978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349" name="TextBox 2"/>
          <p:cNvSpPr txBox="1">
            <a:spLocks noChangeArrowheads="1"/>
          </p:cNvSpPr>
          <p:nvPr/>
        </p:nvSpPr>
        <p:spPr bwMode="auto">
          <a:xfrm>
            <a:off x="1752600" y="39471600"/>
            <a:ext cx="7239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b="1" dirty="0" smtClean="0">
                <a:solidFill>
                  <a:srgbClr val="000000"/>
                </a:solidFill>
                <a:latin typeface="LeituraSans-Grot 3" charset="0"/>
                <a:cs typeface="LeituraSans-Grot 3" charset="0"/>
              </a:rPr>
              <a:t>TSTL Team </a:t>
            </a:r>
            <a:r>
              <a:rPr lang="en-US" sz="2400" b="1" dirty="0" smtClean="0">
                <a:solidFill>
                  <a:srgbClr val="000000"/>
                </a:solidFill>
                <a:latin typeface="LeituraSans-Grot 3" charset="0"/>
                <a:cs typeface="LeituraSans-Grot 3" charset="0"/>
              </a:rPr>
              <a:t>/ </a:t>
            </a:r>
            <a:r>
              <a:rPr lang="en-US" sz="2400" b="1" dirty="0" smtClean="0">
                <a:solidFill>
                  <a:srgbClr val="000000"/>
                </a:solidFill>
                <a:latin typeface="LeituraSans-Grot 3" charset="0"/>
                <a:cs typeface="LeituraSans-Grot 3" charset="0"/>
              </a:rPr>
              <a:t>Contributors:</a:t>
            </a:r>
            <a:br>
              <a:rPr lang="en-US" sz="2400" b="1" dirty="0" smtClean="0">
                <a:solidFill>
                  <a:srgbClr val="000000"/>
                </a:solidFill>
                <a:latin typeface="LeituraSans-Grot 3" charset="0"/>
                <a:cs typeface="LeituraSans-Grot 3" charset="0"/>
              </a:rPr>
            </a:br>
            <a:r>
              <a:rPr lang="en-US" sz="2400" dirty="0" smtClean="0">
                <a:solidFill>
                  <a:srgbClr val="000000"/>
                </a:solidFill>
                <a:latin typeface="LeituraSans-Grot 3" charset="0"/>
                <a:cs typeface="LeituraSans-Grot 3" charset="0"/>
              </a:rPr>
              <a:t>Alex Groce, Josie Holmes, Pranjal Mittal, </a:t>
            </a:r>
            <a:r>
              <a:rPr lang="en-US" sz="2400" dirty="0" err="1" smtClean="0">
                <a:solidFill>
                  <a:srgbClr val="000000"/>
                </a:solidFill>
                <a:latin typeface="LeituraSans-Grot 3" charset="0"/>
                <a:cs typeface="LeituraSans-Grot 3" charset="0"/>
              </a:rPr>
              <a:t>Pooria</a:t>
            </a:r>
            <a:r>
              <a:rPr lang="en-US" sz="2400" dirty="0" smtClean="0">
                <a:solidFill>
                  <a:srgbClr val="000000"/>
                </a:solidFill>
                <a:latin typeface="LeituraSans-Grot 3" charset="0"/>
                <a:cs typeface="LeituraSans-Grot 3" charset="0"/>
              </a:rPr>
              <a:t> </a:t>
            </a:r>
            <a:r>
              <a:rPr lang="en-US" sz="2400" dirty="0" err="1" smtClean="0">
                <a:solidFill>
                  <a:srgbClr val="000000"/>
                </a:solidFill>
                <a:latin typeface="LeituraSans-Grot 3" charset="0"/>
                <a:cs typeface="LeituraSans-Grot 3" charset="0"/>
              </a:rPr>
              <a:t>Azimi</a:t>
            </a:r>
            <a:r>
              <a:rPr lang="en-US" sz="2400" dirty="0" smtClean="0">
                <a:solidFill>
                  <a:srgbClr val="000000"/>
                </a:solidFill>
                <a:latin typeface="LeituraSans-Grot 3" charset="0"/>
                <a:cs typeface="LeituraSans-Grot 3" charset="0"/>
              </a:rPr>
              <a:t>, Jervis Pinto, Dr. James </a:t>
            </a:r>
            <a:r>
              <a:rPr lang="en-US" sz="2400" dirty="0" smtClean="0">
                <a:solidFill>
                  <a:srgbClr val="000000"/>
                </a:solidFill>
                <a:latin typeface="LeituraSans-Grot 3" charset="0"/>
                <a:cs typeface="LeituraSans-Grot 3" charset="0"/>
              </a:rPr>
              <a:t>O’Brien, </a:t>
            </a:r>
            <a:r>
              <a:rPr lang="en-US" sz="2400" dirty="0" err="1" smtClean="0">
                <a:solidFill>
                  <a:srgbClr val="000000"/>
                </a:solidFill>
                <a:latin typeface="LeituraSans-Grot 3" charset="0"/>
                <a:cs typeface="LeituraSans-Grot 3" charset="0"/>
              </a:rPr>
              <a:t>Hongyan</a:t>
            </a:r>
            <a:r>
              <a:rPr lang="en-US" sz="2400" dirty="0" smtClean="0">
                <a:solidFill>
                  <a:srgbClr val="000000"/>
                </a:solidFill>
                <a:latin typeface="LeituraSans-Grot 3" charset="0"/>
                <a:cs typeface="LeituraSans-Grot 3" charset="0"/>
              </a:rPr>
              <a:t> Yi; </a:t>
            </a:r>
            <a:r>
              <a:rPr lang="en-US" sz="2400" dirty="0" smtClean="0">
                <a:solidFill>
                  <a:srgbClr val="000000"/>
                </a:solidFill>
                <a:latin typeface="LeituraSans-Grot 3" charset="0"/>
                <a:cs typeface="LeituraSans-Grot 3" charset="0"/>
              </a:rPr>
              <a:t>thanks to Ned </a:t>
            </a:r>
            <a:r>
              <a:rPr lang="en-US" sz="2400" dirty="0" err="1" smtClean="0">
                <a:solidFill>
                  <a:srgbClr val="000000"/>
                </a:solidFill>
                <a:latin typeface="LeituraSans-Grot 3" charset="0"/>
                <a:cs typeface="LeituraSans-Grot 3" charset="0"/>
              </a:rPr>
              <a:t>Batchelder</a:t>
            </a:r>
            <a:r>
              <a:rPr lang="en-US" sz="2400" dirty="0" smtClean="0">
                <a:solidFill>
                  <a:srgbClr val="000000"/>
                </a:solidFill>
                <a:latin typeface="LeituraSans-Grot 3" charset="0"/>
                <a:cs typeface="LeituraSans-Grot 3" charset="0"/>
              </a:rPr>
              <a:t> for </a:t>
            </a:r>
            <a:r>
              <a:rPr lang="en-US" sz="2400" dirty="0" err="1" smtClean="0">
                <a:solidFill>
                  <a:srgbClr val="000000"/>
                </a:solidFill>
                <a:latin typeface="LeituraSans-Grot 3" charset="0"/>
                <a:cs typeface="LeituraSans-Grot 3" charset="0"/>
              </a:rPr>
              <a:t>coverage.py</a:t>
            </a:r>
            <a:r>
              <a:rPr lang="en-US" sz="2400" dirty="0" smtClean="0">
                <a:solidFill>
                  <a:srgbClr val="000000"/>
                </a:solidFill>
                <a:latin typeface="LeituraSans-Grot 3" charset="0"/>
                <a:cs typeface="LeituraSans-Grot 3" charset="0"/>
              </a:rPr>
              <a:t> assistance and to students in OSU CS 362 562, and 569</a:t>
            </a:r>
            <a:endParaRPr lang="en-US" sz="2400" dirty="0">
              <a:solidFill>
                <a:srgbClr val="000000"/>
              </a:solidFill>
              <a:latin typeface="LeituraSans-Grot 3" charset="0"/>
              <a:cs typeface="LeituraSans-Grot 3" charset="0"/>
            </a:endParaRPr>
          </a:p>
        </p:txBody>
      </p:sp>
      <p:pic>
        <p:nvPicPr>
          <p:cNvPr id="7" name="Picture 6" descr="TSTL Architecture Diagram (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0" y="8305800"/>
            <a:ext cx="19377185" cy="9296400"/>
          </a:xfrm>
          <a:prstGeom prst="rect">
            <a:avLst/>
          </a:prstGeom>
        </p:spPr>
      </p:pic>
      <p:pic>
        <p:nvPicPr>
          <p:cNvPr id="11" name="Picture 10" descr="Screen Shot 2016-05-12 at 4.38.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3400" y="27660600"/>
            <a:ext cx="8458200" cy="9188613"/>
          </a:xfrm>
          <a:prstGeom prst="rect">
            <a:avLst/>
          </a:prstGeom>
        </p:spPr>
      </p:pic>
      <p:sp>
        <p:nvSpPr>
          <p:cNvPr id="12" name="Rectangle 11"/>
          <p:cNvSpPr/>
          <p:nvPr/>
        </p:nvSpPr>
        <p:spPr>
          <a:xfrm>
            <a:off x="11506200" y="18821400"/>
            <a:ext cx="97536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21793200" y="32080200"/>
            <a:ext cx="10058400" cy="4401205"/>
          </a:xfrm>
          <a:prstGeom prst="rect">
            <a:avLst/>
          </a:prstGeom>
          <a:noFill/>
        </p:spPr>
        <p:txBody>
          <a:bodyPr wrap="square">
            <a:spAutoFit/>
          </a:bodyPr>
          <a:lstStyle/>
          <a:p>
            <a:pPr>
              <a:defRPr/>
            </a:pPr>
            <a:r>
              <a:rPr lang="en-US" sz="4000" dirty="0" smtClean="0">
                <a:solidFill>
                  <a:srgbClr val="000000"/>
                </a:solidFill>
                <a:latin typeface="LeituraSans-Grot 3"/>
                <a:cs typeface="LeituraSans-Grot 3"/>
              </a:rPr>
              <a:t>Links</a:t>
            </a:r>
            <a:endParaRPr lang="en-US" sz="2000" dirty="0" smtClean="0">
              <a:solidFill>
                <a:srgbClr val="000000"/>
              </a:solidFill>
              <a:latin typeface="LeituraSans-Grot 2"/>
              <a:cs typeface="LeituraSans-Grot 2"/>
            </a:endParaRPr>
          </a:p>
          <a:p>
            <a:pPr marL="571500" indent="-571500">
              <a:buFont typeface="Arial"/>
              <a:buChar char="•"/>
              <a:defRPr/>
            </a:pP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NASA </a:t>
            </a:r>
            <a:r>
              <a:rPr lang="en-US" sz="2000" dirty="0">
                <a:solidFill>
                  <a:srgbClr val="000000"/>
                </a:solidFill>
                <a:latin typeface="LeituraSans-Grot 2"/>
                <a:cs typeface="LeituraSans-Grot 2"/>
              </a:rPr>
              <a:t>Formal Methods </a:t>
            </a:r>
            <a:r>
              <a:rPr lang="en-US" sz="2000" dirty="0" smtClean="0">
                <a:solidFill>
                  <a:srgbClr val="000000"/>
                </a:solidFill>
                <a:latin typeface="LeituraSans-Grot 2"/>
                <a:cs typeface="LeituraSans-Grot 2"/>
              </a:rPr>
              <a:t>2015</a:t>
            </a:r>
            <a:r>
              <a:rPr lang="en-US" sz="2000" dirty="0">
                <a:solidFill>
                  <a:srgbClr val="000000"/>
                </a:solidFill>
                <a:latin typeface="LeituraSans-Grot 2"/>
                <a:cs typeface="LeituraSans-Grot 2"/>
              </a:rPr>
              <a:t> </a:t>
            </a:r>
            <a:r>
              <a:rPr lang="en-US" sz="2000" dirty="0" smtClean="0">
                <a:solidFill>
                  <a:srgbClr val="000000"/>
                </a:solidFill>
                <a:latin typeface="LeituraSans-Grot 2"/>
                <a:cs typeface="LeituraSans-Grot 2"/>
              </a:rPr>
              <a:t>Paper: </a:t>
            </a:r>
            <a:r>
              <a:rPr lang="en-US" sz="2000" dirty="0" smtClean="0">
                <a:solidFill>
                  <a:srgbClr val="000000"/>
                </a:solidFill>
                <a:latin typeface="LeituraSans-Grot 2"/>
                <a:cs typeface="LeituraSans-Grot 2"/>
                <a:hlinkClick r:id="rId4"/>
              </a:rPr>
              <a:t>http</a:t>
            </a:r>
            <a:r>
              <a:rPr lang="en-US" sz="2000" dirty="0">
                <a:solidFill>
                  <a:srgbClr val="000000"/>
                </a:solidFill>
                <a:latin typeface="LeituraSans-Grot 2"/>
                <a:cs typeface="LeituraSans-Grot 2"/>
                <a:hlinkClick r:id="rId4"/>
              </a:rPr>
              <a:t>://www.cs.cmu.edu/~agroce/nfm15.</a:t>
            </a:r>
            <a:r>
              <a:rPr lang="en-US" sz="2000" dirty="0" smtClean="0">
                <a:solidFill>
                  <a:srgbClr val="000000"/>
                </a:solidFill>
                <a:latin typeface="LeituraSans-Grot 2"/>
                <a:cs typeface="LeituraSans-Grot 2"/>
                <a:hlinkClick r:id="rId4"/>
              </a:rPr>
              <a:t>pdf</a:t>
            </a:r>
            <a:endParaRPr lang="en-US" sz="2000" dirty="0" smtClean="0">
              <a:solidFill>
                <a:srgbClr val="000000"/>
              </a:solidFill>
              <a:latin typeface="LeituraSans-Grot 2"/>
              <a:cs typeface="LeituraSans-Grot 2"/>
            </a:endParaRPr>
          </a:p>
          <a:p>
            <a:pPr marL="571500" indent="-571500">
              <a:buFont typeface="Arial"/>
              <a:buChar char="•"/>
              <a:defRPr/>
            </a:pP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ISSTA 2015 Tool Paper, ACM Digital Library link: </a:t>
            </a:r>
            <a:r>
              <a:rPr lang="en-US" sz="2000" dirty="0" smtClean="0">
                <a:solidFill>
                  <a:srgbClr val="000000"/>
                </a:solidFill>
                <a:latin typeface="LeituraSans-Grot 2"/>
                <a:cs typeface="LeituraSans-Grot 2"/>
                <a:hlinkClick r:id="rId5"/>
              </a:rPr>
              <a:t>http://dl.acm.org/citation.cfm?id=2784769</a:t>
            </a:r>
            <a:r>
              <a:rPr lang="en-US" sz="2000" dirty="0" smtClean="0">
                <a:solidFill>
                  <a:srgbClr val="000000"/>
                </a:solidFill>
                <a:latin typeface="LeituraSans-Grot 2"/>
                <a:cs typeface="LeituraSans-Grot 2"/>
              </a:rPr>
              <a:t/>
            </a:r>
            <a:br>
              <a:rPr lang="en-US" sz="2000" dirty="0" smtClean="0">
                <a:solidFill>
                  <a:srgbClr val="000000"/>
                </a:solidFill>
                <a:latin typeface="LeituraSans-Grot 2"/>
                <a:cs typeface="LeituraSans-Grot 2"/>
              </a:rPr>
            </a:b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TSTL source code: </a:t>
            </a:r>
            <a:r>
              <a:rPr lang="en-US" sz="2000" dirty="0" smtClean="0">
                <a:solidFill>
                  <a:srgbClr val="000000"/>
                </a:solidFill>
                <a:latin typeface="LeituraSans-Grot 2"/>
                <a:cs typeface="LeituraSans-Grot 2"/>
                <a:hlinkClick r:id="rId6"/>
              </a:rPr>
              <a:t>https:</a:t>
            </a:r>
            <a:r>
              <a:rPr lang="en-US" sz="2000" dirty="0">
                <a:solidFill>
                  <a:srgbClr val="000000"/>
                </a:solidFill>
                <a:latin typeface="LeituraSans-Grot 2"/>
                <a:cs typeface="LeituraSans-Grot 2"/>
                <a:hlinkClick r:id="rId6"/>
              </a:rPr>
              <a:t>//github.com/agroce/</a:t>
            </a:r>
            <a:r>
              <a:rPr lang="en-US" sz="2000" dirty="0" smtClean="0">
                <a:solidFill>
                  <a:srgbClr val="000000"/>
                </a:solidFill>
                <a:latin typeface="LeituraSans-Grot 2"/>
                <a:cs typeface="LeituraSans-Grot 2"/>
                <a:hlinkClick r:id="rId6"/>
              </a:rPr>
              <a:t>tstl</a:t>
            </a:r>
            <a:endParaRPr lang="en-US" sz="2000" dirty="0" smtClean="0">
              <a:solidFill>
                <a:srgbClr val="000000"/>
              </a:solidFill>
              <a:latin typeface="LeituraSans-Grot 2"/>
              <a:cs typeface="LeituraSans-Grot 2"/>
            </a:endParaRPr>
          </a:p>
          <a:p>
            <a:pPr marL="571500" indent="-571500">
              <a:buFont typeface="Arial"/>
              <a:buChar char="•"/>
              <a:defRPr/>
            </a:pPr>
            <a:endParaRPr lang="en-US" sz="2000" dirty="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TSTL </a:t>
            </a:r>
            <a:r>
              <a:rPr lang="en-US" sz="2000" dirty="0">
                <a:solidFill>
                  <a:srgbClr val="000000"/>
                </a:solidFill>
                <a:latin typeface="LeituraSans-Grot 2"/>
                <a:cs typeface="LeituraSans-Grot 2"/>
              </a:rPr>
              <a:t>for Java (work in progress by </a:t>
            </a:r>
            <a:r>
              <a:rPr lang="en-US" sz="2000" dirty="0" err="1" smtClean="0">
                <a:solidFill>
                  <a:srgbClr val="000000"/>
                </a:solidFill>
                <a:latin typeface="LeituraSans-Grot 2"/>
                <a:cs typeface="LeituraSans-Grot 2"/>
              </a:rPr>
              <a:t>flipturnapps</a:t>
            </a:r>
            <a:r>
              <a:rPr lang="en-US" sz="2000" dirty="0" smtClean="0">
                <a:solidFill>
                  <a:srgbClr val="000000"/>
                </a:solidFill>
                <a:latin typeface="LeituraSans-Grot 2"/>
                <a:cs typeface="LeituraSans-Grot 2"/>
              </a:rPr>
              <a:t>):</a:t>
            </a:r>
            <a:br>
              <a:rPr lang="en-US" sz="2000" dirty="0" smtClean="0">
                <a:solidFill>
                  <a:srgbClr val="000000"/>
                </a:solidFill>
                <a:latin typeface="LeituraSans-Grot 2"/>
                <a:cs typeface="LeituraSans-Grot 2"/>
              </a:rPr>
            </a:br>
            <a:r>
              <a:rPr lang="en-US" sz="2000" dirty="0">
                <a:solidFill>
                  <a:srgbClr val="000000"/>
                </a:solidFill>
                <a:latin typeface="LeituraSans-Grot 2"/>
                <a:cs typeface="LeituraSans-Grot 2"/>
                <a:hlinkClick r:id="rId7"/>
              </a:rPr>
              <a:t>https://github.com/flipturnapps/TSTL-Java</a:t>
            </a:r>
            <a:r>
              <a:rPr lang="en-US" sz="2000" dirty="0">
                <a:solidFill>
                  <a:srgbClr val="000000"/>
                </a:solidFill>
                <a:latin typeface="LeituraSans-Grot 2"/>
                <a:cs typeface="LeituraSans-Grot 2"/>
              </a:rPr>
              <a:t/>
            </a:r>
            <a:br>
              <a:rPr lang="en-US" sz="2000" dirty="0">
                <a:solidFill>
                  <a:srgbClr val="000000"/>
                </a:solidFill>
                <a:latin typeface="LeituraSans-Grot 2"/>
                <a:cs typeface="LeituraSans-Grot 2"/>
              </a:rPr>
            </a:b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This poster’s link:</a:t>
            </a:r>
            <a:r>
              <a:rPr lang="en-US" sz="2000" dirty="0">
                <a:solidFill>
                  <a:srgbClr val="000000"/>
                </a:solidFill>
                <a:latin typeface="LeituraSans-Grot 2"/>
                <a:cs typeface="LeituraSans-Grot 2"/>
              </a:rPr>
              <a:t> </a:t>
            </a:r>
            <a:r>
              <a:rPr lang="en-US" sz="2000" dirty="0" smtClean="0">
                <a:solidFill>
                  <a:srgbClr val="000000"/>
                </a:solidFill>
                <a:latin typeface="LeituraSans-Grot 2"/>
                <a:cs typeface="LeituraSans-Grot 2"/>
                <a:hlinkClick r:id="rId8"/>
              </a:rPr>
              <a:t>https://github.com/pramttl/pycon2016-poster-tstl</a:t>
            </a:r>
            <a:endParaRPr lang="en-US" sz="2000" dirty="0" smtClean="0">
              <a:solidFill>
                <a:srgbClr val="000000"/>
              </a:solidFill>
              <a:latin typeface="LeituraSans-Grot 2"/>
              <a:cs typeface="LeituraSans-Grot 2"/>
            </a:endParaRPr>
          </a:p>
        </p:txBody>
      </p:sp>
      <p:sp>
        <p:nvSpPr>
          <p:cNvPr id="15" name="TextBox 14"/>
          <p:cNvSpPr txBox="1"/>
          <p:nvPr/>
        </p:nvSpPr>
        <p:spPr>
          <a:xfrm>
            <a:off x="21793200" y="24003000"/>
            <a:ext cx="9975850" cy="8771630"/>
          </a:xfrm>
          <a:prstGeom prst="rect">
            <a:avLst/>
          </a:prstGeom>
          <a:noFill/>
        </p:spPr>
        <p:txBody>
          <a:bodyPr>
            <a:spAutoFit/>
          </a:bodyPr>
          <a:lstStyle/>
          <a:p>
            <a:pPr>
              <a:defRPr/>
            </a:pPr>
            <a:r>
              <a:rPr lang="en-US" sz="4000" dirty="0" smtClean="0">
                <a:solidFill>
                  <a:srgbClr val="000000"/>
                </a:solidFill>
                <a:latin typeface="LeituraSans-Grot 3"/>
                <a:cs typeface="LeituraSans-Grot 3"/>
              </a:rPr>
              <a:t>Opportunities for TSTL Industry Adoption</a:t>
            </a:r>
            <a:br>
              <a:rPr lang="en-US" sz="4000" dirty="0" smtClean="0">
                <a:solidFill>
                  <a:srgbClr val="000000"/>
                </a:solidFill>
                <a:latin typeface="LeituraSans-Grot 3"/>
                <a:cs typeface="LeituraSans-Grot 3"/>
              </a:rPr>
            </a:br>
            <a:endParaRPr lang="en-US" sz="4400" dirty="0" smtClean="0">
              <a:solidFill>
                <a:srgbClr val="000000"/>
              </a:solidFill>
              <a:latin typeface="LeituraSans-Grot 3"/>
              <a:cs typeface="LeituraSans-Grot 3"/>
            </a:endParaRPr>
          </a:p>
          <a:p>
            <a:pPr marL="571500" indent="-571500">
              <a:buFont typeface="Arial"/>
              <a:buChar char="•"/>
              <a:defRPr/>
            </a:pPr>
            <a:r>
              <a:rPr lang="en-US" sz="2400" dirty="0" smtClean="0">
                <a:solidFill>
                  <a:srgbClr val="000000"/>
                </a:solidFill>
                <a:latin typeface="LeituraSans-Grot 2"/>
                <a:cs typeface="LeituraSans-Grot 2"/>
              </a:rPr>
              <a:t>Game Testing: Games are often state based systems with several API calls / methods for changing state. TSTL can be very useful for testing such games.  TSTL has tested the card game Dominion.</a:t>
            </a: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programming libraries: in use for testing </a:t>
            </a:r>
            <a:r>
              <a:rPr lang="en-US" sz="2400" dirty="0" err="1" smtClean="0">
                <a:solidFill>
                  <a:srgbClr val="000000"/>
                </a:solidFill>
                <a:latin typeface="LeituraSans-Grot 2"/>
                <a:cs typeface="LeituraSans-Grot 2"/>
              </a:rPr>
              <a:t>numpy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arcpy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biopython</a:t>
            </a:r>
            <a:r>
              <a:rPr lang="en-US" sz="2400" dirty="0" smtClean="0">
                <a:solidFill>
                  <a:srgbClr val="000000"/>
                </a:solidFill>
                <a:latin typeface="LeituraSans-Grot 2"/>
                <a:cs typeface="LeituraSans-Grot 2"/>
              </a:rPr>
              <a:t>, Z3Py, and other critical Python libraries</a:t>
            </a:r>
          </a:p>
          <a:p>
            <a:pPr marL="571500" indent="-571500">
              <a:buFont typeface="Arial"/>
              <a:buChar char="•"/>
              <a:defRPr/>
            </a:pPr>
            <a:r>
              <a:rPr lang="en-US" sz="2400" dirty="0" smtClean="0">
                <a:solidFill>
                  <a:srgbClr val="000000"/>
                </a:solidFill>
                <a:latin typeface="LeituraSans-Grot 2"/>
                <a:cs typeface="LeituraSans-Grot 2"/>
              </a:rPr>
              <a:t>Grammar-based test generation:  TSTL can produce strings from arbitrary grammars, and call the system</a:t>
            </a: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any state based system: many software systems in different domains are state based systems</a:t>
            </a:r>
          </a:p>
          <a:p>
            <a:pPr marL="571500" indent="-571500">
              <a:buFont typeface="Arial"/>
              <a:buChar char="•"/>
              <a:defRPr/>
            </a:pPr>
            <a:endParaRPr lang="en-US" sz="2400" dirty="0" smtClean="0">
              <a:solidFill>
                <a:srgbClr val="000000"/>
              </a:solidFill>
              <a:latin typeface="LeituraSans-Grot 2"/>
              <a:cs typeface="LeituraSans-Grot 2"/>
            </a:endParaRPr>
          </a:p>
          <a:p>
            <a:pP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p:txBody>
      </p:sp>
      <p:pic>
        <p:nvPicPr>
          <p:cNvPr id="2" name="Picture 1" descr="Dominion_game.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527000" y="26974800"/>
            <a:ext cx="2133600" cy="2137876"/>
          </a:xfrm>
          <a:prstGeom prst="rect">
            <a:avLst/>
          </a:prstGeom>
        </p:spPr>
      </p:pic>
      <p:pic>
        <p:nvPicPr>
          <p:cNvPr id="3" name="Picture 2" descr="Screen Shot 2016-05-15 at 2.55.43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82400" y="19050000"/>
            <a:ext cx="9525000" cy="6365875"/>
          </a:xfrm>
          <a:prstGeom prst="rect">
            <a:avLst/>
          </a:prstGeom>
        </p:spPr>
      </p:pic>
    </p:spTree>
  </p:cSld>
  <p:clrMapOvr>
    <a:overrideClrMapping bg1="dk2" tx1="lt1" bg2="dk1"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12">
  <a:themeElements>
    <a:clrScheme name="OSU 2012">
      <a:dk1>
        <a:srgbClr val="4A6A7E"/>
      </a:dk1>
      <a:lt1>
        <a:sysClr val="window" lastClr="FFFFFF"/>
      </a:lt1>
      <a:dk2>
        <a:srgbClr val="D74520"/>
      </a:dk2>
      <a:lt2>
        <a:srgbClr val="CFB07E"/>
      </a:lt2>
      <a:accent1>
        <a:srgbClr val="99201C"/>
      </a:accent1>
      <a:accent2>
        <a:srgbClr val="8B4518"/>
      </a:accent2>
      <a:accent3>
        <a:srgbClr val="48382D"/>
      </a:accent3>
      <a:accent4>
        <a:srgbClr val="8CB4B2"/>
      </a:accent4>
      <a:accent5>
        <a:srgbClr val="DF9E1E"/>
      </a:accent5>
      <a:accent6>
        <a:srgbClr val="828E1B"/>
      </a:accent6>
      <a:hlink>
        <a:srgbClr val="3E132E"/>
      </a:hlink>
      <a:folHlink>
        <a:srgbClr val="14131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Poster12.pot</Template>
  <TotalTime>9258</TotalTime>
  <Words>461</Words>
  <Application>Microsoft Macintosh PowerPoint</Application>
  <PresentationFormat>Custom</PresentationFormat>
  <Paragraphs>58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Poster12</vt:lpstr>
      <vt:lpstr>PowerPoint Presentation</vt:lpstr>
    </vt:vector>
  </TitlesOfParts>
  <Company>County of 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Bethel</dc:creator>
  <cp:lastModifiedBy>Pranjal Mittal</cp:lastModifiedBy>
  <cp:revision>528</cp:revision>
  <cp:lastPrinted>2011-10-05T18:33:00Z</cp:lastPrinted>
  <dcterms:created xsi:type="dcterms:W3CDTF">2006-04-10T18:10:30Z</dcterms:created>
  <dcterms:modified xsi:type="dcterms:W3CDTF">2016-05-15T23:53:34Z</dcterms:modified>
</cp:coreProperties>
</file>