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handoutMasterIdLst>
    <p:handoutMasterId r:id="rId3"/>
  </p:handoutMasterIdLst>
  <p:sldIdLst>
    <p:sldId id="256" r:id="rId2"/>
  </p:sldIdLst>
  <p:sldSz cx="32918400" cy="43891200"/>
  <p:notesSz cx="9296400" cy="7010400"/>
  <p:defaultTextStyle>
    <a:defPPr>
      <a:defRPr lang="en-US"/>
    </a:defPPr>
    <a:lvl1pPr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1pPr>
    <a:lvl2pPr marL="366713" indent="90488"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2pPr>
    <a:lvl3pPr marL="736600" indent="1778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3pPr>
    <a:lvl4pPr marL="1104900" indent="2667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4pPr>
    <a:lvl5pPr marL="1474788" indent="354013"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9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9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9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9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3978A"/>
    <a:srgbClr val="B6AFA1"/>
    <a:srgbClr val="48382D"/>
    <a:srgbClr val="D74520"/>
    <a:srgbClr val="8B4518"/>
    <a:srgbClr val="FFFFFF"/>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04" y="794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059238"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7" name="Rectangle 3"/>
          <p:cNvSpPr>
            <a:spLocks noGrp="1" noChangeArrowheads="1"/>
          </p:cNvSpPr>
          <p:nvPr>
            <p:ph type="dt" sz="quarter" idx="1"/>
          </p:nvPr>
        </p:nvSpPr>
        <p:spPr bwMode="auto">
          <a:xfrm>
            <a:off x="5278438" y="0"/>
            <a:ext cx="4056062"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1268" name="Rectangle 4"/>
          <p:cNvSpPr>
            <a:spLocks noGrp="1" noChangeArrowheads="1"/>
          </p:cNvSpPr>
          <p:nvPr>
            <p:ph type="ftr" sz="quarter" idx="2"/>
          </p:nvPr>
        </p:nvSpPr>
        <p:spPr bwMode="auto">
          <a:xfrm>
            <a:off x="0" y="6669088"/>
            <a:ext cx="4059238"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9" name="Rectangle 5"/>
          <p:cNvSpPr>
            <a:spLocks noGrp="1" noChangeArrowheads="1"/>
          </p:cNvSpPr>
          <p:nvPr>
            <p:ph type="sldNum" sz="quarter" idx="3"/>
          </p:nvPr>
        </p:nvSpPr>
        <p:spPr bwMode="auto">
          <a:xfrm>
            <a:off x="5278438" y="6669088"/>
            <a:ext cx="4056062"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r">
              <a:defRPr sz="1200">
                <a:cs typeface="+mn-cs"/>
              </a:defRPr>
            </a:lvl1pPr>
          </a:lstStyle>
          <a:p>
            <a:pPr>
              <a:defRPr/>
            </a:pPr>
            <a:fld id="{32AA7284-BCDA-AB47-A70E-9243328718EC}" type="slidenum">
              <a:rPr lang="en-US"/>
              <a:pPr>
                <a:defRPr/>
              </a:pPr>
              <a:t>‹#›</a:t>
            </a:fld>
            <a:endParaRPr lang="en-US"/>
          </a:p>
        </p:txBody>
      </p:sp>
    </p:spTree>
    <p:extLst>
      <p:ext uri="{BB962C8B-B14F-4D97-AF65-F5344CB8AC3E}">
        <p14:creationId xmlns:p14="http://schemas.microsoft.com/office/powerpoint/2010/main" val="11772964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0"/>
          <p:cNvSpPr>
            <a:spLocks noGrp="1"/>
          </p:cNvSpPr>
          <p:nvPr>
            <p:ph type="pic" sz="quarter" idx="10"/>
          </p:nvPr>
        </p:nvSpPr>
        <p:spPr>
          <a:xfrm>
            <a:off x="11658600" y="12115800"/>
            <a:ext cx="9448800" cy="70866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5" name="Picture Placeholder 10"/>
          <p:cNvSpPr>
            <a:spLocks noGrp="1"/>
          </p:cNvSpPr>
          <p:nvPr>
            <p:ph type="pic" sz="quarter" idx="11"/>
          </p:nvPr>
        </p:nvSpPr>
        <p:spPr>
          <a:xfrm>
            <a:off x="11658600" y="20802600"/>
            <a:ext cx="9448800" cy="14249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6" name="Picture Placeholder 10"/>
          <p:cNvSpPr>
            <a:spLocks noGrp="1"/>
          </p:cNvSpPr>
          <p:nvPr>
            <p:ph type="pic" sz="quarter" idx="12"/>
          </p:nvPr>
        </p:nvSpPr>
        <p:spPr>
          <a:xfrm>
            <a:off x="22098000" y="12115800"/>
            <a:ext cx="9448800" cy="9296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290387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636" y="10240433"/>
            <a:ext cx="29625131" cy="2896658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D75A0EC5-D054-9B44-826F-350684306FDA}" type="slidenum">
              <a:rPr lang="en-US"/>
              <a:pPr>
                <a:defRPr/>
              </a:pPr>
              <a:t>‹#›</a:t>
            </a:fld>
            <a:endParaRPr lang="en-US"/>
          </a:p>
        </p:txBody>
      </p:sp>
    </p:spTree>
    <p:extLst>
      <p:ext uri="{BB962C8B-B14F-4D97-AF65-F5344CB8AC3E}">
        <p14:creationId xmlns:p14="http://schemas.microsoft.com/office/powerpoint/2010/main" val="365868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7B5EA90-1E56-FC47-BAEC-181E1C652630}" type="slidenum">
              <a:rPr lang="en-US"/>
              <a:pPr>
                <a:defRPr/>
              </a:pPr>
              <a:t>‹#›</a:t>
            </a:fld>
            <a:endParaRPr lang="en-US"/>
          </a:p>
        </p:txBody>
      </p:sp>
    </p:spTree>
    <p:extLst>
      <p:ext uri="{BB962C8B-B14F-4D97-AF65-F5344CB8AC3E}">
        <p14:creationId xmlns:p14="http://schemas.microsoft.com/office/powerpoint/2010/main" val="42839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636" y="10240433"/>
            <a:ext cx="29625131" cy="2896658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9DBC6257-A5B6-F245-B8AA-59E1BDEF3973}" type="slidenum">
              <a:rPr lang="en-US"/>
              <a:pPr>
                <a:defRPr/>
              </a:pPr>
              <a:t>‹#›</a:t>
            </a:fld>
            <a:endParaRPr lang="en-US"/>
          </a:p>
        </p:txBody>
      </p:sp>
    </p:spTree>
    <p:extLst>
      <p:ext uri="{BB962C8B-B14F-4D97-AF65-F5344CB8AC3E}">
        <p14:creationId xmlns:p14="http://schemas.microsoft.com/office/powerpoint/2010/main" val="134399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75"/>
            <a:ext cx="27980640" cy="9601197"/>
          </a:xfrm>
          <a:prstGeom prst="rect">
            <a:avLst/>
          </a:prstGeo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545955B-B562-8541-B9DE-44E5A2123995}" type="slidenum">
              <a:rPr lang="en-US"/>
              <a:pPr>
                <a:defRPr/>
              </a:pPr>
              <a:t>‹#›</a:t>
            </a:fld>
            <a:endParaRPr lang="en-US"/>
          </a:p>
        </p:txBody>
      </p:sp>
    </p:spTree>
    <p:extLst>
      <p:ext uri="{BB962C8B-B14F-4D97-AF65-F5344CB8AC3E}">
        <p14:creationId xmlns:p14="http://schemas.microsoft.com/office/powerpoint/2010/main" val="345931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C6F00BDD-71F2-8F43-8FEB-3C71DD476F22}" type="slidenum">
              <a:rPr lang="en-US"/>
              <a:pPr>
                <a:defRPr/>
              </a:pPr>
              <a:t>‹#›</a:t>
            </a:fld>
            <a:endParaRPr lang="en-US"/>
          </a:p>
        </p:txBody>
      </p:sp>
    </p:spTree>
    <p:extLst>
      <p:ext uri="{BB962C8B-B14F-4D97-AF65-F5344CB8AC3E}">
        <p14:creationId xmlns:p14="http://schemas.microsoft.com/office/powerpoint/2010/main" val="1053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2" y="13919201"/>
            <a:ext cx="14544677"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9824724"/>
            <a:ext cx="14550390"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5" y="13919201"/>
            <a:ext cx="14550390"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8"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9"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35F36E82-84C4-DE43-AF2D-106A49726840}" type="slidenum">
              <a:rPr lang="en-US"/>
              <a:pPr>
                <a:defRPr/>
              </a:pPr>
              <a:t>‹#›</a:t>
            </a:fld>
            <a:endParaRPr lang="en-US"/>
          </a:p>
        </p:txBody>
      </p:sp>
    </p:spTree>
    <p:extLst>
      <p:ext uri="{BB962C8B-B14F-4D97-AF65-F5344CB8AC3E}">
        <p14:creationId xmlns:p14="http://schemas.microsoft.com/office/powerpoint/2010/main" val="39281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4"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5"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ED14A88C-498B-CE42-80F7-DB2A1DF7EC13}" type="slidenum">
              <a:rPr lang="en-US"/>
              <a:pPr>
                <a:defRPr/>
              </a:pPr>
              <a:t>‹#›</a:t>
            </a:fld>
            <a:endParaRPr lang="en-US"/>
          </a:p>
        </p:txBody>
      </p:sp>
    </p:spTree>
    <p:extLst>
      <p:ext uri="{BB962C8B-B14F-4D97-AF65-F5344CB8AC3E}">
        <p14:creationId xmlns:p14="http://schemas.microsoft.com/office/powerpoint/2010/main" val="100243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3"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4"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896FF97-CDE0-064C-B9E0-479051FA3E37}" type="slidenum">
              <a:rPr lang="en-US"/>
              <a:pPr>
                <a:defRPr/>
              </a:pPr>
              <a:t>‹#›</a:t>
            </a:fld>
            <a:endParaRPr lang="en-US"/>
          </a:p>
        </p:txBody>
      </p:sp>
    </p:spTree>
    <p:extLst>
      <p:ext uri="{BB962C8B-B14F-4D97-AF65-F5344CB8AC3E}">
        <p14:creationId xmlns:p14="http://schemas.microsoft.com/office/powerpoint/2010/main" val="3434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7" y="1747520"/>
            <a:ext cx="10829927" cy="743712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32"/>
            <a:ext cx="18402300" cy="37459923"/>
          </a:xfrm>
          <a:prstGeom prst="rect">
            <a:avLst/>
          </a:prstGeo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7" y="9184652"/>
            <a:ext cx="10829927" cy="30022803"/>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5F2A2825-0E95-3049-A9C2-CF278210A758}" type="slidenum">
              <a:rPr lang="en-US"/>
              <a:pPr>
                <a:defRPr/>
              </a:pPr>
              <a:t>‹#›</a:t>
            </a:fld>
            <a:endParaRPr lang="en-US"/>
          </a:p>
        </p:txBody>
      </p:sp>
    </p:spTree>
    <p:extLst>
      <p:ext uri="{BB962C8B-B14F-4D97-AF65-F5344CB8AC3E}">
        <p14:creationId xmlns:p14="http://schemas.microsoft.com/office/powerpoint/2010/main" val="28657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6452237" y="34350964"/>
            <a:ext cx="19751040" cy="5151117"/>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13620331-BF70-674B-80C5-F83399D9FB92}" type="slidenum">
              <a:rPr lang="en-US"/>
              <a:pPr>
                <a:defRPr/>
              </a:pPr>
              <a:t>‹#›</a:t>
            </a:fld>
            <a:endParaRPr lang="en-US"/>
          </a:p>
        </p:txBody>
      </p:sp>
    </p:spTree>
    <p:extLst>
      <p:ext uri="{BB962C8B-B14F-4D97-AF65-F5344CB8AC3E}">
        <p14:creationId xmlns:p14="http://schemas.microsoft.com/office/powerpoint/2010/main" val="3931062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11113" y="-109538"/>
            <a:ext cx="32929513" cy="4400073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v</a:t>
            </a:r>
          </a:p>
        </p:txBody>
      </p:sp>
      <p:sp>
        <p:nvSpPr>
          <p:cNvPr id="8" name="Rectangle 7"/>
          <p:cNvSpPr/>
          <p:nvPr/>
        </p:nvSpPr>
        <p:spPr>
          <a:xfrm>
            <a:off x="571500" y="37693600"/>
            <a:ext cx="31832550" cy="5588000"/>
          </a:xfrm>
          <a:prstGeom prst="rect">
            <a:avLst/>
          </a:prstGeom>
          <a:solidFill>
            <a:srgbClr val="B6AFA1">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628650" y="533400"/>
            <a:ext cx="31718250" cy="42748200"/>
          </a:xfrm>
          <a:prstGeom prst="rect">
            <a:avLst/>
          </a:prstGeom>
          <a:noFill/>
          <a:ln w="190500">
            <a:solidFill>
              <a:srgbClr val="93978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9"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7317700" y="39395400"/>
            <a:ext cx="54483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defTabSz="4384675" rtl="0" eaLnBrk="1" fontAlgn="base" hangingPunct="1">
        <a:spcBef>
          <a:spcPct val="0"/>
        </a:spcBef>
        <a:spcAft>
          <a:spcPct val="0"/>
        </a:spcAft>
        <a:defRPr sz="21100" kern="1200">
          <a:solidFill>
            <a:schemeClr val="tx1"/>
          </a:solidFill>
          <a:latin typeface="+mj-lt"/>
          <a:ea typeface="ＭＳ Ｐゴシック" charset="0"/>
          <a:cs typeface="ＭＳ Ｐゴシック" charset="0"/>
        </a:defRPr>
      </a:lvl1pPr>
      <a:lvl2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2pPr>
      <a:lvl3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3pPr>
      <a:lvl4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4pPr>
      <a:lvl5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5pPr>
      <a:lvl6pPr marL="369235" algn="ctr" defTabSz="4385945" rtl="0" eaLnBrk="1" fontAlgn="base" hangingPunct="1">
        <a:spcBef>
          <a:spcPct val="0"/>
        </a:spcBef>
        <a:spcAft>
          <a:spcPct val="0"/>
        </a:spcAft>
        <a:defRPr sz="21100">
          <a:solidFill>
            <a:schemeClr val="tx1"/>
          </a:solidFill>
          <a:latin typeface="Calibri" pitchFamily="34" charset="0"/>
        </a:defRPr>
      </a:lvl6pPr>
      <a:lvl7pPr marL="738469" algn="ctr" defTabSz="4385945" rtl="0" eaLnBrk="1" fontAlgn="base" hangingPunct="1">
        <a:spcBef>
          <a:spcPct val="0"/>
        </a:spcBef>
        <a:spcAft>
          <a:spcPct val="0"/>
        </a:spcAft>
        <a:defRPr sz="21100">
          <a:solidFill>
            <a:schemeClr val="tx1"/>
          </a:solidFill>
          <a:latin typeface="Calibri" pitchFamily="34" charset="0"/>
        </a:defRPr>
      </a:lvl7pPr>
      <a:lvl8pPr marL="1107704" algn="ctr" defTabSz="4385945" rtl="0" eaLnBrk="1" fontAlgn="base" hangingPunct="1">
        <a:spcBef>
          <a:spcPct val="0"/>
        </a:spcBef>
        <a:spcAft>
          <a:spcPct val="0"/>
        </a:spcAft>
        <a:defRPr sz="21100">
          <a:solidFill>
            <a:schemeClr val="tx1"/>
          </a:solidFill>
          <a:latin typeface="Calibri" pitchFamily="34" charset="0"/>
        </a:defRPr>
      </a:lvl8pPr>
      <a:lvl9pPr marL="1476939" algn="ctr" defTabSz="4385945" rtl="0" eaLnBrk="1" fontAlgn="base" hangingPunct="1">
        <a:spcBef>
          <a:spcPct val="0"/>
        </a:spcBef>
        <a:spcAft>
          <a:spcPct val="0"/>
        </a:spcAft>
        <a:defRPr sz="21100">
          <a:solidFill>
            <a:schemeClr val="tx1"/>
          </a:solidFill>
          <a:latin typeface="Calibri" pitchFamily="34" charset="0"/>
        </a:defRPr>
      </a:lvl9pPr>
    </p:titleStyle>
    <p:bodyStyle>
      <a:lvl1pPr marL="1644650" indent="-1644650" algn="l" defTabSz="4384675" rtl="0" eaLnBrk="1" fontAlgn="base" hangingPunct="1">
        <a:spcBef>
          <a:spcPct val="20000"/>
        </a:spcBef>
        <a:spcAft>
          <a:spcPct val="0"/>
        </a:spcAft>
        <a:buFont typeface="Arial" charset="0"/>
        <a:buChar char="•"/>
        <a:defRPr sz="15300" kern="1200">
          <a:solidFill>
            <a:schemeClr val="tx1"/>
          </a:solidFill>
          <a:latin typeface="+mn-lt"/>
          <a:ea typeface="ＭＳ Ｐゴシック" charset="0"/>
          <a:cs typeface="ＭＳ Ｐゴシック" charset="0"/>
        </a:defRPr>
      </a:lvl1pPr>
      <a:lvl2pPr marL="3563938" indent="-1370013" algn="l" defTabSz="4384675" rtl="0" eaLnBrk="1" fontAlgn="base" hangingPunct="1">
        <a:spcBef>
          <a:spcPct val="20000"/>
        </a:spcBef>
        <a:spcAft>
          <a:spcPct val="0"/>
        </a:spcAft>
        <a:buFont typeface="Arial" charset="0"/>
        <a:buChar char="–"/>
        <a:defRPr sz="13400" kern="1200">
          <a:solidFill>
            <a:schemeClr val="tx1"/>
          </a:solidFill>
          <a:latin typeface="+mn-lt"/>
          <a:ea typeface="ＭＳ Ｐゴシック" charset="0"/>
          <a:cs typeface="+mn-cs"/>
        </a:defRPr>
      </a:lvl2pPr>
      <a:lvl3pPr marL="5483225" indent="-1095375" algn="l" defTabSz="4384675" rtl="0" eaLnBrk="1" fontAlgn="base" hangingPunct="1">
        <a:spcBef>
          <a:spcPct val="20000"/>
        </a:spcBef>
        <a:spcAft>
          <a:spcPct val="0"/>
        </a:spcAft>
        <a:buFont typeface="Arial" charset="0"/>
        <a:buChar char="•"/>
        <a:defRPr sz="11500" kern="1200">
          <a:solidFill>
            <a:schemeClr val="tx1"/>
          </a:solidFill>
          <a:latin typeface="+mn-lt"/>
          <a:ea typeface="ＭＳ Ｐゴシック" charset="0"/>
          <a:cs typeface="+mn-cs"/>
        </a:defRPr>
      </a:lvl3pPr>
      <a:lvl4pPr marL="7675563"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4pPr>
      <a:lvl5pPr marL="9867900"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www.cs.cmu.edu/~agroce/nfm15.pdf" TargetMode="External"/><Relationship Id="rId6" Type="http://schemas.openxmlformats.org/officeDocument/2006/relationships/hyperlink" Target="http://dl.acm.org/citation.cfm?id=2784769" TargetMode="External"/><Relationship Id="rId7" Type="http://schemas.openxmlformats.org/officeDocument/2006/relationships/hyperlink" Target="https://github.com/flipturnapps/TSTL-Java" TargetMode="External"/><Relationship Id="rId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000"/>
          </a:schemeClr>
        </a:solidFill>
        <a:effectLst/>
      </p:bgPr>
    </p:bg>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1143000" y="3505200"/>
            <a:ext cx="30861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10500" b="1" dirty="0" smtClean="0">
                <a:solidFill>
                  <a:schemeClr val="bg1"/>
                </a:solidFill>
                <a:latin typeface="Soho Std" charset="0"/>
                <a:cs typeface="Soho Std" charset="0"/>
              </a:rPr>
              <a:t>TSTL: Template Scripting Testing Language</a:t>
            </a:r>
            <a:endParaRPr lang="en-US" sz="10500" b="1" dirty="0">
              <a:solidFill>
                <a:schemeClr val="bg1"/>
              </a:solidFill>
              <a:latin typeface="Soho Std" charset="0"/>
              <a:cs typeface="Soho Std" charset="0"/>
            </a:endParaRPr>
          </a:p>
          <a:p>
            <a:pPr eaLnBrk="1" hangingPunct="1"/>
            <a:r>
              <a:rPr lang="en-US" sz="7500" dirty="0" smtClean="0">
                <a:solidFill>
                  <a:srgbClr val="000000"/>
                </a:solidFill>
                <a:latin typeface="LeituraSans-Grot 3" charset="0"/>
                <a:cs typeface="LeituraSans-Grot 3" charset="0"/>
              </a:rPr>
              <a:t>Pranjal Mittal, MS CS Student; Alex </a:t>
            </a:r>
            <a:r>
              <a:rPr lang="en-US" sz="7500" dirty="0" err="1" smtClean="0">
                <a:solidFill>
                  <a:srgbClr val="000000"/>
                </a:solidFill>
                <a:latin typeface="LeituraSans-Grot 3" charset="0"/>
                <a:cs typeface="LeituraSans-Grot 3" charset="0"/>
              </a:rPr>
              <a:t>Groce</a:t>
            </a:r>
            <a:r>
              <a:rPr lang="en-US" sz="7500" dirty="0" smtClean="0">
                <a:solidFill>
                  <a:srgbClr val="000000"/>
                </a:solidFill>
                <a:latin typeface="LeituraSans-Grot 3" charset="0"/>
                <a:cs typeface="LeituraSans-Grot 3" charset="0"/>
              </a:rPr>
              <a:t>, Associate Professor; </a:t>
            </a:r>
            <a:endParaRPr lang="en-US" sz="7500" dirty="0">
              <a:solidFill>
                <a:srgbClr val="000000"/>
              </a:solidFill>
              <a:latin typeface="LeituraSans-Grot 3" charset="0"/>
              <a:cs typeface="LeituraSans-Grot 3" charset="0"/>
            </a:endParaRPr>
          </a:p>
        </p:txBody>
      </p:sp>
      <p:cxnSp>
        <p:nvCxnSpPr>
          <p:cNvPr id="6" name="Straight Connector 5"/>
          <p:cNvCxnSpPr/>
          <p:nvPr/>
        </p:nvCxnSpPr>
        <p:spPr>
          <a:xfrm>
            <a:off x="1257300" y="2743200"/>
            <a:ext cx="30118050" cy="0"/>
          </a:xfrm>
          <a:prstGeom prst="line">
            <a:avLst/>
          </a:prstGeom>
          <a:ln>
            <a:solidFill>
              <a:srgbClr val="93978A"/>
            </a:solidFill>
          </a:ln>
        </p:spPr>
        <p:style>
          <a:lnRef idx="2">
            <a:schemeClr val="accent1"/>
          </a:lnRef>
          <a:fillRef idx="0">
            <a:schemeClr val="accent1"/>
          </a:fillRef>
          <a:effectRef idx="1">
            <a:schemeClr val="accent1"/>
          </a:effectRef>
          <a:fontRef idx="minor">
            <a:schemeClr val="tx1"/>
          </a:fontRef>
        </p:style>
      </p:cxnSp>
      <p:sp>
        <p:nvSpPr>
          <p:cNvPr id="14340" name="TextBox 6"/>
          <p:cNvSpPr txBox="1">
            <a:spLocks noChangeArrowheads="1"/>
          </p:cNvSpPr>
          <p:nvPr/>
        </p:nvSpPr>
        <p:spPr bwMode="auto">
          <a:xfrm>
            <a:off x="1143000" y="1320800"/>
            <a:ext cx="2651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6000" dirty="0" smtClean="0">
                <a:solidFill>
                  <a:srgbClr val="000000"/>
                </a:solidFill>
                <a:latin typeface="LeituraSans-Grot 1" charset="0"/>
                <a:cs typeface="LeituraSans-Grot 1" charset="0"/>
              </a:rPr>
              <a:t>School of Electrical Engineering and Computer Science</a:t>
            </a:r>
            <a:endParaRPr lang="en-US" sz="6000" dirty="0">
              <a:solidFill>
                <a:srgbClr val="000000"/>
              </a:solidFill>
              <a:latin typeface="LeituraSans-Grot 1" charset="0"/>
              <a:cs typeface="LeituraSans-Grot 1" charset="0"/>
            </a:endParaRPr>
          </a:p>
        </p:txBody>
      </p:sp>
      <p:sp>
        <p:nvSpPr>
          <p:cNvPr id="10" name="TextBox 9"/>
          <p:cNvSpPr txBox="1"/>
          <p:nvPr/>
        </p:nvSpPr>
        <p:spPr>
          <a:xfrm>
            <a:off x="1066800" y="8077200"/>
            <a:ext cx="9975850" cy="26591893"/>
          </a:xfrm>
          <a:prstGeom prst="rect">
            <a:avLst/>
          </a:prstGeom>
          <a:noFill/>
        </p:spPr>
        <p:txBody>
          <a:bodyPr>
            <a:spAutoFit/>
          </a:bodyPr>
          <a:lstStyle/>
          <a:p>
            <a:pPr>
              <a:defRPr/>
            </a:pPr>
            <a:r>
              <a:rPr lang="en-US" sz="5400" dirty="0" smtClean="0">
                <a:solidFill>
                  <a:srgbClr val="000000"/>
                </a:solidFill>
                <a:latin typeface="LeituraSans-Grot 3"/>
                <a:cs typeface="LeituraSans-Grot 3"/>
              </a:rPr>
              <a:t>Introduction</a:t>
            </a:r>
          </a:p>
          <a:p>
            <a:pPr>
              <a:defRPr/>
            </a:pPr>
            <a:r>
              <a:rPr lang="en-US" sz="3000" dirty="0" smtClean="0">
                <a:solidFill>
                  <a:srgbClr val="000000"/>
                </a:solidFill>
                <a:latin typeface="LeituraSans-Grot 2"/>
                <a:cs typeface="LeituraSans-Grot 2"/>
              </a:rPr>
              <a:t>Writing </a:t>
            </a:r>
            <a:r>
              <a:rPr lang="en-US" sz="3000" dirty="0">
                <a:solidFill>
                  <a:srgbClr val="000000"/>
                </a:solidFill>
                <a:latin typeface="LeituraSans-Grot 2"/>
                <a:cs typeface="LeituraSans-Grot 2"/>
              </a:rPr>
              <a:t>a test harness </a:t>
            </a:r>
            <a:r>
              <a:rPr lang="en-US" sz="3000" dirty="0" smtClean="0">
                <a:solidFill>
                  <a:srgbClr val="000000"/>
                </a:solidFill>
                <a:latin typeface="LeituraSans-Grot 2"/>
                <a:cs typeface="LeituraSans-Grot 2"/>
              </a:rPr>
              <a:t>is arduous. </a:t>
            </a:r>
            <a:r>
              <a:rPr lang="en-US" sz="3000" dirty="0">
                <a:solidFill>
                  <a:srgbClr val="000000"/>
                </a:solidFill>
                <a:latin typeface="LeituraSans-Grot 2"/>
                <a:cs typeface="LeituraSans-Grot 2"/>
              </a:rPr>
              <a:t>The lack of tools for automated testing is an obstacle to adopting effective automated test generation methods, including random testing. TSTL is a domain-specific language for testing, written in Python, &amp; allowing embedded Python code, that makes it easy to produce test harnesses, usable with many different test generation methods </a:t>
            </a:r>
            <a:r>
              <a:rPr lang="en-US" sz="3000" dirty="0" smtClean="0">
                <a:solidFill>
                  <a:srgbClr val="000000"/>
                </a:solidFill>
                <a:latin typeface="LeituraSans-Grot 2"/>
                <a:cs typeface="LeituraSans-Grot 2"/>
              </a:rPr>
              <a:t>and tools.</a:t>
            </a:r>
          </a:p>
          <a:p>
            <a:pPr>
              <a:defRPr/>
            </a:pPr>
            <a:endParaRPr lang="en-US" sz="3000" dirty="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Problem</a:t>
            </a:r>
          </a:p>
          <a:p>
            <a:pPr>
              <a:defRPr/>
            </a:pPr>
            <a:r>
              <a:rPr lang="en-US" sz="3000" dirty="0">
                <a:solidFill>
                  <a:srgbClr val="000000"/>
                </a:solidFill>
                <a:latin typeface="LeituraSans-Grot 2"/>
                <a:cs typeface="LeituraSans-Grot 2"/>
              </a:rPr>
              <a:t>Automated testing often requires a user to write a test harness —- essentially a program that defines (or generates) the set of valid tests for the Software Under Test (SUT). Such harnesses are common to random testing, many kinds of model checking, and various machine-learning influenced approaches. </a:t>
            </a:r>
            <a:endParaRPr lang="en-US" sz="3000" dirty="0" smtClean="0">
              <a:solidFill>
                <a:srgbClr val="000000"/>
              </a:solidFill>
              <a:latin typeface="LeituraSans-Grot 2"/>
              <a:cs typeface="LeituraSans-Grot 2"/>
            </a:endParaRPr>
          </a:p>
          <a:p>
            <a:pPr>
              <a:defRPr/>
            </a:pPr>
            <a:endParaRPr lang="en-US" sz="3000" dirty="0">
              <a:solidFill>
                <a:srgbClr val="000000"/>
              </a:solidFill>
              <a:latin typeface="LeituraSans-Grot 2"/>
              <a:cs typeface="LeituraSans-Grot 2"/>
            </a:endParaRPr>
          </a:p>
          <a:p>
            <a:pPr>
              <a:defRPr/>
            </a:pPr>
            <a:r>
              <a:rPr lang="en-US" sz="3000" dirty="0" smtClean="0">
                <a:solidFill>
                  <a:srgbClr val="000000"/>
                </a:solidFill>
                <a:latin typeface="LeituraSans-Grot 2"/>
                <a:cs typeface="LeituraSans-Grot 2"/>
              </a:rPr>
              <a:t>Unfortunately</a:t>
            </a:r>
            <a:r>
              <a:rPr lang="en-US" sz="3000" dirty="0">
                <a:solidFill>
                  <a:srgbClr val="000000"/>
                </a:solidFill>
                <a:latin typeface="LeituraSans-Grot 2"/>
                <a:cs typeface="LeituraSans-Grot 2"/>
              </a:rPr>
              <a:t>, these harnesses themselves are complex software artifacts and it is all too easy to spend valuable testing time hunting down bugs in the test harness and not the System Under Test. Harness code is often highly repetitive (choosing between a set of available API calls to make, and assigning values to parameters in those calls, for example) and is almost always tightly coupled to one particular test generation method</a:t>
            </a:r>
            <a:r>
              <a:rPr lang="en-US" sz="3000" dirty="0" smtClean="0">
                <a:solidFill>
                  <a:srgbClr val="000000"/>
                </a:solidFill>
                <a:latin typeface="LeituraSans-Grot 2"/>
                <a:cs typeface="LeituraSans-Grot 2"/>
              </a:rPr>
              <a:t>.</a:t>
            </a:r>
          </a:p>
          <a:p>
            <a:pPr>
              <a:defRPr/>
            </a:pPr>
            <a:endParaRPr lang="en-US" sz="3000" dirty="0" smtClean="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Solving the problem: TSTL</a:t>
            </a:r>
          </a:p>
          <a:p>
            <a:pPr>
              <a:defRPr/>
            </a:pPr>
            <a:r>
              <a:rPr lang="en-US" sz="3000" dirty="0" smtClean="0">
                <a:solidFill>
                  <a:srgbClr val="000000"/>
                </a:solidFill>
                <a:latin typeface="LeituraSans-Grot 2"/>
                <a:cs typeface="LeituraSans-Grot 2"/>
              </a:rPr>
              <a:t>TSTL is a </a:t>
            </a:r>
            <a:r>
              <a:rPr lang="en-US" sz="3000" dirty="0">
                <a:solidFill>
                  <a:srgbClr val="000000"/>
                </a:solidFill>
                <a:latin typeface="LeituraSans-Grot 2"/>
                <a:cs typeface="LeituraSans-Grot 2"/>
              </a:rPr>
              <a:t>language written in Python, embedding Python, intended to make these testing difficulties less onerous and decouple testing technology from the System Under Test. This will enable reuse of advanced testing techniques and tools without rewriting test </a:t>
            </a:r>
            <a:r>
              <a:rPr lang="en-US" sz="3000" dirty="0" smtClean="0">
                <a:solidFill>
                  <a:srgbClr val="000000"/>
                </a:solidFill>
                <a:latin typeface="LeituraSans-Grot 2"/>
                <a:cs typeface="LeituraSans-Grot 2"/>
              </a:rPr>
              <a:t>harnesses.</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a:t>
            </a:r>
            <a:r>
              <a:rPr lang="en-US" sz="3000" b="1" dirty="0" smtClean="0">
                <a:solidFill>
                  <a:srgbClr val="000000"/>
                </a:solidFill>
                <a:latin typeface="LeituraSans-Grot 2"/>
                <a:cs typeface="LeituraSans-Grot 2"/>
              </a:rPr>
              <a:t>Declarative): </a:t>
            </a:r>
            <a:r>
              <a:rPr lang="en-US" sz="3000" dirty="0" smtClean="0">
                <a:solidFill>
                  <a:srgbClr val="000000"/>
                </a:solidFill>
                <a:latin typeface="LeituraSans-Grot 2"/>
                <a:cs typeface="LeituraSans-Grot 2"/>
              </a:rPr>
              <a:t>TSTL </a:t>
            </a:r>
            <a:r>
              <a:rPr lang="en-US" sz="3000" dirty="0">
                <a:solidFill>
                  <a:srgbClr val="000000"/>
                </a:solidFill>
                <a:latin typeface="LeituraSans-Grot 2"/>
                <a:cs typeface="LeituraSans-Grot 2"/>
              </a:rPr>
              <a:t>allows a system under </a:t>
            </a:r>
            <a:r>
              <a:rPr lang="en-US" sz="3000" dirty="0" smtClean="0">
                <a:solidFill>
                  <a:srgbClr val="000000"/>
                </a:solidFill>
                <a:latin typeface="LeituraSans-Grot 2"/>
                <a:cs typeface="LeituraSans-Grot 2"/>
              </a:rPr>
              <a:t>test </a:t>
            </a:r>
            <a:r>
              <a:rPr lang="en-US" sz="3000" dirty="0">
                <a:solidFill>
                  <a:srgbClr val="000000"/>
                </a:solidFill>
                <a:latin typeface="LeituraSans-Grot 2"/>
                <a:cs typeface="LeituraSans-Grot 2"/>
              </a:rPr>
              <a:t>to be defined in declarative style</a:t>
            </a:r>
            <a:r>
              <a:rPr lang="en-US" sz="3000" dirty="0" smtClean="0">
                <a:solidFill>
                  <a:srgbClr val="000000"/>
                </a:solidFill>
                <a:latin typeface="LeituraSans-Grot 2"/>
                <a:cs typeface="LeituraSans-Grot 2"/>
              </a:rPr>
              <a:t>, with few lines of code </a:t>
            </a:r>
            <a:r>
              <a:rPr lang="en-US" sz="3000" dirty="0">
                <a:solidFill>
                  <a:srgbClr val="000000"/>
                </a:solidFill>
                <a:latin typeface="LeituraSans-Grot 2"/>
                <a:cs typeface="LeituraSans-Grot 2"/>
              </a:rPr>
              <a:t>in files with a .</a:t>
            </a:r>
            <a:r>
              <a:rPr lang="en-US" sz="3000" dirty="0" err="1">
                <a:solidFill>
                  <a:srgbClr val="000000"/>
                </a:solidFill>
                <a:latin typeface="LeituraSans-Grot 2"/>
                <a:cs typeface="LeituraSans-Grot 2"/>
              </a:rPr>
              <a:t>tstl</a:t>
            </a:r>
            <a:r>
              <a:rPr lang="en-US" sz="3000" dirty="0">
                <a:solidFill>
                  <a:srgbClr val="000000"/>
                </a:solidFill>
                <a:latin typeface="LeituraSans-Grot 2"/>
                <a:cs typeface="LeituraSans-Grot 2"/>
              </a:rPr>
              <a:t> </a:t>
            </a:r>
            <a:r>
              <a:rPr lang="en-US" sz="3000" dirty="0" smtClean="0">
                <a:solidFill>
                  <a:srgbClr val="000000"/>
                </a:solidFill>
                <a:latin typeface="LeituraSans-Grot 2"/>
                <a:cs typeface="LeituraSans-Grot 2"/>
              </a:rPr>
              <a:t>extension</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a.k.a</a:t>
            </a:r>
            <a:r>
              <a:rPr lang="en-US" sz="3000" dirty="0" smtClean="0">
                <a:solidFill>
                  <a:srgbClr val="000000"/>
                </a:solidFill>
                <a:latin typeface="LeituraSans-Grot 2"/>
                <a:cs typeface="LeituraSans-Grot 2"/>
              </a:rPr>
              <a:t> ACT files.</a:t>
            </a:r>
          </a:p>
          <a:p>
            <a:pP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TSTL Compiler</a:t>
            </a:r>
            <a:r>
              <a:rPr lang="en-US" sz="3000" dirty="0" smtClean="0">
                <a:solidFill>
                  <a:srgbClr val="000000"/>
                </a:solidFill>
                <a:latin typeface="LeituraSans-Grot 2"/>
                <a:cs typeface="LeituraSans-Grot 2"/>
              </a:rPr>
              <a:t>: Complies </a:t>
            </a:r>
            <a:r>
              <a:rPr lang="en-US" sz="3000" dirty="0">
                <a:solidFill>
                  <a:srgbClr val="000000"/>
                </a:solidFill>
                <a:latin typeface="LeituraSans-Grot 2"/>
                <a:cs typeface="LeituraSans-Grot 2"/>
              </a:rPr>
              <a:t>this .</a:t>
            </a:r>
            <a:r>
              <a:rPr lang="en-US" sz="3000" dirty="0" err="1">
                <a:solidFill>
                  <a:srgbClr val="000000"/>
                </a:solidFill>
                <a:latin typeface="LeituraSans-Grot 2"/>
                <a:cs typeface="LeituraSans-Grot 2"/>
              </a:rPr>
              <a:t>tstl</a:t>
            </a:r>
            <a:r>
              <a:rPr lang="en-US" sz="3000" dirty="0">
                <a:solidFill>
                  <a:srgbClr val="000000"/>
                </a:solidFill>
                <a:latin typeface="LeituraSans-Grot 2"/>
                <a:cs typeface="LeituraSans-Grot 2"/>
              </a:rPr>
              <a:t> file and generates a </a:t>
            </a:r>
            <a:r>
              <a:rPr lang="en-US" sz="3000" dirty="0" smtClean="0">
                <a:solidFill>
                  <a:srgbClr val="000000"/>
                </a:solidFill>
                <a:latin typeface="LeituraSans-Grot 2"/>
                <a:cs typeface="LeituraSans-Grot 2"/>
              </a:rPr>
              <a:t>python harness (there is java version too) </a:t>
            </a:r>
            <a:r>
              <a:rPr lang="en-US" sz="3000" dirty="0">
                <a:solidFill>
                  <a:srgbClr val="000000"/>
                </a:solidFill>
                <a:latin typeface="LeituraSans-Grot 2"/>
                <a:cs typeface="LeituraSans-Grot 2"/>
              </a:rPr>
              <a:t>in the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a:t>
            </a:r>
            <a:r>
              <a:rPr lang="en-US" sz="3000" dirty="0" smtClean="0">
                <a:solidFill>
                  <a:srgbClr val="000000"/>
                </a:solidFill>
                <a:latin typeface="LeituraSans-Grot 2"/>
                <a:cs typeface="LeituraSans-Grot 2"/>
              </a:rPr>
              <a:t>file. Essentially transforms set </a:t>
            </a:r>
            <a:r>
              <a:rPr lang="en-US" sz="3000" dirty="0">
                <a:solidFill>
                  <a:srgbClr val="000000"/>
                </a:solidFill>
                <a:latin typeface="LeituraSans-Grot 2"/>
                <a:cs typeface="LeituraSans-Grot 2"/>
              </a:rPr>
              <a:t>of valid </a:t>
            </a:r>
            <a:r>
              <a:rPr lang="en-US" sz="3000" dirty="0" smtClean="0">
                <a:solidFill>
                  <a:srgbClr val="000000"/>
                </a:solidFill>
                <a:latin typeface="LeituraSans-Grot 2"/>
                <a:cs typeface="LeituraSans-Grot 2"/>
              </a:rPr>
              <a:t>tests/properties/input pools defined in &lt;system&gt;.</a:t>
            </a:r>
            <a:r>
              <a:rPr lang="en-US" sz="3000" dirty="0" err="1" smtClean="0">
                <a:solidFill>
                  <a:srgbClr val="000000"/>
                </a:solidFill>
                <a:latin typeface="LeituraSans-Grot 2"/>
                <a:cs typeface="LeituraSans-Grot 2"/>
              </a:rPr>
              <a:t>tstl</a:t>
            </a:r>
            <a:r>
              <a:rPr lang="en-US" sz="3000" dirty="0" smtClean="0">
                <a:solidFill>
                  <a:srgbClr val="000000"/>
                </a:solidFill>
                <a:latin typeface="LeituraSans-Grot 2"/>
                <a:cs typeface="LeituraSans-Grot 2"/>
              </a:rPr>
              <a:t> file </a:t>
            </a:r>
            <a:r>
              <a:rPr lang="en-US" sz="3000" dirty="0">
                <a:solidFill>
                  <a:srgbClr val="000000"/>
                </a:solidFill>
                <a:latin typeface="LeituraSans-Grot 2"/>
                <a:cs typeface="LeituraSans-Grot 2"/>
              </a:rPr>
              <a:t>into a graph to explore by choosing valid actions</a:t>
            </a:r>
            <a:r>
              <a:rPr lang="en-US" sz="3000" dirty="0" smtClean="0">
                <a:solidFill>
                  <a:srgbClr val="000000"/>
                </a:solidFill>
                <a:latin typeface="LeituraSans-Grot 2"/>
                <a:cs typeface="LeituraSans-Grot 2"/>
              </a:rPr>
              <a:t>.</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(Compiled)</a:t>
            </a:r>
            <a:r>
              <a:rPr lang="en-US" sz="3000" dirty="0" smtClean="0">
                <a:solidFill>
                  <a:srgbClr val="000000"/>
                </a:solidFill>
                <a:latin typeface="LeituraSans-Grot 2"/>
                <a:cs typeface="LeituraSans-Grot 2"/>
              </a:rPr>
              <a:t>: The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t>
            </a:r>
            <a:r>
              <a:rPr lang="en-US" sz="3000" dirty="0">
                <a:solidFill>
                  <a:srgbClr val="000000"/>
                </a:solidFill>
                <a:latin typeface="LeituraSans-Grot 2"/>
                <a:cs typeface="LeituraSans-Grot 2"/>
              </a:rPr>
              <a:t>file is a TSTL-generated Python interface for testing that can be tested by any Python test generator that uses its interface to choose actions, restart tests, and check properties</a:t>
            </a:r>
            <a:r>
              <a:rPr lang="en-US" sz="3000" dirty="0" smtClean="0">
                <a:solidFill>
                  <a:srgbClr val="000000"/>
                </a:solidFill>
                <a:latin typeface="LeituraSans-Grot 2"/>
                <a:cs typeface="LeituraSans-Grot 2"/>
              </a:rPr>
              <a:t>.</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a:solidFill>
                  <a:srgbClr val="000000"/>
                </a:solidFill>
                <a:latin typeface="LeituraSans-Grot 2"/>
                <a:cs typeface="LeituraSans-Grot 2"/>
              </a:rPr>
              <a:t>Generators</a:t>
            </a:r>
            <a:r>
              <a:rPr lang="en-US" sz="3000" dirty="0">
                <a:solidFill>
                  <a:srgbClr val="000000"/>
                </a:solidFill>
                <a:latin typeface="LeituraSans-Grot 2"/>
                <a:cs typeface="LeituraSans-Grot 2"/>
              </a:rPr>
              <a:t> are tools for generating tests for any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Generators distributed with TSTL include a heavily-developed random testing tool, and simple BFS and DFS based explicit-state model checkers.</a:t>
            </a:r>
          </a:p>
          <a:p>
            <a:pPr marL="571500" indent="-571500">
              <a:buFont typeface="Arial"/>
              <a:buChar char="•"/>
              <a:defRPr/>
            </a:pPr>
            <a:endParaRPr lang="en-US" sz="3000" dirty="0">
              <a:solidFill>
                <a:srgbClr val="000000"/>
              </a:solidFill>
              <a:latin typeface="LeituraSans-Grot 2"/>
              <a:cs typeface="LeituraSans-Grot 2"/>
            </a:endParaRPr>
          </a:p>
        </p:txBody>
      </p:sp>
      <p:sp>
        <p:nvSpPr>
          <p:cNvPr id="40" name="TextBox 39"/>
          <p:cNvSpPr txBox="1"/>
          <p:nvPr/>
        </p:nvSpPr>
        <p:spPr>
          <a:xfrm>
            <a:off x="21793200" y="18745200"/>
            <a:ext cx="9975850" cy="4770537"/>
          </a:xfrm>
          <a:prstGeom prst="rect">
            <a:avLst/>
          </a:prstGeom>
          <a:noFill/>
        </p:spPr>
        <p:txBody>
          <a:bodyPr>
            <a:spAutoFit/>
          </a:bodyPr>
          <a:lstStyle/>
          <a:p>
            <a:pPr>
              <a:defRPr/>
            </a:pPr>
            <a:r>
              <a:rPr lang="en-US" sz="4000" dirty="0" smtClean="0">
                <a:solidFill>
                  <a:srgbClr val="000000"/>
                </a:solidFill>
                <a:latin typeface="LeituraSans-Grot 3"/>
                <a:cs typeface="LeituraSans-Grot 3"/>
              </a:rPr>
              <a:t>Terminology/Features</a:t>
            </a:r>
            <a:endParaRPr lang="en-US" sz="40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TSTL Keywords: pool, </a:t>
            </a:r>
            <a:r>
              <a:rPr lang="en-US" sz="2400" dirty="0" err="1" smtClean="0">
                <a:solidFill>
                  <a:srgbClr val="000000"/>
                </a:solidFill>
                <a:latin typeface="LeituraSans-Grot 2"/>
                <a:cs typeface="LeituraSans-Grot 2"/>
              </a:rPr>
              <a:t>init</a:t>
            </a:r>
            <a:r>
              <a:rPr lang="en-US" sz="2400" dirty="0" smtClean="0">
                <a:solidFill>
                  <a:srgbClr val="000000"/>
                </a:solidFill>
                <a:latin typeface="LeituraSans-Grot 2"/>
                <a:cs typeface="LeituraSans-Grot 2"/>
              </a:rPr>
              <a:t>, log</a:t>
            </a:r>
          </a:p>
          <a:p>
            <a:pPr marL="571500" indent="-571500">
              <a:buFont typeface="Arial"/>
              <a:buChar char="•"/>
              <a:defRPr/>
            </a:pPr>
            <a:r>
              <a:rPr lang="en-US" sz="2400" dirty="0" smtClean="0">
                <a:solidFill>
                  <a:srgbClr val="000000"/>
                </a:solidFill>
                <a:latin typeface="LeituraSans-Grot 2"/>
                <a:cs typeface="LeituraSans-Grot 2"/>
              </a:rPr>
              <a:t>Literal Code: Raw/embedded Python code.</a:t>
            </a:r>
          </a:p>
          <a:p>
            <a:pPr marL="571500" indent="-571500">
              <a:buFont typeface="Arial"/>
              <a:buChar char="•"/>
              <a:defRPr/>
            </a:pPr>
            <a:r>
              <a:rPr lang="en-US" sz="2400" dirty="0" smtClean="0">
                <a:solidFill>
                  <a:srgbClr val="000000"/>
                </a:solidFill>
                <a:latin typeface="LeituraSans-Grot 2"/>
                <a:cs typeface="LeituraSans-Grot 2"/>
              </a:rPr>
              <a:t>Pool Variable: Used to define value pools. A pool variable can take a range of values.</a:t>
            </a:r>
          </a:p>
          <a:p>
            <a:pPr marL="571500" indent="-571500">
              <a:buFont typeface="Arial"/>
              <a:buChar char="•"/>
              <a:defRPr/>
            </a:pPr>
            <a:r>
              <a:rPr lang="en-US" sz="2400" dirty="0" smtClean="0">
                <a:solidFill>
                  <a:srgbClr val="000000"/>
                </a:solidFill>
                <a:latin typeface="LeituraSans-Grot 2"/>
                <a:cs typeface="LeituraSans-Grot 2"/>
              </a:rPr>
              <a:t>Pool Variable with a REF: Used for differential testing.</a:t>
            </a:r>
          </a:p>
          <a:p>
            <a:pPr marL="571500" indent="-571500">
              <a:buFont typeface="Arial"/>
              <a:buChar char="•"/>
              <a:defRPr/>
            </a:pPr>
            <a:r>
              <a:rPr lang="en-US" sz="2400" dirty="0" smtClean="0">
                <a:solidFill>
                  <a:srgbClr val="000000"/>
                </a:solidFill>
                <a:latin typeface="LeituraSans-Grot 2"/>
                <a:cs typeface="LeituraSans-Grot 2"/>
              </a:rPr>
              <a:t>Action Line: Any line where an action is performed. Usually the ones with assignment :=</a:t>
            </a:r>
            <a:r>
              <a:rPr lang="en-US" sz="2400" dirty="0">
                <a:solidFill>
                  <a:srgbClr val="000000"/>
                </a:solidFill>
                <a:latin typeface="LeituraSans-Grot 2"/>
                <a:cs typeface="LeituraSans-Grot 2"/>
              </a:rPr>
              <a:t> </a:t>
            </a:r>
            <a:r>
              <a:rPr lang="en-US" sz="2400" dirty="0" smtClean="0">
                <a:solidFill>
                  <a:srgbClr val="000000"/>
                </a:solidFill>
                <a:latin typeface="LeituraSans-Grot 2"/>
                <a:cs typeface="LeituraSans-Grot 2"/>
              </a:rPr>
              <a:t>or ones where a method of the API is called without assignment.</a:t>
            </a: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Integrated with </a:t>
            </a:r>
            <a:r>
              <a:rPr lang="en-US" sz="2400" dirty="0" err="1" smtClean="0">
                <a:solidFill>
                  <a:srgbClr val="000000"/>
                </a:solidFill>
                <a:latin typeface="LeituraSans-Grot 2"/>
                <a:cs typeface="LeituraSans-Grot 2"/>
              </a:rPr>
              <a:t>coverage.py</a:t>
            </a:r>
            <a:r>
              <a:rPr lang="en-US" sz="2400" dirty="0" smtClean="0">
                <a:solidFill>
                  <a:srgbClr val="000000"/>
                </a:solidFill>
                <a:latin typeface="LeituraSans-Grot 2"/>
                <a:cs typeface="LeituraSans-Grot 2"/>
              </a:rPr>
              <a:t> to show resulting coverage from running a test generator or model checker on the complied SUT</a:t>
            </a:r>
          </a:p>
          <a:p>
            <a:pPr marL="571500" indent="-571500">
              <a:buFont typeface="Arial"/>
              <a:buChar char="•"/>
              <a:defRPr/>
            </a:pPr>
            <a:r>
              <a:rPr lang="en-US" sz="2400" dirty="0">
                <a:solidFill>
                  <a:srgbClr val="000000"/>
                </a:solidFill>
                <a:latin typeface="LeituraSans-Grot 2"/>
                <a:cs typeface="LeituraSans-Grot 2"/>
              </a:rPr>
              <a:t>T</a:t>
            </a:r>
            <a:r>
              <a:rPr lang="en-US" sz="2400" dirty="0" smtClean="0">
                <a:solidFill>
                  <a:srgbClr val="000000"/>
                </a:solidFill>
                <a:latin typeface="LeituraSans-Grot 2"/>
                <a:cs typeface="LeituraSans-Grot 2"/>
              </a:rPr>
              <a:t>ool to generate visual graph of possible action sequence(s).</a:t>
            </a:r>
          </a:p>
        </p:txBody>
      </p:sp>
      <p:sp>
        <p:nvSpPr>
          <p:cNvPr id="14345" name="TextBox 17"/>
          <p:cNvSpPr txBox="1">
            <a:spLocks noChangeArrowheads="1"/>
          </p:cNvSpPr>
          <p:nvPr/>
        </p:nvSpPr>
        <p:spPr bwMode="auto">
          <a:xfrm>
            <a:off x="11430000" y="25831800"/>
            <a:ext cx="9906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dirty="0" smtClean="0">
                <a:solidFill>
                  <a:schemeClr val="bg2"/>
                </a:solidFill>
                <a:latin typeface="LeituraSans-Grot 2" charset="0"/>
                <a:cs typeface="LeituraSans-Grot 2" charset="0"/>
              </a:rPr>
              <a:t>Example: (</a:t>
            </a:r>
            <a:r>
              <a:rPr lang="en-US" sz="2400" dirty="0" err="1" smtClean="0">
                <a:solidFill>
                  <a:schemeClr val="bg2"/>
                </a:solidFill>
                <a:latin typeface="LeituraSans-Grot 2" charset="0"/>
                <a:cs typeface="LeituraSans-Grot 2" charset="0"/>
              </a:rPr>
              <a:t>stack.tstl</a:t>
            </a:r>
            <a:r>
              <a:rPr lang="en-US" sz="2400" dirty="0" smtClean="0">
                <a:solidFill>
                  <a:schemeClr val="bg2"/>
                </a:solidFill>
                <a:latin typeface="LeituraSans-Grot 2" charset="0"/>
                <a:cs typeface="LeituraSans-Grot 2" charset="0"/>
              </a:rPr>
              <a:t>) Declarative TSTL script for testing a stack implementation which can be used with a test generator to generate automated tests for stack API. Stack API contains: __</a:t>
            </a:r>
            <a:r>
              <a:rPr lang="en-US" sz="2400" dirty="0" err="1" smtClean="0">
                <a:solidFill>
                  <a:schemeClr val="bg2"/>
                </a:solidFill>
                <a:latin typeface="LeituraSans-Grot 2" charset="0"/>
                <a:cs typeface="LeituraSans-Grot 2" charset="0"/>
              </a:rPr>
              <a:t>init</a:t>
            </a:r>
            <a:r>
              <a:rPr lang="en-US" sz="2400" dirty="0" smtClean="0">
                <a:solidFill>
                  <a:schemeClr val="bg2"/>
                </a:solidFill>
                <a:latin typeface="LeituraSans-Grot 2" charset="0"/>
                <a:cs typeface="LeituraSans-Grot 2" charset="0"/>
              </a:rPr>
              <a:t>__, __</a:t>
            </a:r>
            <a:r>
              <a:rPr lang="en-US" sz="2400" dirty="0" err="1" smtClean="0">
                <a:solidFill>
                  <a:schemeClr val="bg2"/>
                </a:solidFill>
                <a:latin typeface="LeituraSans-Grot 2" charset="0"/>
                <a:cs typeface="LeituraSans-Grot 2" charset="0"/>
              </a:rPr>
              <a:t>str</a:t>
            </a:r>
            <a:r>
              <a:rPr lang="en-US" sz="2400" dirty="0" smtClean="0">
                <a:solidFill>
                  <a:schemeClr val="bg2"/>
                </a:solidFill>
                <a:latin typeface="LeituraSans-Grot 2" charset="0"/>
                <a:cs typeface="LeituraSans-Grot 2" charset="0"/>
              </a:rPr>
              <a:t>__, push, pop, peek, </a:t>
            </a:r>
            <a:r>
              <a:rPr lang="en-US" sz="2400" dirty="0" err="1" smtClean="0">
                <a:solidFill>
                  <a:schemeClr val="bg2"/>
                </a:solidFill>
                <a:latin typeface="LeituraSans-Grot 2" charset="0"/>
                <a:cs typeface="LeituraSans-Grot 2" charset="0"/>
              </a:rPr>
              <a:t>etc</a:t>
            </a:r>
            <a:r>
              <a:rPr lang="en-US" sz="2400" dirty="0" smtClean="0">
                <a:solidFill>
                  <a:schemeClr val="bg2"/>
                </a:solidFill>
                <a:latin typeface="LeituraSans-Grot 2" charset="0"/>
                <a:cs typeface="LeituraSans-Grot 2" charset="0"/>
              </a:rPr>
              <a:t> methods and size property.</a:t>
            </a:r>
            <a:endParaRPr lang="en-US" sz="2400" dirty="0">
              <a:solidFill>
                <a:schemeClr val="bg2"/>
              </a:solidFill>
              <a:latin typeface="LeituraSans-Grot 2" charset="0"/>
              <a:cs typeface="LeituraSans-Grot 2" charset="0"/>
            </a:endParaRPr>
          </a:p>
        </p:txBody>
      </p:sp>
      <p:sp>
        <p:nvSpPr>
          <p:cNvPr id="24" name="Rectangle 23"/>
          <p:cNvSpPr/>
          <p:nvPr/>
        </p:nvSpPr>
        <p:spPr>
          <a:xfrm>
            <a:off x="1524000" y="39281100"/>
            <a:ext cx="7620000" cy="2705100"/>
          </a:xfrm>
          <a:prstGeom prst="rect">
            <a:avLst/>
          </a:prstGeom>
          <a:solidFill>
            <a:srgbClr val="93978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349" name="TextBox 2"/>
          <p:cNvSpPr txBox="1">
            <a:spLocks noChangeArrowheads="1"/>
          </p:cNvSpPr>
          <p:nvPr/>
        </p:nvSpPr>
        <p:spPr bwMode="auto">
          <a:xfrm>
            <a:off x="1752600" y="39687500"/>
            <a:ext cx="7239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3200" smtClean="0">
                <a:solidFill>
                  <a:srgbClr val="000000"/>
                </a:solidFill>
                <a:latin typeface="LeituraSans-Grot 3" charset="0"/>
                <a:cs typeface="LeituraSans-Grot 3" charset="0"/>
              </a:rPr>
              <a:t>TSTL Team </a:t>
            </a:r>
            <a:r>
              <a:rPr lang="en-US" sz="3200" dirty="0" smtClean="0">
                <a:solidFill>
                  <a:srgbClr val="000000"/>
                </a:solidFill>
                <a:latin typeface="LeituraSans-Grot 3" charset="0"/>
                <a:cs typeface="LeituraSans-Grot 3" charset="0"/>
              </a:rPr>
              <a:t>/ Contributors:</a:t>
            </a:r>
            <a:br>
              <a:rPr lang="en-US" sz="3200" dirty="0" smtClean="0">
                <a:solidFill>
                  <a:srgbClr val="000000"/>
                </a:solidFill>
                <a:latin typeface="LeituraSans-Grot 3" charset="0"/>
                <a:cs typeface="LeituraSans-Grot 3" charset="0"/>
              </a:rPr>
            </a:br>
            <a:r>
              <a:rPr lang="en-US" sz="3200" dirty="0" smtClean="0">
                <a:solidFill>
                  <a:srgbClr val="000000"/>
                </a:solidFill>
                <a:latin typeface="LeituraSans-Grot 3" charset="0"/>
                <a:cs typeface="LeituraSans-Grot 3" charset="0"/>
              </a:rPr>
              <a:t>Alex </a:t>
            </a:r>
            <a:r>
              <a:rPr lang="en-US" sz="3200" dirty="0" err="1" smtClean="0">
                <a:solidFill>
                  <a:srgbClr val="000000"/>
                </a:solidFill>
                <a:latin typeface="LeituraSans-Grot 3" charset="0"/>
                <a:cs typeface="LeituraSans-Grot 3" charset="0"/>
              </a:rPr>
              <a:t>Groce</a:t>
            </a:r>
            <a:r>
              <a:rPr lang="en-US" sz="3200" dirty="0" smtClean="0">
                <a:solidFill>
                  <a:srgbClr val="000000"/>
                </a:solidFill>
                <a:latin typeface="LeituraSans-Grot 3" charset="0"/>
                <a:cs typeface="LeituraSans-Grot 3" charset="0"/>
              </a:rPr>
              <a:t>,  Josie Holmes, Pranjal Mittal, </a:t>
            </a:r>
            <a:r>
              <a:rPr lang="en-US" sz="3200" dirty="0" err="1" smtClean="0">
                <a:solidFill>
                  <a:srgbClr val="000000"/>
                </a:solidFill>
                <a:latin typeface="LeituraSans-Grot 3" charset="0"/>
                <a:cs typeface="LeituraSans-Grot 3" charset="0"/>
              </a:rPr>
              <a:t>Pooria</a:t>
            </a:r>
            <a:r>
              <a:rPr lang="en-US" sz="3200" dirty="0" smtClean="0">
                <a:solidFill>
                  <a:srgbClr val="000000"/>
                </a:solidFill>
                <a:latin typeface="LeituraSans-Grot 3" charset="0"/>
                <a:cs typeface="LeituraSans-Grot 3" charset="0"/>
              </a:rPr>
              <a:t> </a:t>
            </a:r>
            <a:r>
              <a:rPr lang="en-US" sz="3200" dirty="0" err="1" smtClean="0">
                <a:solidFill>
                  <a:srgbClr val="000000"/>
                </a:solidFill>
                <a:latin typeface="LeituraSans-Grot 3" charset="0"/>
                <a:cs typeface="LeituraSans-Grot 3" charset="0"/>
              </a:rPr>
              <a:t>Azimi</a:t>
            </a:r>
            <a:r>
              <a:rPr lang="en-US" sz="3200" dirty="0" smtClean="0">
                <a:solidFill>
                  <a:srgbClr val="000000"/>
                </a:solidFill>
                <a:latin typeface="LeituraSans-Grot 3" charset="0"/>
                <a:cs typeface="LeituraSans-Grot 3" charset="0"/>
              </a:rPr>
              <a:t>, Jervis Pinto, Dr. James O’Brien </a:t>
            </a:r>
            <a:endParaRPr lang="en-US" sz="3200" dirty="0">
              <a:solidFill>
                <a:srgbClr val="000000"/>
              </a:solidFill>
              <a:latin typeface="LeituraSans-Grot 3" charset="0"/>
              <a:cs typeface="LeituraSans-Grot 3" charset="0"/>
            </a:endParaRPr>
          </a:p>
        </p:txBody>
      </p:sp>
      <p:pic>
        <p:nvPicPr>
          <p:cNvPr id="7" name="Picture 6" descr="TSTL Architecture Diagram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8305800"/>
            <a:ext cx="19377185" cy="9296400"/>
          </a:xfrm>
          <a:prstGeom prst="rect">
            <a:avLst/>
          </a:prstGeom>
        </p:spPr>
      </p:pic>
      <p:pic>
        <p:nvPicPr>
          <p:cNvPr id="11" name="Picture 10" descr="Screen Shot 2016-05-12 at 4.38.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400" y="27660600"/>
            <a:ext cx="8458200" cy="9188613"/>
          </a:xfrm>
          <a:prstGeom prst="rect">
            <a:avLst/>
          </a:prstGeom>
        </p:spPr>
      </p:pic>
      <p:sp>
        <p:nvSpPr>
          <p:cNvPr id="12" name="Rectangle 11"/>
          <p:cNvSpPr/>
          <p:nvPr/>
        </p:nvSpPr>
        <p:spPr>
          <a:xfrm>
            <a:off x="11506200" y="18821400"/>
            <a:ext cx="97536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 name="Picture 19" descr="Screen Shot 2016-05-12 at 4.23.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2400" y="18897600"/>
            <a:ext cx="9601200" cy="6443330"/>
          </a:xfrm>
          <a:prstGeom prst="rect">
            <a:avLst/>
          </a:prstGeom>
        </p:spPr>
      </p:pic>
      <p:sp>
        <p:nvSpPr>
          <p:cNvPr id="14" name="TextBox 13"/>
          <p:cNvSpPr txBox="1"/>
          <p:nvPr/>
        </p:nvSpPr>
        <p:spPr>
          <a:xfrm>
            <a:off x="21793200" y="32080200"/>
            <a:ext cx="10058400" cy="4462760"/>
          </a:xfrm>
          <a:prstGeom prst="rect">
            <a:avLst/>
          </a:prstGeom>
          <a:noFill/>
        </p:spPr>
        <p:txBody>
          <a:bodyPr wrap="square">
            <a:spAutoFit/>
          </a:bodyPr>
          <a:lstStyle/>
          <a:p>
            <a:pPr>
              <a:defRPr/>
            </a:pPr>
            <a:r>
              <a:rPr lang="en-US" sz="4400" dirty="0" smtClean="0">
                <a:solidFill>
                  <a:srgbClr val="000000"/>
                </a:solidFill>
                <a:latin typeface="LeituraSans-Grot 3"/>
                <a:cs typeface="LeituraSans-Grot 3"/>
              </a:rPr>
              <a:t>Links</a:t>
            </a:r>
            <a:endParaRPr lang="en-US" sz="2400" dirty="0" smtClean="0">
              <a:solidFill>
                <a:srgbClr val="000000"/>
              </a:solidFill>
              <a:latin typeface="LeituraSans-Grot 2"/>
              <a:cs typeface="LeituraSans-Grot 2"/>
            </a:endParaRPr>
          </a:p>
          <a:p>
            <a:pPr marL="571500" indent="-571500">
              <a:buFont typeface="Arial"/>
              <a:buChar char="•"/>
              <a:defRPr/>
            </a:pPr>
            <a:r>
              <a:rPr lang="en-US" sz="2400" dirty="0" err="1" smtClean="0">
                <a:solidFill>
                  <a:srgbClr val="000000"/>
                </a:solidFill>
                <a:latin typeface="LeituraSans-Grot 2"/>
                <a:cs typeface="LeituraSans-Grot 2"/>
              </a:rPr>
              <a:t>Nasa</a:t>
            </a:r>
            <a:r>
              <a:rPr lang="en-US" sz="2400" dirty="0" smtClean="0">
                <a:solidFill>
                  <a:srgbClr val="000000"/>
                </a:solidFill>
                <a:latin typeface="LeituraSans-Grot 2"/>
                <a:cs typeface="LeituraSans-Grot 2"/>
              </a:rPr>
              <a:t> </a:t>
            </a:r>
            <a:r>
              <a:rPr lang="en-US" sz="2400" dirty="0">
                <a:solidFill>
                  <a:srgbClr val="000000"/>
                </a:solidFill>
                <a:latin typeface="LeituraSans-Grot 2"/>
                <a:cs typeface="LeituraSans-Grot 2"/>
              </a:rPr>
              <a:t>Formal Methods </a:t>
            </a:r>
            <a:r>
              <a:rPr lang="en-US" sz="2400" dirty="0" smtClean="0">
                <a:solidFill>
                  <a:srgbClr val="000000"/>
                </a:solidFill>
                <a:latin typeface="LeituraSans-Grot 2"/>
                <a:cs typeface="LeituraSans-Grot 2"/>
              </a:rPr>
              <a:t>2015</a:t>
            </a:r>
            <a:br>
              <a:rPr lang="en-US" sz="2400" dirty="0" smtClean="0">
                <a:solidFill>
                  <a:srgbClr val="000000"/>
                </a:solidFill>
                <a:latin typeface="LeituraSans-Grot 2"/>
                <a:cs typeface="LeituraSans-Grot 2"/>
              </a:rPr>
            </a:br>
            <a:r>
              <a:rPr lang="en-US" sz="2400" dirty="0" smtClean="0">
                <a:solidFill>
                  <a:srgbClr val="000000"/>
                </a:solidFill>
                <a:latin typeface="LeituraSans-Grot 2"/>
                <a:cs typeface="LeituraSans-Grot 2"/>
                <a:hlinkClick r:id="rId5"/>
              </a:rPr>
              <a:t>http</a:t>
            </a:r>
            <a:r>
              <a:rPr lang="en-US" sz="2400" dirty="0">
                <a:solidFill>
                  <a:srgbClr val="000000"/>
                </a:solidFill>
                <a:latin typeface="LeituraSans-Grot 2"/>
                <a:cs typeface="LeituraSans-Grot 2"/>
                <a:hlinkClick r:id="rId5"/>
              </a:rPr>
              <a:t>://www.cs.cmu.edu/~agroce/nfm15.</a:t>
            </a:r>
            <a:r>
              <a:rPr lang="en-US" sz="2400" dirty="0" smtClean="0">
                <a:solidFill>
                  <a:srgbClr val="000000"/>
                </a:solidFill>
                <a:latin typeface="LeituraSans-Grot 2"/>
                <a:cs typeface="LeituraSans-Grot 2"/>
                <a:hlinkClick r:id="rId5"/>
              </a:rPr>
              <a:t>pdf</a:t>
            </a: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ISSTA 2015, ACM Digital Library link: </a:t>
            </a:r>
            <a:r>
              <a:rPr lang="en-US" sz="2400" dirty="0" smtClean="0">
                <a:solidFill>
                  <a:srgbClr val="000000"/>
                </a:solidFill>
                <a:latin typeface="LeituraSans-Grot 2"/>
                <a:cs typeface="LeituraSans-Grot 2"/>
                <a:hlinkClick r:id="rId6"/>
              </a:rPr>
              <a:t>http</a:t>
            </a:r>
            <a:r>
              <a:rPr lang="en-US" sz="2400" dirty="0">
                <a:solidFill>
                  <a:srgbClr val="000000"/>
                </a:solidFill>
                <a:latin typeface="LeituraSans-Grot 2"/>
                <a:cs typeface="LeituraSans-Grot 2"/>
                <a:hlinkClick r:id="rId6"/>
              </a:rPr>
              <a:t>://dl.acm.org/citation.cfm?id=</a:t>
            </a:r>
            <a:r>
              <a:rPr lang="en-US" sz="2400" dirty="0" smtClean="0">
                <a:solidFill>
                  <a:srgbClr val="000000"/>
                </a:solidFill>
                <a:latin typeface="LeituraSans-Grot 2"/>
                <a:cs typeface="LeituraSans-Grot 2"/>
                <a:hlinkClick r:id="rId6"/>
              </a:rPr>
              <a:t>2784769</a:t>
            </a: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a:solidFill>
                  <a:srgbClr val="000000"/>
                </a:solidFill>
                <a:latin typeface="LeituraSans-Grot 2"/>
                <a:cs typeface="LeituraSans-Grot 2"/>
              </a:rPr>
              <a:t>TSTL for Java (work in progress by </a:t>
            </a:r>
            <a:r>
              <a:rPr lang="en-US" sz="2400" dirty="0" err="1">
                <a:solidFill>
                  <a:srgbClr val="000000"/>
                </a:solidFill>
                <a:latin typeface="LeituraSans-Grot 2"/>
                <a:cs typeface="LeituraSans-Grot 2"/>
              </a:rPr>
              <a:t>flipturnapps</a:t>
            </a:r>
            <a:r>
              <a:rPr lang="en-US" sz="2400" dirty="0">
                <a:solidFill>
                  <a:srgbClr val="000000"/>
                </a:solidFill>
                <a:latin typeface="LeituraSans-Grot 2"/>
                <a:cs typeface="LeituraSans-Grot 2"/>
              </a:rPr>
              <a:t> team): </a:t>
            </a:r>
            <a:r>
              <a:rPr lang="en-US" sz="2400" dirty="0">
                <a:solidFill>
                  <a:srgbClr val="000000"/>
                </a:solidFill>
                <a:latin typeface="LeituraSans-Grot 2"/>
                <a:cs typeface="LeituraSans-Grot 2"/>
                <a:hlinkClick r:id="rId7"/>
              </a:rPr>
              <a:t>https://github.com/flipturnapps/TSTL-Java</a:t>
            </a: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p:txBody>
      </p:sp>
      <p:sp>
        <p:nvSpPr>
          <p:cNvPr id="15" name="TextBox 14"/>
          <p:cNvSpPr txBox="1"/>
          <p:nvPr/>
        </p:nvSpPr>
        <p:spPr>
          <a:xfrm>
            <a:off x="21793200" y="24003000"/>
            <a:ext cx="9975850" cy="8771630"/>
          </a:xfrm>
          <a:prstGeom prst="rect">
            <a:avLst/>
          </a:prstGeom>
          <a:noFill/>
        </p:spPr>
        <p:txBody>
          <a:bodyPr>
            <a:spAutoFit/>
          </a:bodyPr>
          <a:lstStyle/>
          <a:p>
            <a:pPr>
              <a:defRPr/>
            </a:pPr>
            <a:r>
              <a:rPr lang="en-US" sz="4000" dirty="0" smtClean="0">
                <a:solidFill>
                  <a:srgbClr val="000000"/>
                </a:solidFill>
                <a:latin typeface="LeituraSans-Grot 3"/>
                <a:cs typeface="LeituraSans-Grot 3"/>
              </a:rPr>
              <a:t>Opportunities for TSTL industry adoption</a:t>
            </a:r>
            <a:br>
              <a:rPr lang="en-US" sz="4000" dirty="0" smtClean="0">
                <a:solidFill>
                  <a:srgbClr val="000000"/>
                </a:solidFill>
                <a:latin typeface="LeituraSans-Grot 3"/>
                <a:cs typeface="LeituraSans-Grot 3"/>
              </a:rPr>
            </a:br>
            <a:endParaRPr lang="en-US" sz="4400" dirty="0" smtClean="0">
              <a:solidFill>
                <a:srgbClr val="000000"/>
              </a:solidFill>
              <a:latin typeface="LeituraSans-Grot 3"/>
              <a:cs typeface="LeituraSans-Grot 3"/>
            </a:endParaRPr>
          </a:p>
          <a:p>
            <a:pPr marL="571500" indent="-571500">
              <a:buFont typeface="Arial"/>
              <a:buChar char="•"/>
              <a:defRPr/>
            </a:pPr>
            <a:r>
              <a:rPr lang="en-US" sz="2400" dirty="0" smtClean="0">
                <a:solidFill>
                  <a:srgbClr val="000000"/>
                </a:solidFill>
                <a:latin typeface="LeituraSans-Grot 2"/>
                <a:cs typeface="LeituraSans-Grot 2"/>
              </a:rPr>
              <a:t>Game Testing: Games are often state based systems with several API calls / methods within. TSTL can be very useful for testing such games where often a game state is maintained internally. TSTL has been used to test games like dominion.</a:t>
            </a: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programming libraries: We tested </a:t>
            </a:r>
            <a:r>
              <a:rPr lang="en-US" sz="2400" dirty="0" err="1" smtClean="0">
                <a:solidFill>
                  <a:srgbClr val="000000"/>
                </a:solidFill>
                <a:latin typeface="LeituraSans-Grot 2"/>
                <a:cs typeface="LeituraSans-Grot 2"/>
              </a:rPr>
              <a:t>numpy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arcpy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biopython</a:t>
            </a:r>
            <a:r>
              <a:rPr lang="en-US" sz="2400" dirty="0" smtClean="0">
                <a:solidFill>
                  <a:srgbClr val="000000"/>
                </a:solidFill>
                <a:latin typeface="LeituraSans-Grot 2"/>
                <a:cs typeface="LeituraSans-Grot 2"/>
              </a:rPr>
              <a:t> amongst other libraries.</a:t>
            </a: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Compiler Testing: TSTL can be used for testing compiler source code.</a:t>
            </a:r>
          </a:p>
          <a:p>
            <a:pPr marL="571500" indent="-571500">
              <a:buFont typeface="Arial"/>
              <a:buChar char="•"/>
              <a:defRPr/>
            </a:pPr>
            <a:r>
              <a:rPr lang="en-US" sz="2400" dirty="0" smtClean="0">
                <a:solidFill>
                  <a:srgbClr val="000000"/>
                </a:solidFill>
                <a:latin typeface="LeituraSans-Grot 2"/>
                <a:cs typeface="LeituraSans-Grot 2"/>
              </a:rPr>
              <a:t>Testing any state based system. Several software systems in different domains are state based systems.</a:t>
            </a: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p:txBody>
      </p:sp>
      <p:pic>
        <p:nvPicPr>
          <p:cNvPr id="2" name="Picture 1" descr="Dominion_game.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527000" y="26974800"/>
            <a:ext cx="2133600" cy="2137876"/>
          </a:xfrm>
          <a:prstGeom prst="rect">
            <a:avLst/>
          </a:prstGeom>
        </p:spPr>
      </p:pic>
    </p:spTree>
  </p:cSld>
  <p:clrMapOvr>
    <a:overrideClrMapping bg1="dk2" tx1="lt1" bg2="dk1"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12">
  <a:themeElements>
    <a:clrScheme name="OSU 2012">
      <a:dk1>
        <a:srgbClr val="4A6A7E"/>
      </a:dk1>
      <a:lt1>
        <a:sysClr val="window" lastClr="FFFFFF"/>
      </a:lt1>
      <a:dk2>
        <a:srgbClr val="D74520"/>
      </a:dk2>
      <a:lt2>
        <a:srgbClr val="CFB07E"/>
      </a:lt2>
      <a:accent1>
        <a:srgbClr val="99201C"/>
      </a:accent1>
      <a:accent2>
        <a:srgbClr val="8B4518"/>
      </a:accent2>
      <a:accent3>
        <a:srgbClr val="48382D"/>
      </a:accent3>
      <a:accent4>
        <a:srgbClr val="8CB4B2"/>
      </a:accent4>
      <a:accent5>
        <a:srgbClr val="DF9E1E"/>
      </a:accent5>
      <a:accent6>
        <a:srgbClr val="828E1B"/>
      </a:accent6>
      <a:hlink>
        <a:srgbClr val="3E132E"/>
      </a:hlink>
      <a:folHlink>
        <a:srgbClr val="14131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Poster12.pot</Template>
  <TotalTime>9212</TotalTime>
  <Words>457</Words>
  <Application>Microsoft Macintosh PowerPoint</Application>
  <PresentationFormat>Custom</PresentationFormat>
  <Paragraphs>47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Poster12</vt:lpstr>
      <vt:lpstr>PowerPoint Presentation</vt:lpstr>
    </vt:vector>
  </TitlesOfParts>
  <Company>County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Bethel</dc:creator>
  <cp:lastModifiedBy>Pranjal Mittal</cp:lastModifiedBy>
  <cp:revision>520</cp:revision>
  <cp:lastPrinted>2011-10-05T18:33:00Z</cp:lastPrinted>
  <dcterms:created xsi:type="dcterms:W3CDTF">2006-04-10T18:10:30Z</dcterms:created>
  <dcterms:modified xsi:type="dcterms:W3CDTF">2016-05-14T05:10:16Z</dcterms:modified>
</cp:coreProperties>
</file>