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77" r:id="rId5"/>
    <p:sldId id="278" r:id="rId6"/>
    <p:sldId id="286" r:id="rId7"/>
    <p:sldId id="281" r:id="rId8"/>
    <p:sldId id="282" r:id="rId9"/>
    <p:sldId id="280" r:id="rId10"/>
    <p:sldId id="284" r:id="rId11"/>
    <p:sldId id="290" r:id="rId12"/>
    <p:sldId id="27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85" r:id="rId23"/>
    <p:sldId id="30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>
        <p:scale>
          <a:sx n="66" d="100"/>
          <a:sy n="66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0DB45-5B91-4FBD-B821-559BCEB20A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EEEEFA-EB87-4A98-B734-31EF23486FA7}">
      <dgm:prSet/>
      <dgm:spPr/>
      <dgm:t>
        <a:bodyPr/>
        <a:lstStyle/>
        <a:p>
          <a:r>
            <a:rPr lang="en-US" b="1" i="0"/>
            <a:t>Improved scaling of webcams and screenshare</a:t>
          </a:r>
          <a:endParaRPr lang="en-US"/>
        </a:p>
      </dgm:t>
    </dgm:pt>
    <dgm:pt modelId="{46505AC2-21CE-4F09-931D-91284DDBE1E5}" type="parTrans" cxnId="{8E2DB4E0-B01B-4E82-9CED-40003C0DDA96}">
      <dgm:prSet/>
      <dgm:spPr/>
      <dgm:t>
        <a:bodyPr/>
        <a:lstStyle/>
        <a:p>
          <a:endParaRPr lang="en-US"/>
        </a:p>
      </dgm:t>
    </dgm:pt>
    <dgm:pt modelId="{39EA1250-D6CD-4653-881A-13F2279C431B}" type="sibTrans" cxnId="{8E2DB4E0-B01B-4E82-9CED-40003C0DDA96}">
      <dgm:prSet/>
      <dgm:spPr/>
      <dgm:t>
        <a:bodyPr/>
        <a:lstStyle/>
        <a:p>
          <a:endParaRPr lang="en-US"/>
        </a:p>
      </dgm:t>
    </dgm:pt>
    <dgm:pt modelId="{54768A2C-C5FF-4313-B1DB-A0EAFB9178C1}">
      <dgm:prSet/>
      <dgm:spPr/>
      <dgm:t>
        <a:bodyPr/>
        <a:lstStyle/>
        <a:p>
          <a:r>
            <a:rPr lang="en-US" b="1" i="0"/>
            <a:t>Real-time sharing of audio and video</a:t>
          </a:r>
          <a:endParaRPr lang="en-US"/>
        </a:p>
      </dgm:t>
    </dgm:pt>
    <dgm:pt modelId="{5442A9F6-1603-4BCC-A15B-443501FC5AB2}" type="parTrans" cxnId="{F7784B42-AAB3-4065-9CE5-8EABB0601C5E}">
      <dgm:prSet/>
      <dgm:spPr/>
      <dgm:t>
        <a:bodyPr/>
        <a:lstStyle/>
        <a:p>
          <a:endParaRPr lang="en-US"/>
        </a:p>
      </dgm:t>
    </dgm:pt>
    <dgm:pt modelId="{C47317B1-6898-4029-9BC5-86D7B40996FA}" type="sibTrans" cxnId="{F7784B42-AAB3-4065-9CE5-8EABB0601C5E}">
      <dgm:prSet/>
      <dgm:spPr/>
      <dgm:t>
        <a:bodyPr/>
        <a:lstStyle/>
        <a:p>
          <a:endParaRPr lang="en-US"/>
        </a:p>
      </dgm:t>
    </dgm:pt>
    <dgm:pt modelId="{642AB8F7-E30F-47E4-B8C3-37E41E3C3A23}">
      <dgm:prSet/>
      <dgm:spPr/>
      <dgm:t>
        <a:bodyPr/>
        <a:lstStyle/>
        <a:p>
          <a:r>
            <a:rPr lang="en-US" b="1" i="0"/>
            <a:t>Public and private chat</a:t>
          </a:r>
          <a:endParaRPr lang="en-US"/>
        </a:p>
      </dgm:t>
    </dgm:pt>
    <dgm:pt modelId="{1F9C0FE2-9526-4904-B3A2-2A02C7C68EAE}" type="parTrans" cxnId="{17DFE7BA-99CF-46F9-B2D8-4051C726DAC4}">
      <dgm:prSet/>
      <dgm:spPr/>
      <dgm:t>
        <a:bodyPr/>
        <a:lstStyle/>
        <a:p>
          <a:endParaRPr lang="en-US"/>
        </a:p>
      </dgm:t>
    </dgm:pt>
    <dgm:pt modelId="{2E05D530-B1E3-4DCD-8545-45BEBBE1F5CD}" type="sibTrans" cxnId="{17DFE7BA-99CF-46F9-B2D8-4051C726DAC4}">
      <dgm:prSet/>
      <dgm:spPr/>
      <dgm:t>
        <a:bodyPr/>
        <a:lstStyle/>
        <a:p>
          <a:endParaRPr lang="en-US"/>
        </a:p>
      </dgm:t>
    </dgm:pt>
    <dgm:pt modelId="{2AB71241-D077-472A-AD74-9B4BDAACC262}">
      <dgm:prSet/>
      <dgm:spPr/>
      <dgm:t>
        <a:bodyPr/>
        <a:lstStyle/>
        <a:p>
          <a:r>
            <a:rPr lang="en-US" b="1" i="0"/>
            <a:t>Interactive multi-user whiteboard</a:t>
          </a:r>
          <a:endParaRPr lang="en-US"/>
        </a:p>
      </dgm:t>
    </dgm:pt>
    <dgm:pt modelId="{1E8DEF11-16B8-40BE-98A6-4C13899E68DE}" type="parTrans" cxnId="{6F9DD48C-00AD-442E-B532-06DE702D13EF}">
      <dgm:prSet/>
      <dgm:spPr/>
      <dgm:t>
        <a:bodyPr/>
        <a:lstStyle/>
        <a:p>
          <a:endParaRPr lang="en-US"/>
        </a:p>
      </dgm:t>
    </dgm:pt>
    <dgm:pt modelId="{C286255D-5766-4557-84DA-83D07DA2E21D}" type="sibTrans" cxnId="{6F9DD48C-00AD-442E-B532-06DE702D13EF}">
      <dgm:prSet/>
      <dgm:spPr/>
      <dgm:t>
        <a:bodyPr/>
        <a:lstStyle/>
        <a:p>
          <a:endParaRPr lang="en-US"/>
        </a:p>
      </dgm:t>
    </dgm:pt>
    <dgm:pt modelId="{9E55F515-445A-4B58-B804-AB49052ACCAF}">
      <dgm:prSet/>
      <dgm:spPr/>
      <dgm:t>
        <a:bodyPr/>
        <a:lstStyle/>
        <a:p>
          <a:r>
            <a:rPr lang="en-US" b="1" i="0"/>
            <a:t>Slide presentations</a:t>
          </a:r>
          <a:endParaRPr lang="en-US"/>
        </a:p>
      </dgm:t>
    </dgm:pt>
    <dgm:pt modelId="{3074D179-B424-45E5-A60C-1A8FF03D9772}" type="parTrans" cxnId="{7B422629-9D58-4427-A73B-4D7E55DC3B98}">
      <dgm:prSet/>
      <dgm:spPr/>
      <dgm:t>
        <a:bodyPr/>
        <a:lstStyle/>
        <a:p>
          <a:endParaRPr lang="en-US"/>
        </a:p>
      </dgm:t>
    </dgm:pt>
    <dgm:pt modelId="{52D9A30F-AEE7-49AA-8CEE-24B951A38EC0}" type="sibTrans" cxnId="{7B422629-9D58-4427-A73B-4D7E55DC3B98}">
      <dgm:prSet/>
      <dgm:spPr/>
      <dgm:t>
        <a:bodyPr/>
        <a:lstStyle/>
        <a:p>
          <a:endParaRPr lang="en-US"/>
        </a:p>
      </dgm:t>
    </dgm:pt>
    <dgm:pt modelId="{5A7DCB99-4400-4D89-9E01-FC69AA232880}">
      <dgm:prSet/>
      <dgm:spPr/>
      <dgm:t>
        <a:bodyPr/>
        <a:lstStyle/>
        <a:p>
          <a:r>
            <a:rPr lang="en-US" b="1" i="0"/>
            <a:t>Screen-sharing</a:t>
          </a:r>
          <a:endParaRPr lang="en-US"/>
        </a:p>
      </dgm:t>
    </dgm:pt>
    <dgm:pt modelId="{EA9FAE10-68C1-49D8-9A92-D647FA32ED44}" type="parTrans" cxnId="{DEE6B275-BAA0-4807-A0BA-1F92DB7D0747}">
      <dgm:prSet/>
      <dgm:spPr/>
      <dgm:t>
        <a:bodyPr/>
        <a:lstStyle/>
        <a:p>
          <a:endParaRPr lang="en-US"/>
        </a:p>
      </dgm:t>
    </dgm:pt>
    <dgm:pt modelId="{0F93F100-1FB3-4A91-A73D-2E01A6498244}" type="sibTrans" cxnId="{DEE6B275-BAA0-4807-A0BA-1F92DB7D0747}">
      <dgm:prSet/>
      <dgm:spPr/>
      <dgm:t>
        <a:bodyPr/>
        <a:lstStyle/>
        <a:p>
          <a:endParaRPr lang="en-US"/>
        </a:p>
      </dgm:t>
    </dgm:pt>
    <dgm:pt modelId="{49D2B97F-8059-4E18-A1F6-ED5E594746EC}">
      <dgm:prSet/>
      <dgm:spPr/>
      <dgm:t>
        <a:bodyPr/>
        <a:lstStyle/>
        <a:p>
          <a:r>
            <a:rPr lang="en-US" b="1" i="0"/>
            <a:t>Break-out rooms</a:t>
          </a:r>
          <a:endParaRPr lang="en-US"/>
        </a:p>
      </dgm:t>
    </dgm:pt>
    <dgm:pt modelId="{7428C2B8-1319-48BB-BAA0-BF94AF1CFD55}" type="parTrans" cxnId="{3B250112-C8C4-4712-9638-EB1004EB4CEF}">
      <dgm:prSet/>
      <dgm:spPr/>
      <dgm:t>
        <a:bodyPr/>
        <a:lstStyle/>
        <a:p>
          <a:endParaRPr lang="en-US"/>
        </a:p>
      </dgm:t>
    </dgm:pt>
    <dgm:pt modelId="{2165A2E0-8FFC-45F3-AEAA-9BBB0C8D7C92}" type="sibTrans" cxnId="{3B250112-C8C4-4712-9638-EB1004EB4CEF}">
      <dgm:prSet/>
      <dgm:spPr/>
      <dgm:t>
        <a:bodyPr/>
        <a:lstStyle/>
        <a:p>
          <a:endParaRPr lang="en-US"/>
        </a:p>
      </dgm:t>
    </dgm:pt>
    <dgm:pt modelId="{58568689-6C64-4D86-81D8-E29C07779595}" type="pres">
      <dgm:prSet presAssocID="{15B0DB45-5B91-4FBD-B821-559BCEB20A94}" presName="diagram" presStyleCnt="0">
        <dgm:presLayoutVars>
          <dgm:dir/>
          <dgm:resizeHandles val="exact"/>
        </dgm:presLayoutVars>
      </dgm:prSet>
      <dgm:spPr/>
    </dgm:pt>
    <dgm:pt modelId="{FC57E571-B5C2-42B4-B414-217856D743F1}" type="pres">
      <dgm:prSet presAssocID="{B2EEEEFA-EB87-4A98-B734-31EF23486FA7}" presName="node" presStyleLbl="node1" presStyleIdx="0" presStyleCnt="7">
        <dgm:presLayoutVars>
          <dgm:bulletEnabled val="1"/>
        </dgm:presLayoutVars>
      </dgm:prSet>
      <dgm:spPr/>
    </dgm:pt>
    <dgm:pt modelId="{E1087C8C-3332-4D18-A6DA-96A101AFEF18}" type="pres">
      <dgm:prSet presAssocID="{39EA1250-D6CD-4653-881A-13F2279C431B}" presName="sibTrans" presStyleCnt="0"/>
      <dgm:spPr/>
    </dgm:pt>
    <dgm:pt modelId="{FD6C6146-9926-4E04-9FBC-9DB23AB185D8}" type="pres">
      <dgm:prSet presAssocID="{54768A2C-C5FF-4313-B1DB-A0EAFB9178C1}" presName="node" presStyleLbl="node1" presStyleIdx="1" presStyleCnt="7">
        <dgm:presLayoutVars>
          <dgm:bulletEnabled val="1"/>
        </dgm:presLayoutVars>
      </dgm:prSet>
      <dgm:spPr/>
    </dgm:pt>
    <dgm:pt modelId="{D2142BDC-8278-4D28-8250-254E8513D5F3}" type="pres">
      <dgm:prSet presAssocID="{C47317B1-6898-4029-9BC5-86D7B40996FA}" presName="sibTrans" presStyleCnt="0"/>
      <dgm:spPr/>
    </dgm:pt>
    <dgm:pt modelId="{919DA808-2E74-4BC4-9690-C9D3EE16FB02}" type="pres">
      <dgm:prSet presAssocID="{642AB8F7-E30F-47E4-B8C3-37E41E3C3A23}" presName="node" presStyleLbl="node1" presStyleIdx="2" presStyleCnt="7">
        <dgm:presLayoutVars>
          <dgm:bulletEnabled val="1"/>
        </dgm:presLayoutVars>
      </dgm:prSet>
      <dgm:spPr/>
    </dgm:pt>
    <dgm:pt modelId="{4A0DA67E-AEBA-478A-B27E-4556A920FB8B}" type="pres">
      <dgm:prSet presAssocID="{2E05D530-B1E3-4DCD-8545-45BEBBE1F5CD}" presName="sibTrans" presStyleCnt="0"/>
      <dgm:spPr/>
    </dgm:pt>
    <dgm:pt modelId="{5365E1EB-215D-4BCF-8CE9-81307DF73912}" type="pres">
      <dgm:prSet presAssocID="{2AB71241-D077-472A-AD74-9B4BDAACC262}" presName="node" presStyleLbl="node1" presStyleIdx="3" presStyleCnt="7">
        <dgm:presLayoutVars>
          <dgm:bulletEnabled val="1"/>
        </dgm:presLayoutVars>
      </dgm:prSet>
      <dgm:spPr/>
    </dgm:pt>
    <dgm:pt modelId="{6175A389-311C-48FC-976D-691B6F3840E4}" type="pres">
      <dgm:prSet presAssocID="{C286255D-5766-4557-84DA-83D07DA2E21D}" presName="sibTrans" presStyleCnt="0"/>
      <dgm:spPr/>
    </dgm:pt>
    <dgm:pt modelId="{6CE767C2-F309-45CE-AAD0-13A2215EA00C}" type="pres">
      <dgm:prSet presAssocID="{9E55F515-445A-4B58-B804-AB49052ACCAF}" presName="node" presStyleLbl="node1" presStyleIdx="4" presStyleCnt="7">
        <dgm:presLayoutVars>
          <dgm:bulletEnabled val="1"/>
        </dgm:presLayoutVars>
      </dgm:prSet>
      <dgm:spPr/>
    </dgm:pt>
    <dgm:pt modelId="{053E887D-8D4A-4704-9DFB-745157D7B87A}" type="pres">
      <dgm:prSet presAssocID="{52D9A30F-AEE7-49AA-8CEE-24B951A38EC0}" presName="sibTrans" presStyleCnt="0"/>
      <dgm:spPr/>
    </dgm:pt>
    <dgm:pt modelId="{B4B58960-9002-4F07-BCAD-545FB73EC8DA}" type="pres">
      <dgm:prSet presAssocID="{5A7DCB99-4400-4D89-9E01-FC69AA232880}" presName="node" presStyleLbl="node1" presStyleIdx="5" presStyleCnt="7">
        <dgm:presLayoutVars>
          <dgm:bulletEnabled val="1"/>
        </dgm:presLayoutVars>
      </dgm:prSet>
      <dgm:spPr/>
    </dgm:pt>
    <dgm:pt modelId="{C40AF519-BE90-406F-A88E-96654B80AE71}" type="pres">
      <dgm:prSet presAssocID="{0F93F100-1FB3-4A91-A73D-2E01A6498244}" presName="sibTrans" presStyleCnt="0"/>
      <dgm:spPr/>
    </dgm:pt>
    <dgm:pt modelId="{B3EEE6A4-C61C-4BFE-A869-BFF0FD071985}" type="pres">
      <dgm:prSet presAssocID="{49D2B97F-8059-4E18-A1F6-ED5E594746EC}" presName="node" presStyleLbl="node1" presStyleIdx="6" presStyleCnt="7">
        <dgm:presLayoutVars>
          <dgm:bulletEnabled val="1"/>
        </dgm:presLayoutVars>
      </dgm:prSet>
      <dgm:spPr/>
    </dgm:pt>
  </dgm:ptLst>
  <dgm:cxnLst>
    <dgm:cxn modelId="{68E94C02-2D34-4186-A5AA-471CF065C527}" type="presOf" srcId="{54768A2C-C5FF-4313-B1DB-A0EAFB9178C1}" destId="{FD6C6146-9926-4E04-9FBC-9DB23AB185D8}" srcOrd="0" destOrd="0" presId="urn:microsoft.com/office/officeart/2005/8/layout/default"/>
    <dgm:cxn modelId="{9326B909-2C49-4954-B1D4-76BEAE438103}" type="presOf" srcId="{49D2B97F-8059-4E18-A1F6-ED5E594746EC}" destId="{B3EEE6A4-C61C-4BFE-A869-BFF0FD071985}" srcOrd="0" destOrd="0" presId="urn:microsoft.com/office/officeart/2005/8/layout/default"/>
    <dgm:cxn modelId="{3B250112-C8C4-4712-9638-EB1004EB4CEF}" srcId="{15B0DB45-5B91-4FBD-B821-559BCEB20A94}" destId="{49D2B97F-8059-4E18-A1F6-ED5E594746EC}" srcOrd="6" destOrd="0" parTransId="{7428C2B8-1319-48BB-BAA0-BF94AF1CFD55}" sibTransId="{2165A2E0-8FFC-45F3-AEAA-9BBB0C8D7C92}"/>
    <dgm:cxn modelId="{7B422629-9D58-4427-A73B-4D7E55DC3B98}" srcId="{15B0DB45-5B91-4FBD-B821-559BCEB20A94}" destId="{9E55F515-445A-4B58-B804-AB49052ACCAF}" srcOrd="4" destOrd="0" parTransId="{3074D179-B424-45E5-A60C-1A8FF03D9772}" sibTransId="{52D9A30F-AEE7-49AA-8CEE-24B951A38EC0}"/>
    <dgm:cxn modelId="{AD7C685D-1209-4636-AF75-F9BB521D915C}" type="presOf" srcId="{15B0DB45-5B91-4FBD-B821-559BCEB20A94}" destId="{58568689-6C64-4D86-81D8-E29C07779595}" srcOrd="0" destOrd="0" presId="urn:microsoft.com/office/officeart/2005/8/layout/default"/>
    <dgm:cxn modelId="{F7784B42-AAB3-4065-9CE5-8EABB0601C5E}" srcId="{15B0DB45-5B91-4FBD-B821-559BCEB20A94}" destId="{54768A2C-C5FF-4313-B1DB-A0EAFB9178C1}" srcOrd="1" destOrd="0" parTransId="{5442A9F6-1603-4BCC-A15B-443501FC5AB2}" sibTransId="{C47317B1-6898-4029-9BC5-86D7B40996FA}"/>
    <dgm:cxn modelId="{AA4E016C-4FA7-427B-87D0-A163B40C7C9E}" type="presOf" srcId="{B2EEEEFA-EB87-4A98-B734-31EF23486FA7}" destId="{FC57E571-B5C2-42B4-B414-217856D743F1}" srcOrd="0" destOrd="0" presId="urn:microsoft.com/office/officeart/2005/8/layout/default"/>
    <dgm:cxn modelId="{DEE6B275-BAA0-4807-A0BA-1F92DB7D0747}" srcId="{15B0DB45-5B91-4FBD-B821-559BCEB20A94}" destId="{5A7DCB99-4400-4D89-9E01-FC69AA232880}" srcOrd="5" destOrd="0" parTransId="{EA9FAE10-68C1-49D8-9A92-D647FA32ED44}" sibTransId="{0F93F100-1FB3-4A91-A73D-2E01A6498244}"/>
    <dgm:cxn modelId="{42A6BF58-502B-491B-ADB9-CFACCB89999A}" type="presOf" srcId="{5A7DCB99-4400-4D89-9E01-FC69AA232880}" destId="{B4B58960-9002-4F07-BCAD-545FB73EC8DA}" srcOrd="0" destOrd="0" presId="urn:microsoft.com/office/officeart/2005/8/layout/default"/>
    <dgm:cxn modelId="{6F9DD48C-00AD-442E-B532-06DE702D13EF}" srcId="{15B0DB45-5B91-4FBD-B821-559BCEB20A94}" destId="{2AB71241-D077-472A-AD74-9B4BDAACC262}" srcOrd="3" destOrd="0" parTransId="{1E8DEF11-16B8-40BE-98A6-4C13899E68DE}" sibTransId="{C286255D-5766-4557-84DA-83D07DA2E21D}"/>
    <dgm:cxn modelId="{23D5EBB2-B760-491B-AD79-17EB32A125BF}" type="presOf" srcId="{2AB71241-D077-472A-AD74-9B4BDAACC262}" destId="{5365E1EB-215D-4BCF-8CE9-81307DF73912}" srcOrd="0" destOrd="0" presId="urn:microsoft.com/office/officeart/2005/8/layout/default"/>
    <dgm:cxn modelId="{F5F530B9-0AAE-46C7-8618-0BFB5E5B9FEC}" type="presOf" srcId="{9E55F515-445A-4B58-B804-AB49052ACCAF}" destId="{6CE767C2-F309-45CE-AAD0-13A2215EA00C}" srcOrd="0" destOrd="0" presId="urn:microsoft.com/office/officeart/2005/8/layout/default"/>
    <dgm:cxn modelId="{17DFE7BA-99CF-46F9-B2D8-4051C726DAC4}" srcId="{15B0DB45-5B91-4FBD-B821-559BCEB20A94}" destId="{642AB8F7-E30F-47E4-B8C3-37E41E3C3A23}" srcOrd="2" destOrd="0" parTransId="{1F9C0FE2-9526-4904-B3A2-2A02C7C68EAE}" sibTransId="{2E05D530-B1E3-4DCD-8545-45BEBBE1F5CD}"/>
    <dgm:cxn modelId="{6620F9CB-877A-4F48-8191-597AEBAD3E2C}" type="presOf" srcId="{642AB8F7-E30F-47E4-B8C3-37E41E3C3A23}" destId="{919DA808-2E74-4BC4-9690-C9D3EE16FB02}" srcOrd="0" destOrd="0" presId="urn:microsoft.com/office/officeart/2005/8/layout/default"/>
    <dgm:cxn modelId="{8E2DB4E0-B01B-4E82-9CED-40003C0DDA96}" srcId="{15B0DB45-5B91-4FBD-B821-559BCEB20A94}" destId="{B2EEEEFA-EB87-4A98-B734-31EF23486FA7}" srcOrd="0" destOrd="0" parTransId="{46505AC2-21CE-4F09-931D-91284DDBE1E5}" sibTransId="{39EA1250-D6CD-4653-881A-13F2279C431B}"/>
    <dgm:cxn modelId="{7E6A8127-16FC-42AF-BF5E-A013EB34F6EB}" type="presParOf" srcId="{58568689-6C64-4D86-81D8-E29C07779595}" destId="{FC57E571-B5C2-42B4-B414-217856D743F1}" srcOrd="0" destOrd="0" presId="urn:microsoft.com/office/officeart/2005/8/layout/default"/>
    <dgm:cxn modelId="{7062D10F-55F7-4A08-A1BD-8A11B2D2DCB6}" type="presParOf" srcId="{58568689-6C64-4D86-81D8-E29C07779595}" destId="{E1087C8C-3332-4D18-A6DA-96A101AFEF18}" srcOrd="1" destOrd="0" presId="urn:microsoft.com/office/officeart/2005/8/layout/default"/>
    <dgm:cxn modelId="{666D0B26-12FE-4A58-A14C-DF4F0CD80F0A}" type="presParOf" srcId="{58568689-6C64-4D86-81D8-E29C07779595}" destId="{FD6C6146-9926-4E04-9FBC-9DB23AB185D8}" srcOrd="2" destOrd="0" presId="urn:microsoft.com/office/officeart/2005/8/layout/default"/>
    <dgm:cxn modelId="{3AE066BC-F982-4977-9176-4A53379C6718}" type="presParOf" srcId="{58568689-6C64-4D86-81D8-E29C07779595}" destId="{D2142BDC-8278-4D28-8250-254E8513D5F3}" srcOrd="3" destOrd="0" presId="urn:microsoft.com/office/officeart/2005/8/layout/default"/>
    <dgm:cxn modelId="{208E48A2-CFC4-4A90-BAB6-45ED2DE6C043}" type="presParOf" srcId="{58568689-6C64-4D86-81D8-E29C07779595}" destId="{919DA808-2E74-4BC4-9690-C9D3EE16FB02}" srcOrd="4" destOrd="0" presId="urn:microsoft.com/office/officeart/2005/8/layout/default"/>
    <dgm:cxn modelId="{091E6B24-C034-4188-9FCB-8E477AC53561}" type="presParOf" srcId="{58568689-6C64-4D86-81D8-E29C07779595}" destId="{4A0DA67E-AEBA-478A-B27E-4556A920FB8B}" srcOrd="5" destOrd="0" presId="urn:microsoft.com/office/officeart/2005/8/layout/default"/>
    <dgm:cxn modelId="{12AA871C-E141-4406-94E4-5134291B2DDA}" type="presParOf" srcId="{58568689-6C64-4D86-81D8-E29C07779595}" destId="{5365E1EB-215D-4BCF-8CE9-81307DF73912}" srcOrd="6" destOrd="0" presId="urn:microsoft.com/office/officeart/2005/8/layout/default"/>
    <dgm:cxn modelId="{E4E723FA-BBCD-45B1-B8C0-9E44BF3ABDFD}" type="presParOf" srcId="{58568689-6C64-4D86-81D8-E29C07779595}" destId="{6175A389-311C-48FC-976D-691B6F3840E4}" srcOrd="7" destOrd="0" presId="urn:microsoft.com/office/officeart/2005/8/layout/default"/>
    <dgm:cxn modelId="{6F49FE9B-1CE0-4705-981A-FEF1E68C691D}" type="presParOf" srcId="{58568689-6C64-4D86-81D8-E29C07779595}" destId="{6CE767C2-F309-45CE-AAD0-13A2215EA00C}" srcOrd="8" destOrd="0" presId="urn:microsoft.com/office/officeart/2005/8/layout/default"/>
    <dgm:cxn modelId="{1ADDF6D2-C859-4BC3-BCD9-481476A7C8F8}" type="presParOf" srcId="{58568689-6C64-4D86-81D8-E29C07779595}" destId="{053E887D-8D4A-4704-9DFB-745157D7B87A}" srcOrd="9" destOrd="0" presId="urn:microsoft.com/office/officeart/2005/8/layout/default"/>
    <dgm:cxn modelId="{DF080C14-01D8-49B5-B428-24A858839316}" type="presParOf" srcId="{58568689-6C64-4D86-81D8-E29C07779595}" destId="{B4B58960-9002-4F07-BCAD-545FB73EC8DA}" srcOrd="10" destOrd="0" presId="urn:microsoft.com/office/officeart/2005/8/layout/default"/>
    <dgm:cxn modelId="{110884EC-5C77-457F-85C0-51FD1587B27A}" type="presParOf" srcId="{58568689-6C64-4D86-81D8-E29C07779595}" destId="{C40AF519-BE90-406F-A88E-96654B80AE71}" srcOrd="11" destOrd="0" presId="urn:microsoft.com/office/officeart/2005/8/layout/default"/>
    <dgm:cxn modelId="{3B898D2D-31C1-4C4A-964D-913B0ABECD91}" type="presParOf" srcId="{58568689-6C64-4D86-81D8-E29C07779595}" destId="{B3EEE6A4-C61C-4BFE-A869-BFF0FD07198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B4C6F-1603-4EDB-8515-66C2765E5FC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FDCFC6-AC66-4096-AE8E-ECE9B600EDB6}">
      <dgm:prSet/>
      <dgm:spPr/>
      <dgm:t>
        <a:bodyPr/>
        <a:lstStyle/>
        <a:p>
          <a:r>
            <a:rPr lang="en-US"/>
            <a:t>User list and chat list now re-render only visible components</a:t>
          </a:r>
        </a:p>
      </dgm:t>
    </dgm:pt>
    <dgm:pt modelId="{0F2AA3CB-5A3A-426A-AF68-AB5178046C0C}" type="parTrans" cxnId="{4657D605-28BD-487C-8B0A-56C1EA2B5A53}">
      <dgm:prSet/>
      <dgm:spPr/>
      <dgm:t>
        <a:bodyPr/>
        <a:lstStyle/>
        <a:p>
          <a:endParaRPr lang="en-US"/>
        </a:p>
      </dgm:t>
    </dgm:pt>
    <dgm:pt modelId="{885E7831-CD22-448C-95F9-94873A8FB0B9}" type="sibTrans" cxnId="{4657D605-28BD-487C-8B0A-56C1EA2B5A53}">
      <dgm:prSet/>
      <dgm:spPr/>
      <dgm:t>
        <a:bodyPr/>
        <a:lstStyle/>
        <a:p>
          <a:endParaRPr lang="en-US"/>
        </a:p>
      </dgm:t>
    </dgm:pt>
    <dgm:pt modelId="{54CE56F0-3E4D-4C81-9E5F-CB3637C700A6}">
      <dgm:prSet/>
      <dgm:spPr/>
      <dgm:t>
        <a:bodyPr/>
        <a:lstStyle/>
        <a:p>
          <a:r>
            <a:rPr lang="en-US"/>
            <a:t>Refactoring of user joining sequence</a:t>
          </a:r>
        </a:p>
      </dgm:t>
    </dgm:pt>
    <dgm:pt modelId="{97DC3A88-D6B5-432E-893A-9E06A22CCA40}" type="parTrans" cxnId="{FC8D1A52-9663-470F-9980-EF63A6EFB3A3}">
      <dgm:prSet/>
      <dgm:spPr/>
      <dgm:t>
        <a:bodyPr/>
        <a:lstStyle/>
        <a:p>
          <a:endParaRPr lang="en-US"/>
        </a:p>
      </dgm:t>
    </dgm:pt>
    <dgm:pt modelId="{BFECC89D-103D-47BF-8559-69FC4E722A4A}" type="sibTrans" cxnId="{FC8D1A52-9663-470F-9980-EF63A6EFB3A3}">
      <dgm:prSet/>
      <dgm:spPr/>
      <dgm:t>
        <a:bodyPr/>
        <a:lstStyle/>
        <a:p>
          <a:endParaRPr lang="en-US"/>
        </a:p>
      </dgm:t>
    </dgm:pt>
    <dgm:pt modelId="{83FD556C-E472-435F-8B44-E5ADB47204BF}">
      <dgm:prSet/>
      <dgm:spPr/>
      <dgm:t>
        <a:bodyPr/>
        <a:lstStyle/>
        <a:p>
          <a:r>
            <a:rPr lang="en-US"/>
            <a:t>Support for multiple NodeJS processes for supporting meetings larger than 100 users</a:t>
          </a:r>
        </a:p>
      </dgm:t>
    </dgm:pt>
    <dgm:pt modelId="{DA1145F9-F9E6-40E3-97B9-BF135F82F0EA}" type="parTrans" cxnId="{74E64D93-F992-4CED-8790-E2BCA4C84FAD}">
      <dgm:prSet/>
      <dgm:spPr/>
      <dgm:t>
        <a:bodyPr/>
        <a:lstStyle/>
        <a:p>
          <a:endParaRPr lang="en-US"/>
        </a:p>
      </dgm:t>
    </dgm:pt>
    <dgm:pt modelId="{C88ABECF-8395-4F6B-8F2C-8B6F43D252DB}" type="sibTrans" cxnId="{74E64D93-F992-4CED-8790-E2BCA4C84FAD}">
      <dgm:prSet/>
      <dgm:spPr/>
      <dgm:t>
        <a:bodyPr/>
        <a:lstStyle/>
        <a:p>
          <a:endParaRPr lang="en-US"/>
        </a:p>
      </dgm:t>
    </dgm:pt>
    <dgm:pt modelId="{94734D5F-6722-45D1-8A99-30F348A18469}">
      <dgm:prSet/>
      <dgm:spPr/>
      <dgm:t>
        <a:bodyPr/>
        <a:lstStyle/>
        <a:p>
          <a:r>
            <a:rPr lang="en-US"/>
            <a:t>Whiteboard performance improvements</a:t>
          </a:r>
        </a:p>
      </dgm:t>
    </dgm:pt>
    <dgm:pt modelId="{31251E61-18DE-488B-874F-41371B07B547}" type="parTrans" cxnId="{20AE8A0B-5C46-4801-8B5F-2C039A856A93}">
      <dgm:prSet/>
      <dgm:spPr/>
      <dgm:t>
        <a:bodyPr/>
        <a:lstStyle/>
        <a:p>
          <a:endParaRPr lang="en-US"/>
        </a:p>
      </dgm:t>
    </dgm:pt>
    <dgm:pt modelId="{6BBFB52F-D1BF-4042-B874-9BE0099E5162}" type="sibTrans" cxnId="{20AE8A0B-5C46-4801-8B5F-2C039A856A93}">
      <dgm:prSet/>
      <dgm:spPr/>
      <dgm:t>
        <a:bodyPr/>
        <a:lstStyle/>
        <a:p>
          <a:endParaRPr lang="en-US"/>
        </a:p>
      </dgm:t>
    </dgm:pt>
    <dgm:pt modelId="{655AB2A0-9376-4AF3-ADC2-68D4AF3E9993}">
      <dgm:prSet/>
      <dgm:spPr/>
      <dgm:t>
        <a:bodyPr/>
        <a:lstStyle/>
        <a:p>
          <a:r>
            <a:rPr lang="en-US"/>
            <a:t>Faster queue based processing of launching recordings workers</a:t>
          </a:r>
        </a:p>
      </dgm:t>
    </dgm:pt>
    <dgm:pt modelId="{800B0422-DCFB-40A7-BEC2-0BEA325D507A}" type="parTrans" cxnId="{5664112F-E9D0-4E09-A392-8113F1D28863}">
      <dgm:prSet/>
      <dgm:spPr/>
      <dgm:t>
        <a:bodyPr/>
        <a:lstStyle/>
        <a:p>
          <a:endParaRPr lang="en-US"/>
        </a:p>
      </dgm:t>
    </dgm:pt>
    <dgm:pt modelId="{FACB3A51-A436-45F8-AF1B-D906604E5BC6}" type="sibTrans" cxnId="{5664112F-E9D0-4E09-A392-8113F1D28863}">
      <dgm:prSet/>
      <dgm:spPr/>
      <dgm:t>
        <a:bodyPr/>
        <a:lstStyle/>
        <a:p>
          <a:endParaRPr lang="en-US"/>
        </a:p>
      </dgm:t>
    </dgm:pt>
    <dgm:pt modelId="{85350ABB-6339-4260-812B-8478419CD589}">
      <dgm:prSet/>
      <dgm:spPr/>
      <dgm:t>
        <a:bodyPr/>
        <a:lstStyle/>
        <a:p>
          <a:r>
            <a:rPr lang="en-US"/>
            <a:t>Configurable pool of recording workers (default 1)</a:t>
          </a:r>
        </a:p>
      </dgm:t>
    </dgm:pt>
    <dgm:pt modelId="{903F59A7-E758-4978-902B-0ED1CBF9E34B}" type="parTrans" cxnId="{B255C8B8-5BD9-49D4-A51C-2D24FD932ABF}">
      <dgm:prSet/>
      <dgm:spPr/>
      <dgm:t>
        <a:bodyPr/>
        <a:lstStyle/>
        <a:p>
          <a:endParaRPr lang="en-US"/>
        </a:p>
      </dgm:t>
    </dgm:pt>
    <dgm:pt modelId="{4162105F-813C-46DD-958F-E3166FADBF8D}" type="sibTrans" cxnId="{B255C8B8-5BD9-49D4-A51C-2D24FD932ABF}">
      <dgm:prSet/>
      <dgm:spPr/>
      <dgm:t>
        <a:bodyPr/>
        <a:lstStyle/>
        <a:p>
          <a:endParaRPr lang="en-US"/>
        </a:p>
      </dgm:t>
    </dgm:pt>
    <dgm:pt modelId="{73D0AE07-FCB0-4D1E-A8A6-025CBF8A2F6E}">
      <dgm:prSet/>
      <dgm:spPr/>
      <dgm:t>
        <a:bodyPr/>
        <a:lstStyle/>
        <a:p>
          <a:r>
            <a:rPr lang="en-US"/>
            <a:t>Faster processing of recordings</a:t>
          </a:r>
        </a:p>
      </dgm:t>
    </dgm:pt>
    <dgm:pt modelId="{E929E6C5-9B87-4FE1-BD00-1608C520218B}" type="parTrans" cxnId="{FC0A9829-912A-4055-A60E-47118E9F558E}">
      <dgm:prSet/>
      <dgm:spPr/>
      <dgm:t>
        <a:bodyPr/>
        <a:lstStyle/>
        <a:p>
          <a:endParaRPr lang="en-US"/>
        </a:p>
      </dgm:t>
    </dgm:pt>
    <dgm:pt modelId="{1F562FD3-6751-4BB4-8614-82B715B9102E}" type="sibTrans" cxnId="{FC0A9829-912A-4055-A60E-47118E9F558E}">
      <dgm:prSet/>
      <dgm:spPr/>
      <dgm:t>
        <a:bodyPr/>
        <a:lstStyle/>
        <a:p>
          <a:endParaRPr lang="en-US"/>
        </a:p>
      </dgm:t>
    </dgm:pt>
    <dgm:pt modelId="{C042B06A-64C7-4CCF-9DF0-5CE3E479BF78}" type="pres">
      <dgm:prSet presAssocID="{B9FB4C6F-1603-4EDB-8515-66C2765E5FC9}" presName="linear" presStyleCnt="0">
        <dgm:presLayoutVars>
          <dgm:animLvl val="lvl"/>
          <dgm:resizeHandles val="exact"/>
        </dgm:presLayoutVars>
      </dgm:prSet>
      <dgm:spPr/>
    </dgm:pt>
    <dgm:pt modelId="{9286237C-EC26-45F8-AABA-E2E1DBD58885}" type="pres">
      <dgm:prSet presAssocID="{C0FDCFC6-AC66-4096-AE8E-ECE9B600EDB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7FB092B-F9B6-4013-8B64-BDEB6ACC8715}" type="pres">
      <dgm:prSet presAssocID="{885E7831-CD22-448C-95F9-94873A8FB0B9}" presName="spacer" presStyleCnt="0"/>
      <dgm:spPr/>
    </dgm:pt>
    <dgm:pt modelId="{57615863-E1FD-48E1-A478-EA2D684F2028}" type="pres">
      <dgm:prSet presAssocID="{54CE56F0-3E4D-4C81-9E5F-CB3637C700A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30CCF06-B620-480D-9A36-89849BC0F85F}" type="pres">
      <dgm:prSet presAssocID="{BFECC89D-103D-47BF-8559-69FC4E722A4A}" presName="spacer" presStyleCnt="0"/>
      <dgm:spPr/>
    </dgm:pt>
    <dgm:pt modelId="{8CE429B5-E7EF-4148-834F-A9A25B0C6A4C}" type="pres">
      <dgm:prSet presAssocID="{83FD556C-E472-435F-8B44-E5ADB47204B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92BC531-6DC0-43A0-B824-B5DD85732C8D}" type="pres">
      <dgm:prSet presAssocID="{C88ABECF-8395-4F6B-8F2C-8B6F43D252DB}" presName="spacer" presStyleCnt="0"/>
      <dgm:spPr/>
    </dgm:pt>
    <dgm:pt modelId="{CC044EC3-8928-4CFC-8C26-A97A02D577A9}" type="pres">
      <dgm:prSet presAssocID="{94734D5F-6722-45D1-8A99-30F348A1846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B96C24D-7287-47A5-9070-A62B8B148AD8}" type="pres">
      <dgm:prSet presAssocID="{6BBFB52F-D1BF-4042-B874-9BE0099E5162}" presName="spacer" presStyleCnt="0"/>
      <dgm:spPr/>
    </dgm:pt>
    <dgm:pt modelId="{29280F49-AF10-4E2A-9B7D-A5A9713B9167}" type="pres">
      <dgm:prSet presAssocID="{655AB2A0-9376-4AF3-ADC2-68D4AF3E999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B81BA52-9EC0-40B5-93FD-EFDDD2147C42}" type="pres">
      <dgm:prSet presAssocID="{FACB3A51-A436-45F8-AF1B-D906604E5BC6}" presName="spacer" presStyleCnt="0"/>
      <dgm:spPr/>
    </dgm:pt>
    <dgm:pt modelId="{B20559C6-3173-4AEF-BCFE-8043B46A60A3}" type="pres">
      <dgm:prSet presAssocID="{85350ABB-6339-4260-812B-8478419CD58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BD1E137-F29F-4C51-A254-8A9A0AE7155E}" type="pres">
      <dgm:prSet presAssocID="{4162105F-813C-46DD-958F-E3166FADBF8D}" presName="spacer" presStyleCnt="0"/>
      <dgm:spPr/>
    </dgm:pt>
    <dgm:pt modelId="{48CC439A-4F2C-4FB5-82A5-0F709D48EE45}" type="pres">
      <dgm:prSet presAssocID="{73D0AE07-FCB0-4D1E-A8A6-025CBF8A2F6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657D605-28BD-487C-8B0A-56C1EA2B5A53}" srcId="{B9FB4C6F-1603-4EDB-8515-66C2765E5FC9}" destId="{C0FDCFC6-AC66-4096-AE8E-ECE9B600EDB6}" srcOrd="0" destOrd="0" parTransId="{0F2AA3CB-5A3A-426A-AF68-AB5178046C0C}" sibTransId="{885E7831-CD22-448C-95F9-94873A8FB0B9}"/>
    <dgm:cxn modelId="{20AE8A0B-5C46-4801-8B5F-2C039A856A93}" srcId="{B9FB4C6F-1603-4EDB-8515-66C2765E5FC9}" destId="{94734D5F-6722-45D1-8A99-30F348A18469}" srcOrd="3" destOrd="0" parTransId="{31251E61-18DE-488B-874F-41371B07B547}" sibTransId="{6BBFB52F-D1BF-4042-B874-9BE0099E5162}"/>
    <dgm:cxn modelId="{5A19FB0F-F336-4627-95E2-439C730A679B}" type="presOf" srcId="{C0FDCFC6-AC66-4096-AE8E-ECE9B600EDB6}" destId="{9286237C-EC26-45F8-AABA-E2E1DBD58885}" srcOrd="0" destOrd="0" presId="urn:microsoft.com/office/officeart/2005/8/layout/vList2"/>
    <dgm:cxn modelId="{83A18B1A-D165-4E41-8E10-C92FD9E04C40}" type="presOf" srcId="{655AB2A0-9376-4AF3-ADC2-68D4AF3E9993}" destId="{29280F49-AF10-4E2A-9B7D-A5A9713B9167}" srcOrd="0" destOrd="0" presId="urn:microsoft.com/office/officeart/2005/8/layout/vList2"/>
    <dgm:cxn modelId="{098B0520-7349-49FC-AD79-20886EC20227}" type="presOf" srcId="{54CE56F0-3E4D-4C81-9E5F-CB3637C700A6}" destId="{57615863-E1FD-48E1-A478-EA2D684F2028}" srcOrd="0" destOrd="0" presId="urn:microsoft.com/office/officeart/2005/8/layout/vList2"/>
    <dgm:cxn modelId="{FC0A9829-912A-4055-A60E-47118E9F558E}" srcId="{B9FB4C6F-1603-4EDB-8515-66C2765E5FC9}" destId="{73D0AE07-FCB0-4D1E-A8A6-025CBF8A2F6E}" srcOrd="6" destOrd="0" parTransId="{E929E6C5-9B87-4FE1-BD00-1608C520218B}" sibTransId="{1F562FD3-6751-4BB4-8614-82B715B9102E}"/>
    <dgm:cxn modelId="{5664112F-E9D0-4E09-A392-8113F1D28863}" srcId="{B9FB4C6F-1603-4EDB-8515-66C2765E5FC9}" destId="{655AB2A0-9376-4AF3-ADC2-68D4AF3E9993}" srcOrd="4" destOrd="0" parTransId="{800B0422-DCFB-40A7-BEC2-0BEA325D507A}" sibTransId="{FACB3A51-A436-45F8-AF1B-D906604E5BC6}"/>
    <dgm:cxn modelId="{6F3B2E38-5D6C-4842-933A-0C7575901D03}" type="presOf" srcId="{83FD556C-E472-435F-8B44-E5ADB47204BF}" destId="{8CE429B5-E7EF-4148-834F-A9A25B0C6A4C}" srcOrd="0" destOrd="0" presId="urn:microsoft.com/office/officeart/2005/8/layout/vList2"/>
    <dgm:cxn modelId="{B92FA13B-93F4-4D8A-B8D2-85632945C404}" type="presOf" srcId="{94734D5F-6722-45D1-8A99-30F348A18469}" destId="{CC044EC3-8928-4CFC-8C26-A97A02D577A9}" srcOrd="0" destOrd="0" presId="urn:microsoft.com/office/officeart/2005/8/layout/vList2"/>
    <dgm:cxn modelId="{553F3A41-70DD-4A87-B720-47E728775634}" type="presOf" srcId="{73D0AE07-FCB0-4D1E-A8A6-025CBF8A2F6E}" destId="{48CC439A-4F2C-4FB5-82A5-0F709D48EE45}" srcOrd="0" destOrd="0" presId="urn:microsoft.com/office/officeart/2005/8/layout/vList2"/>
    <dgm:cxn modelId="{FC8D1A52-9663-470F-9980-EF63A6EFB3A3}" srcId="{B9FB4C6F-1603-4EDB-8515-66C2765E5FC9}" destId="{54CE56F0-3E4D-4C81-9E5F-CB3637C700A6}" srcOrd="1" destOrd="0" parTransId="{97DC3A88-D6B5-432E-893A-9E06A22CCA40}" sibTransId="{BFECC89D-103D-47BF-8559-69FC4E722A4A}"/>
    <dgm:cxn modelId="{8419218B-6B10-4913-803E-7C0376982489}" type="presOf" srcId="{85350ABB-6339-4260-812B-8478419CD589}" destId="{B20559C6-3173-4AEF-BCFE-8043B46A60A3}" srcOrd="0" destOrd="0" presId="urn:microsoft.com/office/officeart/2005/8/layout/vList2"/>
    <dgm:cxn modelId="{74E64D93-F992-4CED-8790-E2BCA4C84FAD}" srcId="{B9FB4C6F-1603-4EDB-8515-66C2765E5FC9}" destId="{83FD556C-E472-435F-8B44-E5ADB47204BF}" srcOrd="2" destOrd="0" parTransId="{DA1145F9-F9E6-40E3-97B9-BF135F82F0EA}" sibTransId="{C88ABECF-8395-4F6B-8F2C-8B6F43D252DB}"/>
    <dgm:cxn modelId="{B255C8B8-5BD9-49D4-A51C-2D24FD932ABF}" srcId="{B9FB4C6F-1603-4EDB-8515-66C2765E5FC9}" destId="{85350ABB-6339-4260-812B-8478419CD589}" srcOrd="5" destOrd="0" parTransId="{903F59A7-E758-4978-902B-0ED1CBF9E34B}" sibTransId="{4162105F-813C-46DD-958F-E3166FADBF8D}"/>
    <dgm:cxn modelId="{EAA0BDFF-5400-4BE1-A7F2-4DAA791E9048}" type="presOf" srcId="{B9FB4C6F-1603-4EDB-8515-66C2765E5FC9}" destId="{C042B06A-64C7-4CCF-9DF0-5CE3E479BF78}" srcOrd="0" destOrd="0" presId="urn:microsoft.com/office/officeart/2005/8/layout/vList2"/>
    <dgm:cxn modelId="{901FF3AD-B8BC-4058-BD56-D3FB2D81ADCD}" type="presParOf" srcId="{C042B06A-64C7-4CCF-9DF0-5CE3E479BF78}" destId="{9286237C-EC26-45F8-AABA-E2E1DBD58885}" srcOrd="0" destOrd="0" presId="urn:microsoft.com/office/officeart/2005/8/layout/vList2"/>
    <dgm:cxn modelId="{5AFA367B-228C-4F9F-93F9-8329B28C4560}" type="presParOf" srcId="{C042B06A-64C7-4CCF-9DF0-5CE3E479BF78}" destId="{57FB092B-F9B6-4013-8B64-BDEB6ACC8715}" srcOrd="1" destOrd="0" presId="urn:microsoft.com/office/officeart/2005/8/layout/vList2"/>
    <dgm:cxn modelId="{315FBF24-723B-4980-BC07-09E037463AB8}" type="presParOf" srcId="{C042B06A-64C7-4CCF-9DF0-5CE3E479BF78}" destId="{57615863-E1FD-48E1-A478-EA2D684F2028}" srcOrd="2" destOrd="0" presId="urn:microsoft.com/office/officeart/2005/8/layout/vList2"/>
    <dgm:cxn modelId="{58D7019A-0191-40FD-9EF8-1180A9079A9A}" type="presParOf" srcId="{C042B06A-64C7-4CCF-9DF0-5CE3E479BF78}" destId="{330CCF06-B620-480D-9A36-89849BC0F85F}" srcOrd="3" destOrd="0" presId="urn:microsoft.com/office/officeart/2005/8/layout/vList2"/>
    <dgm:cxn modelId="{B4303412-EECE-4797-A287-FC38C3E94F06}" type="presParOf" srcId="{C042B06A-64C7-4CCF-9DF0-5CE3E479BF78}" destId="{8CE429B5-E7EF-4148-834F-A9A25B0C6A4C}" srcOrd="4" destOrd="0" presId="urn:microsoft.com/office/officeart/2005/8/layout/vList2"/>
    <dgm:cxn modelId="{D6A67B6E-5C33-4302-8101-F8E0814A4916}" type="presParOf" srcId="{C042B06A-64C7-4CCF-9DF0-5CE3E479BF78}" destId="{792BC531-6DC0-43A0-B824-B5DD85732C8D}" srcOrd="5" destOrd="0" presId="urn:microsoft.com/office/officeart/2005/8/layout/vList2"/>
    <dgm:cxn modelId="{22D3F2E4-92C8-4F16-8034-895271986415}" type="presParOf" srcId="{C042B06A-64C7-4CCF-9DF0-5CE3E479BF78}" destId="{CC044EC3-8928-4CFC-8C26-A97A02D577A9}" srcOrd="6" destOrd="0" presId="urn:microsoft.com/office/officeart/2005/8/layout/vList2"/>
    <dgm:cxn modelId="{B8516E49-8931-4420-B62E-ECEE7121721F}" type="presParOf" srcId="{C042B06A-64C7-4CCF-9DF0-5CE3E479BF78}" destId="{5B96C24D-7287-47A5-9070-A62B8B148AD8}" srcOrd="7" destOrd="0" presId="urn:microsoft.com/office/officeart/2005/8/layout/vList2"/>
    <dgm:cxn modelId="{E4467AC8-DA76-4F30-BE88-F4792A72D23D}" type="presParOf" srcId="{C042B06A-64C7-4CCF-9DF0-5CE3E479BF78}" destId="{29280F49-AF10-4E2A-9B7D-A5A9713B9167}" srcOrd="8" destOrd="0" presId="urn:microsoft.com/office/officeart/2005/8/layout/vList2"/>
    <dgm:cxn modelId="{A00FEA8A-D6DF-4845-AE73-C582AE68A539}" type="presParOf" srcId="{C042B06A-64C7-4CCF-9DF0-5CE3E479BF78}" destId="{CB81BA52-9EC0-40B5-93FD-EFDDD2147C42}" srcOrd="9" destOrd="0" presId="urn:microsoft.com/office/officeart/2005/8/layout/vList2"/>
    <dgm:cxn modelId="{FC07950F-5B3E-4825-98EB-FECC66E48A20}" type="presParOf" srcId="{C042B06A-64C7-4CCF-9DF0-5CE3E479BF78}" destId="{B20559C6-3173-4AEF-BCFE-8043B46A60A3}" srcOrd="10" destOrd="0" presId="urn:microsoft.com/office/officeart/2005/8/layout/vList2"/>
    <dgm:cxn modelId="{F350976C-1121-4A98-8A28-5C5CC3CF2969}" type="presParOf" srcId="{C042B06A-64C7-4CCF-9DF0-5CE3E479BF78}" destId="{9BD1E137-F29F-4C51-A254-8A9A0AE7155E}" srcOrd="11" destOrd="0" presId="urn:microsoft.com/office/officeart/2005/8/layout/vList2"/>
    <dgm:cxn modelId="{56872B43-723C-445E-8ABC-C6B770E7D454}" type="presParOf" srcId="{C042B06A-64C7-4CCF-9DF0-5CE3E479BF78}" destId="{48CC439A-4F2C-4FB5-82A5-0F709D48EE4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7E571-B5C2-42B4-B414-217856D743F1}">
      <dsp:nvSpPr>
        <dsp:cNvPr id="0" name=""/>
        <dsp:cNvSpPr/>
      </dsp:nvSpPr>
      <dsp:spPr>
        <a:xfrm>
          <a:off x="2968" y="161802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Improved scaling of webcams and screenshare</a:t>
          </a:r>
          <a:endParaRPr lang="en-US" sz="2400" kern="1200"/>
        </a:p>
      </dsp:txBody>
      <dsp:txXfrm>
        <a:off x="2968" y="161802"/>
        <a:ext cx="2354764" cy="1412858"/>
      </dsp:txXfrm>
    </dsp:sp>
    <dsp:sp modelId="{FD6C6146-9926-4E04-9FBC-9DB23AB185D8}">
      <dsp:nvSpPr>
        <dsp:cNvPr id="0" name=""/>
        <dsp:cNvSpPr/>
      </dsp:nvSpPr>
      <dsp:spPr>
        <a:xfrm>
          <a:off x="2593209" y="161802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Real-time sharing of audio and video</a:t>
          </a:r>
          <a:endParaRPr lang="en-US" sz="2400" kern="1200"/>
        </a:p>
      </dsp:txBody>
      <dsp:txXfrm>
        <a:off x="2593209" y="161802"/>
        <a:ext cx="2354764" cy="1412858"/>
      </dsp:txXfrm>
    </dsp:sp>
    <dsp:sp modelId="{919DA808-2E74-4BC4-9690-C9D3EE16FB02}">
      <dsp:nvSpPr>
        <dsp:cNvPr id="0" name=""/>
        <dsp:cNvSpPr/>
      </dsp:nvSpPr>
      <dsp:spPr>
        <a:xfrm>
          <a:off x="5183450" y="161802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Public and private chat</a:t>
          </a:r>
          <a:endParaRPr lang="en-US" sz="2400" kern="1200"/>
        </a:p>
      </dsp:txBody>
      <dsp:txXfrm>
        <a:off x="5183450" y="161802"/>
        <a:ext cx="2354764" cy="1412858"/>
      </dsp:txXfrm>
    </dsp:sp>
    <dsp:sp modelId="{5365E1EB-215D-4BCF-8CE9-81307DF73912}">
      <dsp:nvSpPr>
        <dsp:cNvPr id="0" name=""/>
        <dsp:cNvSpPr/>
      </dsp:nvSpPr>
      <dsp:spPr>
        <a:xfrm>
          <a:off x="7773692" y="161802"/>
          <a:ext cx="2354764" cy="141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Interactive multi-user whiteboard</a:t>
          </a:r>
          <a:endParaRPr lang="en-US" sz="2400" kern="1200"/>
        </a:p>
      </dsp:txBody>
      <dsp:txXfrm>
        <a:off x="7773692" y="161802"/>
        <a:ext cx="2354764" cy="1412858"/>
      </dsp:txXfrm>
    </dsp:sp>
    <dsp:sp modelId="{6CE767C2-F309-45CE-AAD0-13A2215EA00C}">
      <dsp:nvSpPr>
        <dsp:cNvPr id="0" name=""/>
        <dsp:cNvSpPr/>
      </dsp:nvSpPr>
      <dsp:spPr>
        <a:xfrm>
          <a:off x="1298088" y="1810137"/>
          <a:ext cx="2354764" cy="141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Slide presentations</a:t>
          </a:r>
          <a:endParaRPr lang="en-US" sz="2400" kern="1200"/>
        </a:p>
      </dsp:txBody>
      <dsp:txXfrm>
        <a:off x="1298088" y="1810137"/>
        <a:ext cx="2354764" cy="1412858"/>
      </dsp:txXfrm>
    </dsp:sp>
    <dsp:sp modelId="{B4B58960-9002-4F07-BCAD-545FB73EC8DA}">
      <dsp:nvSpPr>
        <dsp:cNvPr id="0" name=""/>
        <dsp:cNvSpPr/>
      </dsp:nvSpPr>
      <dsp:spPr>
        <a:xfrm>
          <a:off x="3888330" y="1810137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Screen-sharing</a:t>
          </a:r>
          <a:endParaRPr lang="en-US" sz="2400" kern="1200"/>
        </a:p>
      </dsp:txBody>
      <dsp:txXfrm>
        <a:off x="3888330" y="1810137"/>
        <a:ext cx="2354764" cy="1412858"/>
      </dsp:txXfrm>
    </dsp:sp>
    <dsp:sp modelId="{B3EEE6A4-C61C-4BFE-A869-BFF0FD071985}">
      <dsp:nvSpPr>
        <dsp:cNvPr id="0" name=""/>
        <dsp:cNvSpPr/>
      </dsp:nvSpPr>
      <dsp:spPr>
        <a:xfrm>
          <a:off x="6478571" y="1810137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Break-out rooms</a:t>
          </a:r>
          <a:endParaRPr lang="en-US" sz="2400" kern="1200"/>
        </a:p>
      </dsp:txBody>
      <dsp:txXfrm>
        <a:off x="6478571" y="1810137"/>
        <a:ext cx="2354764" cy="141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6237C-EC26-45F8-AABA-E2E1DBD58885}">
      <dsp:nvSpPr>
        <dsp:cNvPr id="0" name=""/>
        <dsp:cNvSpPr/>
      </dsp:nvSpPr>
      <dsp:spPr>
        <a:xfrm>
          <a:off x="0" y="47242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list and chat list now re-render only visible components</a:t>
          </a:r>
        </a:p>
      </dsp:txBody>
      <dsp:txXfrm>
        <a:off x="31028" y="78270"/>
        <a:ext cx="6483143" cy="573546"/>
      </dsp:txXfrm>
    </dsp:sp>
    <dsp:sp modelId="{57615863-E1FD-48E1-A478-EA2D684F2028}">
      <dsp:nvSpPr>
        <dsp:cNvPr id="0" name=""/>
        <dsp:cNvSpPr/>
      </dsp:nvSpPr>
      <dsp:spPr>
        <a:xfrm>
          <a:off x="0" y="728924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518358"/>
                <a:satOff val="-2742"/>
                <a:lumOff val="-1046"/>
                <a:alphaOff val="0"/>
                <a:tint val="98000"/>
                <a:lumMod val="100000"/>
              </a:schemeClr>
            </a:gs>
            <a:gs pos="100000">
              <a:schemeClr val="accent2">
                <a:hueOff val="-518358"/>
                <a:satOff val="-2742"/>
                <a:lumOff val="-104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Refactoring of user joining sequence</a:t>
          </a:r>
        </a:p>
      </dsp:txBody>
      <dsp:txXfrm>
        <a:off x="31028" y="759952"/>
        <a:ext cx="6483143" cy="573546"/>
      </dsp:txXfrm>
    </dsp:sp>
    <dsp:sp modelId="{8CE429B5-E7EF-4148-834F-A9A25B0C6A4C}">
      <dsp:nvSpPr>
        <dsp:cNvPr id="0" name=""/>
        <dsp:cNvSpPr/>
      </dsp:nvSpPr>
      <dsp:spPr>
        <a:xfrm>
          <a:off x="0" y="1410607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for multiple NodeJS processes for supporting meetings larger than 100 users</a:t>
          </a:r>
        </a:p>
      </dsp:txBody>
      <dsp:txXfrm>
        <a:off x="31028" y="1441635"/>
        <a:ext cx="6483143" cy="573546"/>
      </dsp:txXfrm>
    </dsp:sp>
    <dsp:sp modelId="{CC044EC3-8928-4CFC-8C26-A97A02D577A9}">
      <dsp:nvSpPr>
        <dsp:cNvPr id="0" name=""/>
        <dsp:cNvSpPr/>
      </dsp:nvSpPr>
      <dsp:spPr>
        <a:xfrm>
          <a:off x="0" y="2092289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Whiteboard performance improvements</a:t>
          </a:r>
        </a:p>
      </dsp:txBody>
      <dsp:txXfrm>
        <a:off x="31028" y="2123317"/>
        <a:ext cx="6483143" cy="573546"/>
      </dsp:txXfrm>
    </dsp:sp>
    <dsp:sp modelId="{29280F49-AF10-4E2A-9B7D-A5A9713B9167}">
      <dsp:nvSpPr>
        <dsp:cNvPr id="0" name=""/>
        <dsp:cNvSpPr/>
      </dsp:nvSpPr>
      <dsp:spPr>
        <a:xfrm>
          <a:off x="0" y="2773972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queue based processing of launching recordings workers</a:t>
          </a:r>
        </a:p>
      </dsp:txBody>
      <dsp:txXfrm>
        <a:off x="31028" y="2805000"/>
        <a:ext cx="6483143" cy="573546"/>
      </dsp:txXfrm>
    </dsp:sp>
    <dsp:sp modelId="{B20559C6-3173-4AEF-BCFE-8043B46A60A3}">
      <dsp:nvSpPr>
        <dsp:cNvPr id="0" name=""/>
        <dsp:cNvSpPr/>
      </dsp:nvSpPr>
      <dsp:spPr>
        <a:xfrm>
          <a:off x="0" y="3455654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2591790"/>
                <a:satOff val="-13711"/>
                <a:lumOff val="-5228"/>
                <a:alphaOff val="0"/>
                <a:tint val="98000"/>
                <a:lumMod val="100000"/>
              </a:schemeClr>
            </a:gs>
            <a:gs pos="100000">
              <a:schemeClr val="accent2">
                <a:hueOff val="-2591790"/>
                <a:satOff val="-13711"/>
                <a:lumOff val="-522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Configurable pool of recording workers (default 1)</a:t>
          </a:r>
        </a:p>
      </dsp:txBody>
      <dsp:txXfrm>
        <a:off x="31028" y="3486682"/>
        <a:ext cx="6483143" cy="573546"/>
      </dsp:txXfrm>
    </dsp:sp>
    <dsp:sp modelId="{48CC439A-4F2C-4FB5-82A5-0F709D48EE45}">
      <dsp:nvSpPr>
        <dsp:cNvPr id="0" name=""/>
        <dsp:cNvSpPr/>
      </dsp:nvSpPr>
      <dsp:spPr>
        <a:xfrm>
          <a:off x="0" y="4137337"/>
          <a:ext cx="6545199" cy="635602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processing of recordings</a:t>
          </a:r>
        </a:p>
      </dsp:txBody>
      <dsp:txXfrm>
        <a:off x="31028" y="4168365"/>
        <a:ext cx="6483143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35" y="310427"/>
            <a:ext cx="11086929" cy="2019679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Open Sans" panose="020B0606030504020204" pitchFamily="34" charset="0"/>
              </a:rPr>
              <a:t>Client server Architecture used by BigBlueButton and its Scalability, Performance and Security</a:t>
            </a:r>
            <a:endParaRPr lang="en-US" sz="15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A39876-0389-0D00-5463-7B109F1F1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28843"/>
              </p:ext>
            </p:extLst>
          </p:nvPr>
        </p:nvGraphicFramePr>
        <p:xfrm>
          <a:off x="3255477" y="3796400"/>
          <a:ext cx="5628642" cy="198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21">
                  <a:extLst>
                    <a:ext uri="{9D8B030D-6E8A-4147-A177-3AD203B41FA5}">
                      <a16:colId xmlns:a16="http://schemas.microsoft.com/office/drawing/2014/main" val="2607327604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3719737890"/>
                    </a:ext>
                  </a:extLst>
                </a:gridCol>
              </a:tblGrid>
              <a:tr h="334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99284"/>
                  </a:ext>
                </a:extLst>
              </a:tr>
              <a:tr h="334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Senevirathna D.K.C.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IT20009540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79621"/>
                  </a:ext>
                </a:extLst>
              </a:tr>
              <a:tr h="33409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Nadula</a:t>
                      </a:r>
                      <a:r>
                        <a:rPr lang="en-US" dirty="0"/>
                        <a:t> J.K.D.P.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IT20168568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78956"/>
                  </a:ext>
                </a:extLst>
              </a:tr>
              <a:tr h="334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Mapatuna R.M.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IT20072674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5107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Kulathunga</a:t>
                      </a:r>
                      <a:r>
                        <a:rPr lang="en-US" dirty="0"/>
                        <a:t> H.M.C.K.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IT20274498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756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74F807-24B7-4D73-530B-2B206A611554}"/>
              </a:ext>
            </a:extLst>
          </p:cNvPr>
          <p:cNvSpPr txBox="1"/>
          <p:nvPr/>
        </p:nvSpPr>
        <p:spPr>
          <a:xfrm>
            <a:off x="3815670" y="2801643"/>
            <a:ext cx="438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No : SE3030_WE_60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oom Reviews">
            <a:extLst>
              <a:ext uri="{FF2B5EF4-FFF2-40B4-BE49-F238E27FC236}">
                <a16:creationId xmlns:a16="http://schemas.microsoft.com/office/drawing/2014/main" id="{329C2CB3-8673-E93D-6FFD-529EEE0F0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-1" b="8804"/>
          <a:stretch/>
        </p:blipFill>
        <p:spPr bwMode="auto">
          <a:xfrm>
            <a:off x="10522279" y="5488633"/>
            <a:ext cx="1668819" cy="1372912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potlight">
            <a:extLst>
              <a:ext uri="{FF2B5EF4-FFF2-40B4-BE49-F238E27FC236}">
                <a16:creationId xmlns:a16="http://schemas.microsoft.com/office/drawing/2014/main" id="{A6E1BE9D-9510-202C-25EC-278CE7F6A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7" r="1" b="5523"/>
          <a:stretch/>
        </p:blipFill>
        <p:spPr bwMode="auto">
          <a:xfrm>
            <a:off x="9840738" y="28640"/>
            <a:ext cx="2284238" cy="1904628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1F80F-5B2A-6F15-1017-6FAA766E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46" y="0"/>
            <a:ext cx="6143423" cy="1456267"/>
          </a:xfrm>
        </p:spPr>
        <p:txBody>
          <a:bodyPr>
            <a:normAutofit/>
          </a:bodyPr>
          <a:lstStyle/>
          <a:p>
            <a:r>
              <a:rPr lang="en-US" sz="3300" b="0" i="0" dirty="0">
                <a:effectLst/>
                <a:latin typeface="+mn-lt"/>
              </a:rPr>
              <a:t>BigBlueButton vs Zoom</a:t>
            </a:r>
            <a:br>
              <a:rPr lang="en-US" sz="3300" b="0" i="0" dirty="0">
                <a:effectLst/>
                <a:latin typeface="Lato" panose="020F0502020204030203" pitchFamily="34" charset="0"/>
              </a:rPr>
            </a:br>
            <a:endParaRPr lang="en-US" sz="3300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1D2D38C-9E64-5BC0-4059-8EAC420512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5395" y="688968"/>
          <a:ext cx="9362223" cy="585438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30375">
                  <a:extLst>
                    <a:ext uri="{9D8B030D-6E8A-4147-A177-3AD203B41FA5}">
                      <a16:colId xmlns:a16="http://schemas.microsoft.com/office/drawing/2014/main" val="3091501026"/>
                    </a:ext>
                  </a:extLst>
                </a:gridCol>
                <a:gridCol w="3007147">
                  <a:extLst>
                    <a:ext uri="{9D8B030D-6E8A-4147-A177-3AD203B41FA5}">
                      <a16:colId xmlns:a16="http://schemas.microsoft.com/office/drawing/2014/main" val="1290047006"/>
                    </a:ext>
                  </a:extLst>
                </a:gridCol>
                <a:gridCol w="3424701">
                  <a:extLst>
                    <a:ext uri="{9D8B030D-6E8A-4147-A177-3AD203B41FA5}">
                      <a16:colId xmlns:a16="http://schemas.microsoft.com/office/drawing/2014/main" val="2288513972"/>
                    </a:ext>
                  </a:extLst>
                </a:gridCol>
              </a:tblGrid>
              <a:tr h="2337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5340" algn="l"/>
                        </a:tabLst>
                      </a:pPr>
                      <a:r>
                        <a:rPr lang="en-US" sz="2000">
                          <a:effectLst/>
                        </a:rPr>
                        <a:t>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BigBlueButton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3764202193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Primary purpose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Online meetings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Online classes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466974863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Video &amp; Audio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4165667001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3212664796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Screen share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3620699263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Application share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1012379709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Share computer sound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1776294883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266969994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Whiteboard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Yes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1874411772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Annotate shared documents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107874415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Break-out room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2374738035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Co-host/Moderator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2654649534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File transfer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 (share link on chat)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381379173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Shared notes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904754982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Dial-in with phone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2058444153"/>
                  </a:ext>
                </a:extLst>
              </a:tr>
              <a:tr h="3826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Analytics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Minimal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Detailed (attendance, chat transcripts, poll answers, hands raised)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547609484"/>
                  </a:ext>
                </a:extLst>
              </a:tr>
              <a:tr h="5783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Integration with LMS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Completely separate from LMS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Integrates well with LMS such as Moodle, Canvas, Joomla, Schoology, WordPress and many others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4193248170"/>
                  </a:ext>
                </a:extLst>
              </a:tr>
              <a:tr h="5783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Desktop client or browser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Desktop client with frequent updates and onetime audio plug-in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Runs in browser. No need for any additional app.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86" marR="59686" marT="0" marB="0"/>
                </a:tc>
                <a:extLst>
                  <a:ext uri="{0D108BD9-81ED-4DB2-BD59-A6C34878D82A}">
                    <a16:rowId xmlns:a16="http://schemas.microsoft.com/office/drawing/2014/main" val="1694067499"/>
                  </a:ext>
                </a:extLst>
              </a:tr>
            </a:tbl>
          </a:graphicData>
        </a:graphic>
      </p:graphicFrame>
      <p:sp>
        <p:nvSpPr>
          <p:cNvPr id="236" name="TextBox 235">
            <a:extLst>
              <a:ext uri="{FF2B5EF4-FFF2-40B4-BE49-F238E27FC236}">
                <a16:creationId xmlns:a16="http://schemas.microsoft.com/office/drawing/2014/main" id="{BD504C1E-9A08-2914-6ABB-7F58BFA7199F}"/>
              </a:ext>
            </a:extLst>
          </p:cNvPr>
          <p:cNvSpPr txBox="1"/>
          <p:nvPr/>
        </p:nvSpPr>
        <p:spPr>
          <a:xfrm>
            <a:off x="75088" y="6250936"/>
            <a:ext cx="1683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IT20072674</a:t>
            </a:r>
            <a:br>
              <a:rPr lang="en-US" dirty="0"/>
            </a:br>
            <a:r>
              <a:rPr lang="en-US" dirty="0"/>
              <a:t>Mapatuna R.M.</a:t>
            </a:r>
          </a:p>
        </p:txBody>
      </p:sp>
    </p:spTree>
    <p:extLst>
      <p:ext uri="{BB962C8B-B14F-4D97-AF65-F5344CB8AC3E}">
        <p14:creationId xmlns:p14="http://schemas.microsoft.com/office/powerpoint/2010/main" val="378253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7CB4-E9FB-A296-47F7-E6A70AAB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6" y="407601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0" dirty="0"/>
              <a:t>BigBlueButton vs Google meet</a:t>
            </a:r>
            <a:endParaRPr lang="en-US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54B95-BC40-0FEF-9A95-117A3088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534"/>
          <a:stretch/>
        </p:blipFill>
        <p:spPr>
          <a:xfrm>
            <a:off x="803124" y="1638278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D3085D-B6F7-692B-1EF0-566D6958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3943" y="0"/>
            <a:ext cx="1328057" cy="1328057"/>
          </a:xfrm>
          <a:prstGeom prst="roundRect">
            <a:avLst>
              <a:gd name="adj" fmla="val 10456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otlight">
            <a:extLst>
              <a:ext uri="{FF2B5EF4-FFF2-40B4-BE49-F238E27FC236}">
                <a16:creationId xmlns:a16="http://schemas.microsoft.com/office/drawing/2014/main" id="{8A47BADE-95D4-6200-3C51-FADFC22F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3686" y="5686666"/>
            <a:ext cx="1083041" cy="1083041"/>
          </a:xfrm>
          <a:prstGeom prst="roundRect">
            <a:avLst>
              <a:gd name="adj" fmla="val 10456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C967A1-9253-6F16-158A-0D3CE53FC9DA}"/>
              </a:ext>
            </a:extLst>
          </p:cNvPr>
          <p:cNvSpPr txBox="1"/>
          <p:nvPr/>
        </p:nvSpPr>
        <p:spPr>
          <a:xfrm>
            <a:off x="125273" y="6148806"/>
            <a:ext cx="1635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IT20072674</a:t>
            </a:r>
            <a:br>
              <a:rPr lang="en-US" dirty="0"/>
            </a:br>
            <a:r>
              <a:rPr lang="en-US" dirty="0"/>
              <a:t>Mapatuna R.M.</a:t>
            </a:r>
          </a:p>
        </p:txBody>
      </p:sp>
    </p:spTree>
    <p:extLst>
      <p:ext uri="{BB962C8B-B14F-4D97-AF65-F5344CB8AC3E}">
        <p14:creationId xmlns:p14="http://schemas.microsoft.com/office/powerpoint/2010/main" val="41814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D0D-E024-9B9C-7531-6CFE3143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Updated version Performances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37BED-C1ED-F03E-BA9B-A801E3C4C8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1FD5B8-9DC7-14CE-68F2-84FBE55A3D7D}"/>
              </a:ext>
            </a:extLst>
          </p:cNvPr>
          <p:cNvSpPr txBox="1"/>
          <p:nvPr/>
        </p:nvSpPr>
        <p:spPr>
          <a:xfrm>
            <a:off x="201881" y="6077635"/>
            <a:ext cx="1779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IT20072674</a:t>
            </a:r>
            <a:br>
              <a:rPr lang="en-US" dirty="0"/>
            </a:br>
            <a:r>
              <a:rPr lang="en-US" dirty="0"/>
              <a:t>Mapatuna R.M.</a:t>
            </a:r>
          </a:p>
        </p:txBody>
      </p:sp>
    </p:spTree>
    <p:extLst>
      <p:ext uri="{BB962C8B-B14F-4D97-AF65-F5344CB8AC3E}">
        <p14:creationId xmlns:p14="http://schemas.microsoft.com/office/powerpoint/2010/main" val="343917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82773E-21BF-6AD6-702B-ABB732957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4222" r="1" b="1"/>
          <a:stretch/>
        </p:blipFill>
        <p:spPr>
          <a:xfrm>
            <a:off x="-6350" y="1924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041" y="2698187"/>
            <a:ext cx="4880810" cy="14562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C08CB-C210-CBBD-81AF-829725CFF161}"/>
              </a:ext>
            </a:extLst>
          </p:cNvPr>
          <p:cNvSpPr txBox="1"/>
          <p:nvPr/>
        </p:nvSpPr>
        <p:spPr>
          <a:xfrm>
            <a:off x="0" y="6338626"/>
            <a:ext cx="15180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Nadula J.K.D.P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IT20168568</a:t>
            </a:r>
          </a:p>
        </p:txBody>
      </p:sp>
    </p:spTree>
    <p:extLst>
      <p:ext uri="{BB962C8B-B14F-4D97-AF65-F5344CB8AC3E}">
        <p14:creationId xmlns:p14="http://schemas.microsoft.com/office/powerpoint/2010/main" val="270108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DB929B-D056-C1FB-EE23-22E1B5A7BF88}"/>
              </a:ext>
            </a:extLst>
          </p:cNvPr>
          <p:cNvSpPr txBox="1"/>
          <p:nvPr/>
        </p:nvSpPr>
        <p:spPr>
          <a:xfrm>
            <a:off x="0" y="6338626"/>
            <a:ext cx="15180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Nadula J.K.D.P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IT20168568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59EA3-78B7-A408-495E-46D77F90B13B}"/>
              </a:ext>
            </a:extLst>
          </p:cNvPr>
          <p:cNvSpPr txBox="1"/>
          <p:nvPr/>
        </p:nvSpPr>
        <p:spPr>
          <a:xfrm>
            <a:off x="759041" y="639593"/>
            <a:ext cx="1109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already  have a learning management software such as Moodle, Canvas or </a:t>
            </a:r>
            <a:r>
              <a:rPr lang="en-US" sz="2400" dirty="0" err="1"/>
              <a:t>Salaki</a:t>
            </a:r>
            <a:r>
              <a:rPr lang="en-US" sz="2400" dirty="0"/>
              <a:t>, you can use appropriate plugins to integrate BigBlueButton.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74866-F822-E6B0-E4C0-687AC40E7B8E}"/>
              </a:ext>
            </a:extLst>
          </p:cNvPr>
          <p:cNvSpPr txBox="1">
            <a:spLocks/>
          </p:cNvSpPr>
          <p:nvPr/>
        </p:nvSpPr>
        <p:spPr>
          <a:xfrm>
            <a:off x="0" y="1850870"/>
            <a:ext cx="4720387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customize BigBlueButton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C55D-253D-E676-4105-FB26F3F46736}"/>
              </a:ext>
            </a:extLst>
          </p:cNvPr>
          <p:cNvSpPr txBox="1"/>
          <p:nvPr/>
        </p:nvSpPr>
        <p:spPr>
          <a:xfrm>
            <a:off x="1339516" y="2386588"/>
            <a:ext cx="1012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Manage recordings: delete recordings older than N days, move recording to a different partition and migrate recordings from a previous version.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Reduce bandwidth from webcams.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Disable webcams or screen sharing to save bandwidth.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 a phone number to the conference bridge, so that your students can join the class by using a telephone number.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Pass custom parameters to the client. This helps you in, for example, minimizing the presentation area or hiding the chat panel when a student joins a class.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C80170D7-E7FA-FC2C-A326-BE65BC4B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19200" y="871537"/>
            <a:ext cx="97536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6A34-3D74-51B0-03A6-DC57A62D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81" y="674215"/>
            <a:ext cx="9468852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 of HTML5 server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6919-E5E6-43B6-3421-9210609C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793151"/>
            <a:ext cx="10896598" cy="2626449"/>
          </a:xfrm>
        </p:spPr>
        <p:txBody>
          <a:bodyPr>
            <a:noAutofit/>
          </a:bodyPr>
          <a:lstStyle/>
          <a:p>
            <a:r>
              <a:rPr lang="en-US" dirty="0"/>
              <a:t>BigBlueButton 2.2 used a single </a:t>
            </a:r>
            <a:r>
              <a:rPr lang="en-US" dirty="0" err="1"/>
              <a:t>nodejs</a:t>
            </a:r>
            <a:r>
              <a:rPr lang="en-US" dirty="0"/>
              <a:t> process for all client-side communication.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process would start to bottleneck (the </a:t>
            </a:r>
            <a:r>
              <a:rPr lang="en-US" dirty="0" err="1"/>
              <a:t>nodejs</a:t>
            </a:r>
            <a:r>
              <a:rPr lang="en-US" dirty="0"/>
              <a:t> process, running on a single CPU core, started to use 100% of the core). Because </a:t>
            </a:r>
            <a:r>
              <a:rPr lang="en-US" dirty="0" err="1"/>
              <a:t>nodejs</a:t>
            </a:r>
            <a:r>
              <a:rPr lang="en-US" dirty="0"/>
              <a:t> was running on a single CPU core, </a:t>
            </a:r>
          </a:p>
          <a:p>
            <a:endParaRPr lang="en-US" dirty="0"/>
          </a:p>
          <a:p>
            <a:r>
              <a:rPr lang="en-US" dirty="0"/>
              <a:t>having a 16 or 32 CPU core server for BigBlueButton 2.2 failed to yield much additional scalability.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3871A2-6269-C841-8BFE-101A19B8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090611" y="1981200"/>
            <a:ext cx="48768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93868-1414-597F-43F4-048C1C5609E6}"/>
              </a:ext>
            </a:extLst>
          </p:cNvPr>
          <p:cNvSpPr txBox="1"/>
          <p:nvPr/>
        </p:nvSpPr>
        <p:spPr>
          <a:xfrm>
            <a:off x="0" y="6338626"/>
            <a:ext cx="15180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Nadula J.K.D.P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IT20168568</a:t>
            </a:r>
          </a:p>
        </p:txBody>
      </p:sp>
    </p:spTree>
    <p:extLst>
      <p:ext uri="{BB962C8B-B14F-4D97-AF65-F5344CB8AC3E}">
        <p14:creationId xmlns:p14="http://schemas.microsoft.com/office/powerpoint/2010/main" val="69060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2F71C6E-FD58-1FC7-F56B-8C2CACF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137423" y="693036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929B-D056-C1FB-EE23-22E1B5A7BF88}"/>
              </a:ext>
            </a:extLst>
          </p:cNvPr>
          <p:cNvSpPr txBox="1"/>
          <p:nvPr/>
        </p:nvSpPr>
        <p:spPr>
          <a:xfrm>
            <a:off x="0" y="6338626"/>
            <a:ext cx="15180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Nadula J.K.D.P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IT20168568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87125-4B39-4EFF-66AD-9F0CCF984DAE}"/>
              </a:ext>
            </a:extLst>
          </p:cNvPr>
          <p:cNvSpPr txBox="1"/>
          <p:nvPr/>
        </p:nvSpPr>
        <p:spPr>
          <a:xfrm>
            <a:off x="582650" y="1582339"/>
            <a:ext cx="111956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node of BigBlueButton can run on the hardware server and are combined horizontally into a cluster of multiple BigBlueButton servers.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While maintaining each users’ privacy, all users have access to any of the servers at any time and are </a:t>
            </a:r>
            <a:r>
              <a:rPr lang="en-US" b="1" dirty="0"/>
              <a:t>automatically</a:t>
            </a:r>
            <a:r>
              <a:rPr lang="en-US" dirty="0"/>
              <a:t> routed to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You can scale BigBlueButton horizontally simply by adding a new BigBlueButton server node to your cluster each time your cluster runs out of capacity.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in different geographical regions are possible as well.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Recordings are pooled to a single server and can be scaled using a CDN or Amazon Web Services’ S3 service.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5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93" y="1467235"/>
            <a:ext cx="563944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is BigBLUEBUTTON Secure?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8E09F-4E57-71C6-2D76-02ADCB77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B4D3E-DD94-118F-A48D-67D61F39AF71}"/>
              </a:ext>
            </a:extLst>
          </p:cNvPr>
          <p:cNvSpPr txBox="1"/>
          <p:nvPr/>
        </p:nvSpPr>
        <p:spPr>
          <a:xfrm>
            <a:off x="0" y="6248400"/>
            <a:ext cx="153352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200" dirty="0"/>
              <a:t>Kulathunga H.M.C.K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200" dirty="0"/>
              <a:t>IT20274498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737200-8F9C-6560-034E-32CFE737558D}"/>
              </a:ext>
            </a:extLst>
          </p:cNvPr>
          <p:cNvSpPr txBox="1"/>
          <p:nvPr/>
        </p:nvSpPr>
        <p:spPr>
          <a:xfrm>
            <a:off x="3808117" y="4531189"/>
            <a:ext cx="1365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YES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1" y="189544"/>
            <a:ext cx="11813957" cy="1064361"/>
          </a:xfrm>
        </p:spPr>
        <p:txBody>
          <a:bodyPr>
            <a:normAutofit/>
          </a:bodyPr>
          <a:lstStyle/>
          <a:p>
            <a:r>
              <a:rPr lang="en-US" dirty="0"/>
              <a:t>what are protection layers include in </a:t>
            </a:r>
            <a:r>
              <a:rPr lang="en-US" dirty="0" err="1"/>
              <a:t>bigbluebutton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0" y="1693005"/>
            <a:ext cx="3086469" cy="4219852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BigBlueButton includes HTTPS to secure users' browser and server connections.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4F71E-00B0-8B93-5C87-BBFA1C751271}"/>
              </a:ext>
            </a:extLst>
          </p:cNvPr>
          <p:cNvSpPr txBox="1"/>
          <p:nvPr/>
        </p:nvSpPr>
        <p:spPr>
          <a:xfrm>
            <a:off x="-68802" y="6351957"/>
            <a:ext cx="161351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Kulathunga H.M.C.K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IT20274498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B5199-597E-49B8-6EF1-B106272CD403}"/>
              </a:ext>
            </a:extLst>
          </p:cNvPr>
          <p:cNvSpPr txBox="1"/>
          <p:nvPr/>
        </p:nvSpPr>
        <p:spPr>
          <a:xfrm>
            <a:off x="3502238" y="1693005"/>
            <a:ext cx="41369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BigBlueButton uses checksums to validate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44937-B044-DFFD-E84B-037E50FD3E3D}"/>
              </a:ext>
            </a:extLst>
          </p:cNvPr>
          <p:cNvSpPr txBox="1"/>
          <p:nvPr/>
        </p:nvSpPr>
        <p:spPr>
          <a:xfrm>
            <a:off x="7936633" y="1693005"/>
            <a:ext cx="44342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BigBlueButton uses Datagram Transport Layer Security (see DTLS) to ensure the sending of audio and video data packets over WebRTC over UDP connections.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D9B8EF-5A6E-8A3F-A5FC-417DA16D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6" y="1775612"/>
            <a:ext cx="1487053" cy="1487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Rectangle 14" descr="Smart Phone">
            <a:extLst>
              <a:ext uri="{FF2B5EF4-FFF2-40B4-BE49-F238E27FC236}">
                <a16:creationId xmlns:a16="http://schemas.microsoft.com/office/drawing/2014/main" id="{A5FBD908-0EB6-EA3A-D57D-2445D2A27E30}"/>
              </a:ext>
            </a:extLst>
          </p:cNvPr>
          <p:cNvSpPr/>
          <p:nvPr/>
        </p:nvSpPr>
        <p:spPr>
          <a:xfrm>
            <a:off x="4559523" y="1775611"/>
            <a:ext cx="1607128" cy="148705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CABEF80-FD5B-C908-19F5-4A6E6E6A1301}"/>
              </a:ext>
            </a:extLst>
          </p:cNvPr>
          <p:cNvSpPr/>
          <p:nvPr/>
        </p:nvSpPr>
        <p:spPr>
          <a:xfrm>
            <a:off x="9401632" y="1775611"/>
            <a:ext cx="1570182" cy="155871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w="5715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8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06" y="1"/>
            <a:ext cx="11813957" cy="64807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                Security mechanisms in BigBlueButton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4F71E-00B0-8B93-5C87-BBFA1C751271}"/>
              </a:ext>
            </a:extLst>
          </p:cNvPr>
          <p:cNvSpPr txBox="1"/>
          <p:nvPr/>
        </p:nvSpPr>
        <p:spPr>
          <a:xfrm>
            <a:off x="-68802" y="6351957"/>
            <a:ext cx="161351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Kulathunga H.M.C.K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IT20274498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4AEA12-43F6-9DEF-7790-40ED00A4D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3" y="862530"/>
            <a:ext cx="829128" cy="829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8B228-0099-91B3-9B9E-5FA07D16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5" y="1823826"/>
            <a:ext cx="829128" cy="829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397E6-FE4B-149F-BCAC-6E5E91DE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53" y="2856658"/>
            <a:ext cx="829128" cy="829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9CD73-16F6-D542-5C75-6DBAD4621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3" y="3849129"/>
            <a:ext cx="829128" cy="829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AECB4-9E56-9502-36E8-B394462A9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3" y="4904561"/>
            <a:ext cx="829128" cy="829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7B02B8-B658-DBEC-097B-89BA2F91CA81}"/>
              </a:ext>
            </a:extLst>
          </p:cNvPr>
          <p:cNvSpPr txBox="1"/>
          <p:nvPr/>
        </p:nvSpPr>
        <p:spPr>
          <a:xfrm>
            <a:off x="1118587" y="758507"/>
            <a:ext cx="10555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the BigBlueButton server is secured with a transport level security (TLS) certificate, all content download from the server to the user’s browser occurs via hypertext transport protocol secure (HTTPS).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B78A7-A8AA-3C20-FE46-C969AA82F537}"/>
              </a:ext>
            </a:extLst>
          </p:cNvPr>
          <p:cNvSpPr txBox="1"/>
          <p:nvPr/>
        </p:nvSpPr>
        <p:spPr>
          <a:xfrm>
            <a:off x="1118587" y="1774170"/>
            <a:ext cx="109816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When a front-end makes an API request to BigBlueButton, the BigBlueButton server validates the incoming server checksum computed from a shared secret. If the checksum match fails, the request is ignored.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CC5907-E107-FE56-0AEB-A59066048CD8}"/>
              </a:ext>
            </a:extLst>
          </p:cNvPr>
          <p:cNvSpPr txBox="1"/>
          <p:nvPr/>
        </p:nvSpPr>
        <p:spPr>
          <a:xfrm>
            <a:off x="1118587" y="2856658"/>
            <a:ext cx="10981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When the BigBlueButton client loads, it makes data connections back to the BigBlueButton server using a web socket connection encrypted HTTPS.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E3DF8-88FD-A1B5-4DCB-6DC7A1A4AF1C}"/>
              </a:ext>
            </a:extLst>
          </p:cNvPr>
          <p:cNvSpPr txBox="1"/>
          <p:nvPr/>
        </p:nvSpPr>
        <p:spPr>
          <a:xfrm>
            <a:off x="1150767" y="3805496"/>
            <a:ext cx="109816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the BigBlueButton shares the user’s audio, video, or screen, the browser uses the built-in web real-time communication (WebRTC) libraries that transmit real-time protocol packets (RTP) over user datagram protocol (UDP) via Datagram Transport Layer Security.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734CD-9CDE-2341-9DE8-6987A09DDCD0}"/>
              </a:ext>
            </a:extLst>
          </p:cNvPr>
          <p:cNvSpPr txBox="1"/>
          <p:nvPr/>
        </p:nvSpPr>
        <p:spPr>
          <a:xfrm>
            <a:off x="1182949" y="4883653"/>
            <a:ext cx="109173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provide communications privacy for datagram protocols the media packets are encrypted using the Secure Real-Time Protocol.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8B45A8-4AB3-CE29-2A53-94F22D11EDB4}"/>
              </a:ext>
            </a:extLst>
          </p:cNvPr>
          <p:cNvSpPr/>
          <p:nvPr/>
        </p:nvSpPr>
        <p:spPr>
          <a:xfrm>
            <a:off x="91737" y="758507"/>
            <a:ext cx="12008525" cy="51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A121633-6719-0740-31DE-F6C9156B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61" y="2091089"/>
            <a:ext cx="3533898" cy="35338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131D31-56AD-09BD-A310-3D8A57355227}"/>
              </a:ext>
            </a:extLst>
          </p:cNvPr>
          <p:cNvSpPr txBox="1"/>
          <p:nvPr/>
        </p:nvSpPr>
        <p:spPr>
          <a:xfrm>
            <a:off x="2935705" y="385011"/>
            <a:ext cx="542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is BigBluButton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2ECE64-6A73-A86C-2960-3D00B28699FB}"/>
              </a:ext>
            </a:extLst>
          </p:cNvPr>
          <p:cNvSpPr txBox="1"/>
          <p:nvPr/>
        </p:nvSpPr>
        <p:spPr>
          <a:xfrm>
            <a:off x="674706" y="2426877"/>
            <a:ext cx="325240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Web cams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Slide share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Screen share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8E648-2C6A-C81E-82E2-10D7B1C9EE15}"/>
              </a:ext>
            </a:extLst>
          </p:cNvPr>
          <p:cNvSpPr txBox="1"/>
          <p:nvPr/>
        </p:nvSpPr>
        <p:spPr>
          <a:xfrm>
            <a:off x="3767268" y="2383348"/>
            <a:ext cx="28549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Whiteboard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Chat Rooms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Notes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AC88E6-4045-F77C-C901-E6C49540AFA7}"/>
              </a:ext>
            </a:extLst>
          </p:cNvPr>
          <p:cNvSpPr txBox="1"/>
          <p:nvPr/>
        </p:nvSpPr>
        <p:spPr>
          <a:xfrm>
            <a:off x="73418" y="6119046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90" y="174594"/>
            <a:ext cx="952574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Security Vulnerabilities in BigBlueButton</a:t>
            </a:r>
            <a:br>
              <a:rPr lang="en-US" dirty="0"/>
            </a:br>
            <a:b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60629"/>
            <a:ext cx="10642105" cy="4530571"/>
          </a:xfrm>
        </p:spPr>
        <p:txBody>
          <a:bodyPr>
            <a:normAutofit/>
          </a:bodyPr>
          <a:lstStyle/>
          <a:p>
            <a:r>
              <a:rPr lang="en-US" sz="2400" dirty="0"/>
              <a:t>An issue was discovered in BigBlueButton through 2.2.29. “A brute-force attack may occur because an unlimited number of codes can be entered for a meeting that is protected by an access code.”(1 year ago)</a:t>
            </a:r>
          </a:p>
          <a:p>
            <a:r>
              <a:rPr lang="en-US" sz="2400" dirty="0"/>
              <a:t>An issue was discovered in BigBlueButton through 2.2.29. “When at attacker is able to view an </a:t>
            </a:r>
            <a:r>
              <a:rPr lang="en-US" sz="2400" dirty="0" err="1"/>
              <a:t>account_activations</a:t>
            </a:r>
            <a:r>
              <a:rPr lang="en-US" sz="2400" dirty="0"/>
              <a:t>/</a:t>
            </a:r>
            <a:r>
              <a:rPr lang="en-US" sz="2400" dirty="0" err="1"/>
              <a:t>edit?token</a:t>
            </a:r>
            <a:r>
              <a:rPr lang="en-US" sz="2400" dirty="0"/>
              <a:t>= URI, the attacker can create an approved user account associated with an email address that has an arbitrary domain name.”(1 year ago)</a:t>
            </a:r>
          </a:p>
          <a:p>
            <a:r>
              <a:rPr lang="en-US" sz="2400" dirty="0"/>
              <a:t>“BigBlueButton before 2.2.5 allows remote attackers to obtain sensitive files via Local File Inclusion.”(2 year ago)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B2E77-7D14-73A1-9049-D99307C60BCF}"/>
              </a:ext>
            </a:extLst>
          </p:cNvPr>
          <p:cNvSpPr txBox="1"/>
          <p:nvPr/>
        </p:nvSpPr>
        <p:spPr>
          <a:xfrm>
            <a:off x="0" y="6338626"/>
            <a:ext cx="15180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Kulathunga H.M.C.K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IT20274498</a:t>
            </a:r>
          </a:p>
        </p:txBody>
      </p:sp>
    </p:spTree>
    <p:extLst>
      <p:ext uri="{BB962C8B-B14F-4D97-AF65-F5344CB8AC3E}">
        <p14:creationId xmlns:p14="http://schemas.microsoft.com/office/powerpoint/2010/main" val="413590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9"/>
            <a:ext cx="8285976" cy="2216304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effectLst/>
                <a:latin typeface="Helvetica Neue"/>
              </a:rPr>
              <a:t>THANK YOU</a:t>
            </a:r>
            <a:endParaRPr lang="en-US" sz="72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1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131D31-56AD-09BD-A310-3D8A57355227}"/>
              </a:ext>
            </a:extLst>
          </p:cNvPr>
          <p:cNvSpPr txBox="1"/>
          <p:nvPr/>
        </p:nvSpPr>
        <p:spPr>
          <a:xfrm>
            <a:off x="2935705" y="385011"/>
            <a:ext cx="542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is BigBluButton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2ECE64-6A73-A86C-2960-3D00B28699FB}"/>
              </a:ext>
            </a:extLst>
          </p:cNvPr>
          <p:cNvSpPr txBox="1"/>
          <p:nvPr/>
        </p:nvSpPr>
        <p:spPr>
          <a:xfrm>
            <a:off x="674706" y="2426877"/>
            <a:ext cx="325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8E648-2C6A-C81E-82E2-10D7B1C9EE15}"/>
              </a:ext>
            </a:extLst>
          </p:cNvPr>
          <p:cNvSpPr txBox="1"/>
          <p:nvPr/>
        </p:nvSpPr>
        <p:spPr>
          <a:xfrm>
            <a:off x="770959" y="1498277"/>
            <a:ext cx="411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Major Customers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46D0-4EF0-11BC-2BB4-89748419D26A}"/>
              </a:ext>
            </a:extLst>
          </p:cNvPr>
          <p:cNvSpPr txBox="1"/>
          <p:nvPr/>
        </p:nvSpPr>
        <p:spPr>
          <a:xfrm>
            <a:off x="674706" y="2426877"/>
            <a:ext cx="562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DM Sans" panose="020B0604020202020204" pitchFamily="2" charset="0"/>
              </a:rPr>
              <a:t>Paradiso Solutions (LMS)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DM Sans" panose="020B06040202020202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DM Sans" panose="020B0604020202020204" pitchFamily="2" charset="0"/>
              </a:rPr>
              <a:t>47Deck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DM Sans" panose="020B06040202020202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DM Sans" panose="020B0604020202020204" pitchFamily="2" charset="0"/>
              </a:rPr>
              <a:t>Palm Beach Atlantic University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DM Sans" panose="020B06040202020202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DM Sans" panose="020B0604020202020204" pitchFamily="2" charset="0"/>
              </a:rPr>
              <a:t>SOFTWARE SOLUTIONS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DM Sans" panose="020B06040202020202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DM Sans" pitchFamily="2" charset="0"/>
              </a:rPr>
              <a:t>National University College-Arecibo</a:t>
            </a:r>
            <a:endParaRPr lang="en-US" sz="24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1EE0A58-428E-522B-25D7-F4910DF1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25" y="1196780"/>
            <a:ext cx="3522616" cy="123009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5867CDF-343D-EB0D-F2BE-76F8F680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39" y="2129166"/>
            <a:ext cx="2200576" cy="2200576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E9665CD1-B346-ABF0-19AF-D851F657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878" y="2623486"/>
            <a:ext cx="2368416" cy="236841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21664B8-B01A-A044-7278-145B05CEC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664" y="4888252"/>
            <a:ext cx="3521951" cy="985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C081FE-0ADE-E10D-FD10-ECBDF0AC0928}"/>
              </a:ext>
            </a:extLst>
          </p:cNvPr>
          <p:cNvSpPr txBox="1"/>
          <p:nvPr/>
        </p:nvSpPr>
        <p:spPr>
          <a:xfrm>
            <a:off x="83043" y="6150114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</p:spTree>
    <p:extLst>
      <p:ext uri="{BB962C8B-B14F-4D97-AF65-F5344CB8AC3E}">
        <p14:creationId xmlns:p14="http://schemas.microsoft.com/office/powerpoint/2010/main" val="271331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8" y="261621"/>
            <a:ext cx="9347198" cy="13843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 Neue"/>
              </a:rPr>
              <a:t>Architecture OF BIGBLUEBUTTON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67" y="5027106"/>
            <a:ext cx="1479881" cy="5353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Client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2336A-0F3D-92D0-D81D-73FCA4C9F2DD}"/>
              </a:ext>
            </a:extLst>
          </p:cNvPr>
          <p:cNvSpPr txBox="1">
            <a:spLocks/>
          </p:cNvSpPr>
          <p:nvPr/>
        </p:nvSpPr>
        <p:spPr>
          <a:xfrm>
            <a:off x="674705" y="1496283"/>
            <a:ext cx="5870474" cy="12464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Helvetica Neue"/>
              </a:rPr>
              <a:t>LAYERS IN </a:t>
            </a:r>
            <a:r>
              <a:rPr lang="en-US" sz="2800" b="0" i="0" dirty="0">
                <a:effectLst/>
                <a:latin typeface="Helvetica Neue"/>
              </a:rPr>
              <a:t>BIGBLUEBUTTON</a:t>
            </a:r>
            <a:endParaRPr lang="en-US" sz="2800" dirty="0"/>
          </a:p>
        </p:txBody>
      </p:sp>
      <p:pic>
        <p:nvPicPr>
          <p:cNvPr id="6" name="Picture 5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A7053F30-C7F3-3473-ADE6-2CA8CAD5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43" y="3403244"/>
            <a:ext cx="1623862" cy="162386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9FE79A-3260-F58A-1288-532C84A532B8}"/>
              </a:ext>
            </a:extLst>
          </p:cNvPr>
          <p:cNvSpPr txBox="1">
            <a:spLocks/>
          </p:cNvSpPr>
          <p:nvPr/>
        </p:nvSpPr>
        <p:spPr>
          <a:xfrm>
            <a:off x="3817620" y="5027106"/>
            <a:ext cx="1904396" cy="53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Server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8F5175-CFB6-1008-C2BE-A3B896F9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20" y="3258015"/>
            <a:ext cx="1714464" cy="171446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19E2FB-5D5F-CB4B-A111-39D954BCBF68}"/>
              </a:ext>
            </a:extLst>
          </p:cNvPr>
          <p:cNvSpPr txBox="1">
            <a:spLocks/>
          </p:cNvSpPr>
          <p:nvPr/>
        </p:nvSpPr>
        <p:spPr>
          <a:xfrm>
            <a:off x="8760690" y="4930384"/>
            <a:ext cx="2520118" cy="7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900" dirty="0"/>
              <a:t>4. </a:t>
            </a:r>
            <a:r>
              <a:rPr lang="en-US" sz="5100" dirty="0"/>
              <a:t>Configuration</a:t>
            </a:r>
            <a:endParaRPr lang="en-US" sz="2800" dirty="0"/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252B6C16-8297-374C-1E83-705DD1644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918" y="3549326"/>
            <a:ext cx="1131841" cy="11318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415AD2-5136-5F0B-7105-EF909B363437}"/>
              </a:ext>
            </a:extLst>
          </p:cNvPr>
          <p:cNvSpPr txBox="1">
            <a:spLocks/>
          </p:cNvSpPr>
          <p:nvPr/>
        </p:nvSpPr>
        <p:spPr>
          <a:xfrm>
            <a:off x="6467223" y="5027105"/>
            <a:ext cx="1904396" cy="53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3. Database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EB52732-1B08-A29A-44FF-70A3F1D6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873" y="3456629"/>
            <a:ext cx="1449249" cy="1470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7B9E1-F967-3CF7-1DA7-6DF69D9574DF}"/>
              </a:ext>
            </a:extLst>
          </p:cNvPr>
          <p:cNvSpPr txBox="1"/>
          <p:nvPr/>
        </p:nvSpPr>
        <p:spPr>
          <a:xfrm>
            <a:off x="75171" y="6150114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</p:spTree>
    <p:extLst>
      <p:ext uri="{BB962C8B-B14F-4D97-AF65-F5344CB8AC3E}">
        <p14:creationId xmlns:p14="http://schemas.microsoft.com/office/powerpoint/2010/main" val="349443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839" y="750029"/>
            <a:ext cx="7630425" cy="79453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Helvetica Neue"/>
              </a:rPr>
              <a:t>Architecture Diagram  OF BIGBLUEBUTTON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94A496-1531-BFDD-B3D0-6931FE012B48}"/>
              </a:ext>
            </a:extLst>
          </p:cNvPr>
          <p:cNvSpPr txBox="1">
            <a:spLocks/>
          </p:cNvSpPr>
          <p:nvPr/>
        </p:nvSpPr>
        <p:spPr>
          <a:xfrm>
            <a:off x="1562969" y="57880"/>
            <a:ext cx="9066061" cy="10894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Helvetica Neue"/>
              </a:rPr>
              <a:t>Architecture OF BIGBLUEBUTTON</a:t>
            </a:r>
            <a:endParaRPr lang="en-US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E10EA27-B6F9-BBDB-2711-4C6003B7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01" y="1544560"/>
            <a:ext cx="8354729" cy="5023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699-A52C-650A-E0B0-C25B3E3E840B}"/>
              </a:ext>
            </a:extLst>
          </p:cNvPr>
          <p:cNvSpPr txBox="1"/>
          <p:nvPr/>
        </p:nvSpPr>
        <p:spPr>
          <a:xfrm>
            <a:off x="73418" y="6119046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</p:spTree>
    <p:extLst>
      <p:ext uri="{BB962C8B-B14F-4D97-AF65-F5344CB8AC3E}">
        <p14:creationId xmlns:p14="http://schemas.microsoft.com/office/powerpoint/2010/main" val="394938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8" y="261621"/>
            <a:ext cx="8891201" cy="80517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 Neue"/>
              </a:rPr>
              <a:t>Architecture OF BIGBLUEBUTTON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2C96-3E2C-9C01-07FF-CD2AC0C32601}"/>
              </a:ext>
            </a:extLst>
          </p:cNvPr>
          <p:cNvSpPr txBox="1"/>
          <p:nvPr/>
        </p:nvSpPr>
        <p:spPr>
          <a:xfrm>
            <a:off x="1125755" y="145790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Client</a:t>
            </a:r>
          </a:p>
        </p:txBody>
      </p:sp>
      <p:pic>
        <p:nvPicPr>
          <p:cNvPr id="13" name="Picture 12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99B8B9B1-31EE-5D89-F4DD-BBC88CED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439" y="925385"/>
            <a:ext cx="2357706" cy="23577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0584B8-F97E-A5AB-EC54-BD4E4435DADE}"/>
              </a:ext>
            </a:extLst>
          </p:cNvPr>
          <p:cNvSpPr txBox="1"/>
          <p:nvPr/>
        </p:nvSpPr>
        <p:spPr>
          <a:xfrm>
            <a:off x="755183" y="2193011"/>
            <a:ext cx="2319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Red5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FreeSWITCH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Akka Apps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F01DD40-BE3A-F13F-3642-73686EA2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52" y="1313803"/>
            <a:ext cx="1882156" cy="879208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32D385-52D9-AE86-61E7-3FD57C05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90" y="1491494"/>
            <a:ext cx="2805424" cy="5238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B5B10C-8AB9-7B98-4FDC-BE98294E0D86}"/>
              </a:ext>
            </a:extLst>
          </p:cNvPr>
          <p:cNvSpPr txBox="1"/>
          <p:nvPr/>
        </p:nvSpPr>
        <p:spPr>
          <a:xfrm>
            <a:off x="73418" y="6119046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103D3-2B2C-736B-A792-C3712E2A4032}"/>
              </a:ext>
            </a:extLst>
          </p:cNvPr>
          <p:cNvSpPr txBox="1"/>
          <p:nvPr/>
        </p:nvSpPr>
        <p:spPr>
          <a:xfrm>
            <a:off x="971751" y="418005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DF556-B27B-E03D-99C7-50676764AEF2}"/>
              </a:ext>
            </a:extLst>
          </p:cNvPr>
          <p:cNvSpPr txBox="1"/>
          <p:nvPr/>
        </p:nvSpPr>
        <p:spPr>
          <a:xfrm>
            <a:off x="680959" y="4874436"/>
            <a:ext cx="231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Redis </a:t>
            </a:r>
            <a:r>
              <a:rPr lang="en-US" sz="2400" dirty="0" err="1"/>
              <a:t>Pubsub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Recording</a:t>
            </a: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CEC77F-A413-4FBE-9742-1727046E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681" y="3429000"/>
            <a:ext cx="3319222" cy="3319222"/>
          </a:xfrm>
          <a:prstGeom prst="rect">
            <a:avLst/>
          </a:prstGeom>
        </p:spPr>
      </p:pic>
      <p:pic>
        <p:nvPicPr>
          <p:cNvPr id="31" name="Picture 30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758A4C8-5104-8952-90E5-5161CFCC0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672" y="4371656"/>
            <a:ext cx="2174636" cy="1333777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FB0D5A01-73A8-D847-9BA2-8DB1C2F7A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859" y="4410726"/>
            <a:ext cx="3084097" cy="8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0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8" y="261621"/>
            <a:ext cx="8891201" cy="80517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 Neue"/>
              </a:rPr>
              <a:t>Architecture OF BIGBLUEBUTTON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2C96-3E2C-9C01-07FF-CD2AC0C32601}"/>
              </a:ext>
            </a:extLst>
          </p:cNvPr>
          <p:cNvSpPr txBox="1"/>
          <p:nvPr/>
        </p:nvSpPr>
        <p:spPr>
          <a:xfrm>
            <a:off x="1147948" y="1520793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Database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5C807DA9-5B8A-7309-10D3-EFCE5933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8211"/>
            <a:ext cx="2347294" cy="784387"/>
          </a:xfrm>
          <a:prstGeom prst="rect">
            <a:avLst/>
          </a:prstGeom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FF25875A-D6F2-156B-9023-ECBDEACC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367" y="1116366"/>
            <a:ext cx="2004461" cy="2004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717C6E-F2AD-ABAC-D862-8BBDEF68980B}"/>
              </a:ext>
            </a:extLst>
          </p:cNvPr>
          <p:cNvSpPr txBox="1"/>
          <p:nvPr/>
        </p:nvSpPr>
        <p:spPr>
          <a:xfrm>
            <a:off x="984034" y="2307932"/>
            <a:ext cx="563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S</a:t>
            </a:r>
            <a:r>
              <a:rPr lang="en-US" sz="2000" b="0" i="0" dirty="0">
                <a:effectLst/>
                <a:latin typeface="Helvetica Neue"/>
              </a:rPr>
              <a:t>aving all the data of a conference session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34D99-2E58-2F39-1E69-FDBA12089D0F}"/>
              </a:ext>
            </a:extLst>
          </p:cNvPr>
          <p:cNvSpPr txBox="1"/>
          <p:nvPr/>
        </p:nvSpPr>
        <p:spPr>
          <a:xfrm>
            <a:off x="73418" y="6119046"/>
            <a:ext cx="353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Senevirathna D.K.C</a:t>
            </a:r>
          </a:p>
          <a:p>
            <a:r>
              <a:rPr lang="en-US" sz="2000" b="1" dirty="0"/>
              <a:t>IT20009540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6741A-3CBD-FBEF-0F71-C3B15AE53767}"/>
              </a:ext>
            </a:extLst>
          </p:cNvPr>
          <p:cNvSpPr txBox="1"/>
          <p:nvPr/>
        </p:nvSpPr>
        <p:spPr>
          <a:xfrm>
            <a:off x="1147948" y="312082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9E82E-3BC8-85D1-B9FD-CFD83679057C}"/>
              </a:ext>
            </a:extLst>
          </p:cNvPr>
          <p:cNvSpPr txBox="1"/>
          <p:nvPr/>
        </p:nvSpPr>
        <p:spPr>
          <a:xfrm>
            <a:off x="984034" y="3872277"/>
            <a:ext cx="5634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Helvetica Neue"/>
              </a:rPr>
              <a:t>Contains client config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Contains integrated module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Contains login system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IP address and permission configurations</a:t>
            </a:r>
            <a:endParaRPr lang="en-US" sz="20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4C17660-8F75-6C66-785B-7B5092CD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237" y="3429000"/>
            <a:ext cx="2628591" cy="26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/>
              <a:t>Performance</a:t>
            </a:r>
            <a:endParaRPr lang="en-US" b="1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B716DF3-CB81-6EED-BFA1-0FD6BE5ACE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86E467-3E38-A21B-8BDD-3083BAEDCCF1}"/>
              </a:ext>
            </a:extLst>
          </p:cNvPr>
          <p:cNvSpPr txBox="1"/>
          <p:nvPr/>
        </p:nvSpPr>
        <p:spPr>
          <a:xfrm>
            <a:off x="83127" y="6131732"/>
            <a:ext cx="197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IT20072674</a:t>
            </a:r>
            <a:br>
              <a:rPr lang="en-US" dirty="0"/>
            </a:br>
            <a:r>
              <a:rPr lang="en-US" dirty="0"/>
              <a:t>Mapatuna R.M.</a:t>
            </a:r>
          </a:p>
        </p:txBody>
      </p:sp>
    </p:spTree>
    <p:extLst>
      <p:ext uri="{BB962C8B-B14F-4D97-AF65-F5344CB8AC3E}">
        <p14:creationId xmlns:p14="http://schemas.microsoft.com/office/powerpoint/2010/main" val="120948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0680-5252-8DFF-AD0B-13EC2574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1756148"/>
            <a:ext cx="7677409" cy="1161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b="1" i="0" dirty="0">
                <a:latin typeface="+mn-lt"/>
              </a:rPr>
              <a:t>BigBlueButton vs Jitsi</a:t>
            </a:r>
            <a:br>
              <a:rPr lang="en-US" sz="4800" b="0" i="0" dirty="0"/>
            </a:br>
            <a:endParaRPr lang="en-US" sz="4800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F7426F9-020A-8057-C06F-04CF730E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25" y="83927"/>
            <a:ext cx="1483616" cy="148361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" descr="spotlight">
            <a:extLst>
              <a:ext uri="{FF2B5EF4-FFF2-40B4-BE49-F238E27FC236}">
                <a16:creationId xmlns:a16="http://schemas.microsoft.com/office/drawing/2014/main" id="{2CD6BF0A-C3E4-E51C-B4D9-FB164B64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5525" y="5199005"/>
            <a:ext cx="1483616" cy="1483616"/>
          </a:xfrm>
          <a:prstGeom prst="roundRect">
            <a:avLst>
              <a:gd name="adj" fmla="val 7228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E230E2-E726-3984-8BBE-04D7B984FD91}"/>
              </a:ext>
            </a:extLst>
          </p:cNvPr>
          <p:cNvGraphicFramePr>
            <a:graphicFrameLocks noGrp="1"/>
          </p:cNvGraphicFramePr>
          <p:nvPr/>
        </p:nvGraphicFramePr>
        <p:xfrm>
          <a:off x="486876" y="1567543"/>
          <a:ext cx="9832782" cy="44880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916385">
                  <a:extLst>
                    <a:ext uri="{9D8B030D-6E8A-4147-A177-3AD203B41FA5}">
                      <a16:colId xmlns:a16="http://schemas.microsoft.com/office/drawing/2014/main" val="3511729811"/>
                    </a:ext>
                  </a:extLst>
                </a:gridCol>
                <a:gridCol w="3311737">
                  <a:extLst>
                    <a:ext uri="{9D8B030D-6E8A-4147-A177-3AD203B41FA5}">
                      <a16:colId xmlns:a16="http://schemas.microsoft.com/office/drawing/2014/main" val="571620728"/>
                    </a:ext>
                  </a:extLst>
                </a:gridCol>
                <a:gridCol w="1604660">
                  <a:extLst>
                    <a:ext uri="{9D8B030D-6E8A-4147-A177-3AD203B41FA5}">
                      <a16:colId xmlns:a16="http://schemas.microsoft.com/office/drawing/2014/main" val="3632355620"/>
                    </a:ext>
                  </a:extLst>
                </a:gridCol>
              </a:tblGrid>
              <a:tr h="392611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Features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BigBlueButton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Jitsi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1772603391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Whiteboard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2396441878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Documents Upload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2818808349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Breakout Rooms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396095550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Video Options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4290296585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Chat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4053592365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Polling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1717773833"/>
                  </a:ext>
                </a:extLst>
              </a:tr>
              <a:tr h="392611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Multi-User Whiteboard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3898922439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Shared Notes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1589723510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Hand Rise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1837306441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Emojis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3371949319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Video Share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1263376529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Closed Captions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2750013139"/>
                  </a:ext>
                </a:extLst>
              </a:tr>
              <a:tr h="2748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Audio 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3478079078"/>
                  </a:ext>
                </a:extLst>
              </a:tr>
              <a:tr h="392611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Easy Recordings 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marL="32015" marR="32015" marT="16007" marB="16007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No</a:t>
                      </a:r>
                    </a:p>
                  </a:txBody>
                  <a:tcPr marL="32015" marR="32015" marT="16007" marB="16007" anchor="ctr"/>
                </a:tc>
                <a:extLst>
                  <a:ext uri="{0D108BD9-81ED-4DB2-BD59-A6C34878D82A}">
                    <a16:rowId xmlns:a16="http://schemas.microsoft.com/office/drawing/2014/main" val="2527579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3F3067-2D7E-1033-859D-890EFCE185FE}"/>
              </a:ext>
            </a:extLst>
          </p:cNvPr>
          <p:cNvSpPr txBox="1"/>
          <p:nvPr/>
        </p:nvSpPr>
        <p:spPr>
          <a:xfrm>
            <a:off x="162859" y="6132753"/>
            <a:ext cx="1713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IT20072674</a:t>
            </a:r>
            <a:br>
              <a:rPr lang="en-US" dirty="0"/>
            </a:br>
            <a:r>
              <a:rPr lang="en-US" dirty="0"/>
              <a:t>Mapatuna R.M.</a:t>
            </a:r>
          </a:p>
        </p:txBody>
      </p:sp>
    </p:spTree>
    <p:extLst>
      <p:ext uri="{BB962C8B-B14F-4D97-AF65-F5344CB8AC3E}">
        <p14:creationId xmlns:p14="http://schemas.microsoft.com/office/powerpoint/2010/main" val="275541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583</TotalTime>
  <Words>1228</Words>
  <Application>Microsoft Office PowerPoint</Application>
  <PresentationFormat>Widescreen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DM Sans</vt:lpstr>
      <vt:lpstr>Helvetica Neue</vt:lpstr>
      <vt:lpstr>Lato</vt:lpstr>
      <vt:lpstr>Open Sans</vt:lpstr>
      <vt:lpstr>Times New Roman</vt:lpstr>
      <vt:lpstr>Wingdings</vt:lpstr>
      <vt:lpstr>Celestial</vt:lpstr>
      <vt:lpstr>Client server Architecture used by BigBlueButton and its Scalability, Performance and Security</vt:lpstr>
      <vt:lpstr>PowerPoint Presentation</vt:lpstr>
      <vt:lpstr>PowerPoint Presentation</vt:lpstr>
      <vt:lpstr>Architecture OF BIGBLUEBUTTON</vt:lpstr>
      <vt:lpstr>Architecture Diagram  OF BIGBLUEBUTTON</vt:lpstr>
      <vt:lpstr>Architecture OF BIGBLUEBUTTON</vt:lpstr>
      <vt:lpstr>Architecture OF BIGBLUEBUTTON</vt:lpstr>
      <vt:lpstr>Performance</vt:lpstr>
      <vt:lpstr>BigBlueButton vs Jitsi </vt:lpstr>
      <vt:lpstr>BigBlueButton vs Zoom </vt:lpstr>
      <vt:lpstr>BigBlueButton vs Google meet</vt:lpstr>
      <vt:lpstr>Updated version Performances</vt:lpstr>
      <vt:lpstr>Scalability</vt:lpstr>
      <vt:lpstr>PowerPoint Presentation</vt:lpstr>
      <vt:lpstr>Scalability of HTML5 server component</vt:lpstr>
      <vt:lpstr>PowerPoint Presentation</vt:lpstr>
      <vt:lpstr>is BigBLUEBUTTON Secure?</vt:lpstr>
      <vt:lpstr>what are protection layers include in bigbluebutton?</vt:lpstr>
      <vt:lpstr>                 Security mechanisms in BigBlueButton</vt:lpstr>
      <vt:lpstr>Security Vulnerabilities in BigBlueButton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Senevirathna.D.K.C it20009540</dc:creator>
  <cp:lastModifiedBy>Senevirathna.D.K.C it20009540</cp:lastModifiedBy>
  <cp:revision>26</cp:revision>
  <dcterms:created xsi:type="dcterms:W3CDTF">2022-05-19T18:56:47Z</dcterms:created>
  <dcterms:modified xsi:type="dcterms:W3CDTF">2022-05-20T17:21:39Z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