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6E78B9-F203-4E8D-AC7F-01728A216133}">
  <a:tblStyle styleId="{BD6E78B9-F203-4E8D-AC7F-01728A2161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omforta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16c8745ee2d99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16c8745ee2d99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16c8745ee2d996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16c8745ee2d996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e579b4b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e579b4b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e579b4b2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e579b4b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e579b4b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e579b4b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16c8745ee2d996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16c8745ee2d996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16c8745ee2d99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16c8745ee2d9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16c8745ee2d996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16c8745ee2d996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16c8745ee2d996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16c8745ee2d996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16c8745ee2d996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16c8745ee2d996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16c8745ee2d996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16c8745ee2d996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bfa0b74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bfa0b74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16c8745ee2d996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16c8745ee2d996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b48cdd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b48cdd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d3ce649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d3ce649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SWOT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620100" y="686250"/>
            <a:ext cx="7903800" cy="3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CUSTOMER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JOURNEY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23"/>
          <p:cNvGraphicFramePr/>
          <p:nvPr/>
        </p:nvGraphicFramePr>
        <p:xfrm>
          <a:off x="126863" y="9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{BD6E78B9-F203-4E8D-AC7F-01728A216133}</a:tableStyleId>
              </a:tblPr>
              <a:tblGrid>
                <a:gridCol w="1778050"/>
                <a:gridCol w="1778050"/>
                <a:gridCol w="1778050"/>
                <a:gridCol w="1778050"/>
                <a:gridCol w="1778050"/>
              </a:tblGrid>
              <a:tr h="4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Stage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omfortaa"/>
                        <a:buAutoNum type="arabicPeriod"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Search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 Awareness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 Consider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 Asking &amp; Meeting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7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Activities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cari referensi dan kata kunci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Skrol konten, cek profil, cek komen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Menonton sebanyak mungkin konten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Klik link bio &gt; WA, DM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7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Goal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design, ukuran, bahan, 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Memastikan ke aslian akun, cari jasa yg ahli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mencari referensi design yg sesuai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Tanya.design, harga, warna, pengiriman dll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Touch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Point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Google, IG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Ads, profil ig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Konten IG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Wa, DM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Experience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😑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Bingung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🤔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Penasaran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😍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Kagum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🤔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Penasaran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88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Goal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membeikan spek, memberikan jawaban/layanan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dapat dipercaya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menawarkan pilihan produk, mewujudkan design impian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memberirkan kepastian informasi produk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103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Pain Point - Negatif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Bingung, cape banyak pilihan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Banyak yang harus di cek alamat, kontak, dll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banyak konten/design yang harus di cek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CS Ga fast respon, CS kurang menguasai produk, CS kurang solutif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24"/>
          <p:cNvGraphicFramePr/>
          <p:nvPr/>
        </p:nvGraphicFramePr>
        <p:xfrm>
          <a:off x="181111" y="41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{BD6E78B9-F203-4E8D-AC7F-01728A216133}</a:tableStyleId>
              </a:tblPr>
              <a:tblGrid>
                <a:gridCol w="2195450"/>
                <a:gridCol w="1768550"/>
                <a:gridCol w="2622325"/>
                <a:gridCol w="2195450"/>
              </a:tblGrid>
              <a:tr h="4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Stage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5. Order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6. Delivery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7. Use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60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Activities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Cek lis pembelian, cek ongkir, minta no rek / rekber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Cek resi, cek paking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unboxing, </a:t>
                      </a: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Menggunakan secara wajar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60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Goal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Tidak ada yang tertinggal/ salah, memastikan harga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Tau posisi produk. Kondisi produk sebelum dikirim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Memastikan kualitas yang dijanjikan dan diinginkan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Touch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Point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Wa, m banking, rekber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Website ekspedisi, wa toko / penjual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 rumah, di kantor, di cafe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Experience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😍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Semangat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😖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Khawatir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🤩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Deg deg an. Semangat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60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Goal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memastikan info pesanan ( profil, produk )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Menenangkan dan mendampingi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Mewujudkan ekspetasi saat diskusi dulu. Membantu kalim garansi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91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Pain Point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Metode pembayaran terbatas, ongkos kirim belum pasti diawal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Update status lama, cs toko / penjual slow respon / abai, pengiriman tidak tepat waktu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Cacat produk sebelum dikirim, cacat saat pengiriman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5"/>
          <p:cNvGraphicFramePr/>
          <p:nvPr/>
        </p:nvGraphicFramePr>
        <p:xfrm>
          <a:off x="643980" y="50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{BD6E78B9-F203-4E8D-AC7F-01728A216133}</a:tableStyleId>
              </a:tblPr>
              <a:tblGrid>
                <a:gridCol w="2618675"/>
                <a:gridCol w="2618675"/>
                <a:gridCol w="2618675"/>
              </a:tblGrid>
              <a:tr h="4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Stage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8. Review JUJUR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9. Advocacy / REKOMENDASI</a:t>
                      </a:r>
                      <a:endParaRPr b="1" sz="12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59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Activities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Cek fungsi / kualitas selama satu bulan, masukan dari orang lain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Memamerkan ke orang lain, posting status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9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Goal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Tidak ada cacat produk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Merekomendasikan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9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Touch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Point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 rumah, kantor , cafe, dll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Tempat kerja, tetangga, kenalan, sosmed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9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Experience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🤩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Kagum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😍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Kagum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6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Goal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Mewujudkan ekspektasi saat diskusi. menjanjikan garansi produk diawal (kekuatan)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Mejadikan pembeli sebagai pelanggan, mencari pembeli baru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6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Pain Point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Bingung cara rakit ( ditangani ekspedisi),  Ada cacat dan cs menghilang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Brand ga terkenal dianggap murahan dan jelek kualitasnya,dianggap penipuan</a:t>
                      </a:r>
                      <a:endParaRPr sz="10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620100" y="686250"/>
            <a:ext cx="7903800" cy="3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EMPHATY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MAP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>
            <a:off x="1606575" y="411625"/>
            <a:ext cx="7130400" cy="4441200"/>
          </a:xfrm>
          <a:prstGeom prst="roundRect">
            <a:avLst>
              <a:gd fmla="val 5259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1817550" y="529575"/>
            <a:ext cx="29331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furniture itu mahal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kayu sekarang beda sama kayu dulu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awas ngerjainnya ngasal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yang penting kuat dan tahan lama 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aku ada tempat bagus nih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kan yang lama masih bisa dipake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619979" y="632436"/>
            <a:ext cx="29331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desain yang mana ya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kayanya ini penipuan 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pasti bikinnya lama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pasti ongkirnya mahal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pasti ribet rangkainya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ada garansi ga ya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968664" y="3337939"/>
            <a:ext cx="2933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cek kredibilitas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youtube tutor rakit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chat/telpon buat mastiin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bikin tata ruang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5538049" y="3337939"/>
            <a:ext cx="2933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ribet 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ragu sama pilihan sendiri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sayang duitnya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0" name="Google Shape;220;p27"/>
          <p:cNvCxnSpPr/>
          <p:nvPr/>
        </p:nvCxnSpPr>
        <p:spPr>
          <a:xfrm flipH="1" rot="10800000">
            <a:off x="1619330" y="2715115"/>
            <a:ext cx="71160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5142542" y="391689"/>
            <a:ext cx="0" cy="44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7"/>
          <p:cNvSpPr txBox="1"/>
          <p:nvPr/>
        </p:nvSpPr>
        <p:spPr>
          <a:xfrm>
            <a:off x="1899856" y="2180525"/>
            <a:ext cx="1999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says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968681" y="2859075"/>
            <a:ext cx="1999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does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619981" y="2180525"/>
            <a:ext cx="1999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thinks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5619981" y="2859075"/>
            <a:ext cx="1999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feels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274096" y="0"/>
            <a:ext cx="2761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Pain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1274098" y="836061"/>
            <a:ext cx="6996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bingung pilih desain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takut ketipu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takut mahal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274100" y="3193702"/>
            <a:ext cx="69963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minimalis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murah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banyak fungsi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tahan lama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minim perawatan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274097" y="2221420"/>
            <a:ext cx="2761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Gain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2476271" y="109425"/>
            <a:ext cx="2761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Strength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1274098" y="836061"/>
            <a:ext cx="6996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Admin yang ramah dan informatif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Kualitas bahan baku sesuai </a:t>
            </a: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permintaan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Estimasi pengerjaan lebih cepat dengan hasil sesuai permitaan/memuaskan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Memiliki kualitas produk lebih baik (detil) dari kompetitor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Harga yang diberikan cenderung murah dari kompetitor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Memiliki jaringan pengiriman yang memadai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274100" y="3193702"/>
            <a:ext cx="69963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Bisnis bergantung pada minat konsumen (custom)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Minim media channel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Stok desain terbatas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Tidak bisa konsisten melakukan promosi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Belum memiliki data pembelian dari konsumen untuk analisa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Semua proses pemasaran dilakukan sendiri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Belum pernah melakukan analisa kompetitor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Kondisi modal belum stabil ( iklan / marketing )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476272" y="2221420"/>
            <a:ext cx="2761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Weakness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2487966" y="349065"/>
            <a:ext cx="3654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Opportunity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256565" y="1380665"/>
            <a:ext cx="75999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Mengutamakan Kepuasan pelanggan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Demografi mempengaruhi minat beli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Kebutuhan Furniture meningkat dan Menjadi Kebutuhan Primer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Bahan baku melimpah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Bisa kolaborasi dengan industri lain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Media pemasaran sudah semakin berkembang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Bekerjasama dengan tim digital marketing Eduwork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Jaringan UMKM furniture yang kuas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Jepara sudah memiliki branding furnituture terbaik di dalam negeri maupun luar negeri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Belum banyak UMKM sejenis yang masuk dalam dunia digital marketing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Potensi ekspor furniture sangat bagus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Dukungan pemerintah pusat dan daerah terhadap UMKM furniture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2487966" y="349065"/>
            <a:ext cx="3654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Threat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256565" y="1380665"/>
            <a:ext cx="75999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Banyak Kompetitor lokal dan lebih unggul 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Kompetitor menyediakan produk serupa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Keterbatasan stok desaign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Tren dipengaruihi oleh Media Chanel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620100" y="686250"/>
            <a:ext cx="7903800" cy="3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BRAND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POSITIONING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1756" l="1604" r="2334" t="1708"/>
          <a:stretch/>
        </p:blipFill>
        <p:spPr>
          <a:xfrm>
            <a:off x="1890288" y="653163"/>
            <a:ext cx="5363426" cy="38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620100" y="686250"/>
            <a:ext cx="7903800" cy="3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USER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700">
                <a:latin typeface="Impact"/>
                <a:ea typeface="Impact"/>
                <a:cs typeface="Impact"/>
                <a:sym typeface="Impact"/>
              </a:rPr>
              <a:t>PERSONA</a:t>
            </a:r>
            <a:endParaRPr sz="11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1233250" y="161600"/>
            <a:ext cx="4658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USER PERSONA</a:t>
            </a:r>
            <a:endParaRPr b="1"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233238" y="942500"/>
            <a:ext cx="413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Nama : Nabila Putri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Usia : 30 Tahun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Pekerjaan: Pekerja Kantor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Penghasilan: &gt; Rp 5.000.000/bulan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45501" y="2369575"/>
            <a:ext cx="41337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Umur 23 - 45 tahun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Tinggal di kota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Rumah sendiri / Kontrakan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Suka belanja online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Aktif bermain sosial media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Mengutamakan kualitas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Menyukai interior desain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227" y="279550"/>
            <a:ext cx="2101996" cy="20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4776571" y="2369584"/>
            <a:ext cx="4133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CORE NEED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Memiliki banyak fungsi / fitur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Tidak memakan banyak tempat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Rapi dan Aesthetic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Kualitas bagus awet dan harga terjangkau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Punya furniture untuk mengisi ruangan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id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Ingin mendekor ruangan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269468" y="1844400"/>
            <a:ext cx="4122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MOTIVASI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Bisa kustomisasi desain yang dinginkan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Punya ruangan dengan interior impian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Bisa fokus ke kerjaan jadi ga perlu ribet cari produk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Harga terjangkau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423800" y="312241"/>
            <a:ext cx="6296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b="1" i="1"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Setiap hari saya menghabiskan waktu untuk bekerja dan menantikan saat berada di rumah untuk bersantai”</a:t>
            </a:r>
            <a:endParaRPr b="1" i="1"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572000" y="1844398"/>
            <a:ext cx="43482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PAIN POINTS - NEGATIVE &amp; RELATE</a:t>
            </a:r>
            <a:endParaRPr b="1"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i="1"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kalo di tidur alas bambu punggungnya sakit</a:t>
            </a:r>
            <a:endParaRPr i="1"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Bingung Banyak pilihan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Takut Penipuan Online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Tidak banyak waktu belanja offline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tidak bisa kostumisasi desain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"/>
              <a:buChar char="●"/>
            </a:pPr>
            <a:r>
              <a:rPr lang="id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sulit mencari pengrajin bagus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