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8" r:id="rId3"/>
    <p:sldId id="259" r:id="rId4"/>
    <p:sldId id="260" r:id="rId5"/>
    <p:sldId id="261" r:id="rId6"/>
    <p:sldId id="262" r:id="rId7"/>
    <p:sldId id="263" r:id="rId8"/>
    <p:sldId id="264" r:id="rId9"/>
    <p:sldId id="265" r:id="rId10"/>
    <p:sldId id="266" r:id="rId11"/>
    <p:sldId id="279" r:id="rId12"/>
    <p:sldId id="277" r:id="rId13"/>
    <p:sldId id="278" r:id="rId14"/>
    <p:sldId id="280" r:id="rId15"/>
    <p:sldId id="281" r:id="rId16"/>
    <p:sldId id="282" r:id="rId17"/>
    <p:sldId id="267" r:id="rId18"/>
    <p:sldId id="268" r:id="rId19"/>
    <p:sldId id="269" r:id="rId20"/>
    <p:sldId id="270" r:id="rId21"/>
    <p:sldId id="271" r:id="rId22"/>
    <p:sldId id="272" r:id="rId23"/>
    <p:sldId id="273" r:id="rId24"/>
    <p:sldId id="274" r:id="rId25"/>
    <p:sldId id="275" r:id="rId26"/>
    <p:sldId id="276" r:id="rId27"/>
    <p:sldId id="283"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1pPr>
    <a:lvl2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2pPr>
    <a:lvl3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3pPr>
    <a:lvl4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4pPr>
    <a:lvl5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5pPr>
    <a:lvl6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6pPr>
    <a:lvl7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7pPr>
    <a:lvl8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8pPr>
    <a:lvl9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D5E6"/>
          </a:solidFill>
        </a:fill>
      </a:tcStyle>
    </a:wholeTbl>
    <a:band2H>
      <a:tcTxStyle/>
      <a:tcStyle>
        <a:tcBdr/>
        <a:fill>
          <a:solidFill>
            <a:srgbClr val="E6EBF3"/>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BE4CA"/>
          </a:solidFill>
        </a:fill>
      </a:tcStyle>
    </a:wholeTbl>
    <a:band2H>
      <a:tcTxStyle/>
      <a:tcStyle>
        <a:tcBdr/>
        <a:fill>
          <a:solidFill>
            <a:srgbClr val="E7F2E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CCBD6"/>
          </a:solidFill>
        </a:fill>
      </a:tcStyle>
    </a:wholeTbl>
    <a:band2H>
      <a:tcTxStyle/>
      <a:tcStyle>
        <a:tcBdr/>
        <a:fill>
          <a:solidFill>
            <a:srgbClr val="F6E7EC"/>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000000"/>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aj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7" d="100"/>
          <a:sy n="57" d="100"/>
        </p:scale>
        <p:origin x="-1638" y="-198"/>
      </p:cViewPr>
      <p:guideLst>
        <p:guide orient="horz" pos="3072"/>
        <p:guide pos="409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391557337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270000" y="6362700"/>
            <a:ext cx="10464800" cy="461366"/>
          </a:xfrm>
          <a:prstGeom prst="rect">
            <a:avLst/>
          </a:prstGeom>
        </p:spPr>
        <p:txBody>
          <a:bodyPr anchor="t"/>
          <a:lstStyle>
            <a:lvl1pPr marL="0" indent="0" algn="ctr">
              <a:spcBef>
                <a:spcPts val="0"/>
              </a:spcBef>
              <a:buSzTx/>
              <a:buNone/>
              <a:defRPr sz="2400" i="1"/>
            </a:lvl1pPr>
            <a:lvl2pPr marL="777875" indent="-333375" algn="ctr">
              <a:spcBef>
                <a:spcPts val="0"/>
              </a:spcBef>
              <a:defRPr sz="2400" i="1"/>
            </a:lvl2pPr>
            <a:lvl3pPr marL="1222375" indent="-333375" algn="ctr">
              <a:spcBef>
                <a:spcPts val="0"/>
              </a:spcBef>
              <a:defRPr sz="2400" i="1"/>
            </a:lvl3pPr>
            <a:lvl4pPr marL="1666875" indent="-333375" algn="ctr">
              <a:spcBef>
                <a:spcPts val="0"/>
              </a:spcBef>
              <a:defRPr sz="2400" i="1"/>
            </a:lvl4pPr>
            <a:lvl5pPr marL="2111375" indent="-333375" algn="ctr">
              <a:spcBef>
                <a:spcPts val="0"/>
              </a:spcBef>
              <a:defRPr sz="2400" i="1"/>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txBox="1">
            <a:spLocks noGrp="1"/>
          </p:cNvSpPr>
          <p:nvPr>
            <p:ph type="body" sz="quarter" idx="13"/>
          </p:nvPr>
        </p:nvSpPr>
        <p:spPr>
          <a:xfrm>
            <a:off x="1270000" y="4308599"/>
            <a:ext cx="10464800" cy="609778"/>
          </a:xfrm>
          <a:prstGeom prst="rect">
            <a:avLst/>
          </a:prstGeom>
        </p:spPr>
        <p:txBody>
          <a:bodyPr/>
          <a:lstStyle/>
          <a:p>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73100"/>
            <a:ext cx="9758017"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8917"/>
            <a:ext cx="5334002" cy="8216904"/>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solidFill>
                  <a:srgbClr val="FFFFFF"/>
                </a:solidFill>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pypi.org/project/ImageHash/" TargetMode="External"/><Relationship Id="rId7" Type="http://schemas.openxmlformats.org/officeDocument/2006/relationships/hyperlink" Target="https://stackoverflow.com/questions/12201577/how-can-i-convert-an-rgb-image-into-grayscale-in-python" TargetMode="External"/><Relationship Id="rId2" Type="http://schemas.openxmlformats.org/officeDocument/2006/relationships/hyperlink" Target="https://ieeexplore.ieee.org/document/8128423" TargetMode="External"/><Relationship Id="rId1" Type="http://schemas.openxmlformats.org/officeDocument/2006/relationships/slideLayout" Target="../slideLayouts/slideLayout6.xml"/><Relationship Id="rId6" Type="http://schemas.openxmlformats.org/officeDocument/2006/relationships/hyperlink" Target="https://stackoverflow.com/questions/3777301/how-to-call-a-shell-script-from-python-code" TargetMode="External"/><Relationship Id="rId5" Type="http://schemas.openxmlformats.org/officeDocument/2006/relationships/hyperlink" Target="https://docs.python.org/2/library/hashlib.html" TargetMode="External"/><Relationship Id="rId4" Type="http://schemas.openxmlformats.org/officeDocument/2006/relationships/hyperlink" Target="https://pypi.org/project/image_slic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mote Sensing Image Analysis using Merkel Quad Trees"/>
          <p:cNvSpPr txBox="1">
            <a:spLocks noGrp="1"/>
          </p:cNvSpPr>
          <p:nvPr>
            <p:ph type="ctrTitle"/>
          </p:nvPr>
        </p:nvSpPr>
        <p:spPr>
          <a:prstGeom prst="rect">
            <a:avLst/>
          </a:prstGeom>
        </p:spPr>
        <p:txBody>
          <a:bodyPr/>
          <a:lstStyle>
            <a:lvl1pPr defTabSz="531622">
              <a:defRPr sz="6900"/>
            </a:lvl1pPr>
          </a:lstStyle>
          <a:p>
            <a:r>
              <a:t>Remote Sensing Image Analysis using Merkel Quad Trees</a:t>
            </a:r>
          </a:p>
        </p:txBody>
      </p:sp>
      <p:sp>
        <p:nvSpPr>
          <p:cNvPr id="120" name="Akash Rao - 17IT205…"/>
          <p:cNvSpPr txBox="1">
            <a:spLocks noGrp="1"/>
          </p:cNvSpPr>
          <p:nvPr>
            <p:ph type="subTitle" sz="quarter" idx="1"/>
          </p:nvPr>
        </p:nvSpPr>
        <p:spPr>
          <a:xfrm>
            <a:off x="1498600" y="5310632"/>
            <a:ext cx="10464800" cy="1928369"/>
          </a:xfrm>
          <a:prstGeom prst="rect">
            <a:avLst/>
          </a:prstGeom>
        </p:spPr>
        <p:txBody>
          <a:bodyPr/>
          <a:lstStyle/>
          <a:p>
            <a:pPr defTabSz="233679">
              <a:defRPr sz="2400"/>
            </a:pPr>
            <a:r>
              <a:t>Akash Rao - 17IT205</a:t>
            </a:r>
          </a:p>
          <a:p>
            <a:pPr defTabSz="233679">
              <a:defRPr sz="2400"/>
            </a:pPr>
            <a:r>
              <a:t>Harsh Maru - 17IT215</a:t>
            </a:r>
          </a:p>
          <a:p>
            <a:pPr defTabSz="233679">
              <a:defRPr sz="2400"/>
            </a:pPr>
            <a:r>
              <a:t>Pranav P - 17IT229</a:t>
            </a:r>
          </a:p>
          <a:p>
            <a:pPr defTabSz="233679">
              <a:defRPr sz="2400"/>
            </a:pPr>
            <a:r>
              <a:t>Shashank KV - 17IT140</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noGrp="1"/>
          </p:cNvSpPr>
          <p:nvPr>
            <p:ph type="title"/>
          </p:nvPr>
        </p:nvSpPr>
        <p:spPr>
          <a:prstGeom prst="rect">
            <a:avLst/>
          </a:prstGeom>
        </p:spPr>
        <p:txBody>
          <a:bodyPr/>
          <a:lstStyle/>
          <a:p>
            <a:r>
              <a:t>The Code</a:t>
            </a:r>
          </a:p>
        </p:txBody>
      </p:sp>
      <p:sp>
        <p:nvSpPr>
          <p:cNvPr id="166" name="Text Placeholder 2"/>
          <p:cNvSpPr txBox="1">
            <a:spLocks noGrp="1"/>
          </p:cNvSpPr>
          <p:nvPr>
            <p:ph type="body" idx="1"/>
          </p:nvPr>
        </p:nvSpPr>
        <p:spPr>
          <a:xfrm>
            <a:off x="952500" y="2590800"/>
            <a:ext cx="11099800" cy="1828800"/>
          </a:xfrm>
          <a:prstGeom prst="rect">
            <a:avLst/>
          </a:prstGeom>
        </p:spPr>
        <p:txBody>
          <a:bodyPr/>
          <a:lstStyle/>
          <a:p>
            <a:pPr algn="just"/>
            <a:r>
              <a:rPr lang="en-US" dirty="0" smtClean="0"/>
              <a:t>Defining the class </a:t>
            </a:r>
            <a:r>
              <a:rPr lang="en-US" dirty="0" err="1" smtClean="0"/>
              <a:t>merkleQuadTree</a:t>
            </a:r>
            <a:r>
              <a:rPr lang="en-US" dirty="0" smtClean="0"/>
              <a:t> with the following attributes</a:t>
            </a:r>
            <a:endParaRPr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616200" y="4724400"/>
            <a:ext cx="7086600" cy="3373457"/>
          </a:xfrm>
          <a:prstGeom prst="rect">
            <a:avLst/>
          </a:prstGeom>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5000" y="1066800"/>
            <a:ext cx="11099800" cy="2057400"/>
          </a:xfrm>
        </p:spPr>
        <p:txBody>
          <a:bodyPr/>
          <a:lstStyle/>
          <a:p>
            <a:pPr algn="just"/>
            <a:r>
              <a:rPr lang="en-US" dirty="0" err="1" smtClean="0"/>
              <a:t>imageDivide</a:t>
            </a:r>
            <a:r>
              <a:rPr lang="en-US" dirty="0" smtClean="0"/>
              <a:t> function is used to divide the image into ‘no’ number of pieces and store the objects of the pieces of the image in the </a:t>
            </a:r>
            <a:r>
              <a:rPr lang="en-US" dirty="0" err="1" smtClean="0"/>
              <a:t>image_pieces</a:t>
            </a:r>
            <a:r>
              <a:rPr lang="en-US" dirty="0" smtClean="0"/>
              <a:t> attribute </a:t>
            </a:r>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4000" y="3352800"/>
            <a:ext cx="12573000" cy="5002956"/>
          </a:xfrm>
          <a:prstGeom prst="rect">
            <a:avLst/>
          </a:prstGeom>
        </p:spPr>
      </p:pic>
    </p:spTree>
    <p:extLst>
      <p:ext uri="{BB962C8B-B14F-4D97-AF65-F5344CB8AC3E}">
        <p14:creationId xmlns="" xmlns:p14="http://schemas.microsoft.com/office/powerpoint/2010/main" val="256490559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7400" y="914400"/>
            <a:ext cx="11099800" cy="1219200"/>
          </a:xfrm>
        </p:spPr>
        <p:txBody>
          <a:bodyPr/>
          <a:lstStyle/>
          <a:p>
            <a:pPr algn="just"/>
            <a:r>
              <a:rPr lang="en-US" dirty="0" err="1" smtClean="0"/>
              <a:t>hashList</a:t>
            </a:r>
            <a:r>
              <a:rPr lang="en-US" dirty="0" smtClean="0"/>
              <a:t> function is used to find the hashes of all the 256 pieces of the image and store it in the </a:t>
            </a:r>
            <a:r>
              <a:rPr lang="en-US" dirty="0" err="1" smtClean="0"/>
              <a:t>hash_list</a:t>
            </a:r>
            <a:r>
              <a:rPr lang="en-US" dirty="0" smtClean="0"/>
              <a:t> attribute </a:t>
            </a:r>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39800" y="2971800"/>
            <a:ext cx="11125200" cy="5443798"/>
          </a:xfrm>
          <a:prstGeom prst="rect">
            <a:avLst/>
          </a:prstGeom>
        </p:spPr>
      </p:pic>
    </p:spTree>
    <p:extLst>
      <p:ext uri="{BB962C8B-B14F-4D97-AF65-F5344CB8AC3E}">
        <p14:creationId xmlns="" xmlns:p14="http://schemas.microsoft.com/office/powerpoint/2010/main" val="267785638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7400" y="685800"/>
            <a:ext cx="11099800" cy="1828800"/>
          </a:xfrm>
        </p:spPr>
        <p:txBody>
          <a:bodyPr/>
          <a:lstStyle/>
          <a:p>
            <a:pPr algn="just"/>
            <a:r>
              <a:rPr lang="en-US" dirty="0" err="1" smtClean="0"/>
              <a:t>Parent_Hash</a:t>
            </a:r>
            <a:r>
              <a:rPr lang="en-US" dirty="0" smtClean="0"/>
              <a:t> function is used to find the hashes of the parents of the child nodes and return a list of parent hashes.</a:t>
            </a:r>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8800" y="2971800"/>
            <a:ext cx="11843182" cy="5415112"/>
          </a:xfrm>
          <a:prstGeom prst="rect">
            <a:avLst/>
          </a:prstGeom>
        </p:spPr>
      </p:pic>
    </p:spTree>
    <p:extLst>
      <p:ext uri="{BB962C8B-B14F-4D97-AF65-F5344CB8AC3E}">
        <p14:creationId xmlns="" xmlns:p14="http://schemas.microsoft.com/office/powerpoint/2010/main" val="217898843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7400" y="533400"/>
            <a:ext cx="11099800" cy="1295400"/>
          </a:xfrm>
        </p:spPr>
        <p:txBody>
          <a:bodyPr/>
          <a:lstStyle/>
          <a:p>
            <a:pPr algn="just"/>
            <a:r>
              <a:rPr lang="en-US" dirty="0" smtClean="0"/>
              <a:t>This part of the code is used to make the </a:t>
            </a:r>
            <a:r>
              <a:rPr lang="en-US" dirty="0" err="1" smtClean="0"/>
              <a:t>merkle</a:t>
            </a:r>
            <a:r>
              <a:rPr lang="en-US" dirty="0" smtClean="0"/>
              <a:t> quad tree from the image supplied.</a:t>
            </a:r>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82600" y="2438400"/>
            <a:ext cx="12247101" cy="5915298"/>
          </a:xfrm>
          <a:prstGeom prst="rect">
            <a:avLst/>
          </a:prstGeom>
        </p:spPr>
      </p:pic>
    </p:spTree>
    <p:extLst>
      <p:ext uri="{BB962C8B-B14F-4D97-AF65-F5344CB8AC3E}">
        <p14:creationId xmlns="" xmlns:p14="http://schemas.microsoft.com/office/powerpoint/2010/main" val="3720383498"/>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1200" y="685800"/>
            <a:ext cx="11099800" cy="1371600"/>
          </a:xfrm>
        </p:spPr>
        <p:txBody>
          <a:bodyPr/>
          <a:lstStyle/>
          <a:p>
            <a:pPr algn="just"/>
            <a:r>
              <a:rPr lang="en-US" dirty="0" smtClean="0"/>
              <a:t>This part of the code is used to build a </a:t>
            </a:r>
            <a:r>
              <a:rPr lang="en-US" dirty="0" err="1" smtClean="0"/>
              <a:t>merkle</a:t>
            </a:r>
            <a:r>
              <a:rPr lang="en-US" dirty="0" smtClean="0"/>
              <a:t> quad tree from the second supplied image.</a:t>
            </a:r>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82600" y="2590800"/>
            <a:ext cx="11658600" cy="5807630"/>
          </a:xfrm>
          <a:prstGeom prst="rect">
            <a:avLst/>
          </a:prstGeom>
        </p:spPr>
      </p:pic>
    </p:spTree>
    <p:extLst>
      <p:ext uri="{BB962C8B-B14F-4D97-AF65-F5344CB8AC3E}">
        <p14:creationId xmlns="" xmlns:p14="http://schemas.microsoft.com/office/powerpoint/2010/main" val="286626821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3600" y="990600"/>
            <a:ext cx="11099800" cy="1295400"/>
          </a:xfrm>
        </p:spPr>
        <p:txBody>
          <a:bodyPr>
            <a:normAutofit fontScale="92500" lnSpcReduction="20000"/>
          </a:bodyPr>
          <a:lstStyle/>
          <a:p>
            <a:pPr algn="just"/>
            <a:r>
              <a:rPr lang="en-US" dirty="0" smtClean="0"/>
              <a:t>This part of the code is used to find the different pieces of the two images and convert them to </a:t>
            </a:r>
            <a:r>
              <a:rPr lang="en-US" dirty="0" err="1" smtClean="0"/>
              <a:t>grayscale</a:t>
            </a:r>
            <a:r>
              <a:rPr lang="en-US" dirty="0" smtClean="0"/>
              <a:t> and join them back to form the diffRes.png image</a:t>
            </a:r>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514600"/>
            <a:ext cx="12784097" cy="5867400"/>
          </a:xfrm>
          <a:prstGeom prst="rect">
            <a:avLst/>
          </a:prstGeom>
        </p:spPr>
      </p:pic>
    </p:spTree>
    <p:extLst>
      <p:ext uri="{BB962C8B-B14F-4D97-AF65-F5344CB8AC3E}">
        <p14:creationId xmlns="" xmlns:p14="http://schemas.microsoft.com/office/powerpoint/2010/main" val="302297453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an you spot the difference between the two images?"/>
          <p:cNvSpPr txBox="1">
            <a:spLocks noGrp="1"/>
          </p:cNvSpPr>
          <p:nvPr>
            <p:ph type="title"/>
          </p:nvPr>
        </p:nvSpPr>
        <p:spPr>
          <a:prstGeom prst="rect">
            <a:avLst/>
          </a:prstGeom>
        </p:spPr>
        <p:txBody>
          <a:bodyPr/>
          <a:lstStyle>
            <a:lvl1pPr defTabSz="508254">
              <a:defRPr sz="6600"/>
            </a:lvl1pPr>
          </a:lstStyle>
          <a:p>
            <a:r>
              <a:t>Can you spot the difference between the two images?</a:t>
            </a:r>
          </a:p>
        </p:txBody>
      </p:sp>
      <p:sp>
        <p:nvSpPr>
          <p:cNvPr id="169" name="Body"/>
          <p:cNvSpPr txBox="1">
            <a:spLocks noGrp="1"/>
          </p:cNvSpPr>
          <p:nvPr>
            <p:ph type="body" idx="1"/>
          </p:nvPr>
        </p:nvSpPr>
        <p:spPr>
          <a:prstGeom prst="rect">
            <a:avLst/>
          </a:prstGeom>
        </p:spPr>
        <p:txBody>
          <a:bodyPr/>
          <a:lstStyle/>
          <a:p>
            <a:endParaRPr/>
          </a:p>
        </p:txBody>
      </p:sp>
      <p:pic>
        <p:nvPicPr>
          <p:cNvPr id="170" name="006a.jpg" descr="006a.jpg"/>
          <p:cNvPicPr>
            <a:picLocks noChangeAspect="1"/>
          </p:cNvPicPr>
          <p:nvPr/>
        </p:nvPicPr>
        <p:blipFill>
          <a:blip r:embed="rId2">
            <a:extLst/>
          </a:blip>
          <a:stretch>
            <a:fillRect/>
          </a:stretch>
        </p:blipFill>
        <p:spPr>
          <a:xfrm>
            <a:off x="1211982" y="3039078"/>
            <a:ext cx="5205200" cy="5205199"/>
          </a:xfrm>
          <a:prstGeom prst="rect">
            <a:avLst/>
          </a:prstGeom>
          <a:ln w="12700">
            <a:miter lim="400000"/>
          </a:ln>
        </p:spPr>
      </p:pic>
      <p:pic>
        <p:nvPicPr>
          <p:cNvPr id="171" name="006b.jpg" descr="006b.jpg"/>
          <p:cNvPicPr>
            <a:picLocks noChangeAspect="1"/>
          </p:cNvPicPr>
          <p:nvPr/>
        </p:nvPicPr>
        <p:blipFill>
          <a:blip r:embed="rId3">
            <a:extLst/>
          </a:blip>
          <a:stretch>
            <a:fillRect/>
          </a:stretch>
        </p:blipFill>
        <p:spPr>
          <a:xfrm>
            <a:off x="6607216" y="3036591"/>
            <a:ext cx="5205199" cy="520519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e third pole is missing!…"/>
          <p:cNvSpPr txBox="1">
            <a:spLocks noGrp="1"/>
          </p:cNvSpPr>
          <p:nvPr>
            <p:ph type="title"/>
          </p:nvPr>
        </p:nvSpPr>
        <p:spPr>
          <a:prstGeom prst="rect">
            <a:avLst/>
          </a:prstGeom>
        </p:spPr>
        <p:txBody>
          <a:bodyPr/>
          <a:lstStyle/>
          <a:p>
            <a:pPr defTabSz="338835">
              <a:defRPr sz="4400"/>
            </a:pPr>
            <a:r>
              <a:t>The third pole is missing!</a:t>
            </a:r>
          </a:p>
          <a:p>
            <a:pPr defTabSz="338835">
              <a:defRPr sz="4400"/>
            </a:pPr>
            <a:r>
              <a:t>The surrounding area in the image is highlighted in Grayscale!</a:t>
            </a:r>
          </a:p>
        </p:txBody>
      </p:sp>
      <p:sp>
        <p:nvSpPr>
          <p:cNvPr id="174" name="Body"/>
          <p:cNvSpPr txBox="1">
            <a:spLocks noGrp="1"/>
          </p:cNvSpPr>
          <p:nvPr>
            <p:ph type="body" idx="1"/>
          </p:nvPr>
        </p:nvSpPr>
        <p:spPr>
          <a:prstGeom prst="rect">
            <a:avLst/>
          </a:prstGeom>
        </p:spPr>
        <p:txBody>
          <a:bodyPr/>
          <a:lstStyle/>
          <a:p>
            <a:endParaRPr/>
          </a:p>
        </p:txBody>
      </p:sp>
      <p:pic>
        <p:nvPicPr>
          <p:cNvPr id="175" name="diffRes.png" descr="diffRes.png"/>
          <p:cNvPicPr>
            <a:picLocks noChangeAspect="1"/>
          </p:cNvPicPr>
          <p:nvPr/>
        </p:nvPicPr>
        <p:blipFill>
          <a:blip r:embed="rId2">
            <a:extLst/>
          </a:blip>
          <a:srcRect t="12954" b="12955"/>
          <a:stretch>
            <a:fillRect/>
          </a:stretch>
        </p:blipFill>
        <p:spPr>
          <a:xfrm>
            <a:off x="2398493" y="2644158"/>
            <a:ext cx="8207814" cy="6080995"/>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Another one!"/>
          <p:cNvSpPr txBox="1">
            <a:spLocks noGrp="1"/>
          </p:cNvSpPr>
          <p:nvPr>
            <p:ph type="title"/>
          </p:nvPr>
        </p:nvSpPr>
        <p:spPr>
          <a:prstGeom prst="rect">
            <a:avLst/>
          </a:prstGeom>
        </p:spPr>
        <p:txBody>
          <a:bodyPr/>
          <a:lstStyle/>
          <a:p>
            <a:r>
              <a:t>Another one!</a:t>
            </a:r>
          </a:p>
        </p:txBody>
      </p:sp>
      <p:sp>
        <p:nvSpPr>
          <p:cNvPr id="178" name="Body"/>
          <p:cNvSpPr txBox="1">
            <a:spLocks noGrp="1"/>
          </p:cNvSpPr>
          <p:nvPr>
            <p:ph type="body" idx="1"/>
          </p:nvPr>
        </p:nvSpPr>
        <p:spPr>
          <a:xfrm>
            <a:off x="1127226" y="2597150"/>
            <a:ext cx="11099805" cy="6286500"/>
          </a:xfrm>
          <a:prstGeom prst="rect">
            <a:avLst/>
          </a:prstGeom>
        </p:spPr>
        <p:txBody>
          <a:bodyPr/>
          <a:lstStyle/>
          <a:p>
            <a:endParaRPr/>
          </a:p>
        </p:txBody>
      </p:sp>
      <p:pic>
        <p:nvPicPr>
          <p:cNvPr id="179" name="054a.jpg" descr="054a.jpg"/>
          <p:cNvPicPr>
            <a:picLocks noChangeAspect="1"/>
          </p:cNvPicPr>
          <p:nvPr/>
        </p:nvPicPr>
        <p:blipFill>
          <a:blip r:embed="rId2">
            <a:extLst/>
          </a:blip>
          <a:stretch>
            <a:fillRect/>
          </a:stretch>
        </p:blipFill>
        <p:spPr>
          <a:xfrm>
            <a:off x="1155285" y="2814621"/>
            <a:ext cx="5402084" cy="5402086"/>
          </a:xfrm>
          <a:prstGeom prst="rect">
            <a:avLst/>
          </a:prstGeom>
          <a:ln w="12700">
            <a:miter lim="400000"/>
          </a:ln>
        </p:spPr>
      </p:pic>
      <p:pic>
        <p:nvPicPr>
          <p:cNvPr id="180" name="054b.jpg" descr="054b.jpg"/>
          <p:cNvPicPr>
            <a:picLocks noChangeAspect="1"/>
          </p:cNvPicPr>
          <p:nvPr/>
        </p:nvPicPr>
        <p:blipFill>
          <a:blip r:embed="rId3">
            <a:extLst/>
          </a:blip>
          <a:stretch>
            <a:fillRect/>
          </a:stretch>
        </p:blipFill>
        <p:spPr>
          <a:xfrm>
            <a:off x="6688973" y="2814621"/>
            <a:ext cx="5402085" cy="540208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mote Sensing Image Analysis"/>
          <p:cNvSpPr txBox="1">
            <a:spLocks noGrp="1"/>
          </p:cNvSpPr>
          <p:nvPr>
            <p:ph type="title"/>
          </p:nvPr>
        </p:nvSpPr>
        <p:spPr>
          <a:prstGeom prst="rect">
            <a:avLst/>
          </a:prstGeom>
        </p:spPr>
        <p:txBody>
          <a:bodyPr/>
          <a:lstStyle>
            <a:lvl1pPr defTabSz="508254">
              <a:defRPr sz="6600"/>
            </a:lvl1pPr>
          </a:lstStyle>
          <a:p>
            <a:r>
              <a:t>Remote Sensing Image Analysis</a:t>
            </a:r>
          </a:p>
        </p:txBody>
      </p:sp>
      <p:sp>
        <p:nvSpPr>
          <p:cNvPr id="126" name="Remote sensing is the science of obtaining information about about objects or areas from a distance, typically from aircraft or satellites.…"/>
          <p:cNvSpPr txBox="1">
            <a:spLocks noGrp="1"/>
          </p:cNvSpPr>
          <p:nvPr>
            <p:ph type="body" idx="1"/>
          </p:nvPr>
        </p:nvSpPr>
        <p:spPr>
          <a:xfrm>
            <a:off x="952500" y="2590800"/>
            <a:ext cx="11417300" cy="6629400"/>
          </a:xfrm>
          <a:prstGeom prst="rect">
            <a:avLst/>
          </a:prstGeom>
        </p:spPr>
        <p:txBody>
          <a:bodyPr/>
          <a:lstStyle/>
          <a:p>
            <a:pPr marL="426719" indent="-426719" algn="just" defTabSz="560830">
              <a:spcBef>
                <a:spcPts val="4000"/>
              </a:spcBef>
              <a:defRPr sz="3000"/>
            </a:pPr>
            <a:r>
              <a:t>Remote sensing is the science of obtaining information about about objects or areas from a distance, typically from satellites or aircrafts. </a:t>
            </a:r>
          </a:p>
          <a:p>
            <a:pPr marL="426719" indent="-426719" algn="just" defTabSz="560830">
              <a:spcBef>
                <a:spcPts val="4000"/>
              </a:spcBef>
              <a:defRPr sz="3000"/>
            </a:pPr>
            <a:r>
              <a:t>Given the large volume and diversity of the remote sensing data, </a:t>
            </a:r>
            <a:r>
              <a:rPr i="1"/>
              <a:t>the images on</a:t>
            </a:r>
            <a:r>
              <a:t> </a:t>
            </a:r>
            <a:r>
              <a:rPr i="1"/>
              <a:t>different aspects are also frequently updated</a:t>
            </a:r>
            <a:r>
              <a:t>, </a:t>
            </a:r>
            <a:r>
              <a:rPr i="1"/>
              <a:t>and it is labour-consuming to figure whether two particular images are the same</a:t>
            </a:r>
            <a:r>
              <a:t>.</a:t>
            </a:r>
          </a:p>
          <a:p>
            <a:pPr marL="426719" indent="-426719" algn="just" defTabSz="560830">
              <a:spcBef>
                <a:spcPts val="4000"/>
              </a:spcBef>
              <a:defRPr sz="3000"/>
            </a:pPr>
            <a:r>
              <a:t>Therefore, </a:t>
            </a:r>
            <a:r>
              <a:rPr i="1"/>
              <a:t>we need a lightweight and straightforward methodology</a:t>
            </a:r>
            <a:r>
              <a:t> which can facilitate timely remote sensing data monitoring and evaluation, especially for a large geographical area.</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A patch of grass is missing. Did you spot it?!"/>
          <p:cNvSpPr txBox="1">
            <a:spLocks noGrp="1"/>
          </p:cNvSpPr>
          <p:nvPr>
            <p:ph type="title"/>
          </p:nvPr>
        </p:nvSpPr>
        <p:spPr>
          <a:prstGeom prst="rect">
            <a:avLst/>
          </a:prstGeom>
        </p:spPr>
        <p:txBody>
          <a:bodyPr/>
          <a:lstStyle>
            <a:lvl1pPr>
              <a:defRPr sz="6200"/>
            </a:lvl1pPr>
          </a:lstStyle>
          <a:p>
            <a:r>
              <a:t>A patch of grass is missing. Did you spot it?!</a:t>
            </a:r>
          </a:p>
        </p:txBody>
      </p:sp>
      <p:sp>
        <p:nvSpPr>
          <p:cNvPr id="183" name="Body"/>
          <p:cNvSpPr txBox="1">
            <a:spLocks noGrp="1"/>
          </p:cNvSpPr>
          <p:nvPr>
            <p:ph type="body" idx="1"/>
          </p:nvPr>
        </p:nvSpPr>
        <p:spPr>
          <a:xfrm>
            <a:off x="515676" y="2590800"/>
            <a:ext cx="11099805" cy="6286500"/>
          </a:xfrm>
          <a:prstGeom prst="rect">
            <a:avLst/>
          </a:prstGeom>
        </p:spPr>
        <p:txBody>
          <a:bodyPr/>
          <a:lstStyle/>
          <a:p>
            <a:endParaRPr/>
          </a:p>
        </p:txBody>
      </p:sp>
      <p:pic>
        <p:nvPicPr>
          <p:cNvPr id="184" name="WhatsApp Image 2018-11-04 at 13.10.25.jpeg" descr="WhatsApp Image 2018-11-04 at 13.10.25.jpeg"/>
          <p:cNvPicPr>
            <a:picLocks noChangeAspect="1"/>
          </p:cNvPicPr>
          <p:nvPr/>
        </p:nvPicPr>
        <p:blipFill>
          <a:blip r:embed="rId2">
            <a:extLst/>
          </a:blip>
          <a:srcRect t="3531" b="3530"/>
          <a:stretch>
            <a:fillRect/>
          </a:stretch>
        </p:blipFill>
        <p:spPr>
          <a:xfrm>
            <a:off x="3119519" y="2822063"/>
            <a:ext cx="6266540" cy="5823974"/>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Main application:Remote Sensing Image Analysis"/>
          <p:cNvSpPr txBox="1">
            <a:spLocks noGrp="1"/>
          </p:cNvSpPr>
          <p:nvPr>
            <p:ph type="title"/>
          </p:nvPr>
        </p:nvSpPr>
        <p:spPr>
          <a:prstGeom prst="rect">
            <a:avLst/>
          </a:prstGeom>
        </p:spPr>
        <p:txBody>
          <a:bodyPr/>
          <a:lstStyle/>
          <a:p>
            <a:pPr defTabSz="368338">
              <a:defRPr sz="3900"/>
            </a:pPr>
            <a:r>
              <a:t>Main application:Remote Sensing Image Analysis</a:t>
            </a:r>
            <a:r>
              <a:rPr sz="4700"/>
              <a:t> </a:t>
            </a:r>
          </a:p>
          <a:p>
            <a:pPr defTabSz="368338">
              <a:defRPr sz="4700"/>
            </a:pPr>
            <a:r>
              <a:t>First Image</a:t>
            </a:r>
          </a:p>
        </p:txBody>
      </p:sp>
      <p:sp>
        <p:nvSpPr>
          <p:cNvPr id="187" name="Body"/>
          <p:cNvSpPr txBox="1">
            <a:spLocks noGrp="1"/>
          </p:cNvSpPr>
          <p:nvPr>
            <p:ph type="body" idx="1"/>
          </p:nvPr>
        </p:nvSpPr>
        <p:spPr>
          <a:xfrm>
            <a:off x="1202111" y="2490954"/>
            <a:ext cx="11099803" cy="6286503"/>
          </a:xfrm>
          <a:prstGeom prst="rect">
            <a:avLst/>
          </a:prstGeom>
        </p:spPr>
        <p:txBody>
          <a:bodyPr/>
          <a:lstStyle/>
          <a:p>
            <a:endParaRPr/>
          </a:p>
        </p:txBody>
      </p:sp>
      <p:pic>
        <p:nvPicPr>
          <p:cNvPr id="188" name="Image Gallery" descr="Image Gallery"/>
          <p:cNvPicPr>
            <a:picLocks noChangeAspect="1"/>
          </p:cNvPicPr>
          <p:nvPr/>
        </p:nvPicPr>
        <p:blipFill>
          <a:blip r:embed="rId2">
            <a:extLst/>
          </a:blip>
          <a:srcRect t="8358" b="8358"/>
          <a:stretch>
            <a:fillRect/>
          </a:stretch>
        </p:blipFill>
        <p:spPr>
          <a:xfrm>
            <a:off x="1208701" y="2557625"/>
            <a:ext cx="11086624" cy="615316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p:cNvSpPr txBox="1">
            <a:spLocks noGrp="1"/>
          </p:cNvSpPr>
          <p:nvPr>
            <p:ph type="title"/>
          </p:nvPr>
        </p:nvSpPr>
        <p:spPr>
          <a:prstGeom prst="rect">
            <a:avLst/>
          </a:prstGeom>
        </p:spPr>
        <p:txBody>
          <a:bodyPr/>
          <a:lstStyle>
            <a:lvl1pPr>
              <a:defRPr sz="7000"/>
            </a:lvl1pPr>
          </a:lstStyle>
          <a:p>
            <a:r>
              <a:t>Second Image</a:t>
            </a:r>
          </a:p>
        </p:txBody>
      </p:sp>
      <p:sp>
        <p:nvSpPr>
          <p:cNvPr id="191" name="Body"/>
          <p:cNvSpPr txBox="1">
            <a:spLocks noGrp="1"/>
          </p:cNvSpPr>
          <p:nvPr>
            <p:ph type="body" idx="1"/>
          </p:nvPr>
        </p:nvSpPr>
        <p:spPr>
          <a:prstGeom prst="rect">
            <a:avLst/>
          </a:prstGeom>
        </p:spPr>
        <p:txBody>
          <a:bodyPr/>
          <a:lstStyle/>
          <a:p>
            <a:endParaRPr/>
          </a:p>
        </p:txBody>
      </p:sp>
      <p:grpSp>
        <p:nvGrpSpPr>
          <p:cNvPr id="194" name="Image Gallery"/>
          <p:cNvGrpSpPr/>
          <p:nvPr/>
        </p:nvGrpSpPr>
        <p:grpSpPr>
          <a:xfrm>
            <a:off x="1003395" y="2628038"/>
            <a:ext cx="10998012" cy="6633030"/>
            <a:chOff x="-1" y="-1"/>
            <a:chExt cx="10998010" cy="6633028"/>
          </a:xfrm>
        </p:grpSpPr>
        <p:pic>
          <p:nvPicPr>
            <p:cNvPr id="192" name="slice1.jpg" descr="slice1.jpg"/>
            <p:cNvPicPr>
              <a:picLocks noChangeAspect="1"/>
            </p:cNvPicPr>
            <p:nvPr/>
          </p:nvPicPr>
          <p:blipFill>
            <a:blip r:embed="rId2">
              <a:extLst/>
            </a:blip>
            <a:srcRect t="7998" b="7998"/>
            <a:stretch>
              <a:fillRect/>
            </a:stretch>
          </p:blipFill>
          <p:spPr>
            <a:xfrm>
              <a:off x="-1" y="-1"/>
              <a:ext cx="10998010" cy="6156720"/>
            </a:xfrm>
            <a:prstGeom prst="rect">
              <a:avLst/>
            </a:prstGeom>
            <a:ln w="12700" cap="flat">
              <a:noFill/>
              <a:miter lim="400000"/>
            </a:ln>
            <a:effectLst/>
          </p:spPr>
        </p:pic>
        <p:sp>
          <p:nvSpPr>
            <p:cNvPr id="193" name="Type to enter a caption."/>
            <p:cNvSpPr txBox="1"/>
            <p:nvPr/>
          </p:nvSpPr>
          <p:spPr>
            <a:xfrm>
              <a:off x="0" y="6232917"/>
              <a:ext cx="10998009" cy="4001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spAutoFit/>
            </a:bodyPr>
            <a:lstStyle>
              <a:lvl1pPr>
                <a:defRPr sz="1600">
                  <a:solidFill>
                    <a:srgbClr val="FFFFFF"/>
                  </a:solidFill>
                  <a:latin typeface="Helvetica Neue Light"/>
                  <a:ea typeface="Helvetica Neue Light"/>
                  <a:cs typeface="Helvetica Neue Light"/>
                  <a:sym typeface="Helvetica Neue Light"/>
                </a:defRPr>
              </a:lvl1pPr>
            </a:lstStyle>
            <a:p>
              <a:endParaRPr dirty="0"/>
            </a:p>
          </p:txBody>
        </p:sp>
      </p:gr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Output"/>
          <p:cNvSpPr txBox="1">
            <a:spLocks noGrp="1"/>
          </p:cNvSpPr>
          <p:nvPr>
            <p:ph type="title"/>
          </p:nvPr>
        </p:nvSpPr>
        <p:spPr>
          <a:prstGeom prst="rect">
            <a:avLst/>
          </a:prstGeom>
        </p:spPr>
        <p:txBody>
          <a:bodyPr/>
          <a:lstStyle/>
          <a:p>
            <a:r>
              <a:t>Output</a:t>
            </a:r>
          </a:p>
        </p:txBody>
      </p:sp>
      <p:sp>
        <p:nvSpPr>
          <p:cNvPr id="197" name="Body"/>
          <p:cNvSpPr txBox="1">
            <a:spLocks noGrp="1"/>
          </p:cNvSpPr>
          <p:nvPr>
            <p:ph type="body" idx="1"/>
          </p:nvPr>
        </p:nvSpPr>
        <p:spPr>
          <a:prstGeom prst="rect">
            <a:avLst/>
          </a:prstGeom>
        </p:spPr>
        <p:txBody>
          <a:bodyPr/>
          <a:lstStyle/>
          <a:p>
            <a:endParaRPr/>
          </a:p>
        </p:txBody>
      </p:sp>
      <p:grpSp>
        <p:nvGrpSpPr>
          <p:cNvPr id="200" name="Image Gallery"/>
          <p:cNvGrpSpPr/>
          <p:nvPr/>
        </p:nvGrpSpPr>
        <p:grpSpPr>
          <a:xfrm>
            <a:off x="1018954" y="2635204"/>
            <a:ext cx="10966893" cy="6700846"/>
            <a:chOff x="-1" y="-1"/>
            <a:chExt cx="10966891" cy="6700844"/>
          </a:xfrm>
        </p:grpSpPr>
        <p:pic>
          <p:nvPicPr>
            <p:cNvPr id="198" name="diffRes.png" descr="diffRes.png"/>
            <p:cNvPicPr>
              <a:picLocks noChangeAspect="1"/>
            </p:cNvPicPr>
            <p:nvPr/>
          </p:nvPicPr>
          <p:blipFill>
            <a:blip r:embed="rId2">
              <a:extLst/>
            </a:blip>
            <a:srcRect t="7164" b="7164"/>
            <a:stretch>
              <a:fillRect/>
            </a:stretch>
          </p:blipFill>
          <p:spPr>
            <a:xfrm>
              <a:off x="-1" y="-1"/>
              <a:ext cx="10966891" cy="6224536"/>
            </a:xfrm>
            <a:prstGeom prst="rect">
              <a:avLst/>
            </a:prstGeom>
            <a:ln w="12700" cap="flat">
              <a:noFill/>
              <a:miter lim="400000"/>
            </a:ln>
            <a:effectLst/>
          </p:spPr>
        </p:pic>
        <p:sp>
          <p:nvSpPr>
            <p:cNvPr id="199" name="Type to enter a caption."/>
            <p:cNvSpPr txBox="1"/>
            <p:nvPr/>
          </p:nvSpPr>
          <p:spPr>
            <a:xfrm>
              <a:off x="-1" y="6300733"/>
              <a:ext cx="10966891" cy="4001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spAutoFit/>
            </a:bodyPr>
            <a:lstStyle>
              <a:lvl1pPr>
                <a:defRPr sz="1600">
                  <a:solidFill>
                    <a:srgbClr val="FFFFFF"/>
                  </a:solidFill>
                  <a:latin typeface="Helvetica Neue Light"/>
                  <a:ea typeface="Helvetica Neue Light"/>
                  <a:cs typeface="Helvetica Neue Light"/>
                  <a:sym typeface="Helvetica Neue Light"/>
                </a:defRPr>
              </a:lvl1pPr>
            </a:lstStyle>
            <a:p>
              <a:endParaRPr dirty="0"/>
            </a:p>
          </p:txBody>
        </p:sp>
      </p:gr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Future Improvements"/>
          <p:cNvSpPr txBox="1">
            <a:spLocks noGrp="1"/>
          </p:cNvSpPr>
          <p:nvPr>
            <p:ph type="title"/>
          </p:nvPr>
        </p:nvSpPr>
        <p:spPr>
          <a:prstGeom prst="rect">
            <a:avLst/>
          </a:prstGeom>
        </p:spPr>
        <p:txBody>
          <a:bodyPr/>
          <a:lstStyle/>
          <a:p>
            <a:r>
              <a:t>Future Improvements</a:t>
            </a:r>
          </a:p>
        </p:txBody>
      </p:sp>
      <p:sp>
        <p:nvSpPr>
          <p:cNvPr id="203" name="Accuracy can be improved by increasing the levels of the Merkle Quadtree.…"/>
          <p:cNvSpPr txBox="1">
            <a:spLocks noGrp="1"/>
          </p:cNvSpPr>
          <p:nvPr>
            <p:ph type="body" idx="1"/>
          </p:nvPr>
        </p:nvSpPr>
        <p:spPr>
          <a:xfrm>
            <a:off x="952500" y="1733550"/>
            <a:ext cx="11099800" cy="6286500"/>
          </a:xfrm>
          <a:prstGeom prst="rect">
            <a:avLst/>
          </a:prstGeom>
        </p:spPr>
        <p:txBody>
          <a:bodyPr/>
          <a:lstStyle/>
          <a:p>
            <a:pPr marL="444498" indent="-444498">
              <a:defRPr sz="3600"/>
            </a:pPr>
            <a:r>
              <a:t>Accuracy can be improved by increasing the levels of the Merkle Quadtree.</a:t>
            </a:r>
          </a:p>
          <a:p>
            <a:pPr marL="444498" indent="-444498">
              <a:defRPr sz="3600"/>
            </a:pPr>
            <a:r>
              <a:t>The code can be improvised to account for weather changes.</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Limitations"/>
          <p:cNvSpPr txBox="1">
            <a:spLocks noGrp="1"/>
          </p:cNvSpPr>
          <p:nvPr>
            <p:ph type="title"/>
          </p:nvPr>
        </p:nvSpPr>
        <p:spPr>
          <a:prstGeom prst="rect">
            <a:avLst/>
          </a:prstGeom>
        </p:spPr>
        <p:txBody>
          <a:bodyPr/>
          <a:lstStyle/>
          <a:p>
            <a:r>
              <a:t>Limitations</a:t>
            </a:r>
          </a:p>
        </p:txBody>
      </p:sp>
      <p:sp>
        <p:nvSpPr>
          <p:cNvPr id="206" name="The code can work only on images which are of the same size."/>
          <p:cNvSpPr txBox="1">
            <a:spLocks noGrp="1"/>
          </p:cNvSpPr>
          <p:nvPr>
            <p:ph type="body" idx="1"/>
          </p:nvPr>
        </p:nvSpPr>
        <p:spPr>
          <a:xfrm>
            <a:off x="939800" y="1981200"/>
            <a:ext cx="11099800" cy="6286502"/>
          </a:xfrm>
          <a:prstGeom prst="rect">
            <a:avLst/>
          </a:prstGeom>
        </p:spPr>
        <p:txBody>
          <a:bodyPr/>
          <a:lstStyle/>
          <a:p>
            <a:pPr>
              <a:defRPr sz="4000"/>
            </a:pPr>
            <a:r>
              <a:t>The code can work only on images which are of the same size.</a:t>
            </a:r>
          </a:p>
          <a:p>
            <a:pPr>
              <a:defRPr sz="4000"/>
            </a:pPr>
            <a:r>
              <a:t>The highlighted portion of  images cannot be identified when the images are completely black and white. </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eferences"/>
          <p:cNvSpPr txBox="1">
            <a:spLocks noGrp="1"/>
          </p:cNvSpPr>
          <p:nvPr>
            <p:ph type="title"/>
          </p:nvPr>
        </p:nvSpPr>
        <p:spPr>
          <a:prstGeom prst="rect">
            <a:avLst/>
          </a:prstGeom>
        </p:spPr>
        <p:txBody>
          <a:bodyPr/>
          <a:lstStyle/>
          <a:p>
            <a:r>
              <a:t>References</a:t>
            </a:r>
          </a:p>
        </p:txBody>
      </p:sp>
      <p:sp>
        <p:nvSpPr>
          <p:cNvPr id="209" name="https://ieeexplore.ieee.org/document/8128423…"/>
          <p:cNvSpPr txBox="1">
            <a:spLocks noGrp="1"/>
          </p:cNvSpPr>
          <p:nvPr>
            <p:ph type="body" idx="1"/>
          </p:nvPr>
        </p:nvSpPr>
        <p:spPr>
          <a:prstGeom prst="rect">
            <a:avLst/>
          </a:prstGeom>
        </p:spPr>
        <p:txBody>
          <a:bodyPr/>
          <a:lstStyle/>
          <a:p>
            <a:pPr marL="422275" indent="-422275" defTabSz="554990">
              <a:spcBef>
                <a:spcPts val="3900"/>
              </a:spcBef>
              <a:defRPr sz="3000" u="sng">
                <a:solidFill>
                  <a:srgbClr val="0000FF"/>
                </a:solidFill>
                <a:uFill>
                  <a:solidFill>
                    <a:srgbClr val="0000FF"/>
                  </a:solidFill>
                </a:uFill>
              </a:defRPr>
            </a:pPr>
            <a:r>
              <a:rPr>
                <a:hlinkClick r:id="rId2"/>
              </a:rPr>
              <a:t>https://ieeexplore.ieee.org/document/8128423</a:t>
            </a:r>
          </a:p>
          <a:p>
            <a:pPr marL="422275" indent="-422275" defTabSz="554990">
              <a:spcBef>
                <a:spcPts val="3900"/>
              </a:spcBef>
              <a:defRPr sz="3000" u="sng">
                <a:solidFill>
                  <a:srgbClr val="0000FF"/>
                </a:solidFill>
                <a:uFill>
                  <a:solidFill>
                    <a:srgbClr val="0000FF"/>
                  </a:solidFill>
                </a:uFill>
              </a:defRPr>
            </a:pPr>
            <a:r>
              <a:rPr>
                <a:hlinkClick r:id="rId3"/>
              </a:rPr>
              <a:t>https://pypi.org/project/ImageHash/</a:t>
            </a:r>
          </a:p>
          <a:p>
            <a:pPr marL="422275" indent="-422275" defTabSz="554990">
              <a:spcBef>
                <a:spcPts val="3900"/>
              </a:spcBef>
              <a:defRPr sz="3000" u="sng">
                <a:solidFill>
                  <a:srgbClr val="0000FF"/>
                </a:solidFill>
                <a:uFill>
                  <a:solidFill>
                    <a:srgbClr val="0000FF"/>
                  </a:solidFill>
                </a:uFill>
              </a:defRPr>
            </a:pPr>
            <a:r>
              <a:rPr>
                <a:hlinkClick r:id="rId4"/>
              </a:rPr>
              <a:t>https://pypi.org/project/image_slicer/</a:t>
            </a:r>
          </a:p>
          <a:p>
            <a:pPr marL="422275" indent="-422275" defTabSz="554990">
              <a:spcBef>
                <a:spcPts val="3900"/>
              </a:spcBef>
              <a:defRPr sz="3000" u="sng">
                <a:solidFill>
                  <a:srgbClr val="0000FF"/>
                </a:solidFill>
                <a:uFill>
                  <a:solidFill>
                    <a:srgbClr val="0000FF"/>
                  </a:solidFill>
                </a:uFill>
              </a:defRPr>
            </a:pPr>
            <a:r>
              <a:rPr>
                <a:hlinkClick r:id="rId5"/>
              </a:rPr>
              <a:t>https://docs.python.org/2/library/hashlib.html</a:t>
            </a:r>
          </a:p>
          <a:p>
            <a:pPr marL="422275" indent="-422275" defTabSz="554990">
              <a:spcBef>
                <a:spcPts val="3900"/>
              </a:spcBef>
              <a:defRPr sz="3000" u="sng">
                <a:solidFill>
                  <a:srgbClr val="0000FF"/>
                </a:solidFill>
                <a:uFill>
                  <a:solidFill>
                    <a:srgbClr val="0000FF"/>
                  </a:solidFill>
                </a:uFill>
              </a:defRPr>
            </a:pPr>
            <a:r>
              <a:rPr>
                <a:hlinkClick r:id="rId6"/>
              </a:rPr>
              <a:t>https://stackoverflow.com/questions/3777301/how-to-call-a-shell-script-from-python-code</a:t>
            </a:r>
          </a:p>
          <a:p>
            <a:pPr marL="422275" indent="-422275" defTabSz="554990">
              <a:spcBef>
                <a:spcPts val="3900"/>
              </a:spcBef>
              <a:defRPr sz="3000" u="sng">
                <a:solidFill>
                  <a:srgbClr val="0000FF"/>
                </a:solidFill>
                <a:uFill>
                  <a:solidFill>
                    <a:srgbClr val="0000FF"/>
                  </a:solidFill>
                </a:uFill>
              </a:defRPr>
            </a:pPr>
            <a:r>
              <a:rPr>
                <a:hlinkClick r:id="rId7"/>
              </a:rPr>
              <a:t>https://stackoverflow.com/questions/12201577/how-can-i-convert-an-rgb-image-into-grayscale-in-python</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2500" y="381000"/>
            <a:ext cx="11099800" cy="8496300"/>
          </a:xfrm>
        </p:spPr>
        <p:style>
          <a:lnRef idx="2">
            <a:schemeClr val="accent5"/>
          </a:lnRef>
          <a:fillRef idx="1">
            <a:schemeClr val="lt1"/>
          </a:fillRef>
          <a:effectRef idx="0">
            <a:schemeClr val="accent5"/>
          </a:effectRef>
          <a:fontRef idx="minor">
            <a:schemeClr val="dk1"/>
          </a:fontRef>
        </p:style>
        <p:txBody>
          <a:bodyPr/>
          <a:lstStyle/>
          <a:p>
            <a:endParaRPr lang="en-US" dirty="0"/>
          </a:p>
        </p:txBody>
      </p:sp>
      <p:sp>
        <p:nvSpPr>
          <p:cNvPr id="5" name="Rectangle 4"/>
          <p:cNvSpPr/>
          <p:nvPr/>
        </p:nvSpPr>
        <p:spPr>
          <a:xfrm>
            <a:off x="3813202" y="4415135"/>
            <a:ext cx="4647427"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smtClean="0">
                <a:ln w="11430"/>
                <a:solidFill>
                  <a:srgbClr val="F8F8F8"/>
                </a:solidFill>
                <a:effectLst>
                  <a:outerShdw blurRad="25400" algn="tl" rotWithShape="0">
                    <a:srgbClr val="000000">
                      <a:alpha val="43000"/>
                    </a:srgbClr>
                  </a:outerShdw>
                </a:effectLst>
              </a:rPr>
              <a:t>Thank You!!!</a:t>
            </a:r>
            <a:endParaRPr lang="en-US" sz="5400" b="1" cap="none" spc="150" dirty="0">
              <a:ln w="11430"/>
              <a:solidFill>
                <a:srgbClr val="F8F8F8"/>
              </a:solidFill>
              <a:effectLst>
                <a:outerShdw blurRad="25400" algn="tl" rotWithShape="0">
                  <a:srgbClr val="000000">
                    <a:alpha val="43000"/>
                  </a:srgbClr>
                </a:outerShdw>
              </a:effectLst>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ata Structures used"/>
          <p:cNvSpPr txBox="1">
            <a:spLocks noGrp="1"/>
          </p:cNvSpPr>
          <p:nvPr>
            <p:ph type="title"/>
          </p:nvPr>
        </p:nvSpPr>
        <p:spPr>
          <a:xfrm>
            <a:off x="952500" y="254000"/>
            <a:ext cx="11341100" cy="2159000"/>
          </a:xfrm>
          <a:prstGeom prst="rect">
            <a:avLst/>
          </a:prstGeom>
        </p:spPr>
        <p:txBody>
          <a:bodyPr/>
          <a:lstStyle>
            <a:lvl1pPr>
              <a:defRPr sz="7500"/>
            </a:lvl1pPr>
          </a:lstStyle>
          <a:p>
            <a:r>
              <a:t>Data Structure</a:t>
            </a:r>
          </a:p>
        </p:txBody>
      </p:sp>
      <p:sp>
        <p:nvSpPr>
          <p:cNvPr id="129" name="Body"/>
          <p:cNvSpPr txBox="1">
            <a:spLocks noGrp="1"/>
          </p:cNvSpPr>
          <p:nvPr>
            <p:ph type="body" idx="1"/>
          </p:nvPr>
        </p:nvSpPr>
        <p:spPr>
          <a:xfrm>
            <a:off x="1206696" y="2597150"/>
            <a:ext cx="11099805" cy="6286500"/>
          </a:xfrm>
          <a:prstGeom prst="rect">
            <a:avLst/>
          </a:prstGeom>
        </p:spPr>
        <p:txBody>
          <a:bodyPr/>
          <a:lstStyle/>
          <a:p>
            <a:pPr marL="0" indent="0">
              <a:buSzTx/>
              <a:buNone/>
            </a:pPr>
            <a:endParaRPr/>
          </a:p>
        </p:txBody>
      </p:sp>
      <p:grpSp>
        <p:nvGrpSpPr>
          <p:cNvPr id="132" name="Merkle Tree"/>
          <p:cNvGrpSpPr/>
          <p:nvPr/>
        </p:nvGrpSpPr>
        <p:grpSpPr>
          <a:xfrm>
            <a:off x="3151063" y="3213098"/>
            <a:ext cx="2134003" cy="1510761"/>
            <a:chOff x="-1" y="-1"/>
            <a:chExt cx="2134002" cy="1510760"/>
          </a:xfrm>
        </p:grpSpPr>
        <p:sp>
          <p:nvSpPr>
            <p:cNvPr id="130" name="Oval"/>
            <p:cNvSpPr/>
            <p:nvPr/>
          </p:nvSpPr>
          <p:spPr>
            <a:xfrm>
              <a:off x="-2" y="-2"/>
              <a:ext cx="2134004" cy="1510761"/>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200">
                  <a:latin typeface="Helvetica Neue Medium"/>
                  <a:ea typeface="Helvetica Neue Medium"/>
                  <a:cs typeface="Helvetica Neue Medium"/>
                  <a:sym typeface="Helvetica Neue Medium"/>
                </a:defRPr>
              </a:pPr>
              <a:endParaRPr/>
            </a:p>
          </p:txBody>
        </p:sp>
        <p:sp>
          <p:nvSpPr>
            <p:cNvPr id="131" name="Merkle Tree"/>
            <p:cNvSpPr txBox="1"/>
            <p:nvPr/>
          </p:nvSpPr>
          <p:spPr>
            <a:xfrm>
              <a:off x="312516" y="365729"/>
              <a:ext cx="1508966" cy="7792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latin typeface="Helvetica Neue Medium"/>
                  <a:ea typeface="Helvetica Neue Medium"/>
                  <a:cs typeface="Helvetica Neue Medium"/>
                  <a:sym typeface="Helvetica Neue Medium"/>
                </a:defRPr>
              </a:lvl1pPr>
            </a:lstStyle>
            <a:p>
              <a:r>
                <a:t>Merkle Tree</a:t>
              </a:r>
            </a:p>
          </p:txBody>
        </p:sp>
      </p:grpSp>
      <p:grpSp>
        <p:nvGrpSpPr>
          <p:cNvPr id="135" name="Quadtree"/>
          <p:cNvGrpSpPr/>
          <p:nvPr/>
        </p:nvGrpSpPr>
        <p:grpSpPr>
          <a:xfrm>
            <a:off x="8054794" y="3213098"/>
            <a:ext cx="2041183" cy="1510761"/>
            <a:chOff x="-1" y="-1"/>
            <a:chExt cx="2041181" cy="1510760"/>
          </a:xfrm>
        </p:grpSpPr>
        <p:sp>
          <p:nvSpPr>
            <p:cNvPr id="133" name="Oval"/>
            <p:cNvSpPr/>
            <p:nvPr/>
          </p:nvSpPr>
          <p:spPr>
            <a:xfrm>
              <a:off x="-2" y="-2"/>
              <a:ext cx="2041183" cy="1510761"/>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200">
                  <a:latin typeface="Helvetica Neue Medium"/>
                  <a:ea typeface="Helvetica Neue Medium"/>
                  <a:cs typeface="Helvetica Neue Medium"/>
                  <a:sym typeface="Helvetica Neue Medium"/>
                </a:defRPr>
              </a:pPr>
              <a:endParaRPr/>
            </a:p>
          </p:txBody>
        </p:sp>
        <p:sp>
          <p:nvSpPr>
            <p:cNvPr id="134" name="Quadtree"/>
            <p:cNvSpPr txBox="1"/>
            <p:nvPr/>
          </p:nvSpPr>
          <p:spPr>
            <a:xfrm>
              <a:off x="298923" y="537179"/>
              <a:ext cx="1443332" cy="4363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latin typeface="Helvetica Neue Medium"/>
                  <a:ea typeface="Helvetica Neue Medium"/>
                  <a:cs typeface="Helvetica Neue Medium"/>
                  <a:sym typeface="Helvetica Neue Medium"/>
                </a:defRPr>
              </a:lvl1pPr>
            </a:lstStyle>
            <a:p>
              <a:r>
                <a:t>Quadtree</a:t>
              </a:r>
            </a:p>
          </p:txBody>
        </p:sp>
      </p:grpSp>
      <p:grpSp>
        <p:nvGrpSpPr>
          <p:cNvPr id="138" name="Merkle Quadtree"/>
          <p:cNvGrpSpPr/>
          <p:nvPr/>
        </p:nvGrpSpPr>
        <p:grpSpPr>
          <a:xfrm>
            <a:off x="5568080" y="5664197"/>
            <a:ext cx="2134003" cy="1385745"/>
            <a:chOff x="-1" y="0"/>
            <a:chExt cx="2134002" cy="1385744"/>
          </a:xfrm>
        </p:grpSpPr>
        <p:sp>
          <p:nvSpPr>
            <p:cNvPr id="136" name="Oval"/>
            <p:cNvSpPr/>
            <p:nvPr/>
          </p:nvSpPr>
          <p:spPr>
            <a:xfrm>
              <a:off x="-2" y="-1"/>
              <a:ext cx="2134004" cy="1385745"/>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200">
                  <a:latin typeface="Helvetica Neue Medium"/>
                  <a:ea typeface="Helvetica Neue Medium"/>
                  <a:cs typeface="Helvetica Neue Medium"/>
                  <a:sym typeface="Helvetica Neue Medium"/>
                </a:defRPr>
              </a:pPr>
              <a:endParaRPr/>
            </a:p>
          </p:txBody>
        </p:sp>
        <p:sp>
          <p:nvSpPr>
            <p:cNvPr id="137" name="Merkle Quadtree"/>
            <p:cNvSpPr txBox="1"/>
            <p:nvPr/>
          </p:nvSpPr>
          <p:spPr>
            <a:xfrm>
              <a:off x="312516" y="303221"/>
              <a:ext cx="1508966" cy="7792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latin typeface="Helvetica Neue Medium"/>
                  <a:ea typeface="Helvetica Neue Medium"/>
                  <a:cs typeface="Helvetica Neue Medium"/>
                  <a:sym typeface="Helvetica Neue Medium"/>
                </a:defRPr>
              </a:lvl1pPr>
            </a:lstStyle>
            <a:p>
              <a:r>
                <a:t>Merkle Quadtree</a:t>
              </a:r>
            </a:p>
          </p:txBody>
        </p:sp>
      </p:grpSp>
      <p:sp>
        <p:nvSpPr>
          <p:cNvPr id="139" name="Line"/>
          <p:cNvSpPr/>
          <p:nvPr/>
        </p:nvSpPr>
        <p:spPr>
          <a:xfrm>
            <a:off x="4551876" y="4700999"/>
            <a:ext cx="1553711" cy="1012686"/>
          </a:xfrm>
          <a:prstGeom prst="line">
            <a:avLst/>
          </a:prstGeom>
          <a:ln w="25400">
            <a:solidFill>
              <a:srgbClr val="FFFFFF"/>
            </a:solidFill>
            <a:miter lim="400000"/>
            <a:tailEnd type="triangle"/>
          </a:ln>
        </p:spPr>
        <p:txBody>
          <a:bodyPr lIns="45718" tIns="45718" rIns="45718" bIns="45718"/>
          <a:lstStyle/>
          <a:p>
            <a:endParaRPr/>
          </a:p>
        </p:txBody>
      </p:sp>
      <p:sp>
        <p:nvSpPr>
          <p:cNvPr id="140" name="Line"/>
          <p:cNvSpPr/>
          <p:nvPr/>
        </p:nvSpPr>
        <p:spPr>
          <a:xfrm flipH="1">
            <a:off x="7089857" y="4702335"/>
            <a:ext cx="1595014" cy="1010106"/>
          </a:xfrm>
          <a:prstGeom prst="line">
            <a:avLst/>
          </a:prstGeom>
          <a:ln w="25400">
            <a:solidFill>
              <a:srgbClr val="FFFFFF"/>
            </a:solidFill>
            <a:miter lim="400000"/>
            <a:tailEnd type="triangle"/>
          </a:ln>
        </p:spPr>
        <p:txBody>
          <a:bodyPr lIns="45718" tIns="45718" rIns="45718" bIns="45718"/>
          <a:lstStyle/>
          <a:p>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Merkle Tree"/>
          <p:cNvSpPr txBox="1">
            <a:spLocks noGrp="1"/>
          </p:cNvSpPr>
          <p:nvPr>
            <p:ph type="title"/>
          </p:nvPr>
        </p:nvSpPr>
        <p:spPr>
          <a:prstGeom prst="rect">
            <a:avLst/>
          </a:prstGeom>
        </p:spPr>
        <p:txBody>
          <a:bodyPr/>
          <a:lstStyle/>
          <a:p>
            <a:r>
              <a:t>Merkle Tree</a:t>
            </a:r>
          </a:p>
        </p:txBody>
      </p:sp>
      <p:sp>
        <p:nvSpPr>
          <p:cNvPr id="143" name="In cryptography and computer science, a Hash tree or Merkle tree is a tree in which every leaf node is labelled with the hash of a data block and every non-leaf node is labelled with the cryptography hash of the labels of its child nodes…"/>
          <p:cNvSpPr txBox="1">
            <a:spLocks noGrp="1"/>
          </p:cNvSpPr>
          <p:nvPr>
            <p:ph type="body" idx="1"/>
          </p:nvPr>
        </p:nvSpPr>
        <p:spPr>
          <a:xfrm>
            <a:off x="1002421" y="2066955"/>
            <a:ext cx="11264903" cy="7017275"/>
          </a:xfrm>
          <a:prstGeom prst="rect">
            <a:avLst/>
          </a:prstGeom>
        </p:spPr>
        <p:txBody>
          <a:bodyPr/>
          <a:lstStyle/>
          <a:p>
            <a:pPr marL="342262" indent="-342262" algn="just" defTabSz="449833">
              <a:spcBef>
                <a:spcPts val="3200"/>
              </a:spcBef>
              <a:defRPr sz="2800"/>
            </a:pPr>
            <a:r>
              <a:t>In cryptography and computer science, a H</a:t>
            </a:r>
            <a:r>
              <a:rPr b="1"/>
              <a:t>ash tree</a:t>
            </a:r>
            <a:r>
              <a:t> or </a:t>
            </a:r>
            <a:r>
              <a:rPr b="1"/>
              <a:t>Merkle tree</a:t>
            </a:r>
            <a:r>
              <a:t> is a tree in which </a:t>
            </a:r>
            <a:r>
              <a:rPr b="1" i="1"/>
              <a:t>every leaf node is labelled with the hash of a data block</a:t>
            </a:r>
            <a:r>
              <a:t> and </a:t>
            </a:r>
            <a:r>
              <a:rPr b="1" i="1"/>
              <a:t>every non-leaf node is labelled with the cryptography</a:t>
            </a:r>
            <a:r>
              <a:rPr b="1" i="1">
                <a:solidFill>
                  <a:srgbClr val="0B0080"/>
                </a:solidFill>
              </a:rPr>
              <a:t> </a:t>
            </a:r>
            <a:r>
              <a:rPr b="1" i="1"/>
              <a:t>hash of the labels of its child nodes</a:t>
            </a:r>
          </a:p>
          <a:p>
            <a:pPr marL="342262" indent="-342262" algn="just" defTabSz="449833">
              <a:spcBef>
                <a:spcPts val="3200"/>
              </a:spcBef>
              <a:defRPr sz="2800"/>
            </a:pPr>
            <a:r>
              <a:t>Merkel tree is repeatedly created by hashing the pairs of nodes until there is only one hash left(this hash is called the </a:t>
            </a:r>
            <a:r>
              <a:rPr b="1" i="1"/>
              <a:t>Root Hash</a:t>
            </a:r>
            <a:r>
              <a:t>, or the </a:t>
            </a:r>
            <a:r>
              <a:rPr b="1" i="1"/>
              <a:t>Merkle Root</a:t>
            </a:r>
            <a:r>
              <a:t>)</a:t>
            </a:r>
            <a:endParaRPr sz="2400"/>
          </a:p>
          <a:p>
            <a:pPr marL="342262" indent="-342262" algn="just" defTabSz="449833">
              <a:spcBef>
                <a:spcPts val="3200"/>
              </a:spcBef>
              <a:defRPr sz="2800" b="1" i="1"/>
            </a:pPr>
            <a:r>
              <a:t>Merkle root node summarizes all of the data</a:t>
            </a:r>
            <a:r>
              <a:rPr b="0" i="0"/>
              <a:t>, if the root hashes of two trees are different implies that the data set the two trees are representing are also different</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Title"/>
          <p:cNvSpPr txBox="1">
            <a:spLocks noGrp="1"/>
          </p:cNvSpPr>
          <p:nvPr>
            <p:ph type="title"/>
          </p:nvPr>
        </p:nvSpPr>
        <p:spPr>
          <a:prstGeom prst="rect">
            <a:avLst/>
          </a:prstGeom>
        </p:spPr>
        <p:txBody>
          <a:bodyPr/>
          <a:lstStyle/>
          <a:p>
            <a:endParaRPr/>
          </a:p>
        </p:txBody>
      </p:sp>
      <p:sp>
        <p:nvSpPr>
          <p:cNvPr id="146" name="Body"/>
          <p:cNvSpPr txBox="1">
            <a:spLocks noGrp="1"/>
          </p:cNvSpPr>
          <p:nvPr>
            <p:ph type="body" idx="1"/>
          </p:nvPr>
        </p:nvSpPr>
        <p:spPr>
          <a:prstGeom prst="rect">
            <a:avLst/>
          </a:prstGeom>
        </p:spPr>
        <p:txBody>
          <a:bodyPr/>
          <a:lstStyle/>
          <a:p>
            <a:endParaRPr/>
          </a:p>
        </p:txBody>
      </p:sp>
      <p:grpSp>
        <p:nvGrpSpPr>
          <p:cNvPr id="149" name="Image Gallery"/>
          <p:cNvGrpSpPr/>
          <p:nvPr/>
        </p:nvGrpSpPr>
        <p:grpSpPr>
          <a:xfrm>
            <a:off x="787397" y="384048"/>
            <a:ext cx="12417049" cy="9063213"/>
            <a:chOff x="-1" y="0"/>
            <a:chExt cx="12417048" cy="9063211"/>
          </a:xfrm>
        </p:grpSpPr>
        <p:pic>
          <p:nvPicPr>
            <p:cNvPr id="147" name="Image" descr="Image"/>
            <p:cNvPicPr>
              <a:picLocks noChangeAspect="1"/>
            </p:cNvPicPr>
            <p:nvPr/>
          </p:nvPicPr>
          <p:blipFill>
            <a:blip r:embed="rId2">
              <a:extLst/>
            </a:blip>
            <a:srcRect l="3626" r="3626"/>
            <a:stretch>
              <a:fillRect/>
            </a:stretch>
          </p:blipFill>
          <p:spPr>
            <a:xfrm>
              <a:off x="-1" y="-1"/>
              <a:ext cx="12417048" cy="8524483"/>
            </a:xfrm>
            <a:prstGeom prst="rect">
              <a:avLst/>
            </a:prstGeom>
            <a:ln w="12700" cap="flat">
              <a:noFill/>
              <a:miter lim="400000"/>
            </a:ln>
            <a:effectLst/>
          </p:spPr>
        </p:pic>
        <p:sp>
          <p:nvSpPr>
            <p:cNvPr id="148" name="MM"/>
            <p:cNvSpPr txBox="1"/>
            <p:nvPr/>
          </p:nvSpPr>
          <p:spPr>
            <a:xfrm>
              <a:off x="-2" y="8600678"/>
              <a:ext cx="12417049" cy="46253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spAutoFit/>
            </a:bodyPr>
            <a:lstStyle>
              <a:lvl1pPr>
                <a:defRPr sz="2000" b="1">
                  <a:solidFill>
                    <a:srgbClr val="FFFFFF"/>
                  </a:solidFill>
                </a:defRPr>
              </a:lvl1pPr>
            </a:lstStyle>
            <a:p>
              <a:r>
                <a:t>MM</a:t>
              </a:r>
            </a:p>
          </p:txBody>
        </p:sp>
      </p:gr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Quad Tree"/>
          <p:cNvSpPr txBox="1">
            <a:spLocks noGrp="1"/>
          </p:cNvSpPr>
          <p:nvPr>
            <p:ph type="title"/>
          </p:nvPr>
        </p:nvSpPr>
        <p:spPr>
          <a:prstGeom prst="rect">
            <a:avLst/>
          </a:prstGeom>
        </p:spPr>
        <p:txBody>
          <a:bodyPr/>
          <a:lstStyle/>
          <a:p>
            <a:r>
              <a:t>Quadtree</a:t>
            </a:r>
          </a:p>
        </p:txBody>
      </p:sp>
      <p:sp>
        <p:nvSpPr>
          <p:cNvPr id="152" name="Quadtrees are trees used to efficiently store data of points on a two-dimensional space. In this tree, each node has at most four children. We can construct a quadtree from a two-dimensional area using the following steps:…"/>
          <p:cNvSpPr txBox="1">
            <a:spLocks noGrp="1"/>
          </p:cNvSpPr>
          <p:nvPr>
            <p:ph type="body" idx="1"/>
          </p:nvPr>
        </p:nvSpPr>
        <p:spPr>
          <a:prstGeom prst="rect">
            <a:avLst/>
          </a:prstGeom>
        </p:spPr>
        <p:txBody>
          <a:bodyPr/>
          <a:lstStyle/>
          <a:p>
            <a:pPr marL="400050" indent="-400050" algn="just" defTabSz="525779">
              <a:lnSpc>
                <a:spcPct val="90000"/>
              </a:lnSpc>
              <a:spcBef>
                <a:spcPts val="3700"/>
              </a:spcBef>
              <a:defRPr sz="2800"/>
            </a:pPr>
            <a:r>
              <a:t>Quadtrees are trees used to efficiently store data of points on a two-dimensional space. In this tree, each node has at most four children. We can construct a quadtree from a two-dimensional area using the following steps:</a:t>
            </a:r>
          </a:p>
          <a:p>
            <a:pPr marL="411479" indent="-285750" algn="just" defTabSz="411479">
              <a:lnSpc>
                <a:spcPts val="3300"/>
              </a:lnSpc>
              <a:spcBef>
                <a:spcPts val="0"/>
              </a:spcBef>
              <a:buClr>
                <a:srgbClr val="000000"/>
              </a:buClr>
              <a:buSzPct val="100000"/>
              <a:buAutoNum type="arabicPeriod"/>
              <a:defRPr sz="1100">
                <a:solidFill>
                  <a:srgbClr val="000000"/>
                </a:solidFill>
                <a:latin typeface="+mn-lt"/>
                <a:ea typeface="+mn-ea"/>
                <a:cs typeface="+mn-cs"/>
                <a:sym typeface="Helvetica"/>
              </a:defRPr>
            </a:pPr>
            <a:endParaRPr/>
          </a:p>
          <a:p>
            <a:pPr marL="571500" indent="-571500" algn="just" defTabSz="525779">
              <a:lnSpc>
                <a:spcPct val="90000"/>
              </a:lnSpc>
              <a:spcBef>
                <a:spcPts val="3700"/>
              </a:spcBef>
              <a:buSzPct val="100000"/>
              <a:buAutoNum type="arabicPeriod"/>
              <a:defRPr sz="2800"/>
            </a:pPr>
            <a:r>
              <a:t>Divide the current two dimensional space into four boxes.</a:t>
            </a:r>
          </a:p>
          <a:p>
            <a:pPr marL="571500" indent="-571500" algn="just" defTabSz="525779">
              <a:lnSpc>
                <a:spcPct val="90000"/>
              </a:lnSpc>
              <a:spcBef>
                <a:spcPts val="3700"/>
              </a:spcBef>
              <a:buSzPct val="100000"/>
              <a:buAutoNum type="arabicPeriod"/>
              <a:defRPr sz="2800"/>
            </a:pPr>
            <a:r>
              <a:t>If a box contains one or more points in it, create a child object, storing in it the two dimensional space of the box.</a:t>
            </a:r>
          </a:p>
          <a:p>
            <a:pPr marL="571500" indent="-571500" algn="just" defTabSz="525779">
              <a:lnSpc>
                <a:spcPct val="90000"/>
              </a:lnSpc>
              <a:spcBef>
                <a:spcPts val="3700"/>
              </a:spcBef>
              <a:buSzPct val="100000"/>
              <a:buAutoNum type="arabicPeriod"/>
              <a:defRPr sz="2800"/>
            </a:pPr>
            <a:r>
              <a:t>If a box does not contain any points, do not create a child for it.</a:t>
            </a:r>
          </a:p>
          <a:p>
            <a:pPr marL="571500" indent="-571500" algn="just" defTabSz="525779">
              <a:lnSpc>
                <a:spcPct val="90000"/>
              </a:lnSpc>
              <a:spcBef>
                <a:spcPts val="3700"/>
              </a:spcBef>
              <a:buSzPct val="100000"/>
              <a:buAutoNum type="arabicPeriod"/>
              <a:defRPr sz="2800"/>
            </a:pPr>
            <a:r>
              <a:t>Recurse for each of the children.</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Quadtree"/>
          <p:cNvSpPr txBox="1">
            <a:spLocks noGrp="1"/>
          </p:cNvSpPr>
          <p:nvPr>
            <p:ph type="title"/>
          </p:nvPr>
        </p:nvSpPr>
        <p:spPr>
          <a:prstGeom prst="rect">
            <a:avLst/>
          </a:prstGeom>
        </p:spPr>
        <p:txBody>
          <a:bodyPr/>
          <a:lstStyle/>
          <a:p>
            <a:r>
              <a:t>Quadtree</a:t>
            </a:r>
          </a:p>
        </p:txBody>
      </p:sp>
      <p:sp>
        <p:nvSpPr>
          <p:cNvPr id="155" name="Body"/>
          <p:cNvSpPr txBox="1">
            <a:spLocks noGrp="1"/>
          </p:cNvSpPr>
          <p:nvPr>
            <p:ph type="body" idx="1"/>
          </p:nvPr>
        </p:nvSpPr>
        <p:spPr>
          <a:prstGeom prst="rect">
            <a:avLst/>
          </a:prstGeom>
        </p:spPr>
        <p:txBody>
          <a:bodyPr/>
          <a:lstStyle/>
          <a:p>
            <a:endParaRPr/>
          </a:p>
        </p:txBody>
      </p:sp>
      <p:pic>
        <p:nvPicPr>
          <p:cNvPr id="156" name="Image" descr="Image"/>
          <p:cNvPicPr>
            <a:picLocks noChangeAspect="1"/>
          </p:cNvPicPr>
          <p:nvPr/>
        </p:nvPicPr>
        <p:blipFill>
          <a:blip r:embed="rId2">
            <a:extLst/>
          </a:blip>
          <a:stretch>
            <a:fillRect/>
          </a:stretch>
        </p:blipFill>
        <p:spPr>
          <a:xfrm>
            <a:off x="907728" y="2981148"/>
            <a:ext cx="11373433" cy="4830365"/>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rux"/>
          <p:cNvSpPr txBox="1">
            <a:spLocks noGrp="1"/>
          </p:cNvSpPr>
          <p:nvPr>
            <p:ph type="title"/>
          </p:nvPr>
        </p:nvSpPr>
        <p:spPr>
          <a:prstGeom prst="rect">
            <a:avLst/>
          </a:prstGeom>
        </p:spPr>
        <p:txBody>
          <a:bodyPr/>
          <a:lstStyle/>
          <a:p>
            <a:r>
              <a:t>Merkle Quad-Tree</a:t>
            </a:r>
          </a:p>
        </p:txBody>
      </p:sp>
      <p:sp>
        <p:nvSpPr>
          <p:cNvPr id="159" name="Body"/>
          <p:cNvSpPr txBox="1">
            <a:spLocks noGrp="1"/>
          </p:cNvSpPr>
          <p:nvPr>
            <p:ph type="body" idx="1"/>
          </p:nvPr>
        </p:nvSpPr>
        <p:spPr>
          <a:prstGeom prst="rect">
            <a:avLst/>
          </a:prstGeom>
        </p:spPr>
        <p:txBody>
          <a:bodyPr/>
          <a:lstStyle/>
          <a:p>
            <a:endParaRPr/>
          </a:p>
        </p:txBody>
      </p:sp>
      <p:pic>
        <p:nvPicPr>
          <p:cNvPr id="160" name="8128423-fig-3-source-small.gif" descr="8128423-fig-3-source-small.gif"/>
          <p:cNvPicPr>
            <a:picLocks noChangeAspect="1"/>
          </p:cNvPicPr>
          <p:nvPr/>
        </p:nvPicPr>
        <p:blipFill>
          <a:blip r:embed="rId2">
            <a:extLst/>
          </a:blip>
          <a:stretch>
            <a:fillRect/>
          </a:stretch>
        </p:blipFill>
        <p:spPr>
          <a:xfrm>
            <a:off x="930926" y="2333968"/>
            <a:ext cx="11238211" cy="635980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Versions"/>
          <p:cNvSpPr txBox="1">
            <a:spLocks noGrp="1"/>
          </p:cNvSpPr>
          <p:nvPr>
            <p:ph type="title"/>
          </p:nvPr>
        </p:nvSpPr>
        <p:spPr>
          <a:xfrm>
            <a:off x="939800" y="152400"/>
            <a:ext cx="11099800" cy="2159000"/>
          </a:xfrm>
          <a:prstGeom prst="rect">
            <a:avLst/>
          </a:prstGeom>
        </p:spPr>
        <p:txBody>
          <a:bodyPr/>
          <a:lstStyle/>
          <a:p>
            <a:r>
              <a:t>Versions</a:t>
            </a:r>
          </a:p>
        </p:txBody>
      </p:sp>
      <p:sp>
        <p:nvSpPr>
          <p:cNvPr id="163" name="Version 1 - Four strings were used as data blocks and found out the hashes of these beginning from the leaves and manually built a level one quad tree. Another tree was built with four strings with one different string with respect to the first tree. The code identified the node at which the string was different.…"/>
          <p:cNvSpPr txBox="1">
            <a:spLocks noGrp="1"/>
          </p:cNvSpPr>
          <p:nvPr>
            <p:ph type="body" idx="1"/>
          </p:nvPr>
        </p:nvSpPr>
        <p:spPr>
          <a:prstGeom prst="rect">
            <a:avLst/>
          </a:prstGeom>
        </p:spPr>
        <p:txBody>
          <a:bodyPr/>
          <a:lstStyle/>
          <a:p>
            <a:pPr marL="244475" indent="-244475" defTabSz="321308">
              <a:spcBef>
                <a:spcPts val="2300"/>
              </a:spcBef>
              <a:defRPr sz="2000"/>
            </a:pPr>
            <a:r>
              <a:t>Version 1 – Two sets of four strings(With one string differing in the sets ) were supplied as data blocks to two trees of level 1. Code was able to find the data-block that was different.</a:t>
            </a:r>
            <a:endParaRPr sz="1700"/>
          </a:p>
          <a:p>
            <a:pPr marL="244475" indent="-244475" algn="just" defTabSz="321308">
              <a:spcBef>
                <a:spcPts val="2300"/>
              </a:spcBef>
              <a:defRPr sz="2000"/>
            </a:pPr>
            <a:r>
              <a:t>Version 2 – Learnt about the </a:t>
            </a:r>
            <a:r>
              <a:rPr b="1" i="1"/>
              <a:t>“imagehash” </a:t>
            </a:r>
            <a:r>
              <a:t>python library. Used two sets of four images(with one pair differing) to two trees of level 1. Code was able to identify the pair of images that was diferent. It was assumed that the four images were pieces of a bigger image.</a:t>
            </a:r>
            <a:endParaRPr sz="1700"/>
          </a:p>
          <a:p>
            <a:pPr marL="244475" indent="-244475" defTabSz="321308">
              <a:spcBef>
                <a:spcPts val="2300"/>
              </a:spcBef>
              <a:defRPr sz="2000"/>
            </a:pPr>
            <a:r>
              <a:t>Version 3 –Learnt about </a:t>
            </a:r>
            <a:r>
              <a:rPr b="1" i="1"/>
              <a:t>“image_slicer” </a:t>
            </a:r>
            <a:r>
              <a:t>python library. The code was supplied with two images that was slightly different. The code was able to point out which piece was different.</a:t>
            </a:r>
          </a:p>
          <a:p>
            <a:pPr marL="244475" indent="-244475" defTabSz="321308">
              <a:spcBef>
                <a:spcPts val="2300"/>
              </a:spcBef>
              <a:defRPr sz="2000"/>
            </a:pPr>
            <a:r>
              <a:t>Version 4 – There was no image output till now.Image output was introduced in this version. The piece that was identified as different was converted into </a:t>
            </a:r>
            <a:r>
              <a:rPr b="1" i="1"/>
              <a:t>grayscale</a:t>
            </a:r>
            <a:r>
              <a:t>(To highlight the different piece) and the pieces were joined. </a:t>
            </a:r>
            <a:r>
              <a:rPr b="1" i="1"/>
              <a:t>This is the version where the product got  it’s look. </a:t>
            </a:r>
            <a:r>
              <a:t>We were still working at level 1 tree.</a:t>
            </a:r>
            <a:endParaRPr sz="1700"/>
          </a:p>
          <a:p>
            <a:pPr marL="244475" indent="-244475" defTabSz="321308">
              <a:spcBef>
                <a:spcPts val="2300"/>
              </a:spcBef>
              <a:defRPr sz="2000"/>
            </a:pPr>
            <a:r>
              <a:t>Version 5 –We expanded the levels of the trees to 3 .ie Divided the image into 64 pieces. Increasing the accuracy of the product. </a:t>
            </a:r>
          </a:p>
          <a:p>
            <a:pPr marL="244475" indent="-244475" defTabSz="321308">
              <a:spcBef>
                <a:spcPts val="2300"/>
              </a:spcBef>
              <a:defRPr sz="2000"/>
            </a:pPr>
            <a:r>
              <a:t>Version 6 - Expansion of levels to four, i.e., the image was divided into 256 pieces .</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Black">
  <a:themeElements>
    <a:clrScheme name="Black">
      <a:dk1>
        <a:srgbClr val="000000"/>
      </a:dk1>
      <a:lt1>
        <a:srgbClr val="000000"/>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TotalTime>
  <Words>759</Words>
  <Application>Microsoft Office PowerPoint</Application>
  <PresentationFormat>Custom</PresentationFormat>
  <Paragraphs>65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Black</vt:lpstr>
      <vt:lpstr>Remote Sensing Image Analysis using Merkel Quad Trees</vt:lpstr>
      <vt:lpstr>Remote Sensing Image Analysis</vt:lpstr>
      <vt:lpstr>Data Structure</vt:lpstr>
      <vt:lpstr>Merkle Tree</vt:lpstr>
      <vt:lpstr>Slide 5</vt:lpstr>
      <vt:lpstr>Quadtree</vt:lpstr>
      <vt:lpstr>Quadtree</vt:lpstr>
      <vt:lpstr>Merkle Quad-Tree</vt:lpstr>
      <vt:lpstr>Versions</vt:lpstr>
      <vt:lpstr>The Code</vt:lpstr>
      <vt:lpstr>Slide 11</vt:lpstr>
      <vt:lpstr>Slide 12</vt:lpstr>
      <vt:lpstr>Slide 13</vt:lpstr>
      <vt:lpstr>Slide 14</vt:lpstr>
      <vt:lpstr>Slide 15</vt:lpstr>
      <vt:lpstr>Slide 16</vt:lpstr>
      <vt:lpstr>Can you spot the difference between the two images?</vt:lpstr>
      <vt:lpstr>The third pole is missing! The surrounding area in the image is highlighted in Grayscale!</vt:lpstr>
      <vt:lpstr>Another one!</vt:lpstr>
      <vt:lpstr>A patch of grass is missing. Did you spot it?!</vt:lpstr>
      <vt:lpstr>Main application:Remote Sensing Image Analysis  First Image</vt:lpstr>
      <vt:lpstr>Second Image</vt:lpstr>
      <vt:lpstr>Output</vt:lpstr>
      <vt:lpstr>Future Improvements</vt:lpstr>
      <vt:lpstr>Limitations</vt:lpstr>
      <vt:lpstr>References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Sensing Image Analysis using Merkel Quad Trees</dc:title>
  <cp:lastModifiedBy>Best Solution</cp:lastModifiedBy>
  <cp:revision>5</cp:revision>
  <dcterms:modified xsi:type="dcterms:W3CDTF">2018-11-11T03:43:39Z</dcterms:modified>
</cp:coreProperties>
</file>