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62" r:id="rId3"/>
    <p:sldId id="320" r:id="rId4"/>
    <p:sldId id="318" r:id="rId5"/>
    <p:sldId id="322" r:id="rId6"/>
    <p:sldId id="323" r:id="rId7"/>
    <p:sldId id="324" r:id="rId8"/>
    <p:sldId id="327" r:id="rId9"/>
    <p:sldId id="325" r:id="rId10"/>
    <p:sldId id="326" r:id="rId11"/>
    <p:sldId id="321" r:id="rId12"/>
    <p:sldId id="31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99"/>
    <a:srgbClr val="003300"/>
    <a:srgbClr val="FFFF00"/>
    <a:srgbClr val="66CCFF"/>
    <a:srgbClr val="A50021"/>
    <a:srgbClr val="000066"/>
    <a:srgbClr val="003399"/>
    <a:srgbClr val="66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p:normalViewPr>
  <p:slideViewPr>
    <p:cSldViewPr snapToGrid="0">
      <p:cViewPr varScale="1">
        <p:scale>
          <a:sx n="63" d="100"/>
          <a:sy n="63" d="100"/>
        </p:scale>
        <p:origin x="152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E3B2F-057D-4A8D-A8E1-E88D63456BD3}" type="datetimeFigureOut">
              <a:rPr lang="en-US" smtClean="0"/>
              <a:t>5/8/2025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AFC0C-7CE4-4638-A536-7365364957B8}" type="slidenum">
              <a:rPr lang="en-US" smtClean="0"/>
              <a:t>‹#›</a:t>
            </a:fld>
            <a:endParaRPr lang="en-US"/>
          </a:p>
        </p:txBody>
      </p:sp>
    </p:spTree>
    <p:extLst>
      <p:ext uri="{BB962C8B-B14F-4D97-AF65-F5344CB8AC3E}">
        <p14:creationId xmlns:p14="http://schemas.microsoft.com/office/powerpoint/2010/main" val="215012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2440"/>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2400" dirty="0">
              <a:latin typeface="Garamond" pitchFamily="18" charset="0"/>
            </a:endParaRPr>
          </a:p>
        </p:txBody>
      </p:sp>
      <p:sp>
        <p:nvSpPr>
          <p:cNvPr id="9" name="Subtitle 8"/>
          <p:cNvSpPr>
            <a:spLocks noGrp="1"/>
          </p:cNvSpPr>
          <p:nvPr>
            <p:ph type="subTitle" idx="1"/>
          </p:nvPr>
        </p:nvSpPr>
        <p:spPr>
          <a:xfrm>
            <a:off x="1295400" y="3841856"/>
            <a:ext cx="6400800" cy="1600200"/>
          </a:xfrm>
        </p:spPr>
        <p:txBody>
          <a:bodyPr/>
          <a:lstStyle>
            <a:lvl1pPr marL="0" indent="0" algn="ctr">
              <a:buNone/>
              <a:defRPr sz="2600">
                <a:solidFill>
                  <a:schemeClr val="tx1"/>
                </a:solidFill>
                <a:latin typeface="Garamond"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p:txBody>
          <a:bodyPr/>
          <a:lstStyle/>
          <a:p>
            <a:r>
              <a:rPr lang="en-US"/>
              <a:t>2024-25</a:t>
            </a:r>
          </a:p>
        </p:txBody>
      </p:sp>
      <p:sp>
        <p:nvSpPr>
          <p:cNvPr id="17" name="Footer Placeholder 16"/>
          <p:cNvSpPr>
            <a:spLocks noGrp="1"/>
          </p:cNvSpPr>
          <p:nvPr>
            <p:ph type="ftr" sz="quarter" idx="11"/>
          </p:nvPr>
        </p:nvSpPr>
        <p:spPr/>
        <p:txBody>
          <a:bodyPr/>
          <a:lstStyle/>
          <a:p>
            <a:r>
              <a:rPr kumimoji="0" lang="en-US"/>
              <a:t>Dept. of E&amp;TC, SCOE, Pune</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t>‹#›</a:t>
            </a:fld>
            <a:endParaRPr kumimoji="0" lang="en-US" sz="1400" dirty="0">
              <a:solidFill>
                <a:srgbClr val="FFFFFF"/>
              </a:solidFill>
            </a:endParaRPr>
          </a:p>
        </p:txBody>
      </p:sp>
      <p:sp>
        <p:nvSpPr>
          <p:cNvPr id="7" name="Rectangle 6"/>
          <p:cNvSpPr/>
          <p:nvPr/>
        </p:nvSpPr>
        <p:spPr>
          <a:xfrm>
            <a:off x="62931" y="2063463"/>
            <a:ext cx="9021537" cy="1527349"/>
          </a:xfrm>
          <a:prstGeom prst="rect">
            <a:avLst/>
          </a:prstGeom>
          <a:solidFill>
            <a:srgbClr val="003300"/>
          </a:solidFill>
          <a:ln/>
        </p:spPr>
        <p:style>
          <a:lnRef idx="3">
            <a:schemeClr val="lt1"/>
          </a:lnRef>
          <a:fillRef idx="1">
            <a:schemeClr val="accent2"/>
          </a:fillRef>
          <a:effectRef idx="1">
            <a:schemeClr val="accent2"/>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2003565"/>
            <a:ext cx="9021537" cy="45720"/>
          </a:xfrm>
          <a:prstGeom prst="rect">
            <a:avLst/>
          </a:prstGeom>
          <a:solidFill>
            <a:srgbClr val="A5002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004" y="145241"/>
            <a:ext cx="1280160" cy="824915"/>
          </a:xfrm>
          <a:prstGeom prst="rect">
            <a:avLst/>
          </a:prstGeom>
          <a:noFill/>
          <a:ln>
            <a:noFill/>
          </a:ln>
        </p:spPr>
      </p:pic>
      <p:sp>
        <p:nvSpPr>
          <p:cNvPr id="11" name="Rectangle 10"/>
          <p:cNvSpPr/>
          <p:nvPr/>
        </p:nvSpPr>
        <p:spPr>
          <a:xfrm>
            <a:off x="62931" y="3604457"/>
            <a:ext cx="9021537" cy="45720"/>
          </a:xfrm>
          <a:prstGeom prst="rect">
            <a:avLst/>
          </a:prstGeom>
          <a:solidFill>
            <a:srgbClr val="A5002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201978"/>
            <a:ext cx="8229600" cy="1188720"/>
          </a:xfrm>
        </p:spPr>
        <p:txBody>
          <a:bodyPr anchor="ctr"/>
          <a:lstStyle>
            <a:lvl1pPr algn="ctr">
              <a:defRPr lang="en-US" b="0" dirty="0">
                <a:solidFill>
                  <a:srgbClr val="FFFF00"/>
                </a:solidFill>
                <a:latin typeface="Georgia" pitchFamily="18" charset="0"/>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2024-25</a:t>
            </a:r>
          </a:p>
        </p:txBody>
      </p:sp>
      <p:sp>
        <p:nvSpPr>
          <p:cNvPr id="5" name="Footer Placeholder 4"/>
          <p:cNvSpPr>
            <a:spLocks noGrp="1"/>
          </p:cNvSpPr>
          <p:nvPr>
            <p:ph type="ftr" sz="quarter" idx="11"/>
          </p:nvPr>
        </p:nvSpPr>
        <p:spPr/>
        <p:txBody>
          <a:bodyPr/>
          <a:lstStyle/>
          <a:p>
            <a:r>
              <a:rPr kumimoji="0" lang="en-US"/>
              <a:t>Dept. of E&amp;TC, SCOE, Pune</a:t>
            </a:r>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2024-25</a:t>
            </a:r>
          </a:p>
        </p:txBody>
      </p:sp>
      <p:sp>
        <p:nvSpPr>
          <p:cNvPr id="5" name="Footer Placeholder 4"/>
          <p:cNvSpPr>
            <a:spLocks noGrp="1"/>
          </p:cNvSpPr>
          <p:nvPr>
            <p:ph type="ftr" sz="quarter" idx="11"/>
          </p:nvPr>
        </p:nvSpPr>
        <p:spPr/>
        <p:txBody>
          <a:bodyPr/>
          <a:lstStyle/>
          <a:p>
            <a:r>
              <a:rPr kumimoji="0" lang="en-US"/>
              <a:t>Dept. of E&amp;TC, SCOE, Pune</a:t>
            </a:r>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7872" y="97214"/>
            <a:ext cx="7132320" cy="1005840"/>
          </a:xfrm>
        </p:spPr>
        <p:txBody>
          <a:bodyPr anchor="ctr">
            <a:normAutofit/>
          </a:bodyPr>
          <a:lstStyle>
            <a:lvl1pPr>
              <a:defRPr sz="3400" b="1">
                <a:solidFill>
                  <a:srgbClr val="00B050"/>
                </a:solidFill>
                <a:latin typeface="Garamond" pitchFamily="18" charset="0"/>
              </a:defRPr>
            </a:lvl1pPr>
          </a:lstStyle>
          <a:p>
            <a:r>
              <a:rPr kumimoji="0" lang="en-US" dirty="0"/>
              <a:t>Click to edit Master title style</a:t>
            </a:r>
          </a:p>
        </p:txBody>
      </p:sp>
      <p:sp>
        <p:nvSpPr>
          <p:cNvPr id="4" name="Date Placeholder 3"/>
          <p:cNvSpPr>
            <a:spLocks noGrp="1"/>
          </p:cNvSpPr>
          <p:nvPr>
            <p:ph type="dt" sz="half" idx="10"/>
          </p:nvPr>
        </p:nvSpPr>
        <p:spPr>
          <a:xfrm>
            <a:off x="7441464" y="6341378"/>
            <a:ext cx="1463040" cy="365760"/>
          </a:xfrm>
        </p:spPr>
        <p:txBody>
          <a:bodyPr/>
          <a:lstStyle>
            <a:lvl1pPr>
              <a:defRPr sz="1200" i="1">
                <a:solidFill>
                  <a:srgbClr val="002060"/>
                </a:solidFill>
                <a:latin typeface="Times New Roman" pitchFamily="18" charset="0"/>
                <a:cs typeface="Times New Roman" pitchFamily="18" charset="0"/>
              </a:defRPr>
            </a:lvl1pPr>
          </a:lstStyle>
          <a:p>
            <a:r>
              <a:rPr lang="en-US"/>
              <a:t>2024-25</a:t>
            </a:r>
            <a:endParaRPr lang="en-US" dirty="0"/>
          </a:p>
        </p:txBody>
      </p:sp>
      <p:sp>
        <p:nvSpPr>
          <p:cNvPr id="5" name="Footer Placeholder 4"/>
          <p:cNvSpPr>
            <a:spLocks noGrp="1"/>
          </p:cNvSpPr>
          <p:nvPr>
            <p:ph type="ftr" sz="quarter" idx="11"/>
          </p:nvPr>
        </p:nvSpPr>
        <p:spPr>
          <a:xfrm>
            <a:off x="723328" y="6349624"/>
            <a:ext cx="2011680" cy="365760"/>
          </a:xfrm>
        </p:spPr>
        <p:txBody>
          <a:bodyPr/>
          <a:lstStyle>
            <a:lvl1pPr>
              <a:defRPr sz="1200" i="1">
                <a:solidFill>
                  <a:srgbClr val="002060"/>
                </a:solidFill>
                <a:latin typeface="Times New Roman" pitchFamily="18" charset="0"/>
                <a:cs typeface="Times New Roman" pitchFamily="18" charset="0"/>
              </a:defRPr>
            </a:lvl1pPr>
          </a:lstStyle>
          <a:p>
            <a:r>
              <a:rPr lang="en-US"/>
              <a:t>Dept. of E&amp;TC, SCOE, Pune</a:t>
            </a:r>
            <a:endParaRPr lang="en-US" dirty="0"/>
          </a:p>
        </p:txBody>
      </p:sp>
      <p:sp>
        <p:nvSpPr>
          <p:cNvPr id="6" name="Slide Number Placeholder 5"/>
          <p:cNvSpPr>
            <a:spLocks noGrp="1"/>
          </p:cNvSpPr>
          <p:nvPr>
            <p:ph type="sldNum" sz="quarter" idx="12"/>
          </p:nvPr>
        </p:nvSpPr>
        <p:spPr>
          <a:xfrm>
            <a:off x="200896" y="6346780"/>
            <a:ext cx="365760" cy="365760"/>
          </a:xfrm>
        </p:spPr>
        <p:txBody>
          <a:bodyPr/>
          <a:lstStyle>
            <a:lvl1pPr>
              <a:defRPr sz="1200">
                <a:latin typeface="Cambria Math" pitchFamily="18" charset="0"/>
                <a:ea typeface="Cambria Math" pitchFamily="18" charset="0"/>
              </a:defRPr>
            </a:lvl1pPr>
          </a:lstStyle>
          <a:p>
            <a:fld id="{6F42FDE4-A7DD-41A7-A0A6-9B649FB43336}" type="slidenum">
              <a:rPr lang="en-US" smtClean="0"/>
              <a:pPr/>
              <a:t>‹#›</a:t>
            </a:fld>
            <a:endParaRPr lang="en-US" dirty="0"/>
          </a:p>
        </p:txBody>
      </p:sp>
      <p:sp>
        <p:nvSpPr>
          <p:cNvPr id="8" name="Content Placeholder 7"/>
          <p:cNvSpPr>
            <a:spLocks noGrp="1"/>
          </p:cNvSpPr>
          <p:nvPr>
            <p:ph sz="quarter" idx="1"/>
          </p:nvPr>
        </p:nvSpPr>
        <p:spPr>
          <a:xfrm>
            <a:off x="150112" y="1485126"/>
            <a:ext cx="8869680" cy="4754880"/>
          </a:xfrm>
        </p:spPr>
        <p:txBody>
          <a:bodyPr vert="horz"/>
          <a:lstStyle>
            <a:lvl1pPr algn="just">
              <a:spcBef>
                <a:spcPts val="600"/>
              </a:spcBef>
              <a:spcAft>
                <a:spcPts val="600"/>
              </a:spcAft>
              <a:defRPr sz="2800" b="0">
                <a:solidFill>
                  <a:schemeClr val="tx1"/>
                </a:solidFill>
                <a:latin typeface="Book Antiqua" pitchFamily="18" charset="0"/>
              </a:defRPr>
            </a:lvl1pPr>
            <a:lvl2pPr algn="just">
              <a:spcBef>
                <a:spcPts val="600"/>
              </a:spcBef>
              <a:spcAft>
                <a:spcPts val="600"/>
              </a:spcAft>
              <a:defRPr sz="2600">
                <a:solidFill>
                  <a:schemeClr val="tx1"/>
                </a:solidFill>
                <a:latin typeface="Book Antiqua" pitchFamily="18" charset="0"/>
              </a:defRPr>
            </a:lvl2pPr>
            <a:lvl3pPr algn="just">
              <a:spcBef>
                <a:spcPts val="600"/>
              </a:spcBef>
              <a:spcAft>
                <a:spcPts val="600"/>
              </a:spcAft>
              <a:buClr>
                <a:srgbClr val="0000FF"/>
              </a:buClr>
              <a:defRPr sz="2400">
                <a:latin typeface="Book Antiqua" pitchFamily="18" charset="0"/>
              </a:defRPr>
            </a:lvl3pPr>
            <a:lvl4pPr algn="just">
              <a:spcBef>
                <a:spcPts val="600"/>
              </a:spcBef>
              <a:spcAft>
                <a:spcPts val="600"/>
              </a:spcAft>
              <a:buClr>
                <a:srgbClr val="FF0066"/>
              </a:buClr>
              <a:defRPr>
                <a:latin typeface="Book Antiqua" pitchFamily="18" charset="0"/>
              </a:defRPr>
            </a:lvl4pPr>
            <a:lvl5pPr algn="just">
              <a:spcBef>
                <a:spcPts val="600"/>
              </a:spcBef>
              <a:spcAft>
                <a:spcPts val="600"/>
              </a:spcAft>
              <a:buClr>
                <a:srgbClr val="FF6699"/>
              </a:buClr>
              <a:defRPr sz="1800">
                <a:latin typeface="Book Antiqua"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540" y="254424"/>
            <a:ext cx="1188720" cy="764901"/>
          </a:xfrm>
          <a:prstGeom prst="rect">
            <a:avLst/>
          </a:prstGeom>
        </p:spPr>
      </p:pic>
      <p:sp>
        <p:nvSpPr>
          <p:cNvPr id="3" name="Rectangle 2"/>
          <p:cNvSpPr/>
          <p:nvPr userDrawn="1"/>
        </p:nvSpPr>
        <p:spPr>
          <a:xfrm>
            <a:off x="67918" y="1195360"/>
            <a:ext cx="9006840" cy="9144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3780624" y="6351896"/>
            <a:ext cx="2194560" cy="365760"/>
          </a:xfrm>
          <a:prstGeom prst="rect">
            <a:avLst/>
          </a:prstGeom>
        </p:spPr>
        <p:txBody>
          <a:bodyPr anchor="ctr" anchorCtr="0"/>
          <a:lstStyle>
            <a:defPPr>
              <a:defRPr lang="en-US"/>
            </a:defPPr>
            <a:lvl1pPr marL="0" algn="l" defTabSz="914400" rtl="0" eaLnBrk="1" latinLnBrk="0" hangingPunct="1">
              <a:defRPr kumimoji="0" sz="1200" i="1" kern="1200">
                <a:solidFill>
                  <a:schemeClr val="tx2"/>
                </a:solidFill>
                <a:latin typeface="Times New Roman" pitchFamily="18" charset="0"/>
                <a:ea typeface="+mn-ea"/>
                <a:cs typeface="Times New Roman"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rPr>
              <a:t>TE - E&amp;TC (Mini – Project)</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2024-25</a:t>
            </a:r>
          </a:p>
        </p:txBody>
      </p:sp>
      <p:sp>
        <p:nvSpPr>
          <p:cNvPr id="5" name="Footer Placeholder 4"/>
          <p:cNvSpPr>
            <a:spLocks noGrp="1"/>
          </p:cNvSpPr>
          <p:nvPr>
            <p:ph type="ftr" sz="quarter" idx="11"/>
          </p:nvPr>
        </p:nvSpPr>
        <p:spPr>
          <a:xfrm>
            <a:off x="800100" y="6172200"/>
            <a:ext cx="4000500" cy="457200"/>
          </a:xfrm>
        </p:spPr>
        <p:txBody>
          <a:bodyPr/>
          <a:lstStyle/>
          <a:p>
            <a:r>
              <a:rPr kumimoji="0" lang="en-US"/>
              <a:t>Dept. of E&amp;TC, SCOE, Pune</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2024-25</a:t>
            </a:r>
          </a:p>
        </p:txBody>
      </p:sp>
      <p:sp>
        <p:nvSpPr>
          <p:cNvPr id="6" name="Footer Placeholder 5"/>
          <p:cNvSpPr>
            <a:spLocks noGrp="1"/>
          </p:cNvSpPr>
          <p:nvPr>
            <p:ph type="ftr" sz="quarter" idx="11"/>
          </p:nvPr>
        </p:nvSpPr>
        <p:spPr/>
        <p:txBody>
          <a:bodyPr/>
          <a:lstStyle/>
          <a:p>
            <a:r>
              <a:rPr kumimoji="0" lang="en-US"/>
              <a:t>Dept. of E&amp;TC, SCOE, Pune</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2024-25</a:t>
            </a:r>
          </a:p>
        </p:txBody>
      </p:sp>
      <p:sp>
        <p:nvSpPr>
          <p:cNvPr id="8" name="Footer Placeholder 7"/>
          <p:cNvSpPr>
            <a:spLocks noGrp="1"/>
          </p:cNvSpPr>
          <p:nvPr>
            <p:ph type="ftr" sz="quarter" idx="11"/>
          </p:nvPr>
        </p:nvSpPr>
        <p:spPr/>
        <p:txBody>
          <a:bodyPr/>
          <a:lstStyle/>
          <a:p>
            <a:r>
              <a:rPr kumimoji="0" lang="en-US"/>
              <a:t>Dept. of E&amp;TC, SCOE, Pune</a:t>
            </a:r>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2024-25</a:t>
            </a:r>
          </a:p>
        </p:txBody>
      </p:sp>
      <p:sp>
        <p:nvSpPr>
          <p:cNvPr id="4" name="Footer Placeholder 3"/>
          <p:cNvSpPr>
            <a:spLocks noGrp="1"/>
          </p:cNvSpPr>
          <p:nvPr>
            <p:ph type="ftr" sz="quarter" idx="11"/>
          </p:nvPr>
        </p:nvSpPr>
        <p:spPr/>
        <p:txBody>
          <a:bodyPr/>
          <a:lstStyle/>
          <a:p>
            <a:r>
              <a:rPr kumimoji="0" lang="en-US"/>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2024-25</a:t>
            </a:r>
          </a:p>
        </p:txBody>
      </p:sp>
      <p:sp>
        <p:nvSpPr>
          <p:cNvPr id="3" name="Footer Placeholder 2"/>
          <p:cNvSpPr>
            <a:spLocks noGrp="1"/>
          </p:cNvSpPr>
          <p:nvPr>
            <p:ph type="ftr" sz="quarter" idx="11"/>
          </p:nvPr>
        </p:nvSpPr>
        <p:spPr/>
        <p:txBody>
          <a:bodyPr/>
          <a:lstStyle/>
          <a:p>
            <a:r>
              <a:rPr kumimoji="0" lang="en-US"/>
              <a:t>Dept. of E&amp;TC, SCOE, Pune</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2024-25</a:t>
            </a:r>
          </a:p>
        </p:txBody>
      </p:sp>
      <p:sp>
        <p:nvSpPr>
          <p:cNvPr id="6" name="Footer Placeholder 5"/>
          <p:cNvSpPr>
            <a:spLocks noGrp="1"/>
          </p:cNvSpPr>
          <p:nvPr>
            <p:ph type="ftr" sz="quarter" idx="11"/>
          </p:nvPr>
        </p:nvSpPr>
        <p:spPr/>
        <p:txBody>
          <a:bodyPr/>
          <a:lstStyle/>
          <a:p>
            <a:r>
              <a:rPr kumimoji="0" lang="en-US"/>
              <a:t>Dept. of E&amp;TC, SCOE, Pune</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2024-25</a:t>
            </a:r>
          </a:p>
        </p:txBody>
      </p:sp>
      <p:sp>
        <p:nvSpPr>
          <p:cNvPr id="6" name="Footer Placeholder 5"/>
          <p:cNvSpPr>
            <a:spLocks noGrp="1"/>
          </p:cNvSpPr>
          <p:nvPr>
            <p:ph type="ftr" sz="quarter" idx="11"/>
          </p:nvPr>
        </p:nvSpPr>
        <p:spPr>
          <a:xfrm>
            <a:off x="914400" y="6172200"/>
            <a:ext cx="3886200" cy="457200"/>
          </a:xfrm>
        </p:spPr>
        <p:txBody>
          <a:bodyPr/>
          <a:lstStyle/>
          <a:p>
            <a:r>
              <a:rPr kumimoji="0" lang="en-US"/>
              <a:t>Dept. of E&amp;TC, SCOE, Pune</a:t>
            </a:r>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r>
              <a:rPr lang="en-US"/>
              <a:t>2024-25</a:t>
            </a:r>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kumimoji="0" lang="en-US" sz="1400">
                <a:solidFill>
                  <a:schemeClr val="tx2"/>
                </a:solidFill>
              </a:rPr>
              <a:t>Dept. of E&amp;TC, SCOE, Pune</a:t>
            </a:r>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instructables.com/" TargetMode="External"/><Relationship Id="rId3" Type="http://schemas.openxmlformats.org/officeDocument/2006/relationships/hyperlink" Target="https://www.sciencedirect.com/science/article/pii/xxxxx" TargetMode="External"/><Relationship Id="rId7" Type="http://schemas.openxmlformats.org/officeDocument/2006/relationships/hyperlink" Target="https://www.tinkercad.com/" TargetMode="External"/><Relationship Id="rId2" Type="http://schemas.openxmlformats.org/officeDocument/2006/relationships/hyperlink" Target="https://ieeexplore.ieee.org/document/xxxxx" TargetMode="External"/><Relationship Id="rId1" Type="http://schemas.openxmlformats.org/officeDocument/2006/relationships/slideLayout" Target="../slideLayouts/slideLayout2.xml"/><Relationship Id="rId6" Type="http://schemas.openxmlformats.org/officeDocument/2006/relationships/hyperlink" Target="https://www.labcenter.com/" TargetMode="External"/><Relationship Id="rId5" Type="http://schemas.openxmlformats.org/officeDocument/2006/relationships/hyperlink" Target="https://circuitdigest.com/" TargetMode="External"/><Relationship Id="rId4" Type="http://schemas.openxmlformats.org/officeDocument/2006/relationships/hyperlink" Target="https://www.arduino.cc/" TargetMode="External"/><Relationship Id="rId9" Type="http://schemas.openxmlformats.org/officeDocument/2006/relationships/hyperlink" Target="https://www.electronicshub.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11013" y="3752003"/>
            <a:ext cx="7162799" cy="1808313"/>
          </a:xfrm>
        </p:spPr>
        <p:txBody>
          <a:bodyPr>
            <a:normAutofit fontScale="92500" lnSpcReduction="10000"/>
          </a:bodyPr>
          <a:lstStyle/>
          <a:p>
            <a:pPr algn="l"/>
            <a:r>
              <a:rPr lang="en-US" sz="2800" b="1" dirty="0">
                <a:solidFill>
                  <a:srgbClr val="002060"/>
                </a:solidFill>
                <a:latin typeface="Cambria" panose="02040503050406030204" pitchFamily="18" charset="0"/>
                <a:ea typeface="Cambria" panose="02040503050406030204" pitchFamily="18" charset="0"/>
              </a:rPr>
              <a:t>By</a:t>
            </a:r>
          </a:p>
          <a:p>
            <a:pPr algn="l"/>
            <a:r>
              <a:rPr lang="en-US" sz="2800" b="1" i="1" dirty="0">
                <a:solidFill>
                  <a:srgbClr val="002060"/>
                </a:solidFill>
                <a:latin typeface="Cambria" panose="02040503050406030204" pitchFamily="18" charset="0"/>
                <a:ea typeface="Cambria" panose="02040503050406030204" pitchFamily="18" charset="0"/>
              </a:rPr>
              <a:t>	Aditya Ramesh Tambe	T400230894</a:t>
            </a:r>
          </a:p>
          <a:p>
            <a:pPr algn="l"/>
            <a:r>
              <a:rPr lang="en-US" sz="2800" b="1" i="1" dirty="0">
                <a:solidFill>
                  <a:srgbClr val="002060"/>
                </a:solidFill>
                <a:latin typeface="Cambria" panose="02040503050406030204" pitchFamily="18" charset="0"/>
                <a:ea typeface="Cambria" panose="02040503050406030204" pitchFamily="18" charset="0"/>
              </a:rPr>
              <a:t>	Pranjal Jaywant </a:t>
            </a:r>
            <a:r>
              <a:rPr lang="en-US" sz="2800" b="1" i="1" dirty="0" err="1">
                <a:solidFill>
                  <a:srgbClr val="002060"/>
                </a:solidFill>
                <a:latin typeface="Cambria" panose="02040503050406030204" pitchFamily="18" charset="0"/>
                <a:ea typeface="Cambria" panose="02040503050406030204" pitchFamily="18" charset="0"/>
              </a:rPr>
              <a:t>Pakale</a:t>
            </a:r>
            <a:r>
              <a:rPr lang="en-US" sz="2800" b="1" i="1" dirty="0">
                <a:solidFill>
                  <a:srgbClr val="002060"/>
                </a:solidFill>
                <a:latin typeface="Cambria" panose="02040503050406030204" pitchFamily="18" charset="0"/>
                <a:ea typeface="Cambria" panose="02040503050406030204" pitchFamily="18" charset="0"/>
              </a:rPr>
              <a:t>	T400230805</a:t>
            </a:r>
          </a:p>
          <a:p>
            <a:pPr algn="l"/>
            <a:r>
              <a:rPr lang="en-US" sz="2800" b="1" i="1" dirty="0">
                <a:solidFill>
                  <a:srgbClr val="002060"/>
                </a:solidFill>
                <a:latin typeface="Cambria" panose="02040503050406030204" pitchFamily="18" charset="0"/>
                <a:ea typeface="Cambria" panose="02040503050406030204" pitchFamily="18" charset="0"/>
              </a:rPr>
              <a:t>	Niketan Shivaji Sarode	T400230863</a:t>
            </a:r>
            <a:endParaRPr lang="en-US" sz="2800" b="1" i="1" dirty="0">
              <a:solidFill>
                <a:srgbClr val="0066FF"/>
              </a:solidFill>
              <a:latin typeface="Cambria" panose="02040503050406030204" pitchFamily="18" charset="0"/>
              <a:ea typeface="Cambria" panose="02040503050406030204" pitchFamily="18" charset="0"/>
            </a:endParaRPr>
          </a:p>
        </p:txBody>
      </p:sp>
      <p:sp>
        <p:nvSpPr>
          <p:cNvPr id="3" name="Title 2"/>
          <p:cNvSpPr>
            <a:spLocks noGrp="1"/>
          </p:cNvSpPr>
          <p:nvPr>
            <p:ph type="ctrTitle"/>
          </p:nvPr>
        </p:nvSpPr>
        <p:spPr>
          <a:xfrm>
            <a:off x="470848" y="2161034"/>
            <a:ext cx="8229600" cy="1280160"/>
          </a:xfrm>
        </p:spPr>
        <p:txBody>
          <a:bodyPr>
            <a:noAutofit/>
          </a:bodyPr>
          <a:lstStyle/>
          <a:p>
            <a:pPr>
              <a:lnSpc>
                <a:spcPct val="150000"/>
              </a:lnSpc>
              <a:spcBef>
                <a:spcPts val="0"/>
              </a:spcBef>
            </a:pPr>
            <a:r>
              <a:rPr lang="en-IN" sz="3600" b="1" dirty="0">
                <a:latin typeface="Cambria" panose="02040503050406030204" pitchFamily="18" charset="0"/>
                <a:ea typeface="Cambria" panose="02040503050406030204" pitchFamily="18" charset="0"/>
              </a:rPr>
              <a:t>Anti-Sleep Alarm System</a:t>
            </a:r>
            <a:endParaRPr lang="en-US" sz="6000" b="1" dirty="0">
              <a:solidFill>
                <a:srgbClr val="FF6699"/>
              </a:solidFill>
              <a:latin typeface="Cambria" panose="02040503050406030204" pitchFamily="18" charset="0"/>
              <a:ea typeface="Cambria" panose="02040503050406030204" pitchFamily="18" charset="0"/>
            </a:endParaRPr>
          </a:p>
        </p:txBody>
      </p:sp>
      <p:sp>
        <p:nvSpPr>
          <p:cNvPr id="4" name="Subtitle 1"/>
          <p:cNvSpPr txBox="1">
            <a:spLocks/>
          </p:cNvSpPr>
          <p:nvPr/>
        </p:nvSpPr>
        <p:spPr>
          <a:xfrm>
            <a:off x="1234440" y="116157"/>
            <a:ext cx="6675120" cy="146304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b="1" dirty="0">
                <a:solidFill>
                  <a:srgbClr val="0000FF"/>
                </a:solidFill>
                <a:latin typeface="Cambria" panose="02040503050406030204" pitchFamily="18" charset="0"/>
                <a:ea typeface="Cambria" panose="02040503050406030204" pitchFamily="18" charset="0"/>
              </a:rPr>
              <a:t>Sinhgad College of Engineering, Pune</a:t>
            </a:r>
          </a:p>
          <a:p>
            <a:r>
              <a:rPr lang="en-US" b="1" dirty="0">
                <a:solidFill>
                  <a:srgbClr val="C00000"/>
                </a:solidFill>
                <a:latin typeface="Cambria" panose="02040503050406030204" pitchFamily="18" charset="0"/>
                <a:ea typeface="Cambria" panose="02040503050406030204" pitchFamily="18" charset="0"/>
              </a:rPr>
              <a:t>Department of E&amp;TC</a:t>
            </a:r>
          </a:p>
          <a:p>
            <a:r>
              <a:rPr lang="en-US" dirty="0">
                <a:solidFill>
                  <a:srgbClr val="002060"/>
                </a:solidFill>
                <a:latin typeface="Cambria" panose="02040503050406030204" pitchFamily="18" charset="0"/>
                <a:ea typeface="Cambria" panose="02040503050406030204" pitchFamily="18" charset="0"/>
              </a:rPr>
              <a:t>T. E. E&amp;TC - (Mini – Project)</a:t>
            </a:r>
          </a:p>
          <a:p>
            <a:endParaRPr lang="en-US" dirty="0">
              <a:solidFill>
                <a:srgbClr val="002060"/>
              </a:solidFill>
              <a:latin typeface="Cambria" panose="02040503050406030204" pitchFamily="18" charset="0"/>
              <a:ea typeface="Cambria" panose="02040503050406030204" pitchFamily="18" charset="0"/>
            </a:endParaRPr>
          </a:p>
        </p:txBody>
      </p:sp>
      <p:sp>
        <p:nvSpPr>
          <p:cNvPr id="5" name="Subtitle 1">
            <a:extLst>
              <a:ext uri="{FF2B5EF4-FFF2-40B4-BE49-F238E27FC236}">
                <a16:creationId xmlns:a16="http://schemas.microsoft.com/office/drawing/2014/main" id="{B2BE5ECC-F6EA-0942-B6E4-4E3712DB454D}"/>
              </a:ext>
            </a:extLst>
          </p:cNvPr>
          <p:cNvSpPr txBox="1">
            <a:spLocks/>
          </p:cNvSpPr>
          <p:nvPr/>
        </p:nvSpPr>
        <p:spPr>
          <a:xfrm>
            <a:off x="962126" y="5843489"/>
            <a:ext cx="5525760"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800" b="1" dirty="0">
                <a:solidFill>
                  <a:srgbClr val="0000CC"/>
                </a:solidFill>
                <a:latin typeface="Cambria" panose="02040503050406030204" pitchFamily="18" charset="0"/>
                <a:ea typeface="Cambria" panose="02040503050406030204" pitchFamily="18" charset="0"/>
              </a:rPr>
              <a:t>Guide: Dr. T.V. </a:t>
            </a:r>
            <a:r>
              <a:rPr lang="en-US" sz="2800" b="1" dirty="0" err="1">
                <a:solidFill>
                  <a:srgbClr val="0000CC"/>
                </a:solidFill>
                <a:latin typeface="Cambria" panose="02040503050406030204" pitchFamily="18" charset="0"/>
                <a:ea typeface="Cambria" panose="02040503050406030204" pitchFamily="18" charset="0"/>
              </a:rPr>
              <a:t>Kafare</a:t>
            </a:r>
            <a:endParaRPr lang="en-US" sz="2800" b="1" dirty="0">
              <a:solidFill>
                <a:srgbClr val="0000CC"/>
              </a:solidFill>
              <a:latin typeface="Cambria" panose="02040503050406030204" pitchFamily="18" charset="0"/>
              <a:ea typeface="Cambria" panose="02040503050406030204" pitchFamily="18" charset="0"/>
            </a:endParaRPr>
          </a:p>
        </p:txBody>
      </p:sp>
      <p:sp>
        <p:nvSpPr>
          <p:cNvPr id="7" name="Subtitle 1">
            <a:extLst>
              <a:ext uri="{FF2B5EF4-FFF2-40B4-BE49-F238E27FC236}">
                <a16:creationId xmlns:a16="http://schemas.microsoft.com/office/drawing/2014/main" id="{D9614D35-6E5E-0575-8B02-92DA908B308D}"/>
              </a:ext>
            </a:extLst>
          </p:cNvPr>
          <p:cNvSpPr txBox="1">
            <a:spLocks/>
          </p:cNvSpPr>
          <p:nvPr/>
        </p:nvSpPr>
        <p:spPr>
          <a:xfrm>
            <a:off x="229155" y="1521465"/>
            <a:ext cx="2702731"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800" b="1" dirty="0">
                <a:solidFill>
                  <a:srgbClr val="FF0000"/>
                </a:solidFill>
                <a:latin typeface="Cambria" panose="02040503050406030204" pitchFamily="18" charset="0"/>
                <a:ea typeface="Cambria" panose="02040503050406030204" pitchFamily="18" charset="0"/>
              </a:rPr>
              <a:t>Group No: C14</a:t>
            </a:r>
          </a:p>
        </p:txBody>
      </p:sp>
      <p:sp>
        <p:nvSpPr>
          <p:cNvPr id="8" name="Subtitle 1">
            <a:extLst>
              <a:ext uri="{FF2B5EF4-FFF2-40B4-BE49-F238E27FC236}">
                <a16:creationId xmlns:a16="http://schemas.microsoft.com/office/drawing/2014/main" id="{52552590-2F88-4A62-A7DE-3A9FC2E40BF8}"/>
              </a:ext>
            </a:extLst>
          </p:cNvPr>
          <p:cNvSpPr txBox="1">
            <a:spLocks/>
          </p:cNvSpPr>
          <p:nvPr/>
        </p:nvSpPr>
        <p:spPr>
          <a:xfrm>
            <a:off x="5164013" y="6223944"/>
            <a:ext cx="3888000"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r"/>
            <a:r>
              <a:rPr lang="en-US" sz="2400" b="1" dirty="0">
                <a:solidFill>
                  <a:srgbClr val="C00000"/>
                </a:solidFill>
                <a:latin typeface="Cambria" panose="02040503050406030204" pitchFamily="18" charset="0"/>
                <a:ea typeface="Cambria" panose="02040503050406030204" pitchFamily="18" charset="0"/>
              </a:rPr>
              <a:t>2024-25, Sem: II</a:t>
            </a:r>
          </a:p>
        </p:txBody>
      </p:sp>
    </p:spTree>
    <p:extLst>
      <p:ext uri="{BB962C8B-B14F-4D97-AF65-F5344CB8AC3E}">
        <p14:creationId xmlns:p14="http://schemas.microsoft.com/office/powerpoint/2010/main" val="395334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738FF-D064-E02E-6CD7-093DA0935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B26B3-C841-5D6C-DB8F-C82165C0E892}"/>
              </a:ext>
            </a:extLst>
          </p:cNvPr>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Conclusions</a:t>
            </a:r>
          </a:p>
        </p:txBody>
      </p:sp>
      <p:sp>
        <p:nvSpPr>
          <p:cNvPr id="4" name="Rectangle 2">
            <a:extLst>
              <a:ext uri="{FF2B5EF4-FFF2-40B4-BE49-F238E27FC236}">
                <a16:creationId xmlns:a16="http://schemas.microsoft.com/office/drawing/2014/main" id="{11DB0211-6FF6-1170-F627-60B2D502F09C}"/>
              </a:ext>
            </a:extLst>
          </p:cNvPr>
          <p:cNvSpPr>
            <a:spLocks noGrp="1" noChangeArrowheads="1"/>
          </p:cNvSpPr>
          <p:nvPr>
            <p:ph sz="quarter" idx="1"/>
          </p:nvPr>
        </p:nvSpPr>
        <p:spPr bwMode="auto">
          <a:xfrm>
            <a:off x="279399" y="990589"/>
            <a:ext cx="858520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Antisleep Alarm System</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effectively detects drowsiness  and provides an alert.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It helps in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preventing accidents caused by fatigue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 critical tasks like driving and industrial work.</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project can be further improved by integrating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AI-based facial recognition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or heart rate monitoring</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better accuracy. </a:t>
            </a:r>
          </a:p>
        </p:txBody>
      </p:sp>
    </p:spTree>
    <p:extLst>
      <p:ext uri="{BB962C8B-B14F-4D97-AF65-F5344CB8AC3E}">
        <p14:creationId xmlns:p14="http://schemas.microsoft.com/office/powerpoint/2010/main" val="249938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References</a:t>
            </a:r>
          </a:p>
        </p:txBody>
      </p:sp>
      <p:sp>
        <p:nvSpPr>
          <p:cNvPr id="3" name="Rectangle 1">
            <a:extLst>
              <a:ext uri="{FF2B5EF4-FFF2-40B4-BE49-F238E27FC236}">
                <a16:creationId xmlns:a16="http://schemas.microsoft.com/office/drawing/2014/main" id="{7CAC9C20-BBEE-4E85-AF83-5608FD295741}"/>
              </a:ext>
            </a:extLst>
          </p:cNvPr>
          <p:cNvSpPr>
            <a:spLocks noGrp="1" noChangeArrowheads="1"/>
          </p:cNvSpPr>
          <p:nvPr>
            <p:ph sz="quarter" idx="1"/>
          </p:nvPr>
        </p:nvSpPr>
        <p:spPr bwMode="auto">
          <a:xfrm>
            <a:off x="320589" y="1389542"/>
            <a:ext cx="85028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Research Papers &amp; Articles: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2"/>
              </a:rPr>
              <a:t>Drowsiness Detection Using Eye Blink Sensors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Xplore - If you used research papers)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3"/>
              </a:rPr>
              <a:t>Driver Fatigue Detection System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(ScienceDirect - If applicable)</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Arduino &amp; Embedded Systems: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Arduino Official Documentation: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4"/>
              </a:rPr>
              <a:t>https://www.arduino.cc/</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IR Sensor Interfacing with Arduino: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5"/>
              </a:rPr>
              <a:t>https://circuitdigest.com/</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Circuit &amp; Simulation Tools: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Proteus Simulation Guide: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6"/>
              </a:rPr>
              <a:t>https://www.labcenter.com/</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Tinkercad</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Online Circuit Design: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7"/>
              </a:rPr>
              <a:t>https://www.tinkercad.com/</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Project Tutorials &amp; DIY Resources: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Instructables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DIY Anti-Sleep Alarm: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8"/>
              </a:rPr>
              <a:t>https://www.instructables.com/</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Electronics Hub - </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Drowsiness Detection Project: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9"/>
              </a:rPr>
              <a:t>https://www.electronicshub.org/</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551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9167" y="2228671"/>
            <a:ext cx="8085666" cy="120032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spc="0"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60407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Contents</a:t>
            </a:r>
          </a:p>
        </p:txBody>
      </p:sp>
      <p:sp>
        <p:nvSpPr>
          <p:cNvPr id="6" name="Content Placeholder 5"/>
          <p:cNvSpPr>
            <a:spLocks noGrp="1"/>
          </p:cNvSpPr>
          <p:nvPr>
            <p:ph sz="quarter" idx="1"/>
          </p:nvPr>
        </p:nvSpPr>
        <p:spPr/>
        <p:txBody>
          <a:bodyPr>
            <a:normAutofit fontScale="92500" lnSpcReduction="10000"/>
          </a:bodyPr>
          <a:lstStyle/>
          <a:p>
            <a:r>
              <a:rPr lang="en-US" dirty="0">
                <a:latin typeface="Cambria" panose="02040503050406030204" pitchFamily="18" charset="0"/>
                <a:ea typeface="Cambria" panose="02040503050406030204" pitchFamily="18" charset="0"/>
                <a:cs typeface="Calibri" panose="020F0502020204030204" pitchFamily="34" charset="0"/>
              </a:rPr>
              <a:t>Introduction of the projects</a:t>
            </a:r>
          </a:p>
          <a:p>
            <a:r>
              <a:rPr lang="en-US" dirty="0">
                <a:latin typeface="Cambria" panose="02040503050406030204" pitchFamily="18" charset="0"/>
                <a:ea typeface="Cambria" panose="02040503050406030204" pitchFamily="18" charset="0"/>
                <a:cs typeface="Calibri" panose="020F0502020204030204" pitchFamily="34" charset="0"/>
              </a:rPr>
              <a:t>Aim and Objectives</a:t>
            </a:r>
          </a:p>
          <a:p>
            <a:r>
              <a:rPr lang="en-US" dirty="0">
                <a:latin typeface="Cambria" panose="02040503050406030204" pitchFamily="18" charset="0"/>
                <a:ea typeface="Cambria" panose="02040503050406030204" pitchFamily="18" charset="0"/>
                <a:cs typeface="Calibri" panose="020F0502020204030204" pitchFamily="34" charset="0"/>
              </a:rPr>
              <a:t>Block Diagram</a:t>
            </a:r>
          </a:p>
          <a:p>
            <a:r>
              <a:rPr lang="en-US" dirty="0">
                <a:latin typeface="Cambria" panose="02040503050406030204" pitchFamily="18" charset="0"/>
                <a:ea typeface="Cambria" panose="02040503050406030204" pitchFamily="18" charset="0"/>
                <a:cs typeface="Calibri" panose="020F0502020204030204" pitchFamily="34" charset="0"/>
              </a:rPr>
              <a:t>Circuit Diagram</a:t>
            </a:r>
          </a:p>
          <a:p>
            <a:r>
              <a:rPr lang="en-US" dirty="0">
                <a:latin typeface="Cambria" panose="02040503050406030204" pitchFamily="18" charset="0"/>
                <a:ea typeface="Cambria" panose="02040503050406030204" pitchFamily="18" charset="0"/>
                <a:cs typeface="Calibri" panose="020F0502020204030204" pitchFamily="34" charset="0"/>
              </a:rPr>
              <a:t>Hardware and Software Requirements</a:t>
            </a:r>
          </a:p>
          <a:p>
            <a:r>
              <a:rPr lang="en-US" dirty="0">
                <a:latin typeface="Cambria" panose="02040503050406030204" pitchFamily="18" charset="0"/>
                <a:ea typeface="Cambria" panose="02040503050406030204" pitchFamily="18" charset="0"/>
                <a:cs typeface="Calibri" panose="020F0502020204030204" pitchFamily="34" charset="0"/>
              </a:rPr>
              <a:t>Simulation Results</a:t>
            </a:r>
          </a:p>
          <a:p>
            <a:r>
              <a:rPr lang="en-US" dirty="0">
                <a:latin typeface="Cambria" panose="02040503050406030204" pitchFamily="18" charset="0"/>
                <a:ea typeface="Cambria" panose="02040503050406030204" pitchFamily="18" charset="0"/>
                <a:cs typeface="Calibri" panose="020F0502020204030204" pitchFamily="34" charset="0"/>
              </a:rPr>
              <a:t>Applications of the Project</a:t>
            </a:r>
          </a:p>
          <a:p>
            <a:r>
              <a:rPr lang="en-US" dirty="0">
                <a:latin typeface="Cambria" panose="02040503050406030204" pitchFamily="18" charset="0"/>
                <a:ea typeface="Cambria" panose="02040503050406030204" pitchFamily="18" charset="0"/>
                <a:cs typeface="Calibri" panose="020F0502020204030204" pitchFamily="34" charset="0"/>
              </a:rPr>
              <a:t>Conclusion</a:t>
            </a:r>
          </a:p>
          <a:p>
            <a:r>
              <a:rPr lang="en-US" dirty="0">
                <a:latin typeface="Cambria" panose="02040503050406030204" pitchFamily="18" charset="0"/>
                <a:ea typeface="Cambria" panose="02040503050406030204" pitchFamily="18" charset="0"/>
                <a:cs typeface="Calibri" panose="020F0502020204030204" pitchFamily="34" charset="0"/>
              </a:rPr>
              <a:t>References</a:t>
            </a:r>
          </a:p>
        </p:txBody>
      </p:sp>
    </p:spTree>
    <p:extLst>
      <p:ext uri="{BB962C8B-B14F-4D97-AF65-F5344CB8AC3E}">
        <p14:creationId xmlns:p14="http://schemas.microsoft.com/office/powerpoint/2010/main" val="159719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Introduction</a:t>
            </a:r>
          </a:p>
        </p:txBody>
      </p:sp>
      <p:sp>
        <p:nvSpPr>
          <p:cNvPr id="4" name="Content Placeholder 3">
            <a:extLst>
              <a:ext uri="{FF2B5EF4-FFF2-40B4-BE49-F238E27FC236}">
                <a16:creationId xmlns:a16="http://schemas.microsoft.com/office/drawing/2014/main" id="{3ABC34E9-C0A8-3EC4-9407-63E8FFC020BF}"/>
              </a:ext>
            </a:extLst>
          </p:cNvPr>
          <p:cNvSpPr>
            <a:spLocks noGrp="1"/>
          </p:cNvSpPr>
          <p:nvPr>
            <p:ph sz="quarter" idx="1"/>
          </p:nvPr>
        </p:nvSpPr>
        <p:spPr/>
        <p:txBody>
          <a:bodyPr/>
          <a:lstStyle/>
          <a:p>
            <a:r>
              <a:rPr lang="en-US" sz="2800" i="0" dirty="0">
                <a:effectLst/>
                <a:latin typeface="Cambria" panose="02040503050406030204" pitchFamily="18" charset="0"/>
                <a:ea typeface="Cambria" panose="02040503050406030204" pitchFamily="18" charset="0"/>
                <a:cs typeface="Calibri" panose="020F0502020204030204" pitchFamily="34" charset="0"/>
              </a:rPr>
              <a:t>The Antisleep Alarm System is utilized to prevent accidents caused by drowsiness by detecting early onset of sleep and alerting the user. The system is particularly beneficial to drivers, machine operators, and other individuals who need to stay awake for safety reasons.</a:t>
            </a:r>
            <a:endParaRPr lang="en-US" sz="2800" dirty="0">
              <a:latin typeface="Cambria" panose="02040503050406030204" pitchFamily="18" charset="0"/>
              <a:ea typeface="Cambria" panose="020405030504060302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20033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Aim &amp; Objectives</a:t>
            </a:r>
          </a:p>
        </p:txBody>
      </p:sp>
      <p:sp>
        <p:nvSpPr>
          <p:cNvPr id="6" name="Content Placeholder 5"/>
          <p:cNvSpPr>
            <a:spLocks noGrp="1"/>
          </p:cNvSpPr>
          <p:nvPr>
            <p:ph sz="quarter" idx="1"/>
          </p:nvPr>
        </p:nvSpPr>
        <p:spPr/>
        <p:txBody>
          <a:bodyPr>
            <a:normAutofit fontScale="92500"/>
          </a:bodyPr>
          <a:lstStyle/>
          <a:p>
            <a:r>
              <a:rPr lang="en-US" b="1" dirty="0">
                <a:latin typeface="Cambria" panose="02040503050406030204" pitchFamily="18" charset="0"/>
                <a:ea typeface="Cambria" panose="02040503050406030204" pitchFamily="18" charset="0"/>
              </a:rPr>
              <a:t>Aim:</a:t>
            </a:r>
          </a:p>
          <a:p>
            <a:r>
              <a:rPr lang="en-US" dirty="0">
                <a:latin typeface="Cambria" panose="02040503050406030204" pitchFamily="18" charset="0"/>
                <a:ea typeface="Cambria" panose="02040503050406030204" pitchFamily="18" charset="0"/>
              </a:rPr>
              <a:t>To develop a system that detects drowsiness and provides an alert to prevent accidents.</a:t>
            </a:r>
          </a:p>
          <a:p>
            <a:r>
              <a:rPr lang="en-US" b="1" dirty="0">
                <a:latin typeface="Cambria" panose="02040503050406030204" pitchFamily="18" charset="0"/>
                <a:ea typeface="Cambria" panose="02040503050406030204" pitchFamily="18" charset="0"/>
              </a:rPr>
              <a:t>Objectives: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Ensure real-time monitoring of the user's alertness.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Use sensors to detect signs of sleep, such as eye blinking.</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Generate immediate alarms to wake up the user.</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Improve safety in high-risk activities like driving and industrial work.</a:t>
            </a:r>
          </a:p>
        </p:txBody>
      </p:sp>
    </p:spTree>
    <p:extLst>
      <p:ext uri="{BB962C8B-B14F-4D97-AF65-F5344CB8AC3E}">
        <p14:creationId xmlns:p14="http://schemas.microsoft.com/office/powerpoint/2010/main" val="88322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0D470-1638-C289-87CB-2A707A2B4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987AA5-60CB-B8C0-003E-20B00FE76EF2}"/>
              </a:ext>
            </a:extLst>
          </p:cNvPr>
          <p:cNvSpPr>
            <a:spLocks noGrp="1"/>
          </p:cNvSpPr>
          <p:nvPr>
            <p:ph type="title"/>
          </p:nvPr>
        </p:nvSpPr>
        <p:spPr/>
        <p:txBody>
          <a:bodyPr>
            <a:normAutofit/>
          </a:bodyPr>
          <a:lstStyle/>
          <a:p>
            <a:r>
              <a:rPr lang="en-US" sz="3000" dirty="0"/>
              <a:t>Block Diagram</a:t>
            </a:r>
          </a:p>
        </p:txBody>
      </p:sp>
      <p:pic>
        <p:nvPicPr>
          <p:cNvPr id="9" name="Content Placeholder 8">
            <a:extLst>
              <a:ext uri="{FF2B5EF4-FFF2-40B4-BE49-F238E27FC236}">
                <a16:creationId xmlns:a16="http://schemas.microsoft.com/office/drawing/2014/main" id="{AF00D607-8303-1C81-47EA-3968B8B7C86A}"/>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p:blipFill>
        <p:spPr>
          <a:xfrm rot="16200000">
            <a:off x="2135188" y="729932"/>
            <a:ext cx="4683761" cy="6637656"/>
          </a:xfrm>
        </p:spPr>
      </p:pic>
    </p:spTree>
    <p:extLst>
      <p:ext uri="{BB962C8B-B14F-4D97-AF65-F5344CB8AC3E}">
        <p14:creationId xmlns:p14="http://schemas.microsoft.com/office/powerpoint/2010/main" val="340888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AEEAE-7FA2-995F-18F0-8D5A5E6BB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AED9F-F1FA-CFA3-71D5-BF8F1439ABE1}"/>
              </a:ext>
            </a:extLst>
          </p:cNvPr>
          <p:cNvSpPr>
            <a:spLocks noGrp="1"/>
          </p:cNvSpPr>
          <p:nvPr>
            <p:ph type="title"/>
          </p:nvPr>
        </p:nvSpPr>
        <p:spPr/>
        <p:txBody>
          <a:bodyPr>
            <a:normAutofit/>
          </a:bodyPr>
          <a:lstStyle/>
          <a:p>
            <a:r>
              <a:rPr lang="en-US" sz="3000" dirty="0"/>
              <a:t>Circuit Diagram</a:t>
            </a:r>
          </a:p>
        </p:txBody>
      </p:sp>
      <p:pic>
        <p:nvPicPr>
          <p:cNvPr id="4" name="Content Placeholder 3">
            <a:extLst>
              <a:ext uri="{FF2B5EF4-FFF2-40B4-BE49-F238E27FC236}">
                <a16:creationId xmlns:a16="http://schemas.microsoft.com/office/drawing/2014/main" id="{03A90A83-2B1B-B46C-D879-F388FBF44FFE}"/>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p:blipFill>
        <p:spPr>
          <a:xfrm rot="16200000">
            <a:off x="2265679" y="335280"/>
            <a:ext cx="4612641" cy="6888482"/>
          </a:xfrm>
        </p:spPr>
      </p:pic>
    </p:spTree>
    <p:extLst>
      <p:ext uri="{BB962C8B-B14F-4D97-AF65-F5344CB8AC3E}">
        <p14:creationId xmlns:p14="http://schemas.microsoft.com/office/powerpoint/2010/main" val="260289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75B7-EB51-264C-2ED2-A027BE5E9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826CB-2A9C-B8AB-C4C3-C2112F59C911}"/>
              </a:ext>
            </a:extLst>
          </p:cNvPr>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Hardware ad Software Requirements</a:t>
            </a:r>
          </a:p>
        </p:txBody>
      </p:sp>
      <p:sp>
        <p:nvSpPr>
          <p:cNvPr id="6" name="Content Placeholder 5">
            <a:extLst>
              <a:ext uri="{FF2B5EF4-FFF2-40B4-BE49-F238E27FC236}">
                <a16:creationId xmlns:a16="http://schemas.microsoft.com/office/drawing/2014/main" id="{382DA272-2EB2-B085-0A87-088863DA0142}"/>
              </a:ext>
            </a:extLst>
          </p:cNvPr>
          <p:cNvSpPr>
            <a:spLocks noGrp="1"/>
          </p:cNvSpPr>
          <p:nvPr>
            <p:ph sz="quarter" idx="1"/>
          </p:nvPr>
        </p:nvSpPr>
        <p:spPr/>
        <p:txBody>
          <a:bodyPr>
            <a:normAutofit fontScale="77500" lnSpcReduction="20000"/>
          </a:bodyPr>
          <a:lstStyle/>
          <a:p>
            <a:r>
              <a:rPr lang="en-IN" b="1" dirty="0">
                <a:latin typeface="Cambria" panose="02040503050406030204" pitchFamily="18" charset="0"/>
                <a:ea typeface="Cambria" panose="02040503050406030204" pitchFamily="18" charset="0"/>
              </a:rPr>
              <a:t>Hardware Requirements:</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Microcontroller (e.g., Arduino Uno, PIC, 8051, etc.)</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IR Sensor or Eye Blink Sensor</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Buzzer or Alarm System</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Power Supply (Battery or Adapter)</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Connecting Wires and PCB Board</a:t>
            </a:r>
          </a:p>
          <a:p>
            <a:r>
              <a:rPr lang="en-IN" b="1" dirty="0">
                <a:latin typeface="Cambria" panose="02040503050406030204" pitchFamily="18" charset="0"/>
                <a:ea typeface="Cambria" panose="02040503050406030204" pitchFamily="18" charset="0"/>
              </a:rPr>
              <a:t>Software Requirements:</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Arduino IDE (for coding and uploading the program)</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Embedded C / C++ programming</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Proteus (for circuit simulation)</a:t>
            </a:r>
          </a:p>
          <a:p>
            <a:pPr>
              <a:buFont typeface="Arial" panose="020B0604020202020204" pitchFamily="34" charset="0"/>
              <a:buChar char="•"/>
            </a:pPr>
            <a:r>
              <a:rPr lang="en-IN" dirty="0">
                <a:latin typeface="Cambria" panose="02040503050406030204" pitchFamily="18" charset="0"/>
                <a:ea typeface="Cambria" panose="02040503050406030204" pitchFamily="18" charset="0"/>
              </a:rPr>
              <a:t>MATLAB or Python (if additional processing is needed)</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958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8C7B0-BCBF-46C3-27F8-770904B80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707D7-A256-E06D-C520-8DB49E7001A4}"/>
              </a:ext>
            </a:extLst>
          </p:cNvPr>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Simulation Results</a:t>
            </a:r>
          </a:p>
        </p:txBody>
      </p:sp>
      <p:sp>
        <p:nvSpPr>
          <p:cNvPr id="6" name="Content Placeholder 5">
            <a:extLst>
              <a:ext uri="{FF2B5EF4-FFF2-40B4-BE49-F238E27FC236}">
                <a16:creationId xmlns:a16="http://schemas.microsoft.com/office/drawing/2014/main" id="{C5D405CB-4FFF-973C-0B28-5E1E85A76AD5}"/>
              </a:ext>
            </a:extLst>
          </p:cNvPr>
          <p:cNvSpPr>
            <a:spLocks noGrp="1"/>
          </p:cNvSpPr>
          <p:nvPr>
            <p:ph sz="quarter" idx="1"/>
          </p:nvPr>
        </p:nvSpPr>
        <p:spPr/>
        <p:txBody>
          <a:bodyPr>
            <a:normAutofit/>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If you have conducted a simulation of the circuit, this slide should include the results.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Mention how the system responds when the sensor detects drowsiness.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Include screenshots of any simulations from </a:t>
            </a:r>
            <a:r>
              <a:rPr lang="en-US" b="1" dirty="0">
                <a:latin typeface="Cambria" panose="02040503050406030204" pitchFamily="18" charset="0"/>
                <a:ea typeface="Cambria" panose="02040503050406030204" pitchFamily="18" charset="0"/>
              </a:rPr>
              <a:t>Proteus, </a:t>
            </a:r>
            <a:r>
              <a:rPr lang="en-US" b="1" dirty="0" err="1">
                <a:latin typeface="Cambria" panose="02040503050406030204" pitchFamily="18" charset="0"/>
                <a:ea typeface="Cambria" panose="02040503050406030204" pitchFamily="18" charset="0"/>
              </a:rPr>
              <a:t>Tinkercad</a:t>
            </a:r>
            <a:r>
              <a:rPr lang="en-US" b="1" dirty="0">
                <a:latin typeface="Cambria" panose="02040503050406030204" pitchFamily="18" charset="0"/>
                <a:ea typeface="Cambria" panose="02040503050406030204" pitchFamily="18" charset="0"/>
              </a:rPr>
              <a:t>, or Arduino Serial Monitor</a:t>
            </a:r>
            <a:r>
              <a:rPr lang="en-US" dirty="0">
                <a:latin typeface="Cambria" panose="02040503050406030204" pitchFamily="18" charset="0"/>
                <a:ea typeface="Cambria" panose="02040503050406030204" pitchFamily="18" charset="0"/>
              </a:rPr>
              <a:t>.</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0102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E2286-C16F-C12B-58D0-898B25DD1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E51B6-89B7-BC06-21A0-0C7BAD47049A}"/>
              </a:ext>
            </a:extLst>
          </p:cNvPr>
          <p:cNvSpPr>
            <a:spLocks noGrp="1"/>
          </p:cNvSpPr>
          <p:nvPr>
            <p:ph type="title"/>
          </p:nvPr>
        </p:nvSpPr>
        <p:spPr/>
        <p:txBody>
          <a:bodyPr>
            <a:normAutofit/>
          </a:bodyPr>
          <a:lstStyle/>
          <a:p>
            <a:r>
              <a:rPr lang="en-US" sz="3000" dirty="0">
                <a:latin typeface="Cambria" panose="02040503050406030204" pitchFamily="18" charset="0"/>
                <a:ea typeface="Cambria" panose="02040503050406030204" pitchFamily="18" charset="0"/>
              </a:rPr>
              <a:t>Applications</a:t>
            </a:r>
          </a:p>
        </p:txBody>
      </p:sp>
      <p:sp>
        <p:nvSpPr>
          <p:cNvPr id="6" name="Content Placeholder 5">
            <a:extLst>
              <a:ext uri="{FF2B5EF4-FFF2-40B4-BE49-F238E27FC236}">
                <a16:creationId xmlns:a16="http://schemas.microsoft.com/office/drawing/2014/main" id="{1D0D2CDF-EF5F-2F83-9C15-149F12DE4A67}"/>
              </a:ext>
            </a:extLst>
          </p:cNvPr>
          <p:cNvSpPr>
            <a:spLocks noGrp="1"/>
          </p:cNvSpPr>
          <p:nvPr>
            <p:ph sz="quarter" idx="1"/>
          </p:nvPr>
        </p:nvSpPr>
        <p:spPr/>
        <p:txBody>
          <a:bodyPr>
            <a:normAutofit/>
          </a:bodyPr>
          <a:lstStyle/>
          <a:p>
            <a:pPr>
              <a:buFont typeface="Arial" panose="020B0604020202020204" pitchFamily="34" charset="0"/>
              <a:buChar char="•"/>
            </a:pPr>
            <a:r>
              <a:rPr lang="en-US" b="1" dirty="0">
                <a:latin typeface="Cambria" panose="02040503050406030204" pitchFamily="18" charset="0"/>
                <a:ea typeface="Cambria" panose="02040503050406030204" pitchFamily="18" charset="0"/>
              </a:rPr>
              <a:t>Prevention of Road Accidents:</a:t>
            </a:r>
            <a:r>
              <a:rPr lang="en-US" dirty="0">
                <a:latin typeface="Cambria" panose="02040503050406030204" pitchFamily="18" charset="0"/>
                <a:ea typeface="Cambria" panose="02040503050406030204" pitchFamily="18" charset="0"/>
              </a:rPr>
              <a:t> Helps drivers stay awake and alert.</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Industrial Safety:</a:t>
            </a:r>
            <a:r>
              <a:rPr lang="en-US" dirty="0">
                <a:latin typeface="Cambria" panose="02040503050406030204" pitchFamily="18" charset="0"/>
                <a:ea typeface="Cambria" panose="02040503050406030204" pitchFamily="18" charset="0"/>
              </a:rPr>
              <a:t> Prevents accidents in workplaces where alertness is required.</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Medical Monitoring:</a:t>
            </a:r>
            <a:r>
              <a:rPr lang="en-US" dirty="0">
                <a:latin typeface="Cambria" panose="02040503050406030204" pitchFamily="18" charset="0"/>
                <a:ea typeface="Cambria" panose="02040503050406030204" pitchFamily="18" charset="0"/>
              </a:rPr>
              <a:t> Can be used in hospitals to monitor patients for drowsiness.</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Military Applications:</a:t>
            </a:r>
            <a:r>
              <a:rPr lang="en-US" dirty="0">
                <a:latin typeface="Cambria" panose="02040503050406030204" pitchFamily="18" charset="0"/>
                <a:ea typeface="Cambria" panose="02040503050406030204" pitchFamily="18" charset="0"/>
              </a:rPr>
              <a:t> Useful in defense and surveillance operations.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45151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2030</TotalTime>
  <Words>552</Words>
  <Application>Microsoft Office PowerPoint</Application>
  <PresentationFormat>On-screen Show (4:3)</PresentationFormat>
  <Paragraphs>77</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Book Antiqua</vt:lpstr>
      <vt:lpstr>Calibri</vt:lpstr>
      <vt:lpstr>Cambria</vt:lpstr>
      <vt:lpstr>Cambria Math</vt:lpstr>
      <vt:lpstr>Franklin Gothic Book</vt:lpstr>
      <vt:lpstr>Garamond</vt:lpstr>
      <vt:lpstr>Georgia</vt:lpstr>
      <vt:lpstr>Perpetua</vt:lpstr>
      <vt:lpstr>Times New Roman</vt:lpstr>
      <vt:lpstr>Wingdings 2</vt:lpstr>
      <vt:lpstr>Equity</vt:lpstr>
      <vt:lpstr>Anti-Sleep Alarm System</vt:lpstr>
      <vt:lpstr>Contents</vt:lpstr>
      <vt:lpstr>Introduction</vt:lpstr>
      <vt:lpstr>Aim &amp; Objectives</vt:lpstr>
      <vt:lpstr>Block Diagram</vt:lpstr>
      <vt:lpstr>Circuit Diagram</vt:lpstr>
      <vt:lpstr>Hardware ad Software Requirements</vt:lpstr>
      <vt:lpstr>Simulation Results</vt:lpstr>
      <vt:lpstr>Applications</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Tambe</dc:creator>
  <cp:lastModifiedBy>Aditya Tambe</cp:lastModifiedBy>
  <cp:revision>184</cp:revision>
  <dcterms:created xsi:type="dcterms:W3CDTF">2014-09-16T21:34:04Z</dcterms:created>
  <dcterms:modified xsi:type="dcterms:W3CDTF">2025-05-08T01:54:18Z</dcterms:modified>
</cp:coreProperties>
</file>