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bookmarkIdSeed="2">
  <p:sldMasterIdLst>
    <p:sldMasterId id="2147483649" r:id="rId1"/>
  </p:sldMasterIdLst>
  <p:notesMasterIdLst>
    <p:notesMasterId r:id="rId43"/>
  </p:notesMasterIdLst>
  <p:handoutMasterIdLst>
    <p:handoutMasterId r:id="rId44"/>
  </p:handoutMasterIdLst>
  <p:sldIdLst>
    <p:sldId id="256" r:id="rId2"/>
    <p:sldId id="297" r:id="rId3"/>
    <p:sldId id="950" r:id="rId4"/>
    <p:sldId id="1696" r:id="rId5"/>
    <p:sldId id="1677" r:id="rId6"/>
    <p:sldId id="1689" r:id="rId7"/>
    <p:sldId id="1684" r:id="rId8"/>
    <p:sldId id="1687" r:id="rId9"/>
    <p:sldId id="1699" r:id="rId10"/>
    <p:sldId id="1691" r:id="rId11"/>
    <p:sldId id="1701" r:id="rId12"/>
    <p:sldId id="1700" r:id="rId13"/>
    <p:sldId id="470" r:id="rId14"/>
    <p:sldId id="1695" r:id="rId15"/>
    <p:sldId id="471" r:id="rId16"/>
    <p:sldId id="1682" r:id="rId17"/>
    <p:sldId id="1680" r:id="rId18"/>
    <p:sldId id="1692" r:id="rId19"/>
    <p:sldId id="1673" r:id="rId20"/>
    <p:sldId id="1693" r:id="rId21"/>
    <p:sldId id="1694" r:id="rId22"/>
    <p:sldId id="1697" r:id="rId23"/>
    <p:sldId id="1698" r:id="rId24"/>
    <p:sldId id="954" r:id="rId25"/>
    <p:sldId id="955" r:id="rId26"/>
    <p:sldId id="956" r:id="rId27"/>
    <p:sldId id="957" r:id="rId28"/>
    <p:sldId id="1702" r:id="rId29"/>
    <p:sldId id="960" r:id="rId30"/>
    <p:sldId id="1522" r:id="rId31"/>
    <p:sldId id="1523" r:id="rId32"/>
    <p:sldId id="1524" r:id="rId33"/>
    <p:sldId id="1528" r:id="rId34"/>
    <p:sldId id="1525" r:id="rId35"/>
    <p:sldId id="1530" r:id="rId36"/>
    <p:sldId id="1531" r:id="rId37"/>
    <p:sldId id="1532" r:id="rId38"/>
    <p:sldId id="1567" r:id="rId39"/>
    <p:sldId id="1568" r:id="rId40"/>
    <p:sldId id="1569" r:id="rId41"/>
    <p:sldId id="1570" r:id="rId42"/>
  </p:sldIdLst>
  <p:sldSz cx="9144000" cy="6858000" type="screen4x3"/>
  <p:notesSz cx="7315200" cy="9601200"/>
  <p:embeddedFontLst>
    <p:embeddedFont>
      <p:font typeface="Consolas" panose="020B0609020204030204" pitchFamily="49" charset="0"/>
      <p:regular r:id="rId45"/>
      <p:bold r:id="rId46"/>
      <p:italic r:id="rId47"/>
      <p:boldItalic r:id="rId48"/>
    </p:embeddedFont>
    <p:embeddedFont>
      <p:font typeface="Tahoma" panose="020B0604030504040204" pitchFamily="34" charset="0"/>
      <p:regular r:id="rId49"/>
      <p:bold r:id="rId50"/>
    </p:embeddedFont>
    <p:embeddedFont>
      <p:font typeface="Trebuchet MS" panose="020B0603020202020204" pitchFamily="34" charset="0"/>
      <p:regular r:id="rId51"/>
      <p:bold r:id="rId52"/>
      <p:italic r:id="rId53"/>
      <p:boldItalic r:id="rId54"/>
    </p:embeddedFont>
  </p:embeddedFontLst>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FFFF"/>
    <a:srgbClr val="00FF00"/>
    <a:srgbClr val="ADADFF"/>
    <a:srgbClr val="008000"/>
    <a:srgbClr val="FFAE0D"/>
    <a:srgbClr val="66CCFF"/>
    <a:srgbClr val="FF0000"/>
    <a:srgbClr val="FF00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78" autoAdjust="0"/>
    <p:restoredTop sz="93883" autoAdjust="0"/>
  </p:normalViewPr>
  <p:slideViewPr>
    <p:cSldViewPr>
      <p:cViewPr varScale="1">
        <p:scale>
          <a:sx n="63" d="100"/>
          <a:sy n="63" d="100"/>
        </p:scale>
        <p:origin x="1372" y="6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2184" y="-10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DC786E3-EF96-4806-B25C-132EAC4962FA}"/>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pPr>
              <a:defRPr/>
            </a:pPr>
            <a:endParaRPr lang="en-US"/>
          </a:p>
        </p:txBody>
      </p:sp>
      <p:sp>
        <p:nvSpPr>
          <p:cNvPr id="14339" name="Rectangle 3">
            <a:extLst>
              <a:ext uri="{FF2B5EF4-FFF2-40B4-BE49-F238E27FC236}">
                <a16:creationId xmlns:a16="http://schemas.microsoft.com/office/drawing/2014/main" id="{42802153-2799-4BD9-9700-B00481B61444}"/>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1CB02E50-5686-4365-9A38-A59E7B7C0D4D}"/>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pPr>
              <a:defRPr/>
            </a:pPr>
            <a:endParaRPr lang="en-US"/>
          </a:p>
        </p:txBody>
      </p:sp>
      <p:sp>
        <p:nvSpPr>
          <p:cNvPr id="14341" name="Rectangle 5">
            <a:extLst>
              <a:ext uri="{FF2B5EF4-FFF2-40B4-BE49-F238E27FC236}">
                <a16:creationId xmlns:a16="http://schemas.microsoft.com/office/drawing/2014/main" id="{019383B6-1D0C-40F0-8F7D-53A9461C78A2}"/>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anose="02020603050405020304" pitchFamily="18" charset="0"/>
              </a:defRPr>
            </a:lvl1pPr>
          </a:lstStyle>
          <a:p>
            <a:pPr>
              <a:defRPr/>
            </a:pPr>
            <a:fld id="{41AA2DB3-AC47-425D-9888-6447B7626AC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403F3574-880B-46C8-B5E1-363161CD3F18}"/>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8915" name="Rectangle 1027">
            <a:extLst>
              <a:ext uri="{FF2B5EF4-FFF2-40B4-BE49-F238E27FC236}">
                <a16:creationId xmlns:a16="http://schemas.microsoft.com/office/drawing/2014/main" id="{ED022B73-D32B-498B-BA30-D78E57119DFC}"/>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076" name="Rectangle 1028">
            <a:extLst>
              <a:ext uri="{FF2B5EF4-FFF2-40B4-BE49-F238E27FC236}">
                <a16:creationId xmlns:a16="http://schemas.microsoft.com/office/drawing/2014/main" id="{1128FA16-789D-4E96-9A70-2645210DF755}"/>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1029">
            <a:extLst>
              <a:ext uri="{FF2B5EF4-FFF2-40B4-BE49-F238E27FC236}">
                <a16:creationId xmlns:a16="http://schemas.microsoft.com/office/drawing/2014/main" id="{06E76414-8D30-4B22-9EF9-F458156A04B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1030">
            <a:extLst>
              <a:ext uri="{FF2B5EF4-FFF2-40B4-BE49-F238E27FC236}">
                <a16:creationId xmlns:a16="http://schemas.microsoft.com/office/drawing/2014/main" id="{42686450-21AC-42B5-BA78-0162B07505BB}"/>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8919" name="Rectangle 1031">
            <a:extLst>
              <a:ext uri="{FF2B5EF4-FFF2-40B4-BE49-F238E27FC236}">
                <a16:creationId xmlns:a16="http://schemas.microsoft.com/office/drawing/2014/main" id="{EC014992-D697-4600-A833-2B7BB108ABDD}"/>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64F8BC5B-03AF-4B31-8EA0-42F3DB70BE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228F84C1-5F79-48C8-89D1-75F2A8696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CC64F7-EF98-4311-8210-4B533882CE86}" type="slidenum">
              <a:rPr lang="en-US" altLang="en-US" sz="1300" smtClean="0">
                <a:latin typeface="Tahoma" panose="020B0604030504040204" pitchFamily="34" charset="0"/>
              </a:rPr>
              <a:pPr>
                <a:spcBef>
                  <a:spcPct val="0"/>
                </a:spcBef>
              </a:pPr>
              <a:t>1</a:t>
            </a:fld>
            <a:endParaRPr lang="en-US" altLang="en-US" sz="1300">
              <a:latin typeface="Tahoma" panose="020B0604030504040204" pitchFamily="34" charset="0"/>
            </a:endParaRPr>
          </a:p>
        </p:txBody>
      </p:sp>
      <p:sp>
        <p:nvSpPr>
          <p:cNvPr id="6147" name="Rectangle 2">
            <a:extLst>
              <a:ext uri="{FF2B5EF4-FFF2-40B4-BE49-F238E27FC236}">
                <a16:creationId xmlns:a16="http://schemas.microsoft.com/office/drawing/2014/main" id="{D1ACD40F-ADBF-4A41-8957-0006C7AC2B6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6418A144-9607-46A0-9FB8-92B778F5B4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A5C76FB-4E5F-49CD-9BBC-B6315CA126D4}"/>
              </a:ext>
            </a:extLst>
          </p:cNvPr>
          <p:cNvSpPr>
            <a:spLocks noChangeArrowheads="1"/>
          </p:cNvSpPr>
          <p:nvPr/>
        </p:nvSpPr>
        <p:spPr bwMode="auto">
          <a:xfrm>
            <a:off x="6400800" y="95250"/>
            <a:ext cx="914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9155" name="Rectangle 3">
            <a:extLst>
              <a:ext uri="{FF2B5EF4-FFF2-40B4-BE49-F238E27FC236}">
                <a16:creationId xmlns:a16="http://schemas.microsoft.com/office/drawing/2014/main" id="{FA8A3CC7-37F0-4F80-B9BB-AFE958D84750}"/>
              </a:ext>
            </a:extLst>
          </p:cNvPr>
          <p:cNvSpPr>
            <a:spLocks noChangeArrowheads="1"/>
          </p:cNvSpPr>
          <p:nvPr/>
        </p:nvSpPr>
        <p:spPr bwMode="auto">
          <a:xfrm>
            <a:off x="6937375" y="9304338"/>
            <a:ext cx="3762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655" tIns="46988" rIns="95655" bIns="46988" anchor="b">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300"/>
              <a:t>46</a:t>
            </a:r>
          </a:p>
        </p:txBody>
      </p:sp>
      <p:sp>
        <p:nvSpPr>
          <p:cNvPr id="49156" name="Rectangle 4">
            <a:extLst>
              <a:ext uri="{FF2B5EF4-FFF2-40B4-BE49-F238E27FC236}">
                <a16:creationId xmlns:a16="http://schemas.microsoft.com/office/drawing/2014/main" id="{1282050E-4455-43E4-A79C-4B541488AD6F}"/>
              </a:ext>
            </a:extLst>
          </p:cNvPr>
          <p:cNvSpPr>
            <a:spLocks noChangeArrowheads="1"/>
          </p:cNvSpPr>
          <p:nvPr/>
        </p:nvSpPr>
        <p:spPr bwMode="auto">
          <a:xfrm>
            <a:off x="0" y="9312275"/>
            <a:ext cx="6937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9157" name="Rectangle 5">
            <a:extLst>
              <a:ext uri="{FF2B5EF4-FFF2-40B4-BE49-F238E27FC236}">
                <a16:creationId xmlns:a16="http://schemas.microsoft.com/office/drawing/2014/main" id="{10157D06-2DEF-4373-9199-114C95CA3A7E}"/>
              </a:ext>
            </a:extLst>
          </p:cNvPr>
          <p:cNvSpPr>
            <a:spLocks noChangeArrowheads="1"/>
          </p:cNvSpPr>
          <p:nvPr/>
        </p:nvSpPr>
        <p:spPr bwMode="auto">
          <a:xfrm>
            <a:off x="0" y="95250"/>
            <a:ext cx="73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9158" name="Rectangle 6">
            <a:extLst>
              <a:ext uri="{FF2B5EF4-FFF2-40B4-BE49-F238E27FC236}">
                <a16:creationId xmlns:a16="http://schemas.microsoft.com/office/drawing/2014/main" id="{CF1E2240-223C-4D30-9528-5E359EB6831B}"/>
              </a:ext>
            </a:extLst>
          </p:cNvPr>
          <p:cNvSpPr>
            <a:spLocks noChangeArrowheads="1"/>
          </p:cNvSpPr>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9159" name="Rectangle 7">
            <a:extLst>
              <a:ext uri="{FF2B5EF4-FFF2-40B4-BE49-F238E27FC236}">
                <a16:creationId xmlns:a16="http://schemas.microsoft.com/office/drawing/2014/main" id="{05DE9F95-75A7-4F78-B877-FABB1BCF8A63}"/>
              </a:ext>
            </a:extLst>
          </p:cNvPr>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9160" name="Rectangle 8">
            <a:extLst>
              <a:ext uri="{FF2B5EF4-FFF2-40B4-BE49-F238E27FC236}">
                <a16:creationId xmlns:a16="http://schemas.microsoft.com/office/drawing/2014/main" id="{BE75B176-4806-4FC3-979F-13DBEF37DCC3}"/>
              </a:ext>
            </a:extLst>
          </p:cNvPr>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9161" name="Rectangle 9">
            <a:extLst>
              <a:ext uri="{FF2B5EF4-FFF2-40B4-BE49-F238E27FC236}">
                <a16:creationId xmlns:a16="http://schemas.microsoft.com/office/drawing/2014/main" id="{6FE3CAE4-CF0E-4E21-93EE-AA12F99DB716}"/>
              </a:ext>
            </a:extLst>
          </p:cNvPr>
          <p:cNvSpPr>
            <a:spLocks noGrp="1" noRot="1" noChangeAspect="1" noChangeArrowheads="1" noTextEdit="1"/>
          </p:cNvSpPr>
          <p:nvPr>
            <p:ph type="sldImg"/>
          </p:nvPr>
        </p:nvSpPr>
        <p:spPr>
          <a:xfrm>
            <a:off x="1266825" y="727075"/>
            <a:ext cx="4781550" cy="3586163"/>
          </a:xfrm>
          <a:ln cap="flat"/>
        </p:spPr>
      </p:sp>
      <p:sp>
        <p:nvSpPr>
          <p:cNvPr id="49162" name="Rectangle 10">
            <a:extLst>
              <a:ext uri="{FF2B5EF4-FFF2-40B4-BE49-F238E27FC236}">
                <a16:creationId xmlns:a16="http://schemas.microsoft.com/office/drawing/2014/main" id="{8482A314-D45E-4D67-BD90-2D817EA4D8D1}"/>
              </a:ext>
            </a:extLst>
          </p:cNvPr>
          <p:cNvSpPr>
            <a:spLocks noGrp="1" noChangeArrowheads="1"/>
          </p:cNvSpPr>
          <p:nvPr>
            <p:ph type="body" idx="1"/>
          </p:nvPr>
        </p:nvSpPr>
        <p:spPr>
          <a:xfrm>
            <a:off x="968375" y="6753225"/>
            <a:ext cx="5360988"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700"/>
              <a:t>These three characteristics are what make the iterative life cycle particularly attractive to managers.  The iterative approach provides managers with more accurate information with which to plan and manage the project.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2E6105D-6B59-4611-BEAF-D36E760B4AC4}"/>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8848E378-AD47-4A44-BFD5-2DFA111A3E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91BC976A-BEA8-4403-AFF1-9CFE495030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Tahoma" panose="020B0604030504040204" pitchFamily="34" charset="0"/>
              </a:defRPr>
            </a:lvl1pPr>
            <a:lvl2pPr marL="742950" indent="-285750" defTabSz="966788">
              <a:defRPr sz="2800">
                <a:solidFill>
                  <a:schemeClr val="tx1"/>
                </a:solidFill>
                <a:latin typeface="Tahoma" panose="020B0604030504040204" pitchFamily="34" charset="0"/>
              </a:defRPr>
            </a:lvl2pPr>
            <a:lvl3pPr marL="1143000" indent="-228600" defTabSz="966788">
              <a:defRPr sz="2800">
                <a:solidFill>
                  <a:schemeClr val="tx1"/>
                </a:solidFill>
                <a:latin typeface="Tahoma" panose="020B0604030504040204" pitchFamily="34" charset="0"/>
              </a:defRPr>
            </a:lvl3pPr>
            <a:lvl4pPr marL="1600200" indent="-228600" defTabSz="966788">
              <a:defRPr sz="2800">
                <a:solidFill>
                  <a:schemeClr val="tx1"/>
                </a:solidFill>
                <a:latin typeface="Tahoma" panose="020B0604030504040204" pitchFamily="34" charset="0"/>
              </a:defRPr>
            </a:lvl4pPr>
            <a:lvl5pPr marL="2057400" indent="-228600" defTabSz="966788">
              <a:defRPr sz="28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800">
                <a:solidFill>
                  <a:schemeClr val="tx1"/>
                </a:solidFill>
                <a:latin typeface="Tahoma" panose="020B0604030504040204" pitchFamily="34" charset="0"/>
              </a:defRPr>
            </a:lvl9pPr>
          </a:lstStyle>
          <a:p>
            <a:fld id="{6E8E8512-4E00-4C58-B265-CE916A5141D8}" type="slidenum">
              <a:rPr lang="en-US" altLang="en-US" sz="1300" smtClean="0"/>
              <a:pPr/>
              <a:t>35</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83BBA275-0E9C-4107-AD8E-A5BB32A18309}"/>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FB0106B4-AA43-4577-87AF-315D0D7666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B24CEBC8-8C90-4242-938B-B90636E7C4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Tahoma" panose="020B0604030504040204" pitchFamily="34" charset="0"/>
              </a:defRPr>
            </a:lvl1pPr>
            <a:lvl2pPr marL="742950" indent="-285750" defTabSz="966788">
              <a:defRPr sz="2800">
                <a:solidFill>
                  <a:schemeClr val="tx1"/>
                </a:solidFill>
                <a:latin typeface="Tahoma" panose="020B0604030504040204" pitchFamily="34" charset="0"/>
              </a:defRPr>
            </a:lvl2pPr>
            <a:lvl3pPr marL="1143000" indent="-228600" defTabSz="966788">
              <a:defRPr sz="2800">
                <a:solidFill>
                  <a:schemeClr val="tx1"/>
                </a:solidFill>
                <a:latin typeface="Tahoma" panose="020B0604030504040204" pitchFamily="34" charset="0"/>
              </a:defRPr>
            </a:lvl3pPr>
            <a:lvl4pPr marL="1600200" indent="-228600" defTabSz="966788">
              <a:defRPr sz="2800">
                <a:solidFill>
                  <a:schemeClr val="tx1"/>
                </a:solidFill>
                <a:latin typeface="Tahoma" panose="020B0604030504040204" pitchFamily="34" charset="0"/>
              </a:defRPr>
            </a:lvl4pPr>
            <a:lvl5pPr marL="2057400" indent="-228600" defTabSz="966788">
              <a:defRPr sz="28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800">
                <a:solidFill>
                  <a:schemeClr val="tx1"/>
                </a:solidFill>
                <a:latin typeface="Tahoma" panose="020B0604030504040204" pitchFamily="34" charset="0"/>
              </a:defRPr>
            </a:lvl9pPr>
          </a:lstStyle>
          <a:p>
            <a:fld id="{CEA9CD6D-9A29-430A-ACC2-23C7009CD128}" type="slidenum">
              <a:rPr lang="en-US" altLang="en-US" sz="1300" smtClean="0"/>
              <a:pPr/>
              <a:t>37</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00EE17D4-9AD1-41CA-BE80-1B95979C1B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5886CB0-778B-41DD-884A-A65EA728C445}" type="slidenum">
              <a:rPr lang="en-US" altLang="en-US" sz="1300" smtClean="0">
                <a:latin typeface="Tahoma" panose="020B0604030504040204" pitchFamily="34" charset="0"/>
              </a:rPr>
              <a:pPr>
                <a:spcBef>
                  <a:spcPct val="0"/>
                </a:spcBef>
              </a:pPr>
              <a:t>2</a:t>
            </a:fld>
            <a:endParaRPr lang="en-US" altLang="en-US" sz="1300">
              <a:latin typeface="Tahoma" panose="020B0604030504040204" pitchFamily="34" charset="0"/>
            </a:endParaRPr>
          </a:p>
        </p:txBody>
      </p:sp>
      <p:sp>
        <p:nvSpPr>
          <p:cNvPr id="8195" name="Rectangle 2">
            <a:extLst>
              <a:ext uri="{FF2B5EF4-FFF2-40B4-BE49-F238E27FC236}">
                <a16:creationId xmlns:a16="http://schemas.microsoft.com/office/drawing/2014/main" id="{DFE83908-8A6C-490A-83C7-99C3D19BA26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27E134AC-FF5E-4FA5-893F-4D079C63D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F8BC5B-03AF-4B31-8EA0-42F3DB70BEE2}" type="slidenum">
              <a:rPr lang="en-US" altLang="en-US" smtClean="0"/>
              <a:pPr>
                <a:defRPr/>
              </a:pPr>
              <a:t>3</a:t>
            </a:fld>
            <a:endParaRPr lang="en-US" altLang="en-US"/>
          </a:p>
        </p:txBody>
      </p:sp>
    </p:spTree>
    <p:extLst>
      <p:ext uri="{BB962C8B-B14F-4D97-AF65-F5344CB8AC3E}">
        <p14:creationId xmlns:p14="http://schemas.microsoft.com/office/powerpoint/2010/main" val="290909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F8BC5B-03AF-4B31-8EA0-42F3DB70BEE2}" type="slidenum">
              <a:rPr lang="en-US" altLang="en-US" smtClean="0"/>
              <a:pPr>
                <a:defRPr/>
              </a:pPr>
              <a:t>5</a:t>
            </a:fld>
            <a:endParaRPr lang="en-US" altLang="en-US"/>
          </a:p>
        </p:txBody>
      </p:sp>
    </p:spTree>
    <p:extLst>
      <p:ext uri="{BB962C8B-B14F-4D97-AF65-F5344CB8AC3E}">
        <p14:creationId xmlns:p14="http://schemas.microsoft.com/office/powerpoint/2010/main" val="29967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F8BC5B-03AF-4B31-8EA0-42F3DB70BEE2}" type="slidenum">
              <a:rPr lang="en-US" altLang="en-US" smtClean="0"/>
              <a:pPr>
                <a:defRPr/>
              </a:pPr>
              <a:t>8</a:t>
            </a:fld>
            <a:endParaRPr lang="en-US" altLang="en-US"/>
          </a:p>
        </p:txBody>
      </p:sp>
    </p:spTree>
    <p:extLst>
      <p:ext uri="{BB962C8B-B14F-4D97-AF65-F5344CB8AC3E}">
        <p14:creationId xmlns:p14="http://schemas.microsoft.com/office/powerpoint/2010/main" val="143789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F8BC5B-03AF-4B31-8EA0-42F3DB70BEE2}" type="slidenum">
              <a:rPr lang="en-US" altLang="en-US" smtClean="0"/>
              <a:pPr>
                <a:defRPr/>
              </a:pPr>
              <a:t>9</a:t>
            </a:fld>
            <a:endParaRPr lang="en-US" altLang="en-US"/>
          </a:p>
        </p:txBody>
      </p:sp>
    </p:spTree>
    <p:extLst>
      <p:ext uri="{BB962C8B-B14F-4D97-AF65-F5344CB8AC3E}">
        <p14:creationId xmlns:p14="http://schemas.microsoft.com/office/powerpoint/2010/main" val="79065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F8BC5B-03AF-4B31-8EA0-42F3DB70BEE2}" type="slidenum">
              <a:rPr lang="en-US" altLang="en-US" smtClean="0"/>
              <a:pPr>
                <a:defRPr/>
              </a:pPr>
              <a:t>10</a:t>
            </a:fld>
            <a:endParaRPr lang="en-US" altLang="en-US"/>
          </a:p>
        </p:txBody>
      </p:sp>
    </p:spTree>
    <p:extLst>
      <p:ext uri="{BB962C8B-B14F-4D97-AF65-F5344CB8AC3E}">
        <p14:creationId xmlns:p14="http://schemas.microsoft.com/office/powerpoint/2010/main" val="189637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B50BDE9-D861-47B0-9571-ED09CD12FDF3}"/>
              </a:ext>
            </a:extLst>
          </p:cNvPr>
          <p:cNvSpPr>
            <a:spLocks noChangeArrowheads="1"/>
          </p:cNvSpPr>
          <p:nvPr/>
        </p:nvSpPr>
        <p:spPr bwMode="auto">
          <a:xfrm>
            <a:off x="6400800" y="95250"/>
            <a:ext cx="914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5059" name="Rectangle 3">
            <a:extLst>
              <a:ext uri="{FF2B5EF4-FFF2-40B4-BE49-F238E27FC236}">
                <a16:creationId xmlns:a16="http://schemas.microsoft.com/office/drawing/2014/main" id="{76B0C93E-E8B9-453B-95A4-F7BD93726F17}"/>
              </a:ext>
            </a:extLst>
          </p:cNvPr>
          <p:cNvSpPr>
            <a:spLocks noChangeArrowheads="1"/>
          </p:cNvSpPr>
          <p:nvPr/>
        </p:nvSpPr>
        <p:spPr bwMode="auto">
          <a:xfrm>
            <a:off x="6937375" y="9304338"/>
            <a:ext cx="3762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655" tIns="46988" rIns="95655" bIns="46988" anchor="b">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300"/>
              <a:t>45</a:t>
            </a:r>
          </a:p>
        </p:txBody>
      </p:sp>
      <p:sp>
        <p:nvSpPr>
          <p:cNvPr id="45060" name="Rectangle 4">
            <a:extLst>
              <a:ext uri="{FF2B5EF4-FFF2-40B4-BE49-F238E27FC236}">
                <a16:creationId xmlns:a16="http://schemas.microsoft.com/office/drawing/2014/main" id="{BF1E8D39-A7BE-4F8C-9A45-D7F374C5A935}"/>
              </a:ext>
            </a:extLst>
          </p:cNvPr>
          <p:cNvSpPr>
            <a:spLocks noChangeArrowheads="1"/>
          </p:cNvSpPr>
          <p:nvPr/>
        </p:nvSpPr>
        <p:spPr bwMode="auto">
          <a:xfrm>
            <a:off x="0" y="9312275"/>
            <a:ext cx="6937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5061" name="Rectangle 5">
            <a:extLst>
              <a:ext uri="{FF2B5EF4-FFF2-40B4-BE49-F238E27FC236}">
                <a16:creationId xmlns:a16="http://schemas.microsoft.com/office/drawing/2014/main" id="{D343B0CF-9229-419C-9C32-5F1D43AD1D9B}"/>
              </a:ext>
            </a:extLst>
          </p:cNvPr>
          <p:cNvSpPr>
            <a:spLocks noChangeArrowheads="1"/>
          </p:cNvSpPr>
          <p:nvPr/>
        </p:nvSpPr>
        <p:spPr bwMode="auto">
          <a:xfrm>
            <a:off x="0" y="95250"/>
            <a:ext cx="73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5062" name="Rectangle 6">
            <a:extLst>
              <a:ext uri="{FF2B5EF4-FFF2-40B4-BE49-F238E27FC236}">
                <a16:creationId xmlns:a16="http://schemas.microsoft.com/office/drawing/2014/main" id="{5DCC2F56-0081-44C0-B74F-A85000A24FA9}"/>
              </a:ext>
            </a:extLst>
          </p:cNvPr>
          <p:cNvSpPr>
            <a:spLocks noChangeArrowheads="1"/>
          </p:cNvSpPr>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5063" name="Rectangle 7">
            <a:extLst>
              <a:ext uri="{FF2B5EF4-FFF2-40B4-BE49-F238E27FC236}">
                <a16:creationId xmlns:a16="http://schemas.microsoft.com/office/drawing/2014/main" id="{7B21B1F0-2123-47DA-998E-AC32CBCF0875}"/>
              </a:ext>
            </a:extLst>
          </p:cNvPr>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5064" name="Rectangle 8">
            <a:extLst>
              <a:ext uri="{FF2B5EF4-FFF2-40B4-BE49-F238E27FC236}">
                <a16:creationId xmlns:a16="http://schemas.microsoft.com/office/drawing/2014/main" id="{809EB61C-0F55-42DC-9355-C7B159ABC5D9}"/>
              </a:ext>
            </a:extLst>
          </p:cNvPr>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5065" name="Rectangle 9">
            <a:extLst>
              <a:ext uri="{FF2B5EF4-FFF2-40B4-BE49-F238E27FC236}">
                <a16:creationId xmlns:a16="http://schemas.microsoft.com/office/drawing/2014/main" id="{046D6769-B3F2-4602-8088-FB83A38AA257}"/>
              </a:ext>
            </a:extLst>
          </p:cNvPr>
          <p:cNvSpPr>
            <a:spLocks noGrp="1" noRot="1" noChangeAspect="1" noChangeArrowheads="1" noTextEdit="1"/>
          </p:cNvSpPr>
          <p:nvPr>
            <p:ph type="sldImg"/>
          </p:nvPr>
        </p:nvSpPr>
        <p:spPr>
          <a:xfrm>
            <a:off x="1266825" y="727075"/>
            <a:ext cx="4781550" cy="3586163"/>
          </a:xfrm>
          <a:ln cap="flat"/>
        </p:spPr>
      </p:sp>
      <p:sp>
        <p:nvSpPr>
          <p:cNvPr id="45066" name="Rectangle 10">
            <a:extLst>
              <a:ext uri="{FF2B5EF4-FFF2-40B4-BE49-F238E27FC236}">
                <a16:creationId xmlns:a16="http://schemas.microsoft.com/office/drawing/2014/main" id="{6C8E2741-3E05-42F4-95E5-6BA1EF5EDF65}"/>
              </a:ext>
            </a:extLst>
          </p:cNvPr>
          <p:cNvSpPr>
            <a:spLocks noGrp="1" noChangeArrowheads="1"/>
          </p:cNvSpPr>
          <p:nvPr>
            <p:ph type="body" idx="1"/>
          </p:nvPr>
        </p:nvSpPr>
        <p:spPr>
          <a:xfrm>
            <a:off x="968375" y="6702425"/>
            <a:ext cx="5360988" cy="39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700"/>
              <a:t>If anything, the iterative life cycle requires more planning and more thought all along the way.  The difference is that instead of doing all of the detailed planning up front, it is done in a distributed fashion, a little at a time along the way, when enough information is available to make the planning worthwhile.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4281B40-4A01-426E-8648-6F709F962F17}"/>
              </a:ext>
            </a:extLst>
          </p:cNvPr>
          <p:cNvSpPr>
            <a:spLocks noChangeArrowheads="1"/>
          </p:cNvSpPr>
          <p:nvPr/>
        </p:nvSpPr>
        <p:spPr bwMode="auto">
          <a:xfrm>
            <a:off x="6400800" y="95250"/>
            <a:ext cx="914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7107" name="Rectangle 3">
            <a:extLst>
              <a:ext uri="{FF2B5EF4-FFF2-40B4-BE49-F238E27FC236}">
                <a16:creationId xmlns:a16="http://schemas.microsoft.com/office/drawing/2014/main" id="{C86C3069-6A7E-426F-A503-1FDDC92A38DB}"/>
              </a:ext>
            </a:extLst>
          </p:cNvPr>
          <p:cNvSpPr>
            <a:spLocks noChangeArrowheads="1"/>
          </p:cNvSpPr>
          <p:nvPr/>
        </p:nvSpPr>
        <p:spPr bwMode="auto">
          <a:xfrm>
            <a:off x="6937375" y="9304338"/>
            <a:ext cx="3762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655" tIns="46988" rIns="95655" bIns="46988" anchor="b">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300"/>
              <a:t>51</a:t>
            </a:r>
          </a:p>
        </p:txBody>
      </p:sp>
      <p:sp>
        <p:nvSpPr>
          <p:cNvPr id="47108" name="Rectangle 4">
            <a:extLst>
              <a:ext uri="{FF2B5EF4-FFF2-40B4-BE49-F238E27FC236}">
                <a16:creationId xmlns:a16="http://schemas.microsoft.com/office/drawing/2014/main" id="{19C18C21-6D1D-4FCB-B580-69EE495E60DF}"/>
              </a:ext>
            </a:extLst>
          </p:cNvPr>
          <p:cNvSpPr>
            <a:spLocks noChangeArrowheads="1"/>
          </p:cNvSpPr>
          <p:nvPr/>
        </p:nvSpPr>
        <p:spPr bwMode="auto">
          <a:xfrm>
            <a:off x="0" y="9312275"/>
            <a:ext cx="6937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7109" name="Rectangle 5">
            <a:extLst>
              <a:ext uri="{FF2B5EF4-FFF2-40B4-BE49-F238E27FC236}">
                <a16:creationId xmlns:a16="http://schemas.microsoft.com/office/drawing/2014/main" id="{AA4E6BFA-61A6-4EBC-A64D-4A0D5EE59838}"/>
              </a:ext>
            </a:extLst>
          </p:cNvPr>
          <p:cNvSpPr>
            <a:spLocks noChangeArrowheads="1"/>
          </p:cNvSpPr>
          <p:nvPr/>
        </p:nvSpPr>
        <p:spPr bwMode="auto">
          <a:xfrm>
            <a:off x="0" y="95250"/>
            <a:ext cx="73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7110" name="Rectangle 6">
            <a:extLst>
              <a:ext uri="{FF2B5EF4-FFF2-40B4-BE49-F238E27FC236}">
                <a16:creationId xmlns:a16="http://schemas.microsoft.com/office/drawing/2014/main" id="{AA2A7CA4-6BAF-47C5-A9D6-900EC94DFE82}"/>
              </a:ext>
            </a:extLst>
          </p:cNvPr>
          <p:cNvSpPr>
            <a:spLocks noChangeArrowheads="1"/>
          </p:cNvSpPr>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7111" name="Rectangle 7">
            <a:extLst>
              <a:ext uri="{FF2B5EF4-FFF2-40B4-BE49-F238E27FC236}">
                <a16:creationId xmlns:a16="http://schemas.microsoft.com/office/drawing/2014/main" id="{C460BD4F-CAE0-4B60-9C6E-12462B21DAE8}"/>
              </a:ext>
            </a:extLst>
          </p:cNvPr>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7112" name="Rectangle 8">
            <a:extLst>
              <a:ext uri="{FF2B5EF4-FFF2-40B4-BE49-F238E27FC236}">
                <a16:creationId xmlns:a16="http://schemas.microsoft.com/office/drawing/2014/main" id="{9B0C17EF-B63D-4867-A841-4C0C21C2312D}"/>
              </a:ext>
            </a:extLst>
          </p:cNvPr>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endParaRPr lang="en-US" altLang="en-US"/>
          </a:p>
        </p:txBody>
      </p:sp>
      <p:sp>
        <p:nvSpPr>
          <p:cNvPr id="47113" name="Rectangle 9">
            <a:extLst>
              <a:ext uri="{FF2B5EF4-FFF2-40B4-BE49-F238E27FC236}">
                <a16:creationId xmlns:a16="http://schemas.microsoft.com/office/drawing/2014/main" id="{C734763E-2C4B-4F3A-B321-845A030B2616}"/>
              </a:ext>
            </a:extLst>
          </p:cNvPr>
          <p:cNvSpPr>
            <a:spLocks noGrp="1" noRot="1" noChangeAspect="1" noChangeArrowheads="1" noTextEdit="1"/>
          </p:cNvSpPr>
          <p:nvPr>
            <p:ph type="sldImg"/>
          </p:nvPr>
        </p:nvSpPr>
        <p:spPr>
          <a:xfrm>
            <a:off x="1266825" y="727075"/>
            <a:ext cx="4781550" cy="3586163"/>
          </a:xfrm>
          <a:ln cap="flat"/>
        </p:spPr>
      </p:sp>
      <p:sp>
        <p:nvSpPr>
          <p:cNvPr id="47114" name="Rectangle 10">
            <a:extLst>
              <a:ext uri="{FF2B5EF4-FFF2-40B4-BE49-F238E27FC236}">
                <a16:creationId xmlns:a16="http://schemas.microsoft.com/office/drawing/2014/main" id="{028FD47E-BC1D-482A-8870-CC47FBCDCF01}"/>
              </a:ext>
            </a:extLst>
          </p:cNvPr>
          <p:cNvSpPr>
            <a:spLocks noGrp="1" noChangeArrowheads="1"/>
          </p:cNvSpPr>
          <p:nvPr>
            <p:ph type="body" idx="1"/>
          </p:nvPr>
        </p:nvSpPr>
        <p:spPr>
          <a:xfrm>
            <a:off x="976313" y="7200900"/>
            <a:ext cx="5362575"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9000"/>
              </a:lnSpc>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2A7EEB8-2C34-4B1A-9DA8-BE1301B37F87}"/>
              </a:ext>
            </a:extLst>
          </p:cNvPr>
          <p:cNvGrpSpPr>
            <a:grpSpLocks/>
          </p:cNvGrpSpPr>
          <p:nvPr/>
        </p:nvGrpSpPr>
        <p:grpSpPr bwMode="auto">
          <a:xfrm>
            <a:off x="-9525" y="-20638"/>
            <a:ext cx="9153525" cy="6878638"/>
            <a:chOff x="-6" y="-13"/>
            <a:chExt cx="5766" cy="4333"/>
          </a:xfrm>
        </p:grpSpPr>
        <p:sp>
          <p:nvSpPr>
            <p:cNvPr id="5" name="Rectangle 3">
              <a:extLst>
                <a:ext uri="{FF2B5EF4-FFF2-40B4-BE49-F238E27FC236}">
                  <a16:creationId xmlns:a16="http://schemas.microsoft.com/office/drawing/2014/main" id="{ED099E87-8395-47CE-9D6F-18D1D4B327D6}"/>
                </a:ext>
              </a:extLst>
            </p:cNvPr>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eaLnBrk="1" hangingPunct="1">
                <a:defRPr/>
              </a:pPr>
              <a:endParaRPr lang="en-US"/>
            </a:p>
          </p:txBody>
        </p:sp>
        <p:sp>
          <p:nvSpPr>
            <p:cNvPr id="6" name="Freeform 4">
              <a:extLst>
                <a:ext uri="{FF2B5EF4-FFF2-40B4-BE49-F238E27FC236}">
                  <a16:creationId xmlns:a16="http://schemas.microsoft.com/office/drawing/2014/main" id="{0F249C06-48B8-4234-A05C-2B832DBFEC48}"/>
                </a:ext>
              </a:extLst>
            </p:cNvPr>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n-US"/>
            </a:p>
          </p:txBody>
        </p:sp>
        <p:sp>
          <p:nvSpPr>
            <p:cNvPr id="7" name="Freeform 5">
              <a:extLst>
                <a:ext uri="{FF2B5EF4-FFF2-40B4-BE49-F238E27FC236}">
                  <a16:creationId xmlns:a16="http://schemas.microsoft.com/office/drawing/2014/main" id="{6D9EAA1D-33EF-4B2B-9F25-00D3CCCC7FCB}"/>
                </a:ext>
              </a:extLst>
            </p:cNvPr>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8" name="Freeform 6">
              <a:extLst>
                <a:ext uri="{FF2B5EF4-FFF2-40B4-BE49-F238E27FC236}">
                  <a16:creationId xmlns:a16="http://schemas.microsoft.com/office/drawing/2014/main" id="{DFD9D519-2B94-44D2-956E-E3B50FDE26FE}"/>
                </a:ext>
              </a:extLst>
            </p:cNvPr>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9" name="Freeform 7">
              <a:extLst>
                <a:ext uri="{FF2B5EF4-FFF2-40B4-BE49-F238E27FC236}">
                  <a16:creationId xmlns:a16="http://schemas.microsoft.com/office/drawing/2014/main" id="{DF381DA8-8460-4715-90FF-E30DDA846FC7}"/>
                </a:ext>
              </a:extLst>
            </p:cNvPr>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 name="Freeform 8">
              <a:extLst>
                <a:ext uri="{FF2B5EF4-FFF2-40B4-BE49-F238E27FC236}">
                  <a16:creationId xmlns:a16="http://schemas.microsoft.com/office/drawing/2014/main" id="{1D23C340-1467-4F0A-92D8-1A79410158ED}"/>
                </a:ext>
              </a:extLst>
            </p:cNvPr>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1" name="Freeform 9">
              <a:extLst>
                <a:ext uri="{FF2B5EF4-FFF2-40B4-BE49-F238E27FC236}">
                  <a16:creationId xmlns:a16="http://schemas.microsoft.com/office/drawing/2014/main" id="{54DE667A-EA56-4EBC-84CF-0C4A65B16244}"/>
                </a:ext>
              </a:extLst>
            </p:cNvPr>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2" name="Freeform 10">
              <a:extLst>
                <a:ext uri="{FF2B5EF4-FFF2-40B4-BE49-F238E27FC236}">
                  <a16:creationId xmlns:a16="http://schemas.microsoft.com/office/drawing/2014/main" id="{ED11F732-B325-4D63-976B-D74475D3E0ED}"/>
                </a:ext>
              </a:extLst>
            </p:cNvPr>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3" name="Freeform 11">
              <a:extLst>
                <a:ext uri="{FF2B5EF4-FFF2-40B4-BE49-F238E27FC236}">
                  <a16:creationId xmlns:a16="http://schemas.microsoft.com/office/drawing/2014/main" id="{70C02212-3948-4194-A9DC-FE819765C071}"/>
                </a:ext>
              </a:extLst>
            </p:cNvPr>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grpSp>
      <p:sp>
        <p:nvSpPr>
          <p:cNvPr id="4108" name="Rectangle 1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4" name="Rectangle 14">
            <a:extLst>
              <a:ext uri="{FF2B5EF4-FFF2-40B4-BE49-F238E27FC236}">
                <a16:creationId xmlns:a16="http://schemas.microsoft.com/office/drawing/2014/main" id="{56FAED79-EA89-44ED-B401-16E14798A36D}"/>
              </a:ext>
            </a:extLst>
          </p:cNvPr>
          <p:cNvSpPr>
            <a:spLocks noGrp="1" noChangeArrowheads="1"/>
          </p:cNvSpPr>
          <p:nvPr>
            <p:ph type="dt" sz="quarter" idx="10"/>
          </p:nvPr>
        </p:nvSpPr>
        <p:spPr>
          <a:xfrm>
            <a:off x="685800" y="6248400"/>
            <a:ext cx="1905000" cy="457200"/>
          </a:xfrm>
        </p:spPr>
        <p:txBody>
          <a:bodyPr/>
          <a:lstStyle>
            <a:lvl1pPr>
              <a:defRPr/>
            </a:lvl1pPr>
          </a:lstStyle>
          <a:p>
            <a:pPr>
              <a:defRPr/>
            </a:pPr>
            <a:r>
              <a:rPr lang="en-US"/>
              <a:t>11/12/2020</a:t>
            </a:r>
          </a:p>
        </p:txBody>
      </p:sp>
      <p:sp>
        <p:nvSpPr>
          <p:cNvPr id="15" name="Rectangle 15">
            <a:extLst>
              <a:ext uri="{FF2B5EF4-FFF2-40B4-BE49-F238E27FC236}">
                <a16:creationId xmlns:a16="http://schemas.microsoft.com/office/drawing/2014/main" id="{BAF0895F-9A46-4C8B-B3E4-1C803EC83B4B}"/>
              </a:ext>
            </a:extLst>
          </p:cNvPr>
          <p:cNvSpPr>
            <a:spLocks noGrp="1" noChangeArrowheads="1"/>
          </p:cNvSpPr>
          <p:nvPr>
            <p:ph type="ftr" sz="quarter" idx="11"/>
          </p:nvPr>
        </p:nvSpPr>
        <p:spPr>
          <a:xfrm>
            <a:off x="3124200" y="6248400"/>
            <a:ext cx="2895600" cy="457200"/>
          </a:xfrm>
        </p:spPr>
        <p:txBody>
          <a:bodyPr/>
          <a:lstStyle>
            <a:lvl1pPr>
              <a:defRPr/>
            </a:lvl1pPr>
          </a:lstStyle>
          <a:p>
            <a:pPr>
              <a:defRPr/>
            </a:pPr>
            <a:r>
              <a:rPr lang="en-US"/>
              <a:t>CSE 410J and CSE 522</a:t>
            </a:r>
          </a:p>
        </p:txBody>
      </p:sp>
      <p:sp>
        <p:nvSpPr>
          <p:cNvPr id="16" name="Rectangle 16">
            <a:extLst>
              <a:ext uri="{FF2B5EF4-FFF2-40B4-BE49-F238E27FC236}">
                <a16:creationId xmlns:a16="http://schemas.microsoft.com/office/drawing/2014/main" id="{1F9038B2-E6C8-4F5D-B752-FF1C32E087E7}"/>
              </a:ext>
            </a:extLst>
          </p:cNvPr>
          <p:cNvSpPr>
            <a:spLocks noGrp="1" noChangeArrowheads="1"/>
          </p:cNvSpPr>
          <p:nvPr>
            <p:ph type="sldNum" sz="quarter" idx="12"/>
          </p:nvPr>
        </p:nvSpPr>
        <p:spPr>
          <a:xfrm>
            <a:off x="6553200" y="6248400"/>
            <a:ext cx="1905000" cy="457200"/>
          </a:xfrm>
        </p:spPr>
        <p:txBody>
          <a:bodyPr/>
          <a:lstStyle>
            <a:lvl1pPr>
              <a:defRPr>
                <a:latin typeface="Times New Roman" panose="02020603050405020304" pitchFamily="18" charset="0"/>
              </a:defRPr>
            </a:lvl1pPr>
          </a:lstStyle>
          <a:p>
            <a:pPr>
              <a:defRPr/>
            </a:pPr>
            <a:fld id="{5D4D6418-E808-4A45-B33D-E3C3401E958D}" type="slidenum">
              <a:rPr lang="en-US" altLang="en-US"/>
              <a:pPr>
                <a:defRPr/>
              </a:pPr>
              <a:t>‹#›</a:t>
            </a:fld>
            <a:endParaRPr lang="en-US" altLang="en-US"/>
          </a:p>
        </p:txBody>
      </p:sp>
    </p:spTree>
    <p:extLst>
      <p:ext uri="{BB962C8B-B14F-4D97-AF65-F5344CB8AC3E}">
        <p14:creationId xmlns:p14="http://schemas.microsoft.com/office/powerpoint/2010/main" val="38426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a16="http://schemas.microsoft.com/office/drawing/2014/main" id="{0585C337-1802-4ED5-86B0-7A320C5187E8}"/>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5" name="Rectangle 15">
            <a:extLst>
              <a:ext uri="{FF2B5EF4-FFF2-40B4-BE49-F238E27FC236}">
                <a16:creationId xmlns:a16="http://schemas.microsoft.com/office/drawing/2014/main" id="{80974D87-8B99-4D42-BB6F-A591A505B21C}"/>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6" name="Rectangle 16">
            <a:extLst>
              <a:ext uri="{FF2B5EF4-FFF2-40B4-BE49-F238E27FC236}">
                <a16:creationId xmlns:a16="http://schemas.microsoft.com/office/drawing/2014/main" id="{473F7B27-2CD9-49B7-A7BC-E6A5E5FFDB7F}"/>
              </a:ext>
            </a:extLst>
          </p:cNvPr>
          <p:cNvSpPr>
            <a:spLocks noGrp="1" noChangeArrowheads="1"/>
          </p:cNvSpPr>
          <p:nvPr>
            <p:ph type="sldNum" sz="quarter" idx="12"/>
          </p:nvPr>
        </p:nvSpPr>
        <p:spPr>
          <a:ln/>
        </p:spPr>
        <p:txBody>
          <a:bodyPr/>
          <a:lstStyle>
            <a:lvl1pPr>
              <a:defRPr/>
            </a:lvl1pPr>
          </a:lstStyle>
          <a:p>
            <a:pPr>
              <a:defRPr/>
            </a:pPr>
            <a:fld id="{05E2E1FE-540F-4967-983D-E291BB9BD88B}" type="slidenum">
              <a:rPr lang="en-US" altLang="en-US"/>
              <a:pPr>
                <a:defRPr/>
              </a:pPr>
              <a:t>‹#›</a:t>
            </a:fld>
            <a:endParaRPr lang="en-US" altLang="en-US"/>
          </a:p>
        </p:txBody>
      </p:sp>
    </p:spTree>
    <p:extLst>
      <p:ext uri="{BB962C8B-B14F-4D97-AF65-F5344CB8AC3E}">
        <p14:creationId xmlns:p14="http://schemas.microsoft.com/office/powerpoint/2010/main" val="112318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a16="http://schemas.microsoft.com/office/drawing/2014/main" id="{EAF7EF52-4FB8-4CD6-825E-900E6C897839}"/>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5" name="Rectangle 15">
            <a:extLst>
              <a:ext uri="{FF2B5EF4-FFF2-40B4-BE49-F238E27FC236}">
                <a16:creationId xmlns:a16="http://schemas.microsoft.com/office/drawing/2014/main" id="{E121B8B7-077D-44BA-B1C1-080C91C5DA88}"/>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6" name="Rectangle 16">
            <a:extLst>
              <a:ext uri="{FF2B5EF4-FFF2-40B4-BE49-F238E27FC236}">
                <a16:creationId xmlns:a16="http://schemas.microsoft.com/office/drawing/2014/main" id="{64DF892D-2023-462E-8EB9-92C31ECBF380}"/>
              </a:ext>
            </a:extLst>
          </p:cNvPr>
          <p:cNvSpPr>
            <a:spLocks noGrp="1" noChangeArrowheads="1"/>
          </p:cNvSpPr>
          <p:nvPr>
            <p:ph type="sldNum" sz="quarter" idx="12"/>
          </p:nvPr>
        </p:nvSpPr>
        <p:spPr>
          <a:ln/>
        </p:spPr>
        <p:txBody>
          <a:bodyPr/>
          <a:lstStyle>
            <a:lvl1pPr>
              <a:defRPr/>
            </a:lvl1pPr>
          </a:lstStyle>
          <a:p>
            <a:pPr>
              <a:defRPr/>
            </a:pPr>
            <a:fld id="{F33A55FF-554B-4292-8D39-0DFCA1D03922}" type="slidenum">
              <a:rPr lang="en-US" altLang="en-US"/>
              <a:pPr>
                <a:defRPr/>
              </a:pPr>
              <a:t>‹#›</a:t>
            </a:fld>
            <a:endParaRPr lang="en-US" altLang="en-US"/>
          </a:p>
        </p:txBody>
      </p:sp>
    </p:spTree>
    <p:extLst>
      <p:ext uri="{BB962C8B-B14F-4D97-AF65-F5344CB8AC3E}">
        <p14:creationId xmlns:p14="http://schemas.microsoft.com/office/powerpoint/2010/main" val="205744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a16="http://schemas.microsoft.com/office/drawing/2014/main" id="{8666370E-ABF2-440E-A470-73FA10C30633}"/>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5" name="Rectangle 15">
            <a:extLst>
              <a:ext uri="{FF2B5EF4-FFF2-40B4-BE49-F238E27FC236}">
                <a16:creationId xmlns:a16="http://schemas.microsoft.com/office/drawing/2014/main" id="{7C541FCB-0D92-4B8A-89F1-FAE6B22E573C}"/>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6" name="Rectangle 16">
            <a:extLst>
              <a:ext uri="{FF2B5EF4-FFF2-40B4-BE49-F238E27FC236}">
                <a16:creationId xmlns:a16="http://schemas.microsoft.com/office/drawing/2014/main" id="{931EABBC-4567-45BB-8619-CE4AE069CDAB}"/>
              </a:ext>
            </a:extLst>
          </p:cNvPr>
          <p:cNvSpPr>
            <a:spLocks noGrp="1" noChangeArrowheads="1"/>
          </p:cNvSpPr>
          <p:nvPr>
            <p:ph type="sldNum" sz="quarter" idx="12"/>
          </p:nvPr>
        </p:nvSpPr>
        <p:spPr>
          <a:ln/>
        </p:spPr>
        <p:txBody>
          <a:bodyPr/>
          <a:lstStyle>
            <a:lvl1pPr>
              <a:defRPr/>
            </a:lvl1pPr>
          </a:lstStyle>
          <a:p>
            <a:pPr>
              <a:defRPr/>
            </a:pPr>
            <a:fld id="{2199F156-9612-43DC-A8C2-B2D91928E278}" type="slidenum">
              <a:rPr lang="en-US" altLang="en-US"/>
              <a:pPr>
                <a:defRPr/>
              </a:pPr>
              <a:t>‹#›</a:t>
            </a:fld>
            <a:endParaRPr lang="en-US" altLang="en-US"/>
          </a:p>
        </p:txBody>
      </p:sp>
    </p:spTree>
    <p:extLst>
      <p:ext uri="{BB962C8B-B14F-4D97-AF65-F5344CB8AC3E}">
        <p14:creationId xmlns:p14="http://schemas.microsoft.com/office/powerpoint/2010/main" val="19531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a:extLst>
              <a:ext uri="{FF2B5EF4-FFF2-40B4-BE49-F238E27FC236}">
                <a16:creationId xmlns:a16="http://schemas.microsoft.com/office/drawing/2014/main" id="{DAF9CEBB-502C-48F4-8C4F-973AD0A5CA46}"/>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5" name="Rectangle 15">
            <a:extLst>
              <a:ext uri="{FF2B5EF4-FFF2-40B4-BE49-F238E27FC236}">
                <a16:creationId xmlns:a16="http://schemas.microsoft.com/office/drawing/2014/main" id="{1A88C4F0-2221-4834-9C9D-67FA5B14CE38}"/>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6" name="Rectangle 16">
            <a:extLst>
              <a:ext uri="{FF2B5EF4-FFF2-40B4-BE49-F238E27FC236}">
                <a16:creationId xmlns:a16="http://schemas.microsoft.com/office/drawing/2014/main" id="{2D251C6A-B0AD-4817-B0E1-979B6DD7BB31}"/>
              </a:ext>
            </a:extLst>
          </p:cNvPr>
          <p:cNvSpPr>
            <a:spLocks noGrp="1" noChangeArrowheads="1"/>
          </p:cNvSpPr>
          <p:nvPr>
            <p:ph type="sldNum" sz="quarter" idx="12"/>
          </p:nvPr>
        </p:nvSpPr>
        <p:spPr>
          <a:ln/>
        </p:spPr>
        <p:txBody>
          <a:bodyPr/>
          <a:lstStyle>
            <a:lvl1pPr>
              <a:defRPr/>
            </a:lvl1pPr>
          </a:lstStyle>
          <a:p>
            <a:pPr>
              <a:defRPr/>
            </a:pPr>
            <a:fld id="{9DCEE52D-3AB2-4B42-9D0B-94D2F5E71343}" type="slidenum">
              <a:rPr lang="en-US" altLang="en-US"/>
              <a:pPr>
                <a:defRPr/>
              </a:pPr>
              <a:t>‹#›</a:t>
            </a:fld>
            <a:endParaRPr lang="en-US" altLang="en-US"/>
          </a:p>
        </p:txBody>
      </p:sp>
    </p:spTree>
    <p:extLst>
      <p:ext uri="{BB962C8B-B14F-4D97-AF65-F5344CB8AC3E}">
        <p14:creationId xmlns:p14="http://schemas.microsoft.com/office/powerpoint/2010/main" val="368748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a:extLst>
              <a:ext uri="{FF2B5EF4-FFF2-40B4-BE49-F238E27FC236}">
                <a16:creationId xmlns:a16="http://schemas.microsoft.com/office/drawing/2014/main" id="{177FB544-6375-4FEA-90AF-D296A261C35B}"/>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6" name="Rectangle 15">
            <a:extLst>
              <a:ext uri="{FF2B5EF4-FFF2-40B4-BE49-F238E27FC236}">
                <a16:creationId xmlns:a16="http://schemas.microsoft.com/office/drawing/2014/main" id="{728885C0-5D01-4D8B-AECC-052C869C1586}"/>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7" name="Rectangle 16">
            <a:extLst>
              <a:ext uri="{FF2B5EF4-FFF2-40B4-BE49-F238E27FC236}">
                <a16:creationId xmlns:a16="http://schemas.microsoft.com/office/drawing/2014/main" id="{EE38180A-6233-44CF-A99D-D19146E11AA4}"/>
              </a:ext>
            </a:extLst>
          </p:cNvPr>
          <p:cNvSpPr>
            <a:spLocks noGrp="1" noChangeArrowheads="1"/>
          </p:cNvSpPr>
          <p:nvPr>
            <p:ph type="sldNum" sz="quarter" idx="12"/>
          </p:nvPr>
        </p:nvSpPr>
        <p:spPr>
          <a:ln/>
        </p:spPr>
        <p:txBody>
          <a:bodyPr/>
          <a:lstStyle>
            <a:lvl1pPr>
              <a:defRPr/>
            </a:lvl1pPr>
          </a:lstStyle>
          <a:p>
            <a:pPr>
              <a:defRPr/>
            </a:pPr>
            <a:fld id="{B7617C0F-1BD4-4436-B25E-37CEFD40B11C}" type="slidenum">
              <a:rPr lang="en-US" altLang="en-US"/>
              <a:pPr>
                <a:defRPr/>
              </a:pPr>
              <a:t>‹#›</a:t>
            </a:fld>
            <a:endParaRPr lang="en-US" altLang="en-US"/>
          </a:p>
        </p:txBody>
      </p:sp>
    </p:spTree>
    <p:extLst>
      <p:ext uri="{BB962C8B-B14F-4D97-AF65-F5344CB8AC3E}">
        <p14:creationId xmlns:p14="http://schemas.microsoft.com/office/powerpoint/2010/main" val="110300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a:extLst>
              <a:ext uri="{FF2B5EF4-FFF2-40B4-BE49-F238E27FC236}">
                <a16:creationId xmlns:a16="http://schemas.microsoft.com/office/drawing/2014/main" id="{9F092428-1633-4914-B4ED-5EF84206E507}"/>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8" name="Rectangle 15">
            <a:extLst>
              <a:ext uri="{FF2B5EF4-FFF2-40B4-BE49-F238E27FC236}">
                <a16:creationId xmlns:a16="http://schemas.microsoft.com/office/drawing/2014/main" id="{8D3A0C4C-106C-42D4-976A-D751EB074D82}"/>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9" name="Rectangle 16">
            <a:extLst>
              <a:ext uri="{FF2B5EF4-FFF2-40B4-BE49-F238E27FC236}">
                <a16:creationId xmlns:a16="http://schemas.microsoft.com/office/drawing/2014/main" id="{A7CB7AF7-37B9-41AB-9A0D-4AC5A5CD88F3}"/>
              </a:ext>
            </a:extLst>
          </p:cNvPr>
          <p:cNvSpPr>
            <a:spLocks noGrp="1" noChangeArrowheads="1"/>
          </p:cNvSpPr>
          <p:nvPr>
            <p:ph type="sldNum" sz="quarter" idx="12"/>
          </p:nvPr>
        </p:nvSpPr>
        <p:spPr>
          <a:ln/>
        </p:spPr>
        <p:txBody>
          <a:bodyPr/>
          <a:lstStyle>
            <a:lvl1pPr>
              <a:defRPr/>
            </a:lvl1pPr>
          </a:lstStyle>
          <a:p>
            <a:pPr>
              <a:defRPr/>
            </a:pPr>
            <a:fld id="{91789E3D-D2ED-4A42-A6CC-4E81C02B68DD}" type="slidenum">
              <a:rPr lang="en-US" altLang="en-US"/>
              <a:pPr>
                <a:defRPr/>
              </a:pPr>
              <a:t>‹#›</a:t>
            </a:fld>
            <a:endParaRPr lang="en-US" altLang="en-US"/>
          </a:p>
        </p:txBody>
      </p:sp>
    </p:spTree>
    <p:extLst>
      <p:ext uri="{BB962C8B-B14F-4D97-AF65-F5344CB8AC3E}">
        <p14:creationId xmlns:p14="http://schemas.microsoft.com/office/powerpoint/2010/main" val="32947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a:extLst>
              <a:ext uri="{FF2B5EF4-FFF2-40B4-BE49-F238E27FC236}">
                <a16:creationId xmlns:a16="http://schemas.microsoft.com/office/drawing/2014/main" id="{94CCDC39-7153-4020-83DD-63A158F7886D}"/>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4" name="Rectangle 15">
            <a:extLst>
              <a:ext uri="{FF2B5EF4-FFF2-40B4-BE49-F238E27FC236}">
                <a16:creationId xmlns:a16="http://schemas.microsoft.com/office/drawing/2014/main" id="{973CA4EA-3AAD-4E32-9EA9-5385A5550925}"/>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5" name="Rectangle 16">
            <a:extLst>
              <a:ext uri="{FF2B5EF4-FFF2-40B4-BE49-F238E27FC236}">
                <a16:creationId xmlns:a16="http://schemas.microsoft.com/office/drawing/2014/main" id="{120323F4-1786-498D-A9E1-33C346F4FA08}"/>
              </a:ext>
            </a:extLst>
          </p:cNvPr>
          <p:cNvSpPr>
            <a:spLocks noGrp="1" noChangeArrowheads="1"/>
          </p:cNvSpPr>
          <p:nvPr>
            <p:ph type="sldNum" sz="quarter" idx="12"/>
          </p:nvPr>
        </p:nvSpPr>
        <p:spPr>
          <a:ln/>
        </p:spPr>
        <p:txBody>
          <a:bodyPr/>
          <a:lstStyle>
            <a:lvl1pPr>
              <a:defRPr/>
            </a:lvl1pPr>
          </a:lstStyle>
          <a:p>
            <a:pPr>
              <a:defRPr/>
            </a:pPr>
            <a:fld id="{2BDC7932-7A54-42BC-9DF0-E32EF376545F}" type="slidenum">
              <a:rPr lang="en-US" altLang="en-US"/>
              <a:pPr>
                <a:defRPr/>
              </a:pPr>
              <a:t>‹#›</a:t>
            </a:fld>
            <a:endParaRPr lang="en-US" altLang="en-US"/>
          </a:p>
        </p:txBody>
      </p:sp>
    </p:spTree>
    <p:extLst>
      <p:ext uri="{BB962C8B-B14F-4D97-AF65-F5344CB8AC3E}">
        <p14:creationId xmlns:p14="http://schemas.microsoft.com/office/powerpoint/2010/main" val="1865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C66389F8-90D0-467E-A41B-B9D8BA048FB7}"/>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3" name="Rectangle 15">
            <a:extLst>
              <a:ext uri="{FF2B5EF4-FFF2-40B4-BE49-F238E27FC236}">
                <a16:creationId xmlns:a16="http://schemas.microsoft.com/office/drawing/2014/main" id="{62FF4D32-1770-49AA-A34C-653306648F4D}"/>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4" name="Rectangle 16">
            <a:extLst>
              <a:ext uri="{FF2B5EF4-FFF2-40B4-BE49-F238E27FC236}">
                <a16:creationId xmlns:a16="http://schemas.microsoft.com/office/drawing/2014/main" id="{4088822B-A9B1-4F13-B88B-DDA01639D76D}"/>
              </a:ext>
            </a:extLst>
          </p:cNvPr>
          <p:cNvSpPr>
            <a:spLocks noGrp="1" noChangeArrowheads="1"/>
          </p:cNvSpPr>
          <p:nvPr>
            <p:ph type="sldNum" sz="quarter" idx="12"/>
          </p:nvPr>
        </p:nvSpPr>
        <p:spPr>
          <a:ln/>
        </p:spPr>
        <p:txBody>
          <a:bodyPr/>
          <a:lstStyle>
            <a:lvl1pPr>
              <a:defRPr/>
            </a:lvl1pPr>
          </a:lstStyle>
          <a:p>
            <a:pPr>
              <a:defRPr/>
            </a:pPr>
            <a:fld id="{468956A8-2D08-4F81-B04F-98F3639EB40D}" type="slidenum">
              <a:rPr lang="en-US" altLang="en-US"/>
              <a:pPr>
                <a:defRPr/>
              </a:pPr>
              <a:t>‹#›</a:t>
            </a:fld>
            <a:endParaRPr lang="en-US" altLang="en-US"/>
          </a:p>
        </p:txBody>
      </p:sp>
    </p:spTree>
    <p:extLst>
      <p:ext uri="{BB962C8B-B14F-4D97-AF65-F5344CB8AC3E}">
        <p14:creationId xmlns:p14="http://schemas.microsoft.com/office/powerpoint/2010/main" val="267080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a16="http://schemas.microsoft.com/office/drawing/2014/main" id="{60AC84E1-2532-4FE6-B10E-FA1F2BA23E52}"/>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6" name="Rectangle 15">
            <a:extLst>
              <a:ext uri="{FF2B5EF4-FFF2-40B4-BE49-F238E27FC236}">
                <a16:creationId xmlns:a16="http://schemas.microsoft.com/office/drawing/2014/main" id="{8B7153BA-85F1-44D6-ADCC-E3E784F0D38D}"/>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7" name="Rectangle 16">
            <a:extLst>
              <a:ext uri="{FF2B5EF4-FFF2-40B4-BE49-F238E27FC236}">
                <a16:creationId xmlns:a16="http://schemas.microsoft.com/office/drawing/2014/main" id="{AF3D4208-555D-408B-845B-2C6029F88038}"/>
              </a:ext>
            </a:extLst>
          </p:cNvPr>
          <p:cNvSpPr>
            <a:spLocks noGrp="1" noChangeArrowheads="1"/>
          </p:cNvSpPr>
          <p:nvPr>
            <p:ph type="sldNum" sz="quarter" idx="12"/>
          </p:nvPr>
        </p:nvSpPr>
        <p:spPr>
          <a:ln/>
        </p:spPr>
        <p:txBody>
          <a:bodyPr/>
          <a:lstStyle>
            <a:lvl1pPr>
              <a:defRPr/>
            </a:lvl1pPr>
          </a:lstStyle>
          <a:p>
            <a:pPr>
              <a:defRPr/>
            </a:pPr>
            <a:fld id="{A098A452-9BE3-4BB2-A367-FCB0667573C6}" type="slidenum">
              <a:rPr lang="en-US" altLang="en-US"/>
              <a:pPr>
                <a:defRPr/>
              </a:pPr>
              <a:t>‹#›</a:t>
            </a:fld>
            <a:endParaRPr lang="en-US" altLang="en-US"/>
          </a:p>
        </p:txBody>
      </p:sp>
    </p:spTree>
    <p:extLst>
      <p:ext uri="{BB962C8B-B14F-4D97-AF65-F5344CB8AC3E}">
        <p14:creationId xmlns:p14="http://schemas.microsoft.com/office/powerpoint/2010/main" val="262824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a16="http://schemas.microsoft.com/office/drawing/2014/main" id="{5714533D-15D0-4C82-A12E-1849DD88515B}"/>
              </a:ext>
            </a:extLst>
          </p:cNvPr>
          <p:cNvSpPr>
            <a:spLocks noGrp="1" noChangeArrowheads="1"/>
          </p:cNvSpPr>
          <p:nvPr>
            <p:ph type="dt" sz="half" idx="10"/>
          </p:nvPr>
        </p:nvSpPr>
        <p:spPr>
          <a:ln/>
        </p:spPr>
        <p:txBody>
          <a:bodyPr/>
          <a:lstStyle>
            <a:lvl1pPr>
              <a:defRPr/>
            </a:lvl1pPr>
          </a:lstStyle>
          <a:p>
            <a:pPr>
              <a:defRPr/>
            </a:pPr>
            <a:r>
              <a:rPr lang="en-US"/>
              <a:t>11/12/2020</a:t>
            </a:r>
          </a:p>
        </p:txBody>
      </p:sp>
      <p:sp>
        <p:nvSpPr>
          <p:cNvPr id="6" name="Rectangle 15">
            <a:extLst>
              <a:ext uri="{FF2B5EF4-FFF2-40B4-BE49-F238E27FC236}">
                <a16:creationId xmlns:a16="http://schemas.microsoft.com/office/drawing/2014/main" id="{63E604ED-F9F9-458F-A825-FCC71889E2F7}"/>
              </a:ext>
            </a:extLst>
          </p:cNvPr>
          <p:cNvSpPr>
            <a:spLocks noGrp="1" noChangeArrowheads="1"/>
          </p:cNvSpPr>
          <p:nvPr>
            <p:ph type="ftr" sz="quarter" idx="11"/>
          </p:nvPr>
        </p:nvSpPr>
        <p:spPr>
          <a:ln/>
        </p:spPr>
        <p:txBody>
          <a:bodyPr/>
          <a:lstStyle>
            <a:lvl1pPr>
              <a:defRPr/>
            </a:lvl1pPr>
          </a:lstStyle>
          <a:p>
            <a:pPr>
              <a:defRPr/>
            </a:pPr>
            <a:r>
              <a:rPr lang="en-US"/>
              <a:t>CSE 410J and CSE 522</a:t>
            </a:r>
          </a:p>
        </p:txBody>
      </p:sp>
      <p:sp>
        <p:nvSpPr>
          <p:cNvPr id="7" name="Rectangle 16">
            <a:extLst>
              <a:ext uri="{FF2B5EF4-FFF2-40B4-BE49-F238E27FC236}">
                <a16:creationId xmlns:a16="http://schemas.microsoft.com/office/drawing/2014/main" id="{B26EFDF5-4DCC-4749-AA15-A72B742528B7}"/>
              </a:ext>
            </a:extLst>
          </p:cNvPr>
          <p:cNvSpPr>
            <a:spLocks noGrp="1" noChangeArrowheads="1"/>
          </p:cNvSpPr>
          <p:nvPr>
            <p:ph type="sldNum" sz="quarter" idx="12"/>
          </p:nvPr>
        </p:nvSpPr>
        <p:spPr>
          <a:ln/>
        </p:spPr>
        <p:txBody>
          <a:bodyPr/>
          <a:lstStyle>
            <a:lvl1pPr>
              <a:defRPr/>
            </a:lvl1pPr>
          </a:lstStyle>
          <a:p>
            <a:pPr>
              <a:defRPr/>
            </a:pPr>
            <a:fld id="{D18A855B-EA8F-4E03-A502-3CF50A0477CE}" type="slidenum">
              <a:rPr lang="en-US" altLang="en-US"/>
              <a:pPr>
                <a:defRPr/>
              </a:pPr>
              <a:t>‹#›</a:t>
            </a:fld>
            <a:endParaRPr lang="en-US" altLang="en-US"/>
          </a:p>
        </p:txBody>
      </p:sp>
    </p:spTree>
    <p:extLst>
      <p:ext uri="{BB962C8B-B14F-4D97-AF65-F5344CB8AC3E}">
        <p14:creationId xmlns:p14="http://schemas.microsoft.com/office/powerpoint/2010/main" val="404153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1801172-DC19-4923-ADF8-FEC24792237F}"/>
              </a:ext>
            </a:extLst>
          </p:cNvPr>
          <p:cNvGrpSpPr>
            <a:grpSpLocks/>
          </p:cNvGrpSpPr>
          <p:nvPr/>
        </p:nvGrpSpPr>
        <p:grpSpPr bwMode="auto">
          <a:xfrm>
            <a:off x="0" y="685800"/>
            <a:ext cx="9153525" cy="6878638"/>
            <a:chOff x="-6" y="-13"/>
            <a:chExt cx="5766" cy="4333"/>
          </a:xfrm>
        </p:grpSpPr>
        <p:sp>
          <p:nvSpPr>
            <p:cNvPr id="3075" name="Rectangle 3">
              <a:extLst>
                <a:ext uri="{FF2B5EF4-FFF2-40B4-BE49-F238E27FC236}">
                  <a16:creationId xmlns:a16="http://schemas.microsoft.com/office/drawing/2014/main" id="{2A1977B1-A9D8-4077-8EB2-1FF1373C174B}"/>
                </a:ext>
              </a:extLst>
            </p:cNvPr>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eaLnBrk="1" hangingPunct="1">
                <a:defRPr/>
              </a:pPr>
              <a:endParaRPr lang="en-US"/>
            </a:p>
          </p:txBody>
        </p:sp>
        <p:sp>
          <p:nvSpPr>
            <p:cNvPr id="1033" name="Freeform 4">
              <a:extLst>
                <a:ext uri="{FF2B5EF4-FFF2-40B4-BE49-F238E27FC236}">
                  <a16:creationId xmlns:a16="http://schemas.microsoft.com/office/drawing/2014/main" id="{A69F5852-09B2-4A9C-B821-BA33B40FA834}"/>
                </a:ext>
              </a:extLst>
            </p:cNvPr>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n-US"/>
            </a:p>
          </p:txBody>
        </p:sp>
        <p:sp>
          <p:nvSpPr>
            <p:cNvPr id="1034" name="Freeform 5">
              <a:extLst>
                <a:ext uri="{FF2B5EF4-FFF2-40B4-BE49-F238E27FC236}">
                  <a16:creationId xmlns:a16="http://schemas.microsoft.com/office/drawing/2014/main" id="{C42515BB-92F1-417B-B430-5F5F380BB727}"/>
                </a:ext>
              </a:extLst>
            </p:cNvPr>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35" name="Freeform 6">
              <a:extLst>
                <a:ext uri="{FF2B5EF4-FFF2-40B4-BE49-F238E27FC236}">
                  <a16:creationId xmlns:a16="http://schemas.microsoft.com/office/drawing/2014/main" id="{6B0AC267-1EA1-41D0-9034-C91B69C00CB5}"/>
                </a:ext>
              </a:extLst>
            </p:cNvPr>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36" name="Freeform 7">
              <a:extLst>
                <a:ext uri="{FF2B5EF4-FFF2-40B4-BE49-F238E27FC236}">
                  <a16:creationId xmlns:a16="http://schemas.microsoft.com/office/drawing/2014/main" id="{10AB52A8-0979-42D1-A012-144BFD3B94A7}"/>
                </a:ext>
              </a:extLst>
            </p:cNvPr>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37" name="Freeform 8">
              <a:extLst>
                <a:ext uri="{FF2B5EF4-FFF2-40B4-BE49-F238E27FC236}">
                  <a16:creationId xmlns:a16="http://schemas.microsoft.com/office/drawing/2014/main" id="{245DEC01-2C2E-41EF-BA33-63CB0A25EEC8}"/>
                </a:ext>
              </a:extLst>
            </p:cNvPr>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38" name="Freeform 9">
              <a:extLst>
                <a:ext uri="{FF2B5EF4-FFF2-40B4-BE49-F238E27FC236}">
                  <a16:creationId xmlns:a16="http://schemas.microsoft.com/office/drawing/2014/main" id="{7D273BCC-9472-4506-B08A-468E11674F4A}"/>
                </a:ext>
              </a:extLst>
            </p:cNvPr>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39" name="Freeform 10">
              <a:extLst>
                <a:ext uri="{FF2B5EF4-FFF2-40B4-BE49-F238E27FC236}">
                  <a16:creationId xmlns:a16="http://schemas.microsoft.com/office/drawing/2014/main" id="{C0CE1349-1C80-472F-AC9D-E24580A916EB}"/>
                </a:ext>
              </a:extLst>
            </p:cNvPr>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040" name="Freeform 11">
              <a:extLst>
                <a:ext uri="{FF2B5EF4-FFF2-40B4-BE49-F238E27FC236}">
                  <a16:creationId xmlns:a16="http://schemas.microsoft.com/office/drawing/2014/main" id="{F337775B-C048-40CB-BC74-CC60230EE221}"/>
                </a:ext>
              </a:extLst>
            </p:cNvPr>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grpSp>
      <p:sp>
        <p:nvSpPr>
          <p:cNvPr id="1027" name="Rectangle 12">
            <a:extLst>
              <a:ext uri="{FF2B5EF4-FFF2-40B4-BE49-F238E27FC236}">
                <a16:creationId xmlns:a16="http://schemas.microsoft.com/office/drawing/2014/main" id="{84A9B57F-8068-4C86-9D1C-573AC2173BD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13">
            <a:extLst>
              <a:ext uri="{FF2B5EF4-FFF2-40B4-BE49-F238E27FC236}">
                <a16:creationId xmlns:a16="http://schemas.microsoft.com/office/drawing/2014/main" id="{593059E7-F022-4398-B24B-99EA011E684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6" name="Rectangle 14">
            <a:extLst>
              <a:ext uri="{FF2B5EF4-FFF2-40B4-BE49-F238E27FC236}">
                <a16:creationId xmlns:a16="http://schemas.microsoft.com/office/drawing/2014/main" id="{573C66ED-0E8D-487E-8199-E9F168622A36}"/>
              </a:ext>
            </a:extLst>
          </p:cNvPr>
          <p:cNvSpPr>
            <a:spLocks noGrp="1" noChangeArrowheads="1"/>
          </p:cNvSpPr>
          <p:nvPr>
            <p:ph type="dt" sz="half" idx="2"/>
          </p:nvPr>
        </p:nvSpPr>
        <p:spPr bwMode="auto">
          <a:xfrm>
            <a:off x="685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imes New Roman" pitchFamily="18" charset="0"/>
              </a:defRPr>
            </a:lvl1pPr>
          </a:lstStyle>
          <a:p>
            <a:pPr>
              <a:defRPr/>
            </a:pPr>
            <a:r>
              <a:rPr lang="en-US"/>
              <a:t>11/12/2020</a:t>
            </a:r>
          </a:p>
        </p:txBody>
      </p:sp>
      <p:sp>
        <p:nvSpPr>
          <p:cNvPr id="3087" name="Rectangle 15">
            <a:extLst>
              <a:ext uri="{FF2B5EF4-FFF2-40B4-BE49-F238E27FC236}">
                <a16:creationId xmlns:a16="http://schemas.microsoft.com/office/drawing/2014/main" id="{74EA5FB8-7FF4-4969-A40A-26BC4831321A}"/>
              </a:ext>
            </a:extLst>
          </p:cNvPr>
          <p:cNvSpPr>
            <a:spLocks noGrp="1" noChangeArrowheads="1"/>
          </p:cNvSpPr>
          <p:nvPr>
            <p:ph type="ftr" sz="quarter" idx="3"/>
          </p:nvPr>
        </p:nvSpPr>
        <p:spPr bwMode="auto">
          <a:xfrm>
            <a:off x="6019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imes New Roman" pitchFamily="18" charset="0"/>
              </a:defRPr>
            </a:lvl1pPr>
          </a:lstStyle>
          <a:p>
            <a:pPr>
              <a:defRPr/>
            </a:pPr>
            <a:r>
              <a:rPr lang="en-US"/>
              <a:t>CSE 410J and CSE 522</a:t>
            </a:r>
          </a:p>
        </p:txBody>
      </p:sp>
      <p:sp>
        <p:nvSpPr>
          <p:cNvPr id="3088" name="Rectangle 16">
            <a:extLst>
              <a:ext uri="{FF2B5EF4-FFF2-40B4-BE49-F238E27FC236}">
                <a16:creationId xmlns:a16="http://schemas.microsoft.com/office/drawing/2014/main" id="{F4EC5364-E8E0-4772-B530-E89FC43F3C71}"/>
              </a:ext>
            </a:extLst>
          </p:cNvPr>
          <p:cNvSpPr>
            <a:spLocks noGrp="1" noChangeArrowheads="1"/>
          </p:cNvSpPr>
          <p:nvPr>
            <p:ph type="sldNum" sz="quarter" idx="4"/>
          </p:nvPr>
        </p:nvSpPr>
        <p:spPr bwMode="auto">
          <a:xfrm>
            <a:off x="34290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714EF06D-2F14-4F13-8136-A146BD6D1FA7}"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4572"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Lst>
  <p:hf hdr="0"/>
  <p:txStyles>
    <p:titleStyle>
      <a:lvl1pPr algn="ctr" rtl="0" eaLnBrk="0" fontAlgn="base" hangingPunct="0">
        <a:spcBef>
          <a:spcPct val="0"/>
        </a:spcBef>
        <a:spcAft>
          <a:spcPct val="0"/>
        </a:spcAft>
        <a:defRPr sz="4400">
          <a:solidFill>
            <a:schemeClr val="folHlink"/>
          </a:solidFill>
          <a:latin typeface="+mj-lt"/>
          <a:ea typeface="+mj-ea"/>
          <a:cs typeface="+mj-cs"/>
        </a:defRPr>
      </a:lvl1pPr>
      <a:lvl2pPr algn="ctr" rtl="0" eaLnBrk="0" fontAlgn="base" hangingPunct="0">
        <a:spcBef>
          <a:spcPct val="0"/>
        </a:spcBef>
        <a:spcAft>
          <a:spcPct val="0"/>
        </a:spcAft>
        <a:defRPr sz="4400">
          <a:solidFill>
            <a:schemeClr val="folHlink"/>
          </a:solidFill>
          <a:latin typeface="Tahoma" pitchFamily="34" charset="0"/>
        </a:defRPr>
      </a:lvl2pPr>
      <a:lvl3pPr algn="ctr" rtl="0" eaLnBrk="0" fontAlgn="base" hangingPunct="0">
        <a:spcBef>
          <a:spcPct val="0"/>
        </a:spcBef>
        <a:spcAft>
          <a:spcPct val="0"/>
        </a:spcAft>
        <a:defRPr sz="4400">
          <a:solidFill>
            <a:schemeClr val="folHlink"/>
          </a:solidFill>
          <a:latin typeface="Tahoma" pitchFamily="34" charset="0"/>
        </a:defRPr>
      </a:lvl3pPr>
      <a:lvl4pPr algn="ctr" rtl="0" eaLnBrk="0" fontAlgn="base" hangingPunct="0">
        <a:spcBef>
          <a:spcPct val="0"/>
        </a:spcBef>
        <a:spcAft>
          <a:spcPct val="0"/>
        </a:spcAft>
        <a:defRPr sz="4400">
          <a:solidFill>
            <a:schemeClr val="folHlink"/>
          </a:solidFill>
          <a:latin typeface="Tahoma" pitchFamily="34" charset="0"/>
        </a:defRPr>
      </a:lvl4pPr>
      <a:lvl5pPr algn="ctr" rtl="0" eaLnBrk="0" fontAlgn="base" hangingPunct="0">
        <a:spcBef>
          <a:spcPct val="0"/>
        </a:spcBef>
        <a:spcAft>
          <a:spcPct val="0"/>
        </a:spcAft>
        <a:defRPr sz="4400">
          <a:solidFill>
            <a:schemeClr val="folHlink"/>
          </a:solidFill>
          <a:latin typeface="Tahoma" pitchFamily="34" charset="0"/>
        </a:defRPr>
      </a:lvl5pPr>
      <a:lvl6pPr marL="457200" algn="ctr" rtl="0" fontAlgn="base">
        <a:spcBef>
          <a:spcPct val="0"/>
        </a:spcBef>
        <a:spcAft>
          <a:spcPct val="0"/>
        </a:spcAft>
        <a:defRPr sz="4400">
          <a:solidFill>
            <a:schemeClr val="folHlink"/>
          </a:solidFill>
          <a:latin typeface="Tahoma" pitchFamily="34" charset="0"/>
        </a:defRPr>
      </a:lvl6pPr>
      <a:lvl7pPr marL="914400" algn="ctr" rtl="0" fontAlgn="base">
        <a:spcBef>
          <a:spcPct val="0"/>
        </a:spcBef>
        <a:spcAft>
          <a:spcPct val="0"/>
        </a:spcAft>
        <a:defRPr sz="4400">
          <a:solidFill>
            <a:schemeClr val="folHlink"/>
          </a:solidFill>
          <a:latin typeface="Tahoma" pitchFamily="34" charset="0"/>
        </a:defRPr>
      </a:lvl7pPr>
      <a:lvl8pPr marL="1371600" algn="ctr" rtl="0" fontAlgn="base">
        <a:spcBef>
          <a:spcPct val="0"/>
        </a:spcBef>
        <a:spcAft>
          <a:spcPct val="0"/>
        </a:spcAft>
        <a:defRPr sz="4400">
          <a:solidFill>
            <a:schemeClr val="folHlink"/>
          </a:solidFill>
          <a:latin typeface="Tahoma" pitchFamily="34" charset="0"/>
        </a:defRPr>
      </a:lvl8pPr>
      <a:lvl9pPr marL="1828800" algn="ctr" rtl="0" fontAlgn="base">
        <a:spcBef>
          <a:spcPct val="0"/>
        </a:spcBef>
        <a:spcAft>
          <a:spcPct val="0"/>
        </a:spcAft>
        <a:defRPr sz="4400">
          <a:solidFill>
            <a:schemeClr val="folHlink"/>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oracle.com/technical-resources/articles/java/javareflection.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B2D507D-8E14-4D10-9A7E-53BFC3F4ECD6}"/>
              </a:ext>
            </a:extLst>
          </p:cNvPr>
          <p:cNvSpPr>
            <a:spLocks noGrp="1" noChangeArrowheads="1"/>
          </p:cNvSpPr>
          <p:nvPr>
            <p:ph type="ctrTitle"/>
          </p:nvPr>
        </p:nvSpPr>
        <p:spPr>
          <a:xfrm>
            <a:off x="800100" y="838200"/>
            <a:ext cx="7543800" cy="5181600"/>
          </a:xfrm>
        </p:spPr>
        <p:txBody>
          <a:bodyPr/>
          <a:lstStyle/>
          <a:p>
            <a:pPr eaLnBrk="1" hangingPunct="1"/>
            <a:r>
              <a:rPr lang="en-US" altLang="en-US" sz="6000" dirty="0"/>
              <a:t>CSE 522 &amp; 410J</a:t>
            </a:r>
            <a:br>
              <a:rPr lang="en-US" altLang="en-US" sz="6000" dirty="0"/>
            </a:br>
            <a:br>
              <a:rPr lang="en-US" altLang="en-US" sz="6000" dirty="0"/>
            </a:br>
            <a:r>
              <a:rPr lang="en-US" altLang="en-US" sz="6000" dirty="0"/>
              <a:t>Lecture 21</a:t>
            </a:r>
            <a:br>
              <a:rPr lang="en-US" altLang="en-US" sz="6000" dirty="0"/>
            </a:br>
            <a:br>
              <a:rPr lang="en-US" altLang="en-US" sz="6000" dirty="0"/>
            </a:br>
            <a:r>
              <a:rPr lang="en-US" altLang="en-US" sz="6000" dirty="0"/>
              <a:t>November 12,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21ACEC8-5F66-4653-BF9B-56F38B6CF5F3}"/>
              </a:ext>
            </a:extLst>
          </p:cNvPr>
          <p:cNvPicPr>
            <a:picLocks noChangeAspect="1"/>
          </p:cNvPicPr>
          <p:nvPr/>
        </p:nvPicPr>
        <p:blipFill rotWithShape="1">
          <a:blip r:embed="rId3"/>
          <a:srcRect l="4167" t="11481" r="42500" b="14825"/>
          <a:stretch/>
        </p:blipFill>
        <p:spPr>
          <a:xfrm>
            <a:off x="1028699" y="1132877"/>
            <a:ext cx="6705601" cy="5211798"/>
          </a:xfrm>
          <a:prstGeom prst="rect">
            <a:avLst/>
          </a:prstGeom>
        </p:spPr>
      </p:pic>
      <p:sp>
        <p:nvSpPr>
          <p:cNvPr id="2" name="Title 1">
            <a:extLst>
              <a:ext uri="{FF2B5EF4-FFF2-40B4-BE49-F238E27FC236}">
                <a16:creationId xmlns:a16="http://schemas.microsoft.com/office/drawing/2014/main" id="{E7116DA2-FB20-48E5-898A-65F07E34A457}"/>
              </a:ext>
            </a:extLst>
          </p:cNvPr>
          <p:cNvSpPr>
            <a:spLocks noGrp="1"/>
          </p:cNvSpPr>
          <p:nvPr>
            <p:ph type="title"/>
          </p:nvPr>
        </p:nvSpPr>
        <p:spPr>
          <a:xfrm>
            <a:off x="495300" y="86151"/>
            <a:ext cx="7772400" cy="1143000"/>
          </a:xfrm>
        </p:spPr>
        <p:txBody>
          <a:bodyPr/>
          <a:lstStyle/>
          <a:p>
            <a:r>
              <a:rPr lang="en-US" dirty="0"/>
              <a:t>Tracer Aspect for Functions</a:t>
            </a:r>
          </a:p>
        </p:txBody>
      </p:sp>
      <p:sp>
        <p:nvSpPr>
          <p:cNvPr id="3" name="Date Placeholder 2">
            <a:extLst>
              <a:ext uri="{FF2B5EF4-FFF2-40B4-BE49-F238E27FC236}">
                <a16:creationId xmlns:a16="http://schemas.microsoft.com/office/drawing/2014/main" id="{130A0032-E250-405C-A401-89F49F974BCC}"/>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02AE3A9E-A91F-4456-AB6E-E6EBCE9AEDF8}"/>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98D0902F-83CF-440E-80DE-922400073B12}"/>
              </a:ext>
            </a:extLst>
          </p:cNvPr>
          <p:cNvSpPr>
            <a:spLocks noGrp="1"/>
          </p:cNvSpPr>
          <p:nvPr>
            <p:ph type="sldNum" sz="quarter" idx="12"/>
          </p:nvPr>
        </p:nvSpPr>
        <p:spPr/>
        <p:txBody>
          <a:bodyPr/>
          <a:lstStyle/>
          <a:p>
            <a:pPr>
              <a:defRPr/>
            </a:pPr>
            <a:fld id="{2BDC7932-7A54-42BC-9DF0-E32EF376545F}" type="slidenum">
              <a:rPr lang="en-US" altLang="en-US" smtClean="0"/>
              <a:pPr>
                <a:defRPr/>
              </a:pPr>
              <a:t>10</a:t>
            </a:fld>
            <a:endParaRPr lang="en-US" altLang="en-US"/>
          </a:p>
        </p:txBody>
      </p:sp>
      <p:sp>
        <p:nvSpPr>
          <p:cNvPr id="9" name="Rectangle: Rounded Corners 8">
            <a:extLst>
              <a:ext uri="{FF2B5EF4-FFF2-40B4-BE49-F238E27FC236}">
                <a16:creationId xmlns:a16="http://schemas.microsoft.com/office/drawing/2014/main" id="{D9ADC36D-E801-43C1-88F0-A8BB234A8537}"/>
              </a:ext>
            </a:extLst>
          </p:cNvPr>
          <p:cNvSpPr/>
          <p:nvPr/>
        </p:nvSpPr>
        <p:spPr bwMode="auto">
          <a:xfrm>
            <a:off x="1658620" y="1840182"/>
            <a:ext cx="5791200" cy="242801"/>
          </a:xfrm>
          <a:prstGeom prst="round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Rectangle: Rounded Corners 9">
            <a:extLst>
              <a:ext uri="{FF2B5EF4-FFF2-40B4-BE49-F238E27FC236}">
                <a16:creationId xmlns:a16="http://schemas.microsoft.com/office/drawing/2014/main" id="{D6BCD538-8A69-466B-BE10-F1385E6E2715}"/>
              </a:ext>
            </a:extLst>
          </p:cNvPr>
          <p:cNvSpPr/>
          <p:nvPr/>
        </p:nvSpPr>
        <p:spPr bwMode="auto">
          <a:xfrm>
            <a:off x="2057399" y="3082911"/>
            <a:ext cx="3810001" cy="345827"/>
          </a:xfrm>
          <a:prstGeom prst="roundRect">
            <a:avLst/>
          </a:prstGeom>
          <a:noFill/>
          <a:ln w="28575"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2" name="TextBox 11">
            <a:extLst>
              <a:ext uri="{FF2B5EF4-FFF2-40B4-BE49-F238E27FC236}">
                <a16:creationId xmlns:a16="http://schemas.microsoft.com/office/drawing/2014/main" id="{AC856DF5-C394-4489-9A91-9FF950CD5262}"/>
              </a:ext>
            </a:extLst>
          </p:cNvPr>
          <p:cNvSpPr txBox="1"/>
          <p:nvPr/>
        </p:nvSpPr>
        <p:spPr>
          <a:xfrm>
            <a:off x="3913821" y="1417320"/>
            <a:ext cx="4155759" cy="369332"/>
          </a:xfrm>
          <a:prstGeom prst="rect">
            <a:avLst/>
          </a:prstGeom>
          <a:noFill/>
        </p:spPr>
        <p:txBody>
          <a:bodyPr wrap="square" rtlCol="0">
            <a:spAutoFit/>
          </a:bodyPr>
          <a:lstStyle/>
          <a:p>
            <a:r>
              <a:rPr lang="en-US" sz="1800" dirty="0">
                <a:solidFill>
                  <a:srgbClr val="FF0000"/>
                </a:solidFill>
              </a:rPr>
              <a:t>“Match any function in class </a:t>
            </a:r>
            <a:r>
              <a:rPr lang="en-US" sz="1800" dirty="0" err="1">
                <a:solidFill>
                  <a:srgbClr val="FF0000"/>
                </a:solidFill>
              </a:rPr>
              <a:t>Func</a:t>
            </a:r>
            <a:r>
              <a:rPr lang="en-US" sz="1800" dirty="0">
                <a:solidFill>
                  <a:srgbClr val="FF0000"/>
                </a:solidFill>
              </a:rPr>
              <a:t>"</a:t>
            </a:r>
          </a:p>
        </p:txBody>
      </p:sp>
      <p:sp>
        <p:nvSpPr>
          <p:cNvPr id="14" name="Rectangle: Rounded Corners 13">
            <a:extLst>
              <a:ext uri="{FF2B5EF4-FFF2-40B4-BE49-F238E27FC236}">
                <a16:creationId xmlns:a16="http://schemas.microsoft.com/office/drawing/2014/main" id="{ECC37EC0-CE27-453A-B605-E48E139C97F7}"/>
              </a:ext>
            </a:extLst>
          </p:cNvPr>
          <p:cNvSpPr/>
          <p:nvPr/>
        </p:nvSpPr>
        <p:spPr bwMode="auto">
          <a:xfrm>
            <a:off x="1638300" y="3993269"/>
            <a:ext cx="3467100" cy="242801"/>
          </a:xfrm>
          <a:prstGeom prst="roundRect">
            <a:avLst/>
          </a:prstGeom>
          <a:noFill/>
          <a:ln w="28575"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7D1AD7AD-94CB-4F52-A545-C7FFD50C69EC}"/>
              </a:ext>
            </a:extLst>
          </p:cNvPr>
          <p:cNvSpPr txBox="1"/>
          <p:nvPr/>
        </p:nvSpPr>
        <p:spPr>
          <a:xfrm>
            <a:off x="5867400" y="3332239"/>
            <a:ext cx="1489831" cy="707886"/>
          </a:xfrm>
          <a:prstGeom prst="rect">
            <a:avLst/>
          </a:prstGeom>
          <a:noFill/>
        </p:spPr>
        <p:txBody>
          <a:bodyPr wrap="none" rtlCol="0">
            <a:spAutoFit/>
          </a:bodyPr>
          <a:lstStyle/>
          <a:p>
            <a:r>
              <a:rPr lang="en-US" sz="2000" dirty="0">
                <a:solidFill>
                  <a:schemeClr val="bg1">
                    <a:lumMod val="60000"/>
                    <a:lumOff val="40000"/>
                  </a:schemeClr>
                </a:solidFill>
              </a:rPr>
              <a:t>“get all the</a:t>
            </a:r>
          </a:p>
          <a:p>
            <a:r>
              <a:rPr lang="en-US" sz="2000" dirty="0">
                <a:solidFill>
                  <a:schemeClr val="bg1">
                    <a:lumMod val="60000"/>
                    <a:lumOff val="40000"/>
                  </a:schemeClr>
                </a:solidFill>
              </a:rPr>
              <a:t>arguments”</a:t>
            </a:r>
          </a:p>
        </p:txBody>
      </p:sp>
      <p:sp>
        <p:nvSpPr>
          <p:cNvPr id="16" name="Rectangle: Rounded Corners 15">
            <a:extLst>
              <a:ext uri="{FF2B5EF4-FFF2-40B4-BE49-F238E27FC236}">
                <a16:creationId xmlns:a16="http://schemas.microsoft.com/office/drawing/2014/main" id="{7B52E08A-864E-4383-B6C3-F020F9D4D75C}"/>
              </a:ext>
            </a:extLst>
          </p:cNvPr>
          <p:cNvSpPr/>
          <p:nvPr/>
        </p:nvSpPr>
        <p:spPr bwMode="auto">
          <a:xfrm>
            <a:off x="4191000" y="4800599"/>
            <a:ext cx="1981200" cy="345827"/>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6" name="Right Brace 5">
            <a:extLst>
              <a:ext uri="{FF2B5EF4-FFF2-40B4-BE49-F238E27FC236}">
                <a16:creationId xmlns:a16="http://schemas.microsoft.com/office/drawing/2014/main" id="{DCE1930C-3E75-4796-B86F-7B70BEF72C6E}"/>
              </a:ext>
            </a:extLst>
          </p:cNvPr>
          <p:cNvSpPr/>
          <p:nvPr/>
        </p:nvSpPr>
        <p:spPr bwMode="auto">
          <a:xfrm flipH="1">
            <a:off x="1433566" y="2176647"/>
            <a:ext cx="401828" cy="1657625"/>
          </a:xfrm>
          <a:prstGeom prst="rightBrace">
            <a:avLst/>
          </a:prstGeom>
          <a:noFill/>
          <a:ln w="19050"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p:txBody>
      </p:sp>
      <p:sp>
        <p:nvSpPr>
          <p:cNvPr id="20" name="TextBox 19">
            <a:extLst>
              <a:ext uri="{FF2B5EF4-FFF2-40B4-BE49-F238E27FC236}">
                <a16:creationId xmlns:a16="http://schemas.microsoft.com/office/drawing/2014/main" id="{3348DF50-0E80-47C0-9CB0-DC95F9D43578}"/>
              </a:ext>
            </a:extLst>
          </p:cNvPr>
          <p:cNvSpPr txBox="1"/>
          <p:nvPr/>
        </p:nvSpPr>
        <p:spPr>
          <a:xfrm>
            <a:off x="5521097" y="5257800"/>
            <a:ext cx="1862241" cy="923330"/>
          </a:xfrm>
          <a:prstGeom prst="rect">
            <a:avLst/>
          </a:prstGeom>
          <a:noFill/>
        </p:spPr>
        <p:txBody>
          <a:bodyPr wrap="none" rtlCol="0">
            <a:spAutoFit/>
          </a:bodyPr>
          <a:lstStyle/>
          <a:p>
            <a:pPr algn="ctr"/>
            <a:r>
              <a:rPr lang="en-US" sz="1800" dirty="0">
                <a:solidFill>
                  <a:srgbClr val="008000"/>
                </a:solidFill>
              </a:rPr>
              <a:t>“convert each</a:t>
            </a:r>
          </a:p>
          <a:p>
            <a:pPr algn="ctr"/>
            <a:r>
              <a:rPr lang="en-US" sz="1800" dirty="0">
                <a:solidFill>
                  <a:srgbClr val="008000"/>
                </a:solidFill>
              </a:rPr>
              <a:t>argument value </a:t>
            </a:r>
          </a:p>
          <a:p>
            <a:pPr algn="ctr"/>
            <a:r>
              <a:rPr lang="en-US" sz="1800" dirty="0">
                <a:solidFill>
                  <a:srgbClr val="008000"/>
                </a:solidFill>
              </a:rPr>
              <a:t>to String”</a:t>
            </a:r>
          </a:p>
        </p:txBody>
      </p:sp>
      <p:sp>
        <p:nvSpPr>
          <p:cNvPr id="21" name="TextBox 20">
            <a:extLst>
              <a:ext uri="{FF2B5EF4-FFF2-40B4-BE49-F238E27FC236}">
                <a16:creationId xmlns:a16="http://schemas.microsoft.com/office/drawing/2014/main" id="{7911687F-2129-4460-A82A-D80D8C719ACF}"/>
              </a:ext>
            </a:extLst>
          </p:cNvPr>
          <p:cNvSpPr txBox="1"/>
          <p:nvPr/>
        </p:nvSpPr>
        <p:spPr>
          <a:xfrm>
            <a:off x="1028699" y="2509272"/>
            <a:ext cx="916341" cy="707886"/>
          </a:xfrm>
          <a:prstGeom prst="rect">
            <a:avLst/>
          </a:prstGeom>
          <a:noFill/>
        </p:spPr>
        <p:txBody>
          <a:bodyPr wrap="none" rtlCol="0">
            <a:spAutoFit/>
          </a:bodyPr>
          <a:lstStyle/>
          <a:p>
            <a:r>
              <a:rPr lang="en-US" sz="2000" dirty="0">
                <a:solidFill>
                  <a:schemeClr val="bg1">
                    <a:lumMod val="60000"/>
                    <a:lumOff val="40000"/>
                  </a:schemeClr>
                </a:solidFill>
              </a:rPr>
              <a:t>Before</a:t>
            </a:r>
          </a:p>
          <a:p>
            <a:r>
              <a:rPr lang="en-US" sz="2000" dirty="0">
                <a:solidFill>
                  <a:schemeClr val="bg1">
                    <a:lumMod val="60000"/>
                    <a:lumOff val="40000"/>
                  </a:schemeClr>
                </a:solidFill>
              </a:rPr>
              <a:t>Advice</a:t>
            </a:r>
          </a:p>
        </p:txBody>
      </p:sp>
    </p:spTree>
    <p:extLst>
      <p:ext uri="{BB962C8B-B14F-4D97-AF65-F5344CB8AC3E}">
        <p14:creationId xmlns:p14="http://schemas.microsoft.com/office/powerpoint/2010/main" val="349536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animBg="1"/>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6D00-F6C9-413D-8DA1-03293215828E}"/>
              </a:ext>
            </a:extLst>
          </p:cNvPr>
          <p:cNvSpPr>
            <a:spLocks noGrp="1"/>
          </p:cNvSpPr>
          <p:nvPr>
            <p:ph type="title"/>
          </p:nvPr>
        </p:nvSpPr>
        <p:spPr>
          <a:xfrm>
            <a:off x="718586" y="179824"/>
            <a:ext cx="7772400" cy="1143000"/>
          </a:xfrm>
        </p:spPr>
        <p:txBody>
          <a:bodyPr/>
          <a:lstStyle/>
          <a:p>
            <a:r>
              <a:rPr lang="en-US" dirty="0"/>
              <a:t>Tracer Aspect (continued)</a:t>
            </a:r>
          </a:p>
        </p:txBody>
      </p:sp>
      <p:sp>
        <p:nvSpPr>
          <p:cNvPr id="3" name="Date Placeholder 2">
            <a:extLst>
              <a:ext uri="{FF2B5EF4-FFF2-40B4-BE49-F238E27FC236}">
                <a16:creationId xmlns:a16="http://schemas.microsoft.com/office/drawing/2014/main" id="{40E12ECA-0536-4771-91BF-6B43958E7313}"/>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4FD039CB-1C14-4DED-B097-9F70F84816A1}"/>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C5B0D796-7D17-4C2D-B9DD-0A5FB32AC5AB}"/>
              </a:ext>
            </a:extLst>
          </p:cNvPr>
          <p:cNvSpPr>
            <a:spLocks noGrp="1"/>
          </p:cNvSpPr>
          <p:nvPr>
            <p:ph type="sldNum" sz="quarter" idx="12"/>
          </p:nvPr>
        </p:nvSpPr>
        <p:spPr/>
        <p:txBody>
          <a:bodyPr/>
          <a:lstStyle/>
          <a:p>
            <a:pPr>
              <a:defRPr/>
            </a:pPr>
            <a:fld id="{2BDC7932-7A54-42BC-9DF0-E32EF376545F}" type="slidenum">
              <a:rPr lang="en-US" altLang="en-US" smtClean="0"/>
              <a:pPr>
                <a:defRPr/>
              </a:pPr>
              <a:t>11</a:t>
            </a:fld>
            <a:endParaRPr lang="en-US" altLang="en-US"/>
          </a:p>
        </p:txBody>
      </p:sp>
      <p:pic>
        <p:nvPicPr>
          <p:cNvPr id="6" name="Picture 5">
            <a:extLst>
              <a:ext uri="{FF2B5EF4-FFF2-40B4-BE49-F238E27FC236}">
                <a16:creationId xmlns:a16="http://schemas.microsoft.com/office/drawing/2014/main" id="{773821AB-9E63-4C17-9544-B8CD623487BA}"/>
              </a:ext>
            </a:extLst>
          </p:cNvPr>
          <p:cNvPicPr>
            <a:picLocks noChangeAspect="1"/>
          </p:cNvPicPr>
          <p:nvPr/>
        </p:nvPicPr>
        <p:blipFill rotWithShape="1">
          <a:blip r:embed="rId2"/>
          <a:srcRect l="9295" t="52374" r="38355" b="14654"/>
          <a:stretch/>
        </p:blipFill>
        <p:spPr>
          <a:xfrm>
            <a:off x="377868" y="1524000"/>
            <a:ext cx="8388264" cy="2971799"/>
          </a:xfrm>
          <a:prstGeom prst="rect">
            <a:avLst/>
          </a:prstGeom>
        </p:spPr>
      </p:pic>
      <p:sp>
        <p:nvSpPr>
          <p:cNvPr id="8" name="Rectangle: Rounded Corners 7">
            <a:extLst>
              <a:ext uri="{FF2B5EF4-FFF2-40B4-BE49-F238E27FC236}">
                <a16:creationId xmlns:a16="http://schemas.microsoft.com/office/drawing/2014/main" id="{812E7AEF-ADFD-4EE2-AC1D-CBE561C5A4DC}"/>
              </a:ext>
            </a:extLst>
          </p:cNvPr>
          <p:cNvSpPr/>
          <p:nvPr/>
        </p:nvSpPr>
        <p:spPr bwMode="auto">
          <a:xfrm>
            <a:off x="1295400" y="1524000"/>
            <a:ext cx="2133600" cy="381000"/>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Rectangle: Rounded Corners 8">
            <a:extLst>
              <a:ext uri="{FF2B5EF4-FFF2-40B4-BE49-F238E27FC236}">
                <a16:creationId xmlns:a16="http://schemas.microsoft.com/office/drawing/2014/main" id="{CF6E1A1B-59C8-411D-9902-DBE27E78FA2D}"/>
              </a:ext>
            </a:extLst>
          </p:cNvPr>
          <p:cNvSpPr/>
          <p:nvPr/>
        </p:nvSpPr>
        <p:spPr bwMode="auto">
          <a:xfrm>
            <a:off x="3904593" y="2514600"/>
            <a:ext cx="1353207" cy="304800"/>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1" name="TextBox 10">
            <a:extLst>
              <a:ext uri="{FF2B5EF4-FFF2-40B4-BE49-F238E27FC236}">
                <a16:creationId xmlns:a16="http://schemas.microsoft.com/office/drawing/2014/main" id="{83923086-2F77-45B0-93FE-35329FFC3F09}"/>
              </a:ext>
            </a:extLst>
          </p:cNvPr>
          <p:cNvSpPr txBox="1"/>
          <p:nvPr/>
        </p:nvSpPr>
        <p:spPr>
          <a:xfrm>
            <a:off x="5715000" y="3200400"/>
            <a:ext cx="2093843" cy="523220"/>
          </a:xfrm>
          <a:prstGeom prst="rect">
            <a:avLst/>
          </a:prstGeom>
          <a:noFill/>
        </p:spPr>
        <p:txBody>
          <a:bodyPr wrap="none" rtlCol="0">
            <a:spAutoFit/>
          </a:bodyPr>
          <a:lstStyle/>
          <a:p>
            <a:r>
              <a:rPr lang="en-US" dirty="0">
                <a:solidFill>
                  <a:srgbClr val="FF0000"/>
                </a:solidFill>
              </a:rPr>
              <a:t>After Advice</a:t>
            </a:r>
          </a:p>
        </p:txBody>
      </p:sp>
      <p:sp>
        <p:nvSpPr>
          <p:cNvPr id="12" name="TextBox 11">
            <a:extLst>
              <a:ext uri="{FF2B5EF4-FFF2-40B4-BE49-F238E27FC236}">
                <a16:creationId xmlns:a16="http://schemas.microsoft.com/office/drawing/2014/main" id="{9D97983C-4FA2-4384-8660-9E2D6BE283FF}"/>
              </a:ext>
            </a:extLst>
          </p:cNvPr>
          <p:cNvSpPr txBox="1"/>
          <p:nvPr/>
        </p:nvSpPr>
        <p:spPr>
          <a:xfrm>
            <a:off x="377868" y="4632764"/>
            <a:ext cx="8113118" cy="1569660"/>
          </a:xfrm>
          <a:prstGeom prst="rect">
            <a:avLst/>
          </a:prstGeom>
          <a:noFill/>
        </p:spPr>
        <p:txBody>
          <a:bodyPr wrap="none" rtlCol="0">
            <a:spAutoFit/>
          </a:bodyPr>
          <a:lstStyle/>
          <a:p>
            <a:r>
              <a:rPr lang="en-US" sz="2400" dirty="0"/>
              <a:t>In the </a:t>
            </a:r>
            <a:r>
              <a:rPr lang="en-US" sz="2400" dirty="0">
                <a:solidFill>
                  <a:srgbClr val="FF66FF"/>
                </a:solidFill>
              </a:rPr>
              <a:t>After Advice </a:t>
            </a:r>
            <a:r>
              <a:rPr lang="en-US" sz="2400" dirty="0"/>
              <a:t>note that the result type is specified as</a:t>
            </a:r>
          </a:p>
          <a:p>
            <a:r>
              <a:rPr lang="en-US" sz="2400" dirty="0">
                <a:solidFill>
                  <a:srgbClr val="00FF00"/>
                </a:solidFill>
              </a:rPr>
              <a:t>Object</a:t>
            </a:r>
            <a:r>
              <a:rPr lang="en-US" sz="2400" dirty="0"/>
              <a:t> and it is converted to </a:t>
            </a:r>
            <a:r>
              <a:rPr lang="en-US" sz="2400" dirty="0">
                <a:solidFill>
                  <a:srgbClr val="00FFFF"/>
                </a:solidFill>
              </a:rPr>
              <a:t>String</a:t>
            </a:r>
            <a:r>
              <a:rPr lang="en-US" sz="2400" dirty="0"/>
              <a:t> for printing.   This will</a:t>
            </a:r>
          </a:p>
          <a:p>
            <a:r>
              <a:rPr lang="en-US" sz="2400" dirty="0"/>
              <a:t>give meaningful values for simple types but not for arrays</a:t>
            </a:r>
          </a:p>
          <a:p>
            <a:r>
              <a:rPr lang="en-US" sz="2400" dirty="0"/>
              <a:t>and other object references.</a:t>
            </a:r>
          </a:p>
        </p:txBody>
      </p:sp>
    </p:spTree>
    <p:extLst>
      <p:ext uri="{BB962C8B-B14F-4D97-AF65-F5344CB8AC3E}">
        <p14:creationId xmlns:p14="http://schemas.microsoft.com/office/powerpoint/2010/main" val="202750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4987-11AE-408F-A999-6753878F3716}"/>
              </a:ext>
            </a:extLst>
          </p:cNvPr>
          <p:cNvSpPr>
            <a:spLocks noGrp="1"/>
          </p:cNvSpPr>
          <p:nvPr>
            <p:ph type="title"/>
          </p:nvPr>
        </p:nvSpPr>
        <p:spPr>
          <a:xfrm>
            <a:off x="685800" y="152400"/>
            <a:ext cx="7772400" cy="1143000"/>
          </a:xfrm>
        </p:spPr>
        <p:txBody>
          <a:bodyPr/>
          <a:lstStyle/>
          <a:p>
            <a:r>
              <a:rPr lang="en-US" dirty="0"/>
              <a:t>Console Output</a:t>
            </a:r>
          </a:p>
        </p:txBody>
      </p:sp>
      <p:sp>
        <p:nvSpPr>
          <p:cNvPr id="3" name="Date Placeholder 2">
            <a:extLst>
              <a:ext uri="{FF2B5EF4-FFF2-40B4-BE49-F238E27FC236}">
                <a16:creationId xmlns:a16="http://schemas.microsoft.com/office/drawing/2014/main" id="{30DEBA83-828B-4A73-B253-88C14DF768D9}"/>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2110DD1C-1BA3-47E9-B9D8-6E779F0390E1}"/>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4571EB84-0746-4F87-8BF7-F109EAA2FBFA}"/>
              </a:ext>
            </a:extLst>
          </p:cNvPr>
          <p:cNvSpPr>
            <a:spLocks noGrp="1"/>
          </p:cNvSpPr>
          <p:nvPr>
            <p:ph type="sldNum" sz="quarter" idx="12"/>
          </p:nvPr>
        </p:nvSpPr>
        <p:spPr/>
        <p:txBody>
          <a:bodyPr/>
          <a:lstStyle/>
          <a:p>
            <a:pPr>
              <a:defRPr/>
            </a:pPr>
            <a:fld id="{2BDC7932-7A54-42BC-9DF0-E32EF376545F}" type="slidenum">
              <a:rPr lang="en-US" altLang="en-US" smtClean="0"/>
              <a:pPr>
                <a:defRPr/>
              </a:pPr>
              <a:t>12</a:t>
            </a:fld>
            <a:endParaRPr lang="en-US" altLang="en-US"/>
          </a:p>
        </p:txBody>
      </p:sp>
      <p:pic>
        <p:nvPicPr>
          <p:cNvPr id="8" name="Picture 7">
            <a:extLst>
              <a:ext uri="{FF2B5EF4-FFF2-40B4-BE49-F238E27FC236}">
                <a16:creationId xmlns:a16="http://schemas.microsoft.com/office/drawing/2014/main" id="{48C47188-E688-4A58-B1D5-0F2774858912}"/>
              </a:ext>
            </a:extLst>
          </p:cNvPr>
          <p:cNvPicPr>
            <a:picLocks noChangeAspect="1"/>
          </p:cNvPicPr>
          <p:nvPr/>
        </p:nvPicPr>
        <p:blipFill rotWithShape="1">
          <a:blip r:embed="rId2"/>
          <a:srcRect t="14445" r="58333" b="15926"/>
          <a:stretch/>
        </p:blipFill>
        <p:spPr>
          <a:xfrm>
            <a:off x="1752599" y="1262633"/>
            <a:ext cx="5257802" cy="4942334"/>
          </a:xfrm>
          <a:prstGeom prst="rect">
            <a:avLst/>
          </a:prstGeom>
        </p:spPr>
      </p:pic>
    </p:spTree>
    <p:extLst>
      <p:ext uri="{BB962C8B-B14F-4D97-AF65-F5344CB8AC3E}">
        <p14:creationId xmlns:p14="http://schemas.microsoft.com/office/powerpoint/2010/main" val="394380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F45C0F77-0E3D-48FB-877A-3CD0D2809D8D}"/>
              </a:ext>
            </a:extLst>
          </p:cNvPr>
          <p:cNvSpPr>
            <a:spLocks noGrp="1" noChangeArrowheads="1"/>
          </p:cNvSpPr>
          <p:nvPr>
            <p:ph type="sldNum" sz="quarter" idx="12"/>
          </p:nvPr>
        </p:nvSpPr>
        <p:spPr>
          <a:xfrm>
            <a:off x="3429000" y="6629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FDC236F0-5B37-46B8-9A3B-2B720E8922F9}" type="slidenum">
              <a:rPr lang="en-US" altLang="en-US" sz="1400" smtClean="0"/>
              <a:pPr>
                <a:spcBef>
                  <a:spcPct val="0"/>
                </a:spcBef>
                <a:buFontTx/>
                <a:buNone/>
              </a:pPr>
              <a:t>13</a:t>
            </a:fld>
            <a:endParaRPr lang="en-US" altLang="en-US" sz="1400"/>
          </a:p>
        </p:txBody>
      </p:sp>
      <p:sp>
        <p:nvSpPr>
          <p:cNvPr id="26627" name="Date Placeholder 2">
            <a:extLst>
              <a:ext uri="{FF2B5EF4-FFF2-40B4-BE49-F238E27FC236}">
                <a16:creationId xmlns:a16="http://schemas.microsoft.com/office/drawing/2014/main" id="{452CEF31-9D03-4E4A-9515-E6F308DCFDE4}"/>
              </a:ext>
            </a:extLst>
          </p:cNvPr>
          <p:cNvSpPr>
            <a:spLocks noGrp="1" noChangeArrowheads="1"/>
          </p:cNvSpPr>
          <p:nvPr>
            <p:ph type="dt" sz="quarter" idx="10"/>
          </p:nvPr>
        </p:nvSpPr>
        <p:spPr>
          <a:xfrm>
            <a:off x="685800" y="6553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26628" name="Footer Placeholder 3">
            <a:extLst>
              <a:ext uri="{FF2B5EF4-FFF2-40B4-BE49-F238E27FC236}">
                <a16:creationId xmlns:a16="http://schemas.microsoft.com/office/drawing/2014/main" id="{D018138B-399A-427A-ACCD-8BC0E0D95B24}"/>
              </a:ext>
            </a:extLst>
          </p:cNvPr>
          <p:cNvSpPr>
            <a:spLocks noGrp="1" noChangeArrowheads="1"/>
          </p:cNvSpPr>
          <p:nvPr>
            <p:ph type="ftr" sz="quarter" idx="11"/>
          </p:nvPr>
        </p:nvSpPr>
        <p:spPr>
          <a:xfrm>
            <a:off x="6019800" y="6629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26629" name="TextBox 10">
            <a:extLst>
              <a:ext uri="{FF2B5EF4-FFF2-40B4-BE49-F238E27FC236}">
                <a16:creationId xmlns:a16="http://schemas.microsoft.com/office/drawing/2014/main" id="{5D0B76CB-D8C0-449C-A2A9-3B2902D03CEF}"/>
              </a:ext>
            </a:extLst>
          </p:cNvPr>
          <p:cNvSpPr txBox="1">
            <a:spLocks noChangeArrowheads="1"/>
          </p:cNvSpPr>
          <p:nvPr/>
        </p:nvSpPr>
        <p:spPr bwMode="auto">
          <a:xfrm>
            <a:off x="1228007" y="451284"/>
            <a:ext cx="6687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4000" dirty="0">
                <a:solidFill>
                  <a:srgbClr val="FFFF00"/>
                </a:solidFill>
              </a:rPr>
              <a:t>Common Types of Point Cuts</a:t>
            </a:r>
          </a:p>
        </p:txBody>
      </p:sp>
      <p:sp>
        <p:nvSpPr>
          <p:cNvPr id="6" name="TextBox 5">
            <a:extLst>
              <a:ext uri="{FF2B5EF4-FFF2-40B4-BE49-F238E27FC236}">
                <a16:creationId xmlns:a16="http://schemas.microsoft.com/office/drawing/2014/main" id="{F5033E34-49C7-4889-B70B-03C54F433AA9}"/>
              </a:ext>
            </a:extLst>
          </p:cNvPr>
          <p:cNvSpPr txBox="1"/>
          <p:nvPr/>
        </p:nvSpPr>
        <p:spPr>
          <a:xfrm>
            <a:off x="1391707" y="1458922"/>
            <a:ext cx="5979586" cy="4862870"/>
          </a:xfrm>
          <a:prstGeom prst="rect">
            <a:avLst/>
          </a:prstGeom>
          <a:noFill/>
          <a:ln>
            <a:solidFill>
              <a:srgbClr val="00B0F0"/>
            </a:solidFill>
          </a:ln>
        </p:spPr>
        <p:txBody>
          <a:bodyPr wrap="none">
            <a:spAutoFit/>
          </a:bodyPr>
          <a:lstStyle/>
          <a:p>
            <a:pPr marL="342900" indent="-342900">
              <a:lnSpc>
                <a:spcPct val="90000"/>
              </a:lnSpc>
              <a:buFont typeface="Arial" panose="020B0604020202020204" pitchFamily="34" charset="0"/>
              <a:buChar char="•"/>
              <a:defRPr/>
            </a:pPr>
            <a:r>
              <a:rPr lang="en-US" altLang="en-US" sz="2000" dirty="0"/>
              <a:t>When a method body executes:</a:t>
            </a:r>
          </a:p>
          <a:p>
            <a:pPr marL="800100" lvl="1" indent="-342900">
              <a:lnSpc>
                <a:spcPct val="90000"/>
              </a:lnSpc>
              <a:buFont typeface="Arial" panose="020B0604020202020204" pitchFamily="34" charset="0"/>
              <a:buChar char="•"/>
              <a:defRPr/>
            </a:pPr>
            <a:r>
              <a:rPr lang="en-US" altLang="en-US" sz="2000" dirty="0">
                <a:solidFill>
                  <a:srgbClr val="00FF00"/>
                </a:solidFill>
                <a:latin typeface="Trebuchet MS" panose="020B0603020202020204" pitchFamily="34" charset="0"/>
              </a:rPr>
              <a:t>execution</a:t>
            </a:r>
            <a:r>
              <a:rPr lang="en-US" altLang="en-US" sz="2000" dirty="0">
                <a:latin typeface="Trebuchet MS" panose="020B0603020202020204" pitchFamily="34" charset="0"/>
              </a:rPr>
              <a:t>(</a:t>
            </a:r>
            <a:r>
              <a:rPr lang="en-US" altLang="en-US" sz="2000" dirty="0">
                <a:solidFill>
                  <a:srgbClr val="FFC000"/>
                </a:solidFill>
                <a:latin typeface="Trebuchet MS" panose="020B0603020202020204" pitchFamily="34" charset="0"/>
              </a:rPr>
              <a:t>int </a:t>
            </a:r>
            <a:r>
              <a:rPr lang="en-US" altLang="en-US" sz="2000" dirty="0" err="1">
                <a:solidFill>
                  <a:srgbClr val="FFC000"/>
                </a:solidFill>
                <a:latin typeface="Trebuchet MS" panose="020B0603020202020204" pitchFamily="34" charset="0"/>
              </a:rPr>
              <a:t>Func.fact</a:t>
            </a:r>
            <a:r>
              <a:rPr lang="en-US" altLang="en-US" sz="2000" dirty="0">
                <a:solidFill>
                  <a:srgbClr val="FFC000"/>
                </a:solidFill>
                <a:latin typeface="Trebuchet MS" panose="020B0603020202020204" pitchFamily="34" charset="0"/>
              </a:rPr>
              <a:t>(int)</a:t>
            </a:r>
            <a:r>
              <a:rPr lang="en-US" altLang="en-US" sz="2000" dirty="0">
                <a:latin typeface="Trebuchet MS" panose="020B0603020202020204" pitchFamily="34" charset="0"/>
              </a:rPr>
              <a:t>) </a:t>
            </a:r>
          </a:p>
          <a:p>
            <a:pPr marL="800100" lvl="1" indent="-342900">
              <a:lnSpc>
                <a:spcPct val="90000"/>
              </a:lnSpc>
              <a:buFont typeface="Arial" panose="020B0604020202020204" pitchFamily="34" charset="0"/>
              <a:buChar char="•"/>
              <a:defRPr/>
            </a:pPr>
            <a:r>
              <a:rPr lang="en-US" altLang="en-US" sz="2000" dirty="0">
                <a:solidFill>
                  <a:srgbClr val="00FF00"/>
                </a:solidFill>
                <a:latin typeface="Trebuchet MS" panose="020B0603020202020204" pitchFamily="34" charset="0"/>
              </a:rPr>
              <a:t>execution</a:t>
            </a:r>
            <a:r>
              <a:rPr lang="en-US" altLang="en-US" sz="2000" dirty="0">
                <a:latin typeface="Trebuchet MS" panose="020B0603020202020204" pitchFamily="34" charset="0"/>
              </a:rPr>
              <a:t>(</a:t>
            </a:r>
            <a:r>
              <a:rPr lang="en-US" altLang="en-US" sz="2000" dirty="0">
                <a:solidFill>
                  <a:srgbClr val="FFC000"/>
                </a:solidFill>
                <a:latin typeface="Trebuchet MS" panose="020B0603020202020204" pitchFamily="34" charset="0"/>
              </a:rPr>
              <a:t>*  *(..)</a:t>
            </a:r>
            <a:r>
              <a:rPr lang="en-US" altLang="en-US" sz="2000" dirty="0">
                <a:latin typeface="Trebuchet MS" panose="020B0603020202020204" pitchFamily="34" charset="0"/>
              </a:rPr>
              <a:t>)</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marL="342900" indent="-342900">
              <a:lnSpc>
                <a:spcPct val="90000"/>
              </a:lnSpc>
              <a:buFont typeface="Arial" panose="020B0604020202020204" pitchFamily="34" charset="0"/>
              <a:buChar char="•"/>
              <a:defRPr/>
            </a:pPr>
            <a:r>
              <a:rPr lang="en-US" altLang="en-US" sz="2000" dirty="0"/>
              <a:t>When a method is called:</a:t>
            </a:r>
          </a:p>
          <a:p>
            <a:pPr marL="800100" lvl="1" indent="-342900">
              <a:lnSpc>
                <a:spcPct val="90000"/>
              </a:lnSpc>
              <a:buFont typeface="Arial" panose="020B0604020202020204" pitchFamily="34" charset="0"/>
              <a:buChar char="•"/>
              <a:defRPr/>
            </a:pPr>
            <a:r>
              <a:rPr lang="en-US" altLang="en-US" sz="2000" dirty="0">
                <a:solidFill>
                  <a:srgbClr val="99FF66"/>
                </a:solidFill>
                <a:latin typeface="Trebuchet MS" panose="020B0603020202020204" pitchFamily="34" charset="0"/>
              </a:rPr>
              <a:t>call</a:t>
            </a:r>
            <a:r>
              <a:rPr lang="en-US" altLang="en-US" sz="2000" dirty="0">
                <a:latin typeface="Trebuchet MS" panose="020B0603020202020204" pitchFamily="34" charset="0"/>
              </a:rPr>
              <a:t>(</a:t>
            </a:r>
            <a:r>
              <a:rPr lang="en-US" altLang="en-US" sz="2000" dirty="0">
                <a:solidFill>
                  <a:srgbClr val="FFC000"/>
                </a:solidFill>
                <a:latin typeface="Trebuchet MS" panose="020B0603020202020204" pitchFamily="34" charset="0"/>
              </a:rPr>
              <a:t>int </a:t>
            </a:r>
            <a:r>
              <a:rPr lang="en-US" altLang="en-US" sz="2000" dirty="0" err="1">
                <a:solidFill>
                  <a:srgbClr val="FFC000"/>
                </a:solidFill>
                <a:latin typeface="Trebuchet MS" panose="020B0603020202020204" pitchFamily="34" charset="0"/>
              </a:rPr>
              <a:t>Func.fact</a:t>
            </a:r>
            <a:r>
              <a:rPr lang="en-US" altLang="en-US" sz="2000" dirty="0">
                <a:solidFill>
                  <a:srgbClr val="FFC000"/>
                </a:solidFill>
                <a:latin typeface="Trebuchet MS" panose="020B0603020202020204" pitchFamily="34" charset="0"/>
              </a:rPr>
              <a:t>(int</a:t>
            </a:r>
            <a:r>
              <a:rPr lang="en-US" altLang="en-US" sz="2000" dirty="0">
                <a:latin typeface="Trebuchet MS" panose="020B0603020202020204" pitchFamily="34" charset="0"/>
              </a:rPr>
              <a:t>) </a:t>
            </a:r>
          </a:p>
          <a:p>
            <a:pPr marL="800100" lvl="1" indent="-342900">
              <a:lnSpc>
                <a:spcPct val="90000"/>
              </a:lnSpc>
              <a:buFont typeface="Arial" panose="020B0604020202020204" pitchFamily="34" charset="0"/>
              <a:buChar char="•"/>
              <a:defRPr/>
            </a:pPr>
            <a:r>
              <a:rPr lang="en-US" altLang="en-US" sz="2000" dirty="0">
                <a:solidFill>
                  <a:srgbClr val="00FF00"/>
                </a:solidFill>
                <a:latin typeface="Trebuchet MS" panose="020B0603020202020204" pitchFamily="34" charset="0"/>
              </a:rPr>
              <a:t>call</a:t>
            </a:r>
            <a:r>
              <a:rPr lang="en-US" altLang="en-US" sz="2000" dirty="0">
                <a:latin typeface="Trebuchet MS" panose="020B0603020202020204" pitchFamily="34" charset="0"/>
              </a:rPr>
              <a:t>(</a:t>
            </a:r>
            <a:r>
              <a:rPr lang="en-US" altLang="en-US" sz="2000" dirty="0">
                <a:solidFill>
                  <a:srgbClr val="FFC000"/>
                </a:solidFill>
                <a:latin typeface="Trebuchet MS" panose="020B0603020202020204" pitchFamily="34" charset="0"/>
              </a:rPr>
              <a:t>*  *(..)</a:t>
            </a:r>
            <a:r>
              <a:rPr lang="en-US" altLang="en-US" sz="2000" dirty="0">
                <a:latin typeface="Trebuchet MS" panose="020B0603020202020204" pitchFamily="34" charset="0"/>
              </a:rPr>
              <a:t>)</a:t>
            </a:r>
          </a:p>
          <a:p>
            <a:pPr marL="800100" lvl="1" indent="-342900">
              <a:lnSpc>
                <a:spcPct val="90000"/>
              </a:lnSpc>
              <a:buFont typeface="Arial" panose="020B0604020202020204" pitchFamily="34" charset="0"/>
              <a:buChar char="•"/>
              <a:defRPr/>
            </a:pPr>
            <a:endParaRPr lang="en-US" altLang="en-US" sz="2000" dirty="0">
              <a:latin typeface="Trebuchet MS" panose="020B0603020202020204" pitchFamily="34" charset="0"/>
            </a:endParaRPr>
          </a:p>
          <a:p>
            <a:pPr marL="342900" indent="-342900">
              <a:lnSpc>
                <a:spcPct val="90000"/>
              </a:lnSpc>
              <a:buFont typeface="Arial" panose="020B0604020202020204" pitchFamily="34" charset="0"/>
              <a:buChar char="•"/>
              <a:defRPr/>
            </a:pPr>
            <a:r>
              <a:rPr lang="en-US" altLang="en-US" sz="2000" dirty="0"/>
              <a:t>When a method call has arguments:</a:t>
            </a:r>
          </a:p>
          <a:p>
            <a:pPr marL="800100" lvl="1" indent="-342900">
              <a:lnSpc>
                <a:spcPct val="90000"/>
              </a:lnSpc>
              <a:buFont typeface="Arial" panose="020B0604020202020204" pitchFamily="34" charset="0"/>
              <a:buChar char="•"/>
              <a:defRPr/>
            </a:pPr>
            <a:r>
              <a:rPr lang="en-US" altLang="en-US" sz="2000" dirty="0" err="1">
                <a:solidFill>
                  <a:srgbClr val="99FF66"/>
                </a:solidFill>
                <a:latin typeface="Trebuchet MS" panose="020B0603020202020204" pitchFamily="34" charset="0"/>
              </a:rPr>
              <a:t>args</a:t>
            </a:r>
            <a:r>
              <a:rPr lang="en-US" altLang="en-US" sz="2000" dirty="0">
                <a:solidFill>
                  <a:srgbClr val="99FF66"/>
                </a:solidFill>
                <a:latin typeface="Trebuchet MS" panose="020B0603020202020204" pitchFamily="34" charset="0"/>
              </a:rPr>
              <a:t>(a)</a:t>
            </a:r>
          </a:p>
          <a:p>
            <a:pPr marL="800100" lvl="1" indent="-342900">
              <a:lnSpc>
                <a:spcPct val="90000"/>
              </a:lnSpc>
              <a:buFont typeface="Arial" panose="020B0604020202020204" pitchFamily="34" charset="0"/>
              <a:buChar char="•"/>
              <a:defRPr/>
            </a:pPr>
            <a:r>
              <a:rPr lang="en-US" altLang="en-US" sz="2000" dirty="0" err="1">
                <a:solidFill>
                  <a:srgbClr val="99FF66"/>
                </a:solidFill>
                <a:latin typeface="Trebuchet MS" panose="020B0603020202020204" pitchFamily="34" charset="0"/>
              </a:rPr>
              <a:t>args</a:t>
            </a:r>
            <a:r>
              <a:rPr lang="en-US" altLang="en-US" sz="2000" dirty="0">
                <a:solidFill>
                  <a:srgbClr val="99FF66"/>
                </a:solidFill>
                <a:latin typeface="Trebuchet MS" panose="020B0603020202020204" pitchFamily="34" charset="0"/>
              </a:rPr>
              <a:t>(a, b)</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marL="342900" indent="-342900">
              <a:lnSpc>
                <a:spcPct val="90000"/>
              </a:lnSpc>
              <a:buFont typeface="Arial" panose="020B0604020202020204" pitchFamily="34" charset="0"/>
              <a:buChar char="•"/>
              <a:defRPr/>
            </a:pPr>
            <a:r>
              <a:rPr lang="en-US" altLang="en-US" sz="2000" dirty="0"/>
              <a:t>When the target object is of type </a:t>
            </a:r>
            <a:r>
              <a:rPr lang="en-US" altLang="en-US" sz="2000" dirty="0" err="1">
                <a:solidFill>
                  <a:srgbClr val="66CCFF"/>
                </a:solidFill>
              </a:rPr>
              <a:t>MyStack</a:t>
            </a:r>
            <a:r>
              <a:rPr lang="en-US" altLang="en-US" sz="2000" dirty="0"/>
              <a:t> </a:t>
            </a:r>
          </a:p>
          <a:p>
            <a:pPr marL="800100" lvl="1" indent="-342900">
              <a:buFont typeface="Arial" panose="020B0604020202020204" pitchFamily="34" charset="0"/>
              <a:buChar char="•"/>
              <a:defRPr/>
            </a:pPr>
            <a:r>
              <a:rPr lang="en-US" altLang="en-US" sz="2000" dirty="0">
                <a:solidFill>
                  <a:srgbClr val="99FF66"/>
                </a:solidFill>
                <a:latin typeface="Trebuchet MS" panose="020B0603020202020204" pitchFamily="34" charset="0"/>
              </a:rPr>
              <a:t>target</a:t>
            </a:r>
            <a:r>
              <a:rPr lang="en-US" altLang="en-US" sz="2000" dirty="0">
                <a:latin typeface="Trebuchet MS" panose="020B0603020202020204" pitchFamily="34" charset="0"/>
              </a:rPr>
              <a:t>(</a:t>
            </a:r>
            <a:r>
              <a:rPr lang="en-US" altLang="en-US" sz="2000" dirty="0" err="1">
                <a:solidFill>
                  <a:srgbClr val="66CCFF"/>
                </a:solidFill>
                <a:latin typeface="Trebuchet MS" panose="020B0603020202020204" pitchFamily="34" charset="0"/>
              </a:rPr>
              <a:t>MyStack</a:t>
            </a:r>
            <a:r>
              <a:rPr lang="en-US" altLang="en-US" sz="2000" dirty="0">
                <a:latin typeface="Trebuchet MS" panose="020B0603020202020204" pitchFamily="34" charset="0"/>
              </a:rPr>
              <a:t>) </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marL="342900" indent="-342900">
              <a:lnSpc>
                <a:spcPct val="90000"/>
              </a:lnSpc>
              <a:buFont typeface="Arial" panose="020B0604020202020204" pitchFamily="34" charset="0"/>
              <a:buChar char="•"/>
              <a:defRPr/>
            </a:pPr>
            <a:r>
              <a:rPr lang="en-US" altLang="en-US" sz="2000" dirty="0"/>
              <a:t>When the executing code belongs to class </a:t>
            </a:r>
            <a:r>
              <a:rPr lang="en-US" altLang="en-US" sz="2000" dirty="0" err="1">
                <a:solidFill>
                  <a:srgbClr val="FF66FF"/>
                </a:solidFill>
              </a:rPr>
              <a:t>Func</a:t>
            </a:r>
            <a:r>
              <a:rPr lang="en-US" altLang="en-US" sz="2000" dirty="0"/>
              <a:t> </a:t>
            </a:r>
          </a:p>
          <a:p>
            <a:pPr marL="800100" lvl="1" indent="-342900">
              <a:lnSpc>
                <a:spcPct val="90000"/>
              </a:lnSpc>
              <a:buFont typeface="Arial" panose="020B0604020202020204" pitchFamily="34" charset="0"/>
              <a:buChar char="•"/>
              <a:defRPr/>
            </a:pPr>
            <a:r>
              <a:rPr lang="en-US" altLang="en-US" sz="2000" dirty="0">
                <a:solidFill>
                  <a:srgbClr val="99FF66"/>
                </a:solidFill>
                <a:latin typeface="Trebuchet MS" panose="020B0603020202020204" pitchFamily="34" charset="0"/>
              </a:rPr>
              <a:t>within</a:t>
            </a:r>
            <a:r>
              <a:rPr lang="en-US" altLang="en-US" sz="2000" dirty="0">
                <a:latin typeface="Trebuchet MS" panose="020B0603020202020204" pitchFamily="34" charset="0"/>
              </a:rPr>
              <a:t>(</a:t>
            </a:r>
            <a:r>
              <a:rPr lang="en-US" altLang="en-US" sz="2000" dirty="0" err="1">
                <a:solidFill>
                  <a:srgbClr val="FF66FF"/>
                </a:solidFill>
                <a:latin typeface="Trebuchet MS" panose="020B0603020202020204" pitchFamily="34" charset="0"/>
              </a:rPr>
              <a:t>Func</a:t>
            </a:r>
            <a:r>
              <a:rPr lang="en-US" altLang="en-US" sz="2000" dirty="0">
                <a:latin typeface="Trebuchet MS" panose="020B0603020202020204" pitchFamily="34" charset="0"/>
              </a:rPr>
              <a:t>)</a:t>
            </a:r>
          </a:p>
        </p:txBody>
      </p:sp>
    </p:spTree>
    <p:extLst>
      <p:ext uri="{BB962C8B-B14F-4D97-AF65-F5344CB8AC3E}">
        <p14:creationId xmlns:p14="http://schemas.microsoft.com/office/powerpoint/2010/main" val="381089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60FD-6A41-4BB3-A7A2-29AC0B3025C8}"/>
              </a:ext>
            </a:extLst>
          </p:cNvPr>
          <p:cNvSpPr>
            <a:spLocks noGrp="1"/>
          </p:cNvSpPr>
          <p:nvPr>
            <p:ph type="title"/>
          </p:nvPr>
        </p:nvSpPr>
        <p:spPr>
          <a:xfrm>
            <a:off x="696868" y="152400"/>
            <a:ext cx="7772400" cy="1143000"/>
          </a:xfrm>
        </p:spPr>
        <p:txBody>
          <a:bodyPr/>
          <a:lstStyle/>
          <a:p>
            <a:r>
              <a:rPr lang="en-US" dirty="0"/>
              <a:t>Point Cut Expressions</a:t>
            </a:r>
          </a:p>
        </p:txBody>
      </p:sp>
      <p:sp>
        <p:nvSpPr>
          <p:cNvPr id="3" name="Date Placeholder 2">
            <a:extLst>
              <a:ext uri="{FF2B5EF4-FFF2-40B4-BE49-F238E27FC236}">
                <a16:creationId xmlns:a16="http://schemas.microsoft.com/office/drawing/2014/main" id="{EEA1BA9C-4D99-4A2B-8AF8-44C1AF00FED3}"/>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026F9CFB-BC1D-47FE-9736-E03CEC71D97B}"/>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CD98C98C-BDA8-48C0-9423-6D1F402EF2B8}"/>
              </a:ext>
            </a:extLst>
          </p:cNvPr>
          <p:cNvSpPr>
            <a:spLocks noGrp="1"/>
          </p:cNvSpPr>
          <p:nvPr>
            <p:ph type="sldNum" sz="quarter" idx="12"/>
          </p:nvPr>
        </p:nvSpPr>
        <p:spPr/>
        <p:txBody>
          <a:bodyPr/>
          <a:lstStyle/>
          <a:p>
            <a:pPr>
              <a:defRPr/>
            </a:pPr>
            <a:fld id="{2BDC7932-7A54-42BC-9DF0-E32EF376545F}" type="slidenum">
              <a:rPr lang="en-US" altLang="en-US" smtClean="0"/>
              <a:pPr>
                <a:defRPr/>
              </a:pPr>
              <a:t>14</a:t>
            </a:fld>
            <a:r>
              <a:rPr lang="en-US" altLang="en-US" dirty="0"/>
              <a:t>b</a:t>
            </a:r>
          </a:p>
        </p:txBody>
      </p:sp>
      <p:sp>
        <p:nvSpPr>
          <p:cNvPr id="7" name="TextBox 6">
            <a:extLst>
              <a:ext uri="{FF2B5EF4-FFF2-40B4-BE49-F238E27FC236}">
                <a16:creationId xmlns:a16="http://schemas.microsoft.com/office/drawing/2014/main" id="{5D3CC210-3265-4069-9BDC-A8EBECCD8696}"/>
              </a:ext>
            </a:extLst>
          </p:cNvPr>
          <p:cNvSpPr txBox="1"/>
          <p:nvPr/>
        </p:nvSpPr>
        <p:spPr>
          <a:xfrm>
            <a:off x="381000" y="1295400"/>
            <a:ext cx="7454733" cy="523220"/>
          </a:xfrm>
          <a:prstGeom prst="rect">
            <a:avLst/>
          </a:prstGeom>
          <a:noFill/>
        </p:spPr>
        <p:txBody>
          <a:bodyPr wrap="none" rtlCol="0">
            <a:spAutoFit/>
          </a:bodyPr>
          <a:lstStyle/>
          <a:p>
            <a:r>
              <a:rPr lang="en-US" dirty="0"/>
              <a:t>Point cuts can be combined with </a:t>
            </a:r>
            <a:r>
              <a:rPr lang="en-US" dirty="0">
                <a:solidFill>
                  <a:srgbClr val="00FFFF"/>
                </a:solidFill>
              </a:rPr>
              <a:t>&amp;&amp;, || </a:t>
            </a:r>
            <a:r>
              <a:rPr lang="en-US" dirty="0"/>
              <a:t>and</a:t>
            </a:r>
            <a:r>
              <a:rPr lang="en-US" dirty="0">
                <a:solidFill>
                  <a:srgbClr val="00FFFF"/>
                </a:solidFill>
              </a:rPr>
              <a:t> !</a:t>
            </a:r>
            <a:r>
              <a:rPr lang="en-US" dirty="0"/>
              <a:t>.</a:t>
            </a:r>
          </a:p>
        </p:txBody>
      </p:sp>
      <p:sp>
        <p:nvSpPr>
          <p:cNvPr id="8" name="Rectangle 7">
            <a:extLst>
              <a:ext uri="{FF2B5EF4-FFF2-40B4-BE49-F238E27FC236}">
                <a16:creationId xmlns:a16="http://schemas.microsoft.com/office/drawing/2014/main" id="{D58E6000-D667-451B-92B8-1D61CFD4495E}"/>
              </a:ext>
            </a:extLst>
          </p:cNvPr>
          <p:cNvSpPr/>
          <p:nvPr/>
        </p:nvSpPr>
        <p:spPr>
          <a:xfrm>
            <a:off x="882691" y="2029076"/>
            <a:ext cx="7620000" cy="830997"/>
          </a:xfrm>
          <a:prstGeom prst="rect">
            <a:avLst/>
          </a:prstGeom>
          <a:solidFill>
            <a:schemeClr val="tx1">
              <a:lumMod val="95000"/>
            </a:schemeClr>
          </a:solidFill>
        </p:spPr>
        <p:txBody>
          <a:bodyPr wrap="square">
            <a:spAutoFit/>
          </a:bodyPr>
          <a:lstStyle/>
          <a:p>
            <a:r>
              <a:rPr lang="en-US" sz="2400" dirty="0">
                <a:solidFill>
                  <a:srgbClr val="7F0055"/>
                </a:solidFill>
                <a:latin typeface="Consolas" panose="020B0609020204030204" pitchFamily="49" charset="0"/>
              </a:rPr>
              <a:t>pointcut</a:t>
            </a:r>
            <a:r>
              <a:rPr lang="en-US" sz="2400" dirty="0">
                <a:solidFill>
                  <a:srgbClr val="000000"/>
                </a:solidFill>
                <a:latin typeface="Consolas" panose="020B0609020204030204" pitchFamily="49" charset="0"/>
              </a:rPr>
              <a:t> </a:t>
            </a:r>
            <a:r>
              <a:rPr lang="en-US" sz="2400" dirty="0" err="1">
                <a:solidFill>
                  <a:srgbClr val="FF0000"/>
                </a:solidFill>
                <a:latin typeface="Consolas" panose="020B0609020204030204" pitchFamily="49" charset="0"/>
              </a:rPr>
              <a:t>call_fact</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n</a:t>
            </a:r>
            <a:r>
              <a:rPr lang="en-US" sz="2400" dirty="0">
                <a:solidFill>
                  <a:schemeClr val="bg1"/>
                </a:solidFill>
                <a:latin typeface="Consolas" panose="020B0609020204030204" pitchFamily="49" charset="0"/>
              </a:rPr>
              <a:t>)</a:t>
            </a:r>
            <a:r>
              <a:rPr lang="en-US" sz="2400" dirty="0">
                <a:solidFill>
                  <a:srgbClr val="000000"/>
                </a:solidFill>
                <a:latin typeface="Consolas" panose="020B0609020204030204" pitchFamily="49" charset="0"/>
              </a:rPr>
              <a:t> : </a:t>
            </a:r>
          </a:p>
          <a:p>
            <a:r>
              <a:rPr lang="en-US" sz="2400" dirty="0">
                <a:solidFill>
                  <a:srgbClr val="000000"/>
                </a:solidFill>
                <a:latin typeface="Consolas" panose="020B0609020204030204" pitchFamily="49" charset="0"/>
              </a:rPr>
              <a:t>    </a:t>
            </a:r>
            <a:r>
              <a:rPr lang="en-US" sz="2400" dirty="0">
                <a:solidFill>
                  <a:srgbClr val="7F0055"/>
                </a:solidFill>
                <a:latin typeface="Consolas" panose="020B0609020204030204" pitchFamily="49" charset="0"/>
              </a:rPr>
              <a:t>call</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Func.fact</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&amp;&amp; </a:t>
            </a:r>
            <a:r>
              <a:rPr lang="en-US" sz="2400" dirty="0" err="1">
                <a:solidFill>
                  <a:srgbClr val="7F0055"/>
                </a:solidFill>
                <a:latin typeface="Consolas" panose="020B0609020204030204" pitchFamily="49" charset="0"/>
              </a:rPr>
              <a:t>args</a:t>
            </a:r>
            <a:r>
              <a:rPr lang="en-US" sz="2400" dirty="0">
                <a:solidFill>
                  <a:srgbClr val="000000"/>
                </a:solidFill>
                <a:latin typeface="Consolas" panose="020B0609020204030204" pitchFamily="49" charset="0"/>
              </a:rPr>
              <a:t>(n)</a:t>
            </a:r>
            <a:endParaRPr lang="en-US" sz="2400" dirty="0"/>
          </a:p>
        </p:txBody>
      </p:sp>
      <p:sp>
        <p:nvSpPr>
          <p:cNvPr id="10" name="Rectangle 1">
            <a:extLst>
              <a:ext uri="{FF2B5EF4-FFF2-40B4-BE49-F238E27FC236}">
                <a16:creationId xmlns:a16="http://schemas.microsoft.com/office/drawing/2014/main" id="{3F6F81A0-2279-4100-9CB9-2BC923306716}"/>
              </a:ext>
            </a:extLst>
          </p:cNvPr>
          <p:cNvSpPr>
            <a:spLocks noChangeArrowheads="1"/>
          </p:cNvSpPr>
          <p:nvPr/>
        </p:nvSpPr>
        <p:spPr bwMode="auto">
          <a:xfrm>
            <a:off x="882691" y="2961183"/>
            <a:ext cx="76200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solidFill>
                  <a:srgbClr val="7F0055"/>
                </a:solidFill>
                <a:latin typeface="Consolas" panose="020B0609020204030204" pitchFamily="49" charset="0"/>
              </a:rPr>
              <a:t>pointcut</a:t>
            </a:r>
            <a:r>
              <a:rPr lang="en-US" sz="2400" dirty="0">
                <a:solidFill>
                  <a:srgbClr val="000000"/>
                </a:solidFill>
                <a:latin typeface="Consolas" panose="020B0609020204030204" pitchFamily="49" charset="0"/>
              </a:rPr>
              <a:t> </a:t>
            </a:r>
            <a:r>
              <a:rPr lang="en-US" sz="2400" dirty="0" err="1">
                <a:solidFill>
                  <a:srgbClr val="FF0000"/>
                </a:solidFill>
                <a:latin typeface="Consolas" panose="020B0609020204030204" pitchFamily="49" charset="0"/>
              </a:rPr>
              <a:t>call_multiple_funcs</a:t>
            </a:r>
            <a:r>
              <a:rPr lang="en-US" sz="2400" dirty="0">
                <a:solidFill>
                  <a:srgbClr val="000000"/>
                </a:solidFill>
                <a:latin typeface="Consolas" panose="020B0609020204030204" pitchFamily="49" charset="0"/>
              </a:rPr>
              <a:t>(</a:t>
            </a:r>
            <a:r>
              <a:rPr lang="en-US" sz="2400" dirty="0">
                <a:solidFill>
                  <a:schemeClr val="bg1"/>
                </a:solidFill>
                <a:latin typeface="Consolas" panose="020B0609020204030204" pitchFamily="49" charset="0"/>
              </a:rPr>
              <a:t>)</a:t>
            </a:r>
            <a:r>
              <a:rPr lang="en-US" sz="2400" dirty="0">
                <a:solidFill>
                  <a:srgbClr val="000000"/>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bg1"/>
                </a:solidFill>
                <a:effectLst/>
                <a:latin typeface="Consolas" panose="020B0609020204030204" pitchFamily="49" charset="0"/>
              </a:rPr>
              <a:t>	</a:t>
            </a:r>
            <a:r>
              <a:rPr lang="en-US" altLang="en-US" sz="2400" dirty="0">
                <a:solidFill>
                  <a:srgbClr val="7F0055"/>
                </a:solidFill>
                <a:latin typeface="Consolas" panose="020B0609020204030204" pitchFamily="49" charset="0"/>
              </a:rPr>
              <a:t>call</a:t>
            </a:r>
            <a:r>
              <a:rPr kumimoji="0" lang="en-US" altLang="en-US" sz="2400" i="0" u="none" strike="noStrike" cap="none" normalizeH="0" baseline="0" dirty="0">
                <a:ln>
                  <a:noFill/>
                </a:ln>
                <a:solidFill>
                  <a:schemeClr val="bg1"/>
                </a:solidFill>
                <a:effectLst/>
                <a:latin typeface="Consolas" panose="020B0609020204030204" pitchFamily="49" charset="0"/>
              </a:rPr>
              <a:t>(* *(..)) &amp;&amp;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Consolas" panose="020B0609020204030204" pitchFamily="49" charset="0"/>
              </a:rPr>
              <a:t>	</a:t>
            </a:r>
            <a:r>
              <a:rPr kumimoji="0" lang="en-US" altLang="en-US" sz="2400" i="0" u="none" strike="noStrike" cap="none" normalizeH="0" baseline="0" dirty="0">
                <a:ln>
                  <a:noFill/>
                </a:ln>
                <a:solidFill>
                  <a:schemeClr val="bg1"/>
                </a:solidFill>
                <a:effectLst/>
                <a:latin typeface="Consolas" panose="020B0609020204030204" pitchFamily="49" charset="0"/>
              </a:rPr>
              <a:t>(</a:t>
            </a:r>
            <a:r>
              <a:rPr lang="en-US" altLang="en-US" sz="2400" dirty="0">
                <a:solidFill>
                  <a:srgbClr val="7F0055"/>
                </a:solidFill>
                <a:latin typeface="Consolas" panose="020B0609020204030204" pitchFamily="49" charset="0"/>
              </a:rPr>
              <a:t>within</a:t>
            </a:r>
            <a:r>
              <a:rPr kumimoji="0" lang="en-US" altLang="en-US" sz="2400" i="0" u="none" strike="noStrike" cap="none" normalizeH="0" baseline="0" dirty="0">
                <a:ln>
                  <a:noFill/>
                </a:ln>
                <a:solidFill>
                  <a:schemeClr val="bg1"/>
                </a:solidFill>
                <a:effectLst/>
                <a:latin typeface="Consolas" panose="020B0609020204030204" pitchFamily="49" charset="0"/>
              </a:rPr>
              <a:t>(</a:t>
            </a:r>
            <a:r>
              <a:rPr kumimoji="0" lang="en-US" altLang="en-US" sz="2400" i="0" u="none" strike="noStrike" cap="none" normalizeH="0" baseline="0" dirty="0" err="1">
                <a:ln>
                  <a:noFill/>
                </a:ln>
                <a:solidFill>
                  <a:schemeClr val="bg1"/>
                </a:solidFill>
                <a:effectLst/>
                <a:latin typeface="Consolas" panose="020B0609020204030204" pitchFamily="49" charset="0"/>
              </a:rPr>
              <a:t>Func</a:t>
            </a:r>
            <a:r>
              <a:rPr kumimoji="0" lang="en-US" altLang="en-US" sz="2400" i="0" u="none" strike="noStrike" cap="none" normalizeH="0" baseline="0" dirty="0">
                <a:ln>
                  <a:noFill/>
                </a:ln>
                <a:solidFill>
                  <a:schemeClr val="bg1"/>
                </a:solidFill>
                <a:effectLst/>
                <a:latin typeface="Consolas" panose="020B0609020204030204" pitchFamily="49" charset="0"/>
              </a:rPr>
              <a:t>) || </a:t>
            </a:r>
            <a:r>
              <a:rPr lang="en-US" altLang="en-US" sz="2400" dirty="0">
                <a:solidFill>
                  <a:srgbClr val="7F0055"/>
                </a:solidFill>
                <a:latin typeface="Consolas" panose="020B0609020204030204" pitchFamily="49" charset="0"/>
              </a:rPr>
              <a:t>within</a:t>
            </a:r>
            <a:r>
              <a:rPr kumimoji="0" lang="en-US" altLang="en-US" sz="2400" i="0" u="none" strike="noStrike" cap="none" normalizeH="0" baseline="0" dirty="0">
                <a:ln>
                  <a:noFill/>
                </a:ln>
                <a:solidFill>
                  <a:schemeClr val="bg1"/>
                </a:solidFill>
                <a:effectLst/>
                <a:latin typeface="Consolas" panose="020B0609020204030204" pitchFamily="49" charset="0"/>
              </a:rPr>
              <a:t>(Test))</a:t>
            </a:r>
          </a:p>
        </p:txBody>
      </p:sp>
      <p:sp>
        <p:nvSpPr>
          <p:cNvPr id="12" name="Rectangle 11">
            <a:extLst>
              <a:ext uri="{FF2B5EF4-FFF2-40B4-BE49-F238E27FC236}">
                <a16:creationId xmlns:a16="http://schemas.microsoft.com/office/drawing/2014/main" id="{D91254E2-38A2-433A-A938-721E32C7023D}"/>
              </a:ext>
            </a:extLst>
          </p:cNvPr>
          <p:cNvSpPr/>
          <p:nvPr/>
        </p:nvSpPr>
        <p:spPr>
          <a:xfrm>
            <a:off x="882691" y="4302443"/>
            <a:ext cx="7619999" cy="1200329"/>
          </a:xfrm>
          <a:prstGeom prst="rect">
            <a:avLst/>
          </a:prstGeom>
          <a:solidFill>
            <a:schemeClr val="tx1">
              <a:lumMod val="95000"/>
            </a:schemeClr>
          </a:solidFill>
        </p:spPr>
        <p:txBody>
          <a:bodyPr wrap="square">
            <a:spAutoFit/>
          </a:bodyPr>
          <a:lstStyle/>
          <a:p>
            <a:r>
              <a:rPr lang="en-US" sz="2400" dirty="0">
                <a:solidFill>
                  <a:srgbClr val="7F0055"/>
                </a:solidFill>
                <a:latin typeface="Consolas" panose="020B0609020204030204" pitchFamily="49" charset="0"/>
              </a:rPr>
              <a:t>pointcut</a:t>
            </a:r>
            <a:r>
              <a:rPr lang="en-US" sz="2400" dirty="0">
                <a:solidFill>
                  <a:srgbClr val="000000"/>
                </a:solidFill>
                <a:latin typeface="Consolas" panose="020B0609020204030204" pitchFamily="49" charset="0"/>
              </a:rPr>
              <a:t> </a:t>
            </a:r>
            <a:r>
              <a:rPr lang="en-US" sz="2400" dirty="0" err="1">
                <a:solidFill>
                  <a:srgbClr val="FF0000"/>
                </a:solidFill>
                <a:latin typeface="Consolas" panose="020B0609020204030204" pitchFamily="49" charset="0"/>
              </a:rPr>
              <a:t>recursive_calls_on_fact</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n) : </a:t>
            </a:r>
          </a:p>
          <a:p>
            <a:r>
              <a:rPr lang="en-US" sz="2400" dirty="0">
                <a:solidFill>
                  <a:srgbClr val="000000"/>
                </a:solidFill>
                <a:latin typeface="Consolas" panose="020B0609020204030204" pitchFamily="49" charset="0"/>
              </a:rPr>
              <a:t>    </a:t>
            </a:r>
            <a:r>
              <a:rPr lang="en-US" sz="2400" dirty="0">
                <a:solidFill>
                  <a:srgbClr val="7F0055"/>
                </a:solidFill>
                <a:latin typeface="Consolas" panose="020B0609020204030204" pitchFamily="49" charset="0"/>
              </a:rPr>
              <a:t>call</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Func.fact</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&amp;&amp; </a:t>
            </a:r>
            <a:r>
              <a:rPr lang="en-US" sz="2400" dirty="0" err="1">
                <a:solidFill>
                  <a:srgbClr val="7F0055"/>
                </a:solidFill>
                <a:latin typeface="Consolas" panose="020B0609020204030204" pitchFamily="49" charset="0"/>
              </a:rPr>
              <a:t>args</a:t>
            </a:r>
            <a:r>
              <a:rPr lang="en-US" sz="2400" dirty="0">
                <a:solidFill>
                  <a:srgbClr val="000000"/>
                </a:solidFill>
                <a:latin typeface="Consolas" panose="020B0609020204030204" pitchFamily="49" charset="0"/>
              </a:rPr>
              <a:t>(n) &amp;&amp;</a:t>
            </a:r>
          </a:p>
          <a:p>
            <a:r>
              <a:rPr lang="en-US" sz="2400" dirty="0">
                <a:solidFill>
                  <a:srgbClr val="000000"/>
                </a:solidFill>
                <a:latin typeface="Consolas" panose="020B0609020204030204" pitchFamily="49" charset="0"/>
              </a:rPr>
              <a:t>    </a:t>
            </a:r>
            <a:r>
              <a:rPr lang="en-US" sz="2400" dirty="0" err="1">
                <a:solidFill>
                  <a:schemeClr val="accent2">
                    <a:lumMod val="50000"/>
                    <a:lumOff val="50000"/>
                  </a:schemeClr>
                </a:solidFill>
                <a:latin typeface="Consolas" panose="020B0609020204030204" pitchFamily="49" charset="0"/>
              </a:rPr>
              <a:t>withincode</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Func.fact</a:t>
            </a:r>
            <a:r>
              <a:rPr lang="en-US" sz="2400" dirty="0">
                <a:solidFill>
                  <a:srgbClr val="000000"/>
                </a:solidFill>
                <a:latin typeface="Consolas" panose="020B0609020204030204" pitchFamily="49" charset="0"/>
              </a:rPr>
              <a:t>(</a:t>
            </a:r>
            <a:r>
              <a:rPr lang="en-US" sz="2400" dirty="0">
                <a:solidFill>
                  <a:srgbClr val="7F0055"/>
                </a:solidFill>
                <a:latin typeface="Consolas" panose="020B0609020204030204" pitchFamily="49" charset="0"/>
              </a:rPr>
              <a:t>int</a:t>
            </a:r>
            <a:r>
              <a:rPr lang="en-US" sz="2400" dirty="0">
                <a:solidFill>
                  <a:srgbClr val="000000"/>
                </a:solidFill>
                <a:latin typeface="Consolas" panose="020B0609020204030204" pitchFamily="49" charset="0"/>
              </a:rPr>
              <a:t>));</a:t>
            </a:r>
          </a:p>
        </p:txBody>
      </p:sp>
      <p:sp>
        <p:nvSpPr>
          <p:cNvPr id="13" name="TextBox 12">
            <a:extLst>
              <a:ext uri="{FF2B5EF4-FFF2-40B4-BE49-F238E27FC236}">
                <a16:creationId xmlns:a16="http://schemas.microsoft.com/office/drawing/2014/main" id="{9B33C7B4-0DD7-4C72-AA65-A7DDC95C09DC}"/>
              </a:ext>
            </a:extLst>
          </p:cNvPr>
          <p:cNvSpPr txBox="1"/>
          <p:nvPr/>
        </p:nvSpPr>
        <p:spPr>
          <a:xfrm>
            <a:off x="533400" y="5648980"/>
            <a:ext cx="5733236" cy="523220"/>
          </a:xfrm>
          <a:prstGeom prst="rect">
            <a:avLst/>
          </a:prstGeom>
          <a:noFill/>
        </p:spPr>
        <p:txBody>
          <a:bodyPr wrap="none" rtlCol="0">
            <a:spAutoFit/>
          </a:bodyPr>
          <a:lstStyle/>
          <a:p>
            <a:r>
              <a:rPr lang="en-US" dirty="0"/>
              <a:t>More examples at </a:t>
            </a:r>
            <a:r>
              <a:rPr lang="en-US" dirty="0">
                <a:solidFill>
                  <a:srgbClr val="FF66FF"/>
                </a:solidFill>
              </a:rPr>
              <a:t>AspectJ</a:t>
            </a:r>
            <a:r>
              <a:rPr lang="en-US" dirty="0"/>
              <a:t> website.</a:t>
            </a:r>
          </a:p>
        </p:txBody>
      </p:sp>
    </p:spTree>
    <p:extLst>
      <p:ext uri="{BB962C8B-B14F-4D97-AF65-F5344CB8AC3E}">
        <p14:creationId xmlns:p14="http://schemas.microsoft.com/office/powerpoint/2010/main" val="126620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7B1E0963-619D-46C6-B41A-CB173DC84331}"/>
              </a:ext>
            </a:extLst>
          </p:cNvPr>
          <p:cNvSpPr>
            <a:spLocks noGrp="1" noChangeArrowheads="1"/>
          </p:cNvSpPr>
          <p:nvPr>
            <p:ph type="sldNum" sz="quarter" idx="12"/>
          </p:nvPr>
        </p:nvSpPr>
        <p:spPr>
          <a:xfrm>
            <a:off x="3429000" y="6629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BA3BBB5E-CC77-45E4-9523-D7178FEE8A22}" type="slidenum">
              <a:rPr lang="en-US" altLang="en-US" sz="1400" smtClean="0"/>
              <a:pPr>
                <a:spcBef>
                  <a:spcPct val="0"/>
                </a:spcBef>
                <a:buFontTx/>
                <a:buNone/>
              </a:pPr>
              <a:t>15</a:t>
            </a:fld>
            <a:endParaRPr lang="en-US" altLang="en-US" sz="1400"/>
          </a:p>
        </p:txBody>
      </p:sp>
      <p:sp>
        <p:nvSpPr>
          <p:cNvPr id="27651" name="Date Placeholder 2">
            <a:extLst>
              <a:ext uri="{FF2B5EF4-FFF2-40B4-BE49-F238E27FC236}">
                <a16:creationId xmlns:a16="http://schemas.microsoft.com/office/drawing/2014/main" id="{30F0A177-0D72-496B-8104-84018A89E044}"/>
              </a:ext>
            </a:extLst>
          </p:cNvPr>
          <p:cNvSpPr>
            <a:spLocks noGrp="1" noChangeArrowheads="1"/>
          </p:cNvSpPr>
          <p:nvPr>
            <p:ph type="dt" sz="quarter" idx="10"/>
          </p:nvPr>
        </p:nvSpPr>
        <p:spPr>
          <a:xfrm>
            <a:off x="685800" y="6553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27652" name="Footer Placeholder 3">
            <a:extLst>
              <a:ext uri="{FF2B5EF4-FFF2-40B4-BE49-F238E27FC236}">
                <a16:creationId xmlns:a16="http://schemas.microsoft.com/office/drawing/2014/main" id="{D704AE01-44C7-4BD5-AE91-4601B83B8F8C}"/>
              </a:ext>
            </a:extLst>
          </p:cNvPr>
          <p:cNvSpPr>
            <a:spLocks noGrp="1" noChangeArrowheads="1"/>
          </p:cNvSpPr>
          <p:nvPr>
            <p:ph type="ftr" sz="quarter" idx="11"/>
          </p:nvPr>
        </p:nvSpPr>
        <p:spPr>
          <a:xfrm>
            <a:off x="6019800" y="6629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27653" name="TextBox 10">
            <a:extLst>
              <a:ext uri="{FF2B5EF4-FFF2-40B4-BE49-F238E27FC236}">
                <a16:creationId xmlns:a16="http://schemas.microsoft.com/office/drawing/2014/main" id="{355B6936-6806-4F10-A419-E833CA83C9C8}"/>
              </a:ext>
            </a:extLst>
          </p:cNvPr>
          <p:cNvSpPr txBox="1">
            <a:spLocks noChangeArrowheads="1"/>
          </p:cNvSpPr>
          <p:nvPr/>
        </p:nvSpPr>
        <p:spPr bwMode="auto">
          <a:xfrm>
            <a:off x="1843479" y="331351"/>
            <a:ext cx="55499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3600" dirty="0">
                <a:solidFill>
                  <a:srgbClr val="FFFF00"/>
                </a:solidFill>
              </a:rPr>
              <a:t>Types of Advice in AspectJ</a:t>
            </a:r>
          </a:p>
        </p:txBody>
      </p:sp>
      <p:sp>
        <p:nvSpPr>
          <p:cNvPr id="2" name="Rectangle 1">
            <a:extLst>
              <a:ext uri="{FF2B5EF4-FFF2-40B4-BE49-F238E27FC236}">
                <a16:creationId xmlns:a16="http://schemas.microsoft.com/office/drawing/2014/main" id="{DB293D5F-0DFA-456C-A26E-FA9F9B3B5CB2}"/>
              </a:ext>
            </a:extLst>
          </p:cNvPr>
          <p:cNvSpPr/>
          <p:nvPr/>
        </p:nvSpPr>
        <p:spPr>
          <a:xfrm>
            <a:off x="1243966" y="2041891"/>
            <a:ext cx="7162800" cy="838200"/>
          </a:xfrm>
          <a:prstGeom prst="rect">
            <a:avLst/>
          </a:prstGeom>
          <a:ln>
            <a:solidFill>
              <a:schemeClr val="tx2">
                <a:lumMod val="60000"/>
                <a:lumOff val="40000"/>
              </a:schemeClr>
            </a:solidFill>
          </a:ln>
        </p:spPr>
        <p:txBody>
          <a:bodyPr wrap="square">
            <a:spAutoFit/>
          </a:bodyPr>
          <a:lstStyle/>
          <a:p>
            <a:r>
              <a:rPr lang="en-US" sz="2400" i="1" dirty="0">
                <a:solidFill>
                  <a:srgbClr val="00FF00"/>
                </a:solidFill>
                <a:latin typeface="Times New Roman" panose="02020603050405020304" pitchFamily="18" charset="0"/>
                <a:cs typeface="Times New Roman" panose="02020603050405020304" pitchFamily="18" charset="0"/>
              </a:rPr>
              <a:t> </a:t>
            </a:r>
            <a:r>
              <a:rPr lang="en-US" sz="2400" dirty="0">
                <a:solidFill>
                  <a:srgbClr val="FFFF00"/>
                </a:solidFill>
              </a:rPr>
              <a:t>before (</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a:t>
            </a:r>
            <a:r>
              <a:rPr lang="en-US" sz="2400" i="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rPr>
              <a:t>: </a:t>
            </a:r>
            <a:r>
              <a:rPr lang="en-US" sz="2400" i="1" dirty="0">
                <a:solidFill>
                  <a:srgbClr val="00FFFF"/>
                </a:solidFill>
                <a:latin typeface="Times New Roman" panose="02020603050405020304" pitchFamily="18" charset="0"/>
                <a:cs typeface="Times New Roman" panose="02020603050405020304" pitchFamily="18" charset="0"/>
              </a:rPr>
              <a:t>pc</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arg_names</a:t>
            </a:r>
            <a:r>
              <a:rPr lang="en-US" sz="2400" dirty="0">
                <a:solidFill>
                  <a:srgbClr val="FFFF00"/>
                </a:solidFill>
              </a:rPr>
              <a:t>) {</a:t>
            </a:r>
            <a:r>
              <a:rPr lang="en-US" sz="2400" dirty="0">
                <a:solidFill>
                  <a:srgbClr val="FF66FF"/>
                </a:solidFill>
              </a:rPr>
              <a:t>… </a:t>
            </a:r>
            <a:r>
              <a:rPr lang="en-US" sz="2400" i="1" dirty="0">
                <a:solidFill>
                  <a:srgbClr val="FF66FF"/>
                </a:solidFill>
                <a:latin typeface="Times New Roman" panose="02020603050405020304" pitchFamily="18" charset="0"/>
                <a:cs typeface="Times New Roman" panose="02020603050405020304" pitchFamily="18" charset="0"/>
              </a:rPr>
              <a:t>Java code… </a:t>
            </a:r>
            <a:r>
              <a:rPr lang="en-US" sz="2400" dirty="0">
                <a:solidFill>
                  <a:srgbClr val="FFFF00"/>
                </a:solidFill>
              </a:rPr>
              <a:t>}</a:t>
            </a:r>
          </a:p>
          <a:p>
            <a:r>
              <a:rPr lang="en-US" sz="2400" dirty="0">
                <a:solidFill>
                  <a:srgbClr val="FFFF00"/>
                </a:solidFill>
              </a:rPr>
              <a:t> after(</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a:t>
            </a:r>
            <a:r>
              <a:rPr lang="en-US" sz="2400" i="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rPr>
              <a:t>: </a:t>
            </a:r>
            <a:r>
              <a:rPr lang="en-US" sz="2400" i="1" dirty="0">
                <a:solidFill>
                  <a:srgbClr val="00FFFF"/>
                </a:solidFill>
                <a:latin typeface="Times New Roman" panose="02020603050405020304" pitchFamily="18" charset="0"/>
                <a:cs typeface="Times New Roman" panose="02020603050405020304" pitchFamily="18" charset="0"/>
              </a:rPr>
              <a:t>pc</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arg_names</a:t>
            </a:r>
            <a:r>
              <a:rPr lang="en-US" sz="2400" dirty="0">
                <a:solidFill>
                  <a:srgbClr val="FFFF00"/>
                </a:solidFill>
              </a:rPr>
              <a:t>) {</a:t>
            </a:r>
            <a:r>
              <a:rPr lang="en-US" sz="2400" dirty="0">
                <a:solidFill>
                  <a:srgbClr val="FF66FF"/>
                </a:solidFill>
              </a:rPr>
              <a:t>… </a:t>
            </a:r>
            <a:r>
              <a:rPr lang="en-US" sz="2400" i="1" dirty="0">
                <a:solidFill>
                  <a:srgbClr val="FF66FF"/>
                </a:solidFill>
                <a:latin typeface="Times New Roman" panose="02020603050405020304" pitchFamily="18" charset="0"/>
                <a:cs typeface="Times New Roman" panose="02020603050405020304" pitchFamily="18" charset="0"/>
              </a:rPr>
              <a:t>Java code… </a:t>
            </a:r>
            <a:r>
              <a:rPr lang="en-US" sz="2400" dirty="0">
                <a:solidFill>
                  <a:srgbClr val="FFFF00"/>
                </a:solidFill>
              </a:rPr>
              <a:t>}</a:t>
            </a:r>
            <a:endParaRPr lang="en-US" sz="2400" dirty="0"/>
          </a:p>
        </p:txBody>
      </p:sp>
      <p:sp>
        <p:nvSpPr>
          <p:cNvPr id="3" name="TextBox 2">
            <a:extLst>
              <a:ext uri="{FF2B5EF4-FFF2-40B4-BE49-F238E27FC236}">
                <a16:creationId xmlns:a16="http://schemas.microsoft.com/office/drawing/2014/main" id="{A25437E3-05B5-4FD4-9A79-A970B0B0F3A1}"/>
              </a:ext>
            </a:extLst>
          </p:cNvPr>
          <p:cNvSpPr txBox="1"/>
          <p:nvPr/>
        </p:nvSpPr>
        <p:spPr>
          <a:xfrm>
            <a:off x="492578" y="1262151"/>
            <a:ext cx="6683561" cy="461665"/>
          </a:xfrm>
          <a:prstGeom prst="rect">
            <a:avLst/>
          </a:prstGeom>
          <a:noFill/>
        </p:spPr>
        <p:txBody>
          <a:bodyPr wrap="none" rtlCol="0">
            <a:spAutoFit/>
          </a:bodyPr>
          <a:lstStyle/>
          <a:p>
            <a:r>
              <a:rPr lang="en-US" sz="2400" dirty="0"/>
              <a:t>The two main forms of </a:t>
            </a:r>
            <a:r>
              <a:rPr lang="en-US" sz="2400" dirty="0">
                <a:solidFill>
                  <a:srgbClr val="00FF00"/>
                </a:solidFill>
              </a:rPr>
              <a:t>advice</a:t>
            </a:r>
            <a:r>
              <a:rPr lang="en-US" sz="2400" dirty="0"/>
              <a:t> at a </a:t>
            </a:r>
            <a:r>
              <a:rPr lang="en-US" sz="2400" dirty="0">
                <a:solidFill>
                  <a:srgbClr val="00FFFF"/>
                </a:solidFill>
              </a:rPr>
              <a:t>pointcut</a:t>
            </a:r>
            <a:r>
              <a:rPr lang="en-US" sz="2400" dirty="0"/>
              <a:t> are:</a:t>
            </a:r>
          </a:p>
        </p:txBody>
      </p:sp>
      <p:sp>
        <p:nvSpPr>
          <p:cNvPr id="10" name="TextBox 9">
            <a:extLst>
              <a:ext uri="{FF2B5EF4-FFF2-40B4-BE49-F238E27FC236}">
                <a16:creationId xmlns:a16="http://schemas.microsoft.com/office/drawing/2014/main" id="{AC83BEC5-C218-4B50-B90C-5A963B941829}"/>
              </a:ext>
            </a:extLst>
          </p:cNvPr>
          <p:cNvSpPr txBox="1"/>
          <p:nvPr/>
        </p:nvSpPr>
        <p:spPr>
          <a:xfrm>
            <a:off x="547007" y="3198167"/>
            <a:ext cx="1441420" cy="461665"/>
          </a:xfrm>
          <a:prstGeom prst="rect">
            <a:avLst/>
          </a:prstGeom>
          <a:noFill/>
        </p:spPr>
        <p:txBody>
          <a:bodyPr wrap="none" rtlCol="0">
            <a:spAutoFit/>
          </a:bodyPr>
          <a:lstStyle/>
          <a:p>
            <a:r>
              <a:rPr lang="en-US" sz="2400" dirty="0"/>
              <a:t>Example:</a:t>
            </a:r>
          </a:p>
        </p:txBody>
      </p:sp>
      <p:sp>
        <p:nvSpPr>
          <p:cNvPr id="4" name="Rectangle 3">
            <a:extLst>
              <a:ext uri="{FF2B5EF4-FFF2-40B4-BE49-F238E27FC236}">
                <a16:creationId xmlns:a16="http://schemas.microsoft.com/office/drawing/2014/main" id="{F9CC346A-906B-4086-B875-1666EEBD235E}"/>
              </a:ext>
            </a:extLst>
          </p:cNvPr>
          <p:cNvSpPr/>
          <p:nvPr/>
        </p:nvSpPr>
        <p:spPr>
          <a:xfrm>
            <a:off x="618506" y="3944660"/>
            <a:ext cx="8068293" cy="1631216"/>
          </a:xfrm>
          <a:prstGeom prst="rect">
            <a:avLst/>
          </a:prstGeom>
          <a:solidFill>
            <a:schemeClr val="tx1">
              <a:lumMod val="95000"/>
            </a:schemeClr>
          </a:solidFill>
        </p:spPr>
        <p:txBody>
          <a:bodyPr wrap="square">
            <a:spAutoFit/>
          </a:bodyPr>
          <a:lstStyle/>
          <a:p>
            <a:r>
              <a:rPr lang="en-US" sz="2000" b="1" dirty="0">
                <a:solidFill>
                  <a:srgbClr val="000000"/>
                </a:solidFill>
                <a:latin typeface="Consolas" panose="020B0609020204030204" pitchFamily="49" charset="0"/>
              </a:rPr>
              <a:t>pointcut </a:t>
            </a:r>
            <a:r>
              <a:rPr lang="en-US" sz="2000" b="1" dirty="0" err="1">
                <a:solidFill>
                  <a:schemeClr val="bg1">
                    <a:lumMod val="60000"/>
                    <a:lumOff val="40000"/>
                  </a:schemeClr>
                </a:solidFill>
                <a:latin typeface="Consolas" panose="020B0609020204030204" pitchFamily="49" charset="0"/>
              </a:rPr>
              <a:t>call_fact</a:t>
            </a:r>
            <a:r>
              <a:rPr lang="en-US" sz="2000" b="1" dirty="0">
                <a:solidFill>
                  <a:srgbClr val="000000"/>
                </a:solidFill>
                <a:latin typeface="Consolas" panose="020B0609020204030204" pitchFamily="49" charset="0"/>
              </a:rPr>
              <a:t>(</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n</a:t>
            </a:r>
            <a:r>
              <a:rPr lang="en-US" sz="2000" b="1" dirty="0">
                <a:solidFill>
                  <a:srgbClr val="000000"/>
                </a:solidFill>
                <a:latin typeface="Consolas" panose="020B0609020204030204" pitchFamily="49" charset="0"/>
              </a:rPr>
              <a:t>) : </a:t>
            </a:r>
          </a:p>
          <a:p>
            <a:r>
              <a:rPr lang="en-US" sz="2000" b="1" dirty="0">
                <a:solidFill>
                  <a:srgbClr val="000000"/>
                </a:solidFill>
                <a:latin typeface="Consolas" panose="020B0609020204030204" pitchFamily="49" charset="0"/>
              </a:rPr>
              <a:t> call(</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Func.fact</a:t>
            </a:r>
            <a:r>
              <a:rPr lang="en-US" sz="2000" b="1" dirty="0">
                <a:solidFill>
                  <a:srgbClr val="000000"/>
                </a:solidFill>
                <a:latin typeface="Consolas" panose="020B0609020204030204" pitchFamily="49" charset="0"/>
              </a:rPr>
              <a:t>(</a:t>
            </a:r>
            <a:r>
              <a:rPr lang="en-US" sz="2000" b="1" dirty="0">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&amp;&amp; </a:t>
            </a:r>
            <a:r>
              <a:rPr lang="en-US" sz="2000" b="1" dirty="0" err="1">
                <a:solidFill>
                  <a:srgbClr val="000000"/>
                </a:solidFill>
                <a:latin typeface="Consolas" panose="020B0609020204030204" pitchFamily="49" charset="0"/>
              </a:rPr>
              <a:t>args</a:t>
            </a:r>
            <a:r>
              <a:rPr lang="en-US" sz="2000" b="1" dirty="0">
                <a:solidFill>
                  <a:srgbClr val="000000"/>
                </a:solidFill>
                <a:latin typeface="Consolas" panose="020B0609020204030204" pitchFamily="49" charset="0"/>
              </a:rPr>
              <a:t>(n);</a:t>
            </a:r>
          </a:p>
          <a:p>
            <a:r>
              <a:rPr lang="en-US" sz="2000" b="1" dirty="0">
                <a:solidFill>
                  <a:srgbClr val="FF0000"/>
                </a:solidFill>
                <a:latin typeface="Consolas" panose="020B0609020204030204" pitchFamily="49" charset="0"/>
              </a:rPr>
              <a:t> before(int n) : </a:t>
            </a:r>
            <a:r>
              <a:rPr lang="en-US" sz="2000" b="1" dirty="0" err="1">
                <a:solidFill>
                  <a:schemeClr val="bg1">
                    <a:lumMod val="60000"/>
                    <a:lumOff val="40000"/>
                  </a:schemeClr>
                </a:solidFill>
                <a:latin typeface="Consolas" panose="020B0609020204030204" pitchFamily="49" charset="0"/>
              </a:rPr>
              <a:t>call_fact</a:t>
            </a:r>
            <a:r>
              <a:rPr lang="en-US" sz="2000" b="1" dirty="0">
                <a:solidFill>
                  <a:schemeClr val="bg1">
                    <a:lumMod val="60000"/>
                    <a:lumOff val="40000"/>
                  </a:schemeClr>
                </a:solidFill>
                <a:latin typeface="Consolas" panose="020B0609020204030204" pitchFamily="49" charset="0"/>
              </a:rPr>
              <a:t>(n) </a:t>
            </a:r>
            <a:r>
              <a:rPr lang="en-US" sz="2000" b="1" dirty="0">
                <a:solidFill>
                  <a:srgbClr val="000000"/>
                </a:solidFill>
                <a:latin typeface="Consolas" panose="020B0609020204030204" pitchFamily="49" charset="0"/>
              </a:rPr>
              <a:t>{ … }    </a:t>
            </a:r>
          </a:p>
          <a:p>
            <a:r>
              <a:rPr lang="en-US" sz="2000" b="1" dirty="0">
                <a:solidFill>
                  <a:srgbClr val="FF0000"/>
                </a:solidFill>
                <a:latin typeface="Consolas" panose="020B0609020204030204" pitchFamily="49" charset="0"/>
              </a:rPr>
              <a:t> after(int n) returning(int result) : </a:t>
            </a:r>
            <a:r>
              <a:rPr lang="en-US" sz="2000" b="1" dirty="0" err="1">
                <a:solidFill>
                  <a:schemeClr val="bg1">
                    <a:lumMod val="60000"/>
                    <a:lumOff val="40000"/>
                  </a:schemeClr>
                </a:solidFill>
                <a:latin typeface="Consolas" panose="020B0609020204030204" pitchFamily="49" charset="0"/>
              </a:rPr>
              <a:t>call_fact</a:t>
            </a:r>
            <a:r>
              <a:rPr lang="en-US" sz="2000" b="1" dirty="0">
                <a:solidFill>
                  <a:schemeClr val="bg1">
                    <a:lumMod val="60000"/>
                    <a:lumOff val="40000"/>
                  </a:schemeClr>
                </a:solidFill>
                <a:latin typeface="Consolas" panose="020B0609020204030204" pitchFamily="49" charset="0"/>
              </a:rPr>
              <a:t>(n)</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 </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a:t>
            </a:r>
            <a:endParaRPr lang="en-US" sz="2000" b="1" dirty="0"/>
          </a:p>
        </p:txBody>
      </p:sp>
    </p:spTree>
    <p:extLst>
      <p:ext uri="{BB962C8B-B14F-4D97-AF65-F5344CB8AC3E}">
        <p14:creationId xmlns:p14="http://schemas.microsoft.com/office/powerpoint/2010/main" val="358975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91A18D-3F61-4500-9AE3-32CDDACA8120}"/>
              </a:ext>
            </a:extLst>
          </p:cNvPr>
          <p:cNvPicPr>
            <a:picLocks noChangeAspect="1"/>
          </p:cNvPicPr>
          <p:nvPr/>
        </p:nvPicPr>
        <p:blipFill rotWithShape="1">
          <a:blip r:embed="rId2"/>
          <a:srcRect l="5001" t="12280" r="41666" b="10055"/>
          <a:stretch/>
        </p:blipFill>
        <p:spPr>
          <a:xfrm>
            <a:off x="1428750" y="1029596"/>
            <a:ext cx="6362700" cy="5211808"/>
          </a:xfrm>
          <a:prstGeom prst="rect">
            <a:avLst/>
          </a:prstGeom>
        </p:spPr>
      </p:pic>
      <p:sp>
        <p:nvSpPr>
          <p:cNvPr id="4" name="Date Placeholder 3">
            <a:extLst>
              <a:ext uri="{FF2B5EF4-FFF2-40B4-BE49-F238E27FC236}">
                <a16:creationId xmlns:a16="http://schemas.microsoft.com/office/drawing/2014/main" id="{4EFB5D97-0C1C-48A3-AAB7-C723C17BE959}"/>
              </a:ext>
            </a:extLst>
          </p:cNvPr>
          <p:cNvSpPr>
            <a:spLocks noGrp="1"/>
          </p:cNvSpPr>
          <p:nvPr>
            <p:ph type="dt" sz="half" idx="10"/>
          </p:nvPr>
        </p:nvSpPr>
        <p:spPr/>
        <p:txBody>
          <a:bodyPr/>
          <a:lstStyle/>
          <a:p>
            <a:pPr>
              <a:defRPr/>
            </a:pPr>
            <a:r>
              <a:rPr lang="en-US"/>
              <a:t>11/12/2020</a:t>
            </a:r>
          </a:p>
        </p:txBody>
      </p:sp>
      <p:sp>
        <p:nvSpPr>
          <p:cNvPr id="5" name="Footer Placeholder 4">
            <a:extLst>
              <a:ext uri="{FF2B5EF4-FFF2-40B4-BE49-F238E27FC236}">
                <a16:creationId xmlns:a16="http://schemas.microsoft.com/office/drawing/2014/main" id="{778D109A-A736-4CFF-BA67-EC55539FF1C6}"/>
              </a:ext>
            </a:extLst>
          </p:cNvPr>
          <p:cNvSpPr>
            <a:spLocks noGrp="1"/>
          </p:cNvSpPr>
          <p:nvPr>
            <p:ph type="ftr" sz="quarter" idx="11"/>
          </p:nvPr>
        </p:nvSpPr>
        <p:spPr>
          <a:xfrm>
            <a:off x="6151880" y="6172200"/>
            <a:ext cx="2895600" cy="457200"/>
          </a:xfrm>
        </p:spPr>
        <p:txBody>
          <a:bodyPr/>
          <a:lstStyle/>
          <a:p>
            <a:pPr>
              <a:defRPr/>
            </a:pPr>
            <a:r>
              <a:rPr lang="en-US"/>
              <a:t>CSE 410J and CSE 522</a:t>
            </a:r>
          </a:p>
        </p:txBody>
      </p:sp>
      <p:sp>
        <p:nvSpPr>
          <p:cNvPr id="6" name="Slide Number Placeholder 5">
            <a:extLst>
              <a:ext uri="{FF2B5EF4-FFF2-40B4-BE49-F238E27FC236}">
                <a16:creationId xmlns:a16="http://schemas.microsoft.com/office/drawing/2014/main" id="{D954CE76-048C-4172-BD8E-F68ECD32C812}"/>
              </a:ext>
            </a:extLst>
          </p:cNvPr>
          <p:cNvSpPr>
            <a:spLocks noGrp="1"/>
          </p:cNvSpPr>
          <p:nvPr>
            <p:ph type="sldNum" sz="quarter" idx="12"/>
          </p:nvPr>
        </p:nvSpPr>
        <p:spPr/>
        <p:txBody>
          <a:bodyPr/>
          <a:lstStyle/>
          <a:p>
            <a:pPr>
              <a:defRPr/>
            </a:pPr>
            <a:fld id="{2199F156-9612-43DC-A8C2-B2D91928E278}" type="slidenum">
              <a:rPr lang="en-US" altLang="en-US" smtClean="0"/>
              <a:pPr>
                <a:defRPr/>
              </a:pPr>
              <a:t>16</a:t>
            </a:fld>
            <a:endParaRPr lang="en-US" altLang="en-US"/>
          </a:p>
        </p:txBody>
      </p:sp>
      <p:sp>
        <p:nvSpPr>
          <p:cNvPr id="8" name="Rectangle 2">
            <a:extLst>
              <a:ext uri="{FF2B5EF4-FFF2-40B4-BE49-F238E27FC236}">
                <a16:creationId xmlns:a16="http://schemas.microsoft.com/office/drawing/2014/main" id="{542B232C-5216-44BE-93FD-9B5B8C38E5B5}"/>
              </a:ext>
            </a:extLst>
          </p:cNvPr>
          <p:cNvSpPr>
            <a:spLocks noGrp="1" noChangeArrowheads="1"/>
          </p:cNvSpPr>
          <p:nvPr>
            <p:ph type="title"/>
          </p:nvPr>
        </p:nvSpPr>
        <p:spPr>
          <a:xfrm>
            <a:off x="449580" y="-88599"/>
            <a:ext cx="8244840" cy="1143000"/>
          </a:xfrm>
        </p:spPr>
        <p:txBody>
          <a:bodyPr/>
          <a:lstStyle/>
          <a:p>
            <a:r>
              <a:rPr lang="en-US" altLang="en-US" dirty="0"/>
              <a:t>Implementing Contracts  </a:t>
            </a:r>
          </a:p>
        </p:txBody>
      </p:sp>
      <p:sp>
        <p:nvSpPr>
          <p:cNvPr id="15" name="Rectangle: Rounded Corners 14">
            <a:extLst>
              <a:ext uri="{FF2B5EF4-FFF2-40B4-BE49-F238E27FC236}">
                <a16:creationId xmlns:a16="http://schemas.microsoft.com/office/drawing/2014/main" id="{63F0E994-6EA2-4313-9DEA-6416B490776A}"/>
              </a:ext>
            </a:extLst>
          </p:cNvPr>
          <p:cNvSpPr/>
          <p:nvPr/>
        </p:nvSpPr>
        <p:spPr bwMode="auto">
          <a:xfrm>
            <a:off x="1905000" y="1283001"/>
            <a:ext cx="3581400" cy="850599"/>
          </a:xfrm>
          <a:prstGeom prst="roundRect">
            <a:avLst/>
          </a:prstGeom>
          <a:noFill/>
          <a:ln w="19050"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6" name="Rectangle: Rounded Corners 15">
            <a:extLst>
              <a:ext uri="{FF2B5EF4-FFF2-40B4-BE49-F238E27FC236}">
                <a16:creationId xmlns:a16="http://schemas.microsoft.com/office/drawing/2014/main" id="{E37FE7AC-EBD6-4289-BB19-F7DA03A51B45}"/>
              </a:ext>
            </a:extLst>
          </p:cNvPr>
          <p:cNvSpPr/>
          <p:nvPr/>
        </p:nvSpPr>
        <p:spPr bwMode="auto">
          <a:xfrm>
            <a:off x="1981200" y="3697940"/>
            <a:ext cx="5064760" cy="517667"/>
          </a:xfrm>
          <a:prstGeom prst="roundRect">
            <a:avLst/>
          </a:prstGeom>
          <a:noFill/>
          <a:ln w="19050"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7" name="Rectangle: Rounded Corners 16">
            <a:extLst>
              <a:ext uri="{FF2B5EF4-FFF2-40B4-BE49-F238E27FC236}">
                <a16:creationId xmlns:a16="http://schemas.microsoft.com/office/drawing/2014/main" id="{33E73F5F-19AF-4A56-9EAF-939F696199E0}"/>
              </a:ext>
            </a:extLst>
          </p:cNvPr>
          <p:cNvSpPr/>
          <p:nvPr/>
        </p:nvSpPr>
        <p:spPr bwMode="auto">
          <a:xfrm>
            <a:off x="1600200" y="4876800"/>
            <a:ext cx="4419600" cy="1143000"/>
          </a:xfrm>
          <a:prstGeom prst="roundRect">
            <a:avLst/>
          </a:prstGeom>
          <a:noFill/>
          <a:ln w="19050"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Freeform: Shape 9">
            <a:extLst>
              <a:ext uri="{FF2B5EF4-FFF2-40B4-BE49-F238E27FC236}">
                <a16:creationId xmlns:a16="http://schemas.microsoft.com/office/drawing/2014/main" id="{87DEA371-3AE5-42DD-91D9-C68AFDA544FD}"/>
              </a:ext>
            </a:extLst>
          </p:cNvPr>
          <p:cNvSpPr/>
          <p:nvPr/>
        </p:nvSpPr>
        <p:spPr bwMode="auto">
          <a:xfrm>
            <a:off x="6085840" y="2936240"/>
            <a:ext cx="619760" cy="904240"/>
          </a:xfrm>
          <a:custGeom>
            <a:avLst/>
            <a:gdLst>
              <a:gd name="connsiteX0" fmla="*/ 0 w 619760"/>
              <a:gd name="connsiteY0" fmla="*/ 904240 h 904240"/>
              <a:gd name="connsiteX1" fmla="*/ 193040 w 619760"/>
              <a:gd name="connsiteY1" fmla="*/ 406400 h 904240"/>
              <a:gd name="connsiteX2" fmla="*/ 619760 w 619760"/>
              <a:gd name="connsiteY2" fmla="*/ 0 h 904240"/>
            </a:gdLst>
            <a:ahLst/>
            <a:cxnLst>
              <a:cxn ang="0">
                <a:pos x="connsiteX0" y="connsiteY0"/>
              </a:cxn>
              <a:cxn ang="0">
                <a:pos x="connsiteX1" y="connsiteY1"/>
              </a:cxn>
              <a:cxn ang="0">
                <a:pos x="connsiteX2" y="connsiteY2"/>
              </a:cxn>
            </a:cxnLst>
            <a:rect l="l" t="t" r="r" b="b"/>
            <a:pathLst>
              <a:path w="619760" h="904240">
                <a:moveTo>
                  <a:pt x="0" y="904240"/>
                </a:moveTo>
                <a:cubicBezTo>
                  <a:pt x="44873" y="730673"/>
                  <a:pt x="89747" y="557107"/>
                  <a:pt x="193040" y="406400"/>
                </a:cubicBezTo>
                <a:cubicBezTo>
                  <a:pt x="296333" y="255693"/>
                  <a:pt x="458046" y="127846"/>
                  <a:pt x="619760" y="0"/>
                </a:cubicBezTo>
              </a:path>
            </a:pathLst>
          </a:cu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2" name="TextBox 1">
            <a:extLst>
              <a:ext uri="{FF2B5EF4-FFF2-40B4-BE49-F238E27FC236}">
                <a16:creationId xmlns:a16="http://schemas.microsoft.com/office/drawing/2014/main" id="{3259B652-536B-4D9E-8A53-9A48A767538A}"/>
              </a:ext>
            </a:extLst>
          </p:cNvPr>
          <p:cNvSpPr txBox="1"/>
          <p:nvPr/>
        </p:nvSpPr>
        <p:spPr>
          <a:xfrm>
            <a:off x="4610100" y="2224669"/>
            <a:ext cx="2819400" cy="1384995"/>
          </a:xfrm>
          <a:prstGeom prst="rect">
            <a:avLst/>
          </a:prstGeom>
          <a:noFill/>
          <a:ln>
            <a:solidFill>
              <a:srgbClr val="FF0000"/>
            </a:solidFill>
          </a:ln>
        </p:spPr>
        <p:txBody>
          <a:bodyPr wrap="square" rtlCol="0">
            <a:spAutoFit/>
          </a:bodyPr>
          <a:lstStyle/>
          <a:p>
            <a:r>
              <a:rPr lang="en-US" dirty="0">
                <a:solidFill>
                  <a:srgbClr val="FF0000"/>
                </a:solidFill>
              </a:rPr>
              <a:t>Can we separate </a:t>
            </a:r>
          </a:p>
          <a:p>
            <a:r>
              <a:rPr lang="en-US" dirty="0" err="1">
                <a:solidFill>
                  <a:srgbClr val="FF0000"/>
                </a:solidFill>
              </a:rPr>
              <a:t>gcd</a:t>
            </a:r>
            <a:r>
              <a:rPr lang="en-US" dirty="0">
                <a:solidFill>
                  <a:srgbClr val="FF0000"/>
                </a:solidFill>
              </a:rPr>
              <a:t> code from contract code?</a:t>
            </a:r>
          </a:p>
        </p:txBody>
      </p:sp>
      <p:sp>
        <p:nvSpPr>
          <p:cNvPr id="3" name="Rectangle 2">
            <a:extLst>
              <a:ext uri="{FF2B5EF4-FFF2-40B4-BE49-F238E27FC236}">
                <a16:creationId xmlns:a16="http://schemas.microsoft.com/office/drawing/2014/main" id="{67AFEBC1-552F-4196-8328-8EB7105D4413}"/>
              </a:ext>
            </a:extLst>
          </p:cNvPr>
          <p:cNvSpPr/>
          <p:nvPr/>
        </p:nvSpPr>
        <p:spPr>
          <a:xfrm>
            <a:off x="6235223" y="5450322"/>
            <a:ext cx="1460977" cy="707886"/>
          </a:xfrm>
          <a:prstGeom prst="rect">
            <a:avLst/>
          </a:prstGeom>
          <a:ln>
            <a:solidFill>
              <a:srgbClr val="FF0000"/>
            </a:solidFill>
          </a:ln>
        </p:spPr>
        <p:txBody>
          <a:bodyPr wrap="none">
            <a:spAutoFit/>
          </a:bodyPr>
          <a:lstStyle/>
          <a:p>
            <a:r>
              <a:rPr lang="en-US" altLang="en-US" sz="2000" dirty="0">
                <a:solidFill>
                  <a:srgbClr val="FF0000"/>
                </a:solidFill>
              </a:rPr>
              <a:t>Lecture 19 </a:t>
            </a:r>
          </a:p>
          <a:p>
            <a:r>
              <a:rPr lang="en-US" altLang="en-US" sz="2000" dirty="0">
                <a:solidFill>
                  <a:srgbClr val="FF0000"/>
                </a:solidFill>
              </a:rPr>
              <a:t>  slide #9</a:t>
            </a:r>
            <a:endParaRPr lang="en-US" sz="2000" dirty="0">
              <a:solidFill>
                <a:srgbClr val="FF0000"/>
              </a:solidFill>
            </a:endParaRPr>
          </a:p>
        </p:txBody>
      </p:sp>
    </p:spTree>
    <p:extLst>
      <p:ext uri="{BB962C8B-B14F-4D97-AF65-F5344CB8AC3E}">
        <p14:creationId xmlns:p14="http://schemas.microsoft.com/office/powerpoint/2010/main" val="47384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7DF5-B3D1-43E4-96FB-A6E52FD1B04C}"/>
              </a:ext>
            </a:extLst>
          </p:cNvPr>
          <p:cNvSpPr>
            <a:spLocks noGrp="1"/>
          </p:cNvSpPr>
          <p:nvPr>
            <p:ph type="title"/>
          </p:nvPr>
        </p:nvSpPr>
        <p:spPr>
          <a:xfrm>
            <a:off x="682925" y="385127"/>
            <a:ext cx="7772400" cy="1143000"/>
          </a:xfrm>
        </p:spPr>
        <p:txBody>
          <a:bodyPr/>
          <a:lstStyle/>
          <a:p>
            <a:r>
              <a:rPr lang="en-US" dirty="0"/>
              <a:t>Contracts as Aspects</a:t>
            </a:r>
          </a:p>
        </p:txBody>
      </p:sp>
      <p:sp>
        <p:nvSpPr>
          <p:cNvPr id="3" name="Date Placeholder 2">
            <a:extLst>
              <a:ext uri="{FF2B5EF4-FFF2-40B4-BE49-F238E27FC236}">
                <a16:creationId xmlns:a16="http://schemas.microsoft.com/office/drawing/2014/main" id="{D2733040-20D8-4045-8788-D3FE94111779}"/>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50A7430D-22C5-405E-B6BE-890627C0A17B}"/>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E26295FD-757F-40E6-84EF-16172D0D649E}"/>
              </a:ext>
            </a:extLst>
          </p:cNvPr>
          <p:cNvSpPr>
            <a:spLocks noGrp="1"/>
          </p:cNvSpPr>
          <p:nvPr>
            <p:ph type="sldNum" sz="quarter" idx="12"/>
          </p:nvPr>
        </p:nvSpPr>
        <p:spPr/>
        <p:txBody>
          <a:bodyPr/>
          <a:lstStyle/>
          <a:p>
            <a:pPr>
              <a:defRPr/>
            </a:pPr>
            <a:fld id="{2BDC7932-7A54-42BC-9DF0-E32EF376545F}" type="slidenum">
              <a:rPr lang="en-US" altLang="en-US" smtClean="0"/>
              <a:pPr>
                <a:defRPr/>
              </a:pPr>
              <a:t>17</a:t>
            </a:fld>
            <a:endParaRPr lang="en-US" altLang="en-US"/>
          </a:p>
        </p:txBody>
      </p:sp>
      <p:pic>
        <p:nvPicPr>
          <p:cNvPr id="8" name="Picture 7">
            <a:extLst>
              <a:ext uri="{FF2B5EF4-FFF2-40B4-BE49-F238E27FC236}">
                <a16:creationId xmlns:a16="http://schemas.microsoft.com/office/drawing/2014/main" id="{A5C4B7C5-F9E3-42CE-9C51-919C3674B72A}"/>
              </a:ext>
            </a:extLst>
          </p:cNvPr>
          <p:cNvPicPr>
            <a:picLocks noChangeAspect="1"/>
          </p:cNvPicPr>
          <p:nvPr/>
        </p:nvPicPr>
        <p:blipFill rotWithShape="1">
          <a:blip r:embed="rId2"/>
          <a:srcRect b="5555"/>
          <a:stretch/>
        </p:blipFill>
        <p:spPr>
          <a:xfrm>
            <a:off x="685800" y="1610360"/>
            <a:ext cx="8077200" cy="4291013"/>
          </a:xfrm>
          <a:prstGeom prst="rect">
            <a:avLst/>
          </a:prstGeom>
        </p:spPr>
      </p:pic>
      <p:sp>
        <p:nvSpPr>
          <p:cNvPr id="9" name="TextBox 8">
            <a:extLst>
              <a:ext uri="{FF2B5EF4-FFF2-40B4-BE49-F238E27FC236}">
                <a16:creationId xmlns:a16="http://schemas.microsoft.com/office/drawing/2014/main" id="{B10DD34C-02A3-4E83-A059-104340CE58E2}"/>
              </a:ext>
            </a:extLst>
          </p:cNvPr>
          <p:cNvSpPr txBox="1"/>
          <p:nvPr/>
        </p:nvSpPr>
        <p:spPr>
          <a:xfrm>
            <a:off x="946069" y="4191000"/>
            <a:ext cx="1519968" cy="461665"/>
          </a:xfrm>
          <a:prstGeom prst="rect">
            <a:avLst/>
          </a:prstGeom>
          <a:noFill/>
          <a:ln>
            <a:solidFill>
              <a:srgbClr val="FF0000"/>
            </a:solidFill>
          </a:ln>
        </p:spPr>
        <p:txBody>
          <a:bodyPr wrap="none" rtlCol="0">
            <a:spAutoFit/>
          </a:bodyPr>
          <a:lstStyle/>
          <a:p>
            <a:r>
              <a:rPr lang="en-US" sz="2400" dirty="0">
                <a:solidFill>
                  <a:srgbClr val="FF0000"/>
                </a:solidFill>
              </a:rPr>
              <a:t>GCD code</a:t>
            </a:r>
          </a:p>
        </p:txBody>
      </p:sp>
      <p:sp>
        <p:nvSpPr>
          <p:cNvPr id="10" name="Rectangle: Rounded Corners 9">
            <a:extLst>
              <a:ext uri="{FF2B5EF4-FFF2-40B4-BE49-F238E27FC236}">
                <a16:creationId xmlns:a16="http://schemas.microsoft.com/office/drawing/2014/main" id="{47B4DEA0-A605-4BDF-868D-F49F398C194D}"/>
              </a:ext>
            </a:extLst>
          </p:cNvPr>
          <p:cNvSpPr/>
          <p:nvPr/>
        </p:nvSpPr>
        <p:spPr bwMode="auto">
          <a:xfrm>
            <a:off x="3505200" y="4074055"/>
            <a:ext cx="2365209" cy="1185492"/>
          </a:xfrm>
          <a:prstGeom prst="round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1" name="TextBox 10">
            <a:extLst>
              <a:ext uri="{FF2B5EF4-FFF2-40B4-BE49-F238E27FC236}">
                <a16:creationId xmlns:a16="http://schemas.microsoft.com/office/drawing/2014/main" id="{CDE54756-1A53-4ED6-8EB7-DA72FF3EA07F}"/>
              </a:ext>
            </a:extLst>
          </p:cNvPr>
          <p:cNvSpPr txBox="1"/>
          <p:nvPr/>
        </p:nvSpPr>
        <p:spPr>
          <a:xfrm>
            <a:off x="4114800" y="2126030"/>
            <a:ext cx="1755609" cy="461665"/>
          </a:xfrm>
          <a:prstGeom prst="rect">
            <a:avLst/>
          </a:prstGeom>
          <a:noFill/>
          <a:ln>
            <a:solidFill>
              <a:srgbClr val="FF0000"/>
            </a:solidFill>
          </a:ln>
        </p:spPr>
        <p:txBody>
          <a:bodyPr wrap="none" rtlCol="0">
            <a:spAutoFit/>
          </a:bodyPr>
          <a:lstStyle/>
          <a:p>
            <a:r>
              <a:rPr lang="en-US" sz="2400" dirty="0">
                <a:solidFill>
                  <a:srgbClr val="FF0000"/>
                </a:solidFill>
              </a:rPr>
              <a:t>GCD aspect</a:t>
            </a:r>
          </a:p>
        </p:txBody>
      </p:sp>
      <p:sp>
        <p:nvSpPr>
          <p:cNvPr id="12" name="Rectangle: Rounded Corners 11">
            <a:extLst>
              <a:ext uri="{FF2B5EF4-FFF2-40B4-BE49-F238E27FC236}">
                <a16:creationId xmlns:a16="http://schemas.microsoft.com/office/drawing/2014/main" id="{BDB64643-9B22-4407-91A0-8616CFED2704}"/>
              </a:ext>
            </a:extLst>
          </p:cNvPr>
          <p:cNvSpPr/>
          <p:nvPr/>
        </p:nvSpPr>
        <p:spPr bwMode="auto">
          <a:xfrm>
            <a:off x="3505200" y="2725882"/>
            <a:ext cx="609600" cy="220745"/>
          </a:xfrm>
          <a:prstGeom prst="round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3" name="Left Brace 12">
            <a:extLst>
              <a:ext uri="{FF2B5EF4-FFF2-40B4-BE49-F238E27FC236}">
                <a16:creationId xmlns:a16="http://schemas.microsoft.com/office/drawing/2014/main" id="{05F60F9D-6698-4C3D-836F-25564365C9ED}"/>
              </a:ext>
            </a:extLst>
          </p:cNvPr>
          <p:cNvSpPr/>
          <p:nvPr/>
        </p:nvSpPr>
        <p:spPr bwMode="auto">
          <a:xfrm>
            <a:off x="3418609" y="3307081"/>
            <a:ext cx="152400" cy="448786"/>
          </a:xfrm>
          <a:prstGeom prst="leftBrac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5" name="Left Brace 14">
            <a:extLst>
              <a:ext uri="{FF2B5EF4-FFF2-40B4-BE49-F238E27FC236}">
                <a16:creationId xmlns:a16="http://schemas.microsoft.com/office/drawing/2014/main" id="{AC25A140-B40D-4479-8CA2-D8CD8396AF18}"/>
              </a:ext>
            </a:extLst>
          </p:cNvPr>
          <p:cNvSpPr/>
          <p:nvPr/>
        </p:nvSpPr>
        <p:spPr bwMode="auto">
          <a:xfrm>
            <a:off x="3418600" y="3769489"/>
            <a:ext cx="152400" cy="304566"/>
          </a:xfrm>
          <a:prstGeom prst="leftBrac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746BDCDD-95CA-4BEE-B9EB-E004CC83B708}"/>
              </a:ext>
            </a:extLst>
          </p:cNvPr>
          <p:cNvSpPr txBox="1"/>
          <p:nvPr/>
        </p:nvSpPr>
        <p:spPr>
          <a:xfrm>
            <a:off x="3657938" y="5259547"/>
            <a:ext cx="2059731" cy="461665"/>
          </a:xfrm>
          <a:prstGeom prst="rect">
            <a:avLst/>
          </a:prstGeom>
          <a:noFill/>
          <a:ln>
            <a:solidFill>
              <a:srgbClr val="FF0000"/>
            </a:solidFill>
          </a:ln>
        </p:spPr>
        <p:txBody>
          <a:bodyPr wrap="none" rtlCol="0">
            <a:spAutoFit/>
          </a:bodyPr>
          <a:lstStyle/>
          <a:p>
            <a:r>
              <a:rPr lang="en-US" sz="2400" dirty="0">
                <a:solidFill>
                  <a:srgbClr val="FF0000"/>
                </a:solidFill>
              </a:rPr>
              <a:t>Contract code</a:t>
            </a:r>
          </a:p>
        </p:txBody>
      </p:sp>
      <p:cxnSp>
        <p:nvCxnSpPr>
          <p:cNvPr id="7" name="Straight Connector 6">
            <a:extLst>
              <a:ext uri="{FF2B5EF4-FFF2-40B4-BE49-F238E27FC236}">
                <a16:creationId xmlns:a16="http://schemas.microsoft.com/office/drawing/2014/main" id="{EED79BBB-3C66-4797-AAB9-C61EAB9D6523}"/>
              </a:ext>
            </a:extLst>
          </p:cNvPr>
          <p:cNvCxnSpPr/>
          <p:nvPr/>
        </p:nvCxnSpPr>
        <p:spPr bwMode="auto">
          <a:xfrm>
            <a:off x="3571000" y="3124200"/>
            <a:ext cx="1458200" cy="0"/>
          </a:xfrm>
          <a:prstGeom prst="line">
            <a:avLst/>
          </a:prstGeom>
          <a:solidFill>
            <a:schemeClr val="accent1"/>
          </a:solidFill>
          <a:ln w="9525" cap="flat" cmpd="sng" algn="ctr">
            <a:solidFill>
              <a:srgbClr val="FF0000"/>
            </a:solidFill>
            <a:prstDash val="solid"/>
            <a:miter lim="800000"/>
            <a:headEnd type="none" w="med" len="med"/>
            <a:tailEnd type="none" w="med" len="med"/>
          </a:ln>
          <a:effectLst/>
        </p:spPr>
      </p:cxnSp>
    </p:spTree>
    <p:extLst>
      <p:ext uri="{BB962C8B-B14F-4D97-AF65-F5344CB8AC3E}">
        <p14:creationId xmlns:p14="http://schemas.microsoft.com/office/powerpoint/2010/main" val="37891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5"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207F-1688-4F7B-8B5F-474EBB6F1F8A}"/>
              </a:ext>
            </a:extLst>
          </p:cNvPr>
          <p:cNvSpPr>
            <a:spLocks noGrp="1"/>
          </p:cNvSpPr>
          <p:nvPr>
            <p:ph type="title"/>
          </p:nvPr>
        </p:nvSpPr>
        <p:spPr>
          <a:xfrm>
            <a:off x="685800" y="173804"/>
            <a:ext cx="7772400" cy="1143000"/>
          </a:xfrm>
        </p:spPr>
        <p:txBody>
          <a:bodyPr/>
          <a:lstStyle/>
          <a:p>
            <a:r>
              <a:rPr lang="en-US" dirty="0" err="1"/>
              <a:t>BubbleSort</a:t>
            </a:r>
            <a:r>
              <a:rPr lang="en-US" dirty="0"/>
              <a:t> Program</a:t>
            </a:r>
          </a:p>
        </p:txBody>
      </p:sp>
      <p:sp>
        <p:nvSpPr>
          <p:cNvPr id="3" name="Date Placeholder 2">
            <a:extLst>
              <a:ext uri="{FF2B5EF4-FFF2-40B4-BE49-F238E27FC236}">
                <a16:creationId xmlns:a16="http://schemas.microsoft.com/office/drawing/2014/main" id="{879CA8BA-75D2-4D89-864D-FDAA95884E49}"/>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3FECABB9-6512-4843-8915-A7FD735DB44B}"/>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FCF93F72-53BF-4809-A7BF-34BCDFB1A85C}"/>
              </a:ext>
            </a:extLst>
          </p:cNvPr>
          <p:cNvSpPr>
            <a:spLocks noGrp="1"/>
          </p:cNvSpPr>
          <p:nvPr>
            <p:ph type="sldNum" sz="quarter" idx="12"/>
          </p:nvPr>
        </p:nvSpPr>
        <p:spPr/>
        <p:txBody>
          <a:bodyPr/>
          <a:lstStyle/>
          <a:p>
            <a:pPr>
              <a:defRPr/>
            </a:pPr>
            <a:fld id="{2BDC7932-7A54-42BC-9DF0-E32EF376545F}" type="slidenum">
              <a:rPr lang="en-US" altLang="en-US" smtClean="0"/>
              <a:pPr>
                <a:defRPr/>
              </a:pPr>
              <a:t>18</a:t>
            </a:fld>
            <a:endParaRPr lang="en-US" altLang="en-US"/>
          </a:p>
        </p:txBody>
      </p:sp>
      <p:sp>
        <p:nvSpPr>
          <p:cNvPr id="7" name="Rectangle 6">
            <a:extLst>
              <a:ext uri="{FF2B5EF4-FFF2-40B4-BE49-F238E27FC236}">
                <a16:creationId xmlns:a16="http://schemas.microsoft.com/office/drawing/2014/main" id="{A6EE2174-FD4F-4046-BB44-60E971DBB953}"/>
              </a:ext>
            </a:extLst>
          </p:cNvPr>
          <p:cNvSpPr/>
          <p:nvPr/>
        </p:nvSpPr>
        <p:spPr>
          <a:xfrm>
            <a:off x="1143000" y="1267135"/>
            <a:ext cx="6781800" cy="5016758"/>
          </a:xfrm>
          <a:prstGeom prst="rect">
            <a:avLst/>
          </a:prstGeom>
          <a:solidFill>
            <a:schemeClr val="tx2">
              <a:lumMod val="20000"/>
              <a:lumOff val="80000"/>
            </a:schemeClr>
          </a:solidFill>
        </p:spPr>
        <p:txBody>
          <a:bodyPr wrap="square">
            <a:spAutoFit/>
          </a:bodyPr>
          <a:lstStyle/>
          <a:p>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Sort {</a:t>
            </a:r>
            <a:endParaRPr lang="en-US" sz="1600" b="1" dirty="0">
              <a:latin typeface="Consolas" panose="020B0609020204030204" pitchFamily="49" charset="0"/>
            </a:endParaRPr>
          </a:p>
          <a:p>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bubbleSort</a:t>
            </a:r>
            <a:r>
              <a:rPr lang="en-US" sz="1600" b="1" dirty="0">
                <a:solidFill>
                  <a:srgbClr val="000000"/>
                </a:solidFill>
                <a:latin typeface="Consolas" panose="020B0609020204030204" pitchFamily="49" charset="0"/>
              </a:rPr>
              <a:t>(</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a:t>
            </a:r>
            <a:r>
              <a:rPr lang="en-US" sz="1600" b="1" dirty="0" err="1">
                <a:solidFill>
                  <a:srgbClr val="7F0055"/>
                </a:solidFill>
                <a:latin typeface="Consolas" panose="020B0609020204030204" pitchFamily="49" charset="0"/>
              </a:rPr>
              <a:t>boolean</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flag</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true</a:t>
            </a:r>
            <a:r>
              <a:rPr lang="en-US" sz="1600" b="1" dirty="0">
                <a:solidFill>
                  <a:srgbClr val="000000"/>
                </a:solidFill>
                <a:latin typeface="Consolas" panose="020B0609020204030204" pitchFamily="49" charset="0"/>
              </a:rPr>
              <a:t>;</a:t>
            </a:r>
          </a:p>
          <a:p>
            <a:r>
              <a:rPr lang="nb-NO" sz="1600" b="1" dirty="0">
                <a:solidFill>
                  <a:srgbClr val="7F0055"/>
                </a:solidFill>
                <a:latin typeface="Consolas" panose="020B0609020204030204" pitchFamily="49" charset="0"/>
              </a:rPr>
              <a:t>      for</a:t>
            </a:r>
            <a:r>
              <a:rPr lang="nb-NO" sz="1600" b="1" dirty="0">
                <a:solidFill>
                  <a:srgbClr val="000000"/>
                </a:solidFill>
                <a:latin typeface="Consolas" panose="020B0609020204030204" pitchFamily="49" charset="0"/>
              </a:rPr>
              <a:t> (</a:t>
            </a:r>
            <a:r>
              <a:rPr lang="nb-NO" sz="1600" b="1" dirty="0">
                <a:solidFill>
                  <a:srgbClr val="7F0055"/>
                </a:solidFill>
                <a:latin typeface="Consolas" panose="020B0609020204030204" pitchFamily="49" charset="0"/>
              </a:rPr>
              <a:t>int</a:t>
            </a:r>
            <a:r>
              <a:rPr lang="nb-NO" sz="1600" b="1" dirty="0">
                <a:solidFill>
                  <a:srgbClr val="000000"/>
                </a:solidFill>
                <a:latin typeface="Consolas" panose="020B0609020204030204" pitchFamily="49" charset="0"/>
              </a:rPr>
              <a:t> </a:t>
            </a:r>
            <a:r>
              <a:rPr lang="nb-NO" sz="1600" b="1" dirty="0">
                <a:solidFill>
                  <a:srgbClr val="6A3E3E"/>
                </a:solidFill>
                <a:latin typeface="Consolas" panose="020B0609020204030204" pitchFamily="49" charset="0"/>
              </a:rPr>
              <a:t>j</a:t>
            </a:r>
            <a:r>
              <a:rPr lang="nb-NO" sz="1600" b="1" dirty="0">
                <a:solidFill>
                  <a:srgbClr val="000000"/>
                </a:solidFill>
                <a:latin typeface="Consolas" panose="020B0609020204030204" pitchFamily="49" charset="0"/>
              </a:rPr>
              <a:t> = </a:t>
            </a:r>
            <a:r>
              <a:rPr lang="nb-NO" sz="1600" b="1" dirty="0">
                <a:solidFill>
                  <a:srgbClr val="6A3E3E"/>
                </a:solidFill>
                <a:latin typeface="Consolas" panose="020B0609020204030204" pitchFamily="49" charset="0"/>
              </a:rPr>
              <a:t>a</a:t>
            </a:r>
            <a:r>
              <a:rPr lang="nb-NO" sz="1600" b="1" dirty="0">
                <a:solidFill>
                  <a:srgbClr val="000000"/>
                </a:solidFill>
                <a:latin typeface="Consolas" panose="020B0609020204030204" pitchFamily="49" charset="0"/>
              </a:rPr>
              <a:t>.</a:t>
            </a:r>
            <a:r>
              <a:rPr lang="nb-NO" sz="1600" b="1" dirty="0">
                <a:solidFill>
                  <a:srgbClr val="0000C0"/>
                </a:solidFill>
                <a:latin typeface="Consolas" panose="020B0609020204030204" pitchFamily="49" charset="0"/>
              </a:rPr>
              <a:t>length</a:t>
            </a:r>
            <a:r>
              <a:rPr lang="nb-NO" sz="1600" b="1" dirty="0">
                <a:solidFill>
                  <a:srgbClr val="000000"/>
                </a:solidFill>
                <a:latin typeface="Consolas" panose="020B0609020204030204" pitchFamily="49" charset="0"/>
              </a:rPr>
              <a:t> - 1; </a:t>
            </a:r>
            <a:r>
              <a:rPr lang="nb-NO" sz="1600" b="1" dirty="0">
                <a:solidFill>
                  <a:srgbClr val="6A3E3E"/>
                </a:solidFill>
                <a:latin typeface="Consolas" panose="020B0609020204030204" pitchFamily="49" charset="0"/>
              </a:rPr>
              <a:t>j</a:t>
            </a:r>
            <a:r>
              <a:rPr lang="nb-NO" sz="1600" b="1" dirty="0">
                <a:solidFill>
                  <a:srgbClr val="000000"/>
                </a:solidFill>
                <a:latin typeface="Consolas" panose="020B0609020204030204" pitchFamily="49" charset="0"/>
              </a:rPr>
              <a:t> &gt; 0 &amp;&amp; </a:t>
            </a:r>
            <a:r>
              <a:rPr lang="nb-NO" sz="1600" b="1" dirty="0">
                <a:solidFill>
                  <a:srgbClr val="6A3E3E"/>
                </a:solidFill>
                <a:latin typeface="Consolas" panose="020B0609020204030204" pitchFamily="49" charset="0"/>
              </a:rPr>
              <a:t>flag</a:t>
            </a:r>
            <a:r>
              <a:rPr lang="nb-NO" sz="1600" b="1" dirty="0">
                <a:solidFill>
                  <a:srgbClr val="000000"/>
                </a:solidFill>
                <a:latin typeface="Consolas" panose="020B0609020204030204" pitchFamily="49" charset="0"/>
              </a:rPr>
              <a:t>; </a:t>
            </a:r>
            <a:r>
              <a:rPr lang="nb-NO" sz="1600" b="1" dirty="0">
                <a:solidFill>
                  <a:srgbClr val="6A3E3E"/>
                </a:solidFill>
                <a:latin typeface="Consolas" panose="020B0609020204030204" pitchFamily="49" charset="0"/>
              </a:rPr>
              <a:t>j</a:t>
            </a:r>
            <a:r>
              <a:rPr lang="nb-NO" sz="1600" b="1" dirty="0">
                <a:solidFill>
                  <a:srgbClr val="000000"/>
                </a:solidFill>
                <a:latin typeface="Consolas" panose="020B0609020204030204" pitchFamily="49" charset="0"/>
              </a:rPr>
              <a:t>--) {</a:t>
            </a:r>
          </a:p>
          <a:p>
            <a:r>
              <a:rPr lang="en-US" sz="1600" b="1" dirty="0">
                <a:solidFill>
                  <a:srgbClr val="6A3E3E"/>
                </a:solidFill>
                <a:latin typeface="Consolas" panose="020B0609020204030204" pitchFamily="49" charset="0"/>
              </a:rPr>
              <a:t>          flag</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false</a:t>
            </a:r>
            <a:r>
              <a:rPr lang="en-US" sz="1600" b="1" dirty="0">
                <a:solidFill>
                  <a:srgbClr val="000000"/>
                </a:solidFill>
                <a:latin typeface="Consolas" panose="020B0609020204030204" pitchFamily="49" charset="0"/>
              </a:rPr>
              <a:t>;</a:t>
            </a:r>
          </a:p>
          <a:p>
            <a:r>
              <a:rPr lang="nn-NO" sz="1600" b="1" dirty="0">
                <a:solidFill>
                  <a:srgbClr val="7F0055"/>
                </a:solidFill>
                <a:latin typeface="Consolas" panose="020B0609020204030204" pitchFamily="49" charset="0"/>
              </a:rPr>
              <a:t>          for</a:t>
            </a:r>
            <a:r>
              <a:rPr lang="nn-NO" sz="1600" b="1" dirty="0">
                <a:solidFill>
                  <a:srgbClr val="000000"/>
                </a:solidFill>
                <a:latin typeface="Consolas" panose="020B0609020204030204" pitchFamily="49" charset="0"/>
              </a:rPr>
              <a:t> (</a:t>
            </a:r>
            <a:r>
              <a:rPr lang="nn-NO" sz="1600" b="1" dirty="0">
                <a:solidFill>
                  <a:srgbClr val="7F0055"/>
                </a:solidFill>
                <a:latin typeface="Consolas" panose="020B0609020204030204" pitchFamily="49" charset="0"/>
              </a:rPr>
              <a:t>int</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 0;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&lt; </a:t>
            </a:r>
            <a:r>
              <a:rPr lang="nn-NO" sz="1600" b="1" dirty="0">
                <a:solidFill>
                  <a:srgbClr val="6A3E3E"/>
                </a:solidFill>
                <a:latin typeface="Consolas" panose="020B0609020204030204" pitchFamily="49" charset="0"/>
              </a:rPr>
              <a:t>j</a:t>
            </a:r>
            <a:r>
              <a:rPr lang="nn-NO" sz="1600" b="1" dirty="0">
                <a:solidFill>
                  <a:srgbClr val="000000"/>
                </a:solidFill>
                <a:latin typeface="Consolas" panose="020B0609020204030204" pitchFamily="49" charset="0"/>
              </a:rPr>
              <a:t>; </a:t>
            </a:r>
            <a:r>
              <a:rPr lang="nn-NO" sz="1600" b="1" dirty="0">
                <a:solidFill>
                  <a:srgbClr val="6A3E3E"/>
                </a:solidFill>
                <a:latin typeface="Consolas" panose="020B0609020204030204" pitchFamily="49" charset="0"/>
              </a:rPr>
              <a:t>i</a:t>
            </a:r>
            <a:r>
              <a:rPr lang="nn-NO"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if</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i</a:t>
            </a:r>
            <a:r>
              <a:rPr lang="en-US" sz="1600" b="1" dirty="0">
                <a:solidFill>
                  <a:srgbClr val="000000"/>
                </a:solidFill>
                <a:latin typeface="Consolas" panose="020B0609020204030204" pitchFamily="49" charset="0"/>
              </a:rPr>
              <a:t>] &gt;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i</a:t>
            </a:r>
            <a:r>
              <a:rPr lang="en-US" sz="1600" b="1" dirty="0">
                <a:solidFill>
                  <a:srgbClr val="000000"/>
                </a:solidFill>
                <a:latin typeface="Consolas" panose="020B0609020204030204" pitchFamily="49" charset="0"/>
              </a:rPr>
              <a:t> + 1]) {</a:t>
            </a:r>
          </a:p>
          <a:p>
            <a:r>
              <a:rPr lang="en-US" sz="1600" b="1" dirty="0">
                <a:solidFill>
                  <a:srgbClr val="000000"/>
                </a:solidFill>
                <a:latin typeface="Consolas" panose="020B0609020204030204" pitchFamily="49" charset="0"/>
              </a:rPr>
              <a:t>                   </a:t>
            </a:r>
            <a:r>
              <a:rPr lang="pl-PL" sz="1600" b="1" dirty="0">
                <a:solidFill>
                  <a:srgbClr val="000000"/>
                </a:solidFill>
                <a:latin typeface="Consolas" panose="020B0609020204030204" pitchFamily="49" charset="0"/>
              </a:rPr>
              <a:t>swap(</a:t>
            </a:r>
            <a:r>
              <a:rPr lang="pl-PL" sz="1600" b="1" dirty="0">
                <a:solidFill>
                  <a:srgbClr val="6A3E3E"/>
                </a:solidFill>
                <a:latin typeface="Consolas" panose="020B0609020204030204" pitchFamily="49" charset="0"/>
              </a:rPr>
              <a:t>a</a:t>
            </a:r>
            <a:r>
              <a:rPr lang="pl-PL" sz="1600" b="1" dirty="0">
                <a:solidFill>
                  <a:srgbClr val="000000"/>
                </a:solidFill>
                <a:latin typeface="Consolas" panose="020B0609020204030204" pitchFamily="49" charset="0"/>
              </a:rPr>
              <a:t>, </a:t>
            </a:r>
            <a:r>
              <a:rPr lang="pl-PL" sz="1600" b="1" dirty="0">
                <a:solidFill>
                  <a:srgbClr val="6A3E3E"/>
                </a:solidFill>
                <a:latin typeface="Consolas" panose="020B0609020204030204" pitchFamily="49" charset="0"/>
              </a:rPr>
              <a:t>i</a:t>
            </a:r>
            <a:r>
              <a:rPr lang="pl-PL" sz="1600" b="1" dirty="0">
                <a:solidFill>
                  <a:srgbClr val="000000"/>
                </a:solidFill>
                <a:latin typeface="Consolas" panose="020B0609020204030204" pitchFamily="49" charset="0"/>
              </a:rPr>
              <a:t>, </a:t>
            </a:r>
            <a:r>
              <a:rPr lang="pl-PL" sz="1600" b="1" dirty="0">
                <a:solidFill>
                  <a:srgbClr val="6A3E3E"/>
                </a:solidFill>
                <a:latin typeface="Consolas" panose="020B0609020204030204" pitchFamily="49" charset="0"/>
              </a:rPr>
              <a:t>i</a:t>
            </a:r>
            <a:r>
              <a:rPr lang="pl-PL" sz="1600" b="1" dirty="0">
                <a:solidFill>
                  <a:srgbClr val="000000"/>
                </a:solidFill>
                <a:latin typeface="Consolas" panose="020B0609020204030204" pitchFamily="49" charset="0"/>
              </a:rPr>
              <a:t> + 1);</a:t>
            </a:r>
          </a:p>
          <a:p>
            <a:r>
              <a:rPr lang="en-US" sz="1600" b="1" dirty="0">
                <a:solidFill>
                  <a:srgbClr val="6A3E3E"/>
                </a:solidFill>
                <a:latin typeface="Consolas" panose="020B0609020204030204" pitchFamily="49" charset="0"/>
              </a:rPr>
              <a:t>                  flag</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true</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if</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flag</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break</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p>
          <a:p>
            <a:endParaRPr lang="en-US" sz="1600" b="1" dirty="0">
              <a:latin typeface="Consolas" panose="020B0609020204030204" pitchFamily="49" charset="0"/>
            </a:endParaRPr>
          </a:p>
          <a:p>
            <a:r>
              <a:rPr lang="en-US" sz="1600" b="1" dirty="0">
                <a:solidFill>
                  <a:srgbClr val="7F0055"/>
                </a:solidFill>
                <a:latin typeface="Consolas" panose="020B0609020204030204" pitchFamily="49" charset="0"/>
              </a:rPr>
              <a:t>   void</a:t>
            </a:r>
            <a:r>
              <a:rPr lang="en-US" sz="1600" b="1" dirty="0">
                <a:solidFill>
                  <a:srgbClr val="000000"/>
                </a:solidFill>
                <a:latin typeface="Consolas" panose="020B0609020204030204" pitchFamily="49" charset="0"/>
              </a:rPr>
              <a:t> swap(</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i</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j</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temp</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i</a:t>
            </a:r>
            <a:r>
              <a:rPr lang="en-US" sz="1600" b="1" dirty="0">
                <a:solidFill>
                  <a:srgbClr val="000000"/>
                </a:solidFill>
                <a:latin typeface="Consolas" panose="020B0609020204030204" pitchFamily="49" charset="0"/>
              </a:rPr>
              <a:t>];</a:t>
            </a:r>
          </a:p>
          <a:p>
            <a:r>
              <a:rPr lang="en-US" sz="1600" b="1" dirty="0">
                <a:solidFill>
                  <a:srgbClr val="6A3E3E"/>
                </a:solidFill>
                <a:latin typeface="Consolas" panose="020B0609020204030204" pitchFamily="49" charset="0"/>
              </a:rPr>
              <a:t>       a</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i</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b="1" dirty="0">
                <a:solidFill>
                  <a:srgbClr val="6A3E3E"/>
                </a:solidFill>
                <a:latin typeface="Consolas" panose="020B0609020204030204" pitchFamily="49" charset="0"/>
              </a:rPr>
              <a:t>j</a:t>
            </a:r>
            <a:r>
              <a:rPr lang="en-US" sz="1600" b="1" dirty="0">
                <a:solidFill>
                  <a:srgbClr val="000000"/>
                </a:solidFill>
                <a:latin typeface="Consolas" panose="020B0609020204030204" pitchFamily="49" charset="0"/>
              </a:rPr>
              <a:t>];</a:t>
            </a:r>
          </a:p>
          <a:p>
            <a:r>
              <a:rPr lang="en-US" sz="1600" b="1" dirty="0">
                <a:solidFill>
                  <a:srgbClr val="6A3E3E"/>
                </a:solidFill>
                <a:latin typeface="Consolas" panose="020B0609020204030204" pitchFamily="49" charset="0"/>
              </a:rPr>
              <a:t>       a</a:t>
            </a:r>
            <a:r>
              <a:rPr lang="en-US" sz="1600" b="1" dirty="0">
                <a:solidFill>
                  <a:srgbClr val="000000"/>
                </a:solidFill>
                <a:latin typeface="Consolas" panose="020B0609020204030204" pitchFamily="49" charset="0"/>
              </a:rPr>
              <a:t>[</a:t>
            </a:r>
            <a:r>
              <a:rPr lang="en-US" sz="1600" b="1" dirty="0">
                <a:solidFill>
                  <a:srgbClr val="6A3E3E"/>
                </a:solidFill>
                <a:latin typeface="Consolas" panose="020B0609020204030204" pitchFamily="49" charset="0"/>
              </a:rPr>
              <a:t>j</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temp</a:t>
            </a:r>
            <a:r>
              <a:rPr lang="en-US" sz="1600" b="1" dirty="0">
                <a:solidFill>
                  <a:srgbClr val="000000"/>
                </a:solidFill>
                <a:latin typeface="Consolas" panose="020B0609020204030204" pitchFamily="49" charset="0"/>
              </a:rPr>
              <a:t>;</a:t>
            </a:r>
            <a:endParaRPr lang="en-US" sz="1600" b="1" dirty="0">
              <a:latin typeface="Consolas" panose="020B0609020204030204" pitchFamily="49" charset="0"/>
            </a:endParaRPr>
          </a:p>
          <a:p>
            <a:r>
              <a:rPr lang="en-US" sz="1600" b="1" dirty="0">
                <a:solidFill>
                  <a:srgbClr val="000000"/>
                </a:solidFill>
                <a:latin typeface="Consolas" panose="020B0609020204030204" pitchFamily="49" charset="0"/>
              </a:rPr>
              <a:t>   } </a:t>
            </a:r>
          </a:p>
          <a:p>
            <a:r>
              <a:rPr lang="en-US" sz="1600" b="1" dirty="0">
                <a:solidFill>
                  <a:srgbClr val="000000"/>
                </a:solidFill>
                <a:latin typeface="Consolas" panose="020B0609020204030204" pitchFamily="49" charset="0"/>
              </a:rPr>
              <a:t>}         </a:t>
            </a:r>
            <a:endParaRPr lang="en-US" sz="1600" b="1" dirty="0"/>
          </a:p>
        </p:txBody>
      </p:sp>
      <p:sp>
        <p:nvSpPr>
          <p:cNvPr id="8" name="Rectangle: Rounded Corners 7">
            <a:extLst>
              <a:ext uri="{FF2B5EF4-FFF2-40B4-BE49-F238E27FC236}">
                <a16:creationId xmlns:a16="http://schemas.microsoft.com/office/drawing/2014/main" id="{2AE7BE81-97E3-4E3D-A239-FCC2A852628F}"/>
              </a:ext>
            </a:extLst>
          </p:cNvPr>
          <p:cNvSpPr/>
          <p:nvPr/>
        </p:nvSpPr>
        <p:spPr bwMode="auto">
          <a:xfrm>
            <a:off x="1524000" y="1524000"/>
            <a:ext cx="3581400" cy="304800"/>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Rectangle: Rounded Corners 8">
            <a:extLst>
              <a:ext uri="{FF2B5EF4-FFF2-40B4-BE49-F238E27FC236}">
                <a16:creationId xmlns:a16="http://schemas.microsoft.com/office/drawing/2014/main" id="{224F3AFF-20D9-4E24-AB4F-D40BD8D3CFBB}"/>
              </a:ext>
            </a:extLst>
          </p:cNvPr>
          <p:cNvSpPr/>
          <p:nvPr/>
        </p:nvSpPr>
        <p:spPr bwMode="auto">
          <a:xfrm>
            <a:off x="1524000" y="4708426"/>
            <a:ext cx="3581400" cy="304800"/>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3136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EBA5-6264-496A-8AE0-311B4E364275}"/>
              </a:ext>
            </a:extLst>
          </p:cNvPr>
          <p:cNvSpPr>
            <a:spLocks noGrp="1"/>
          </p:cNvSpPr>
          <p:nvPr>
            <p:ph type="title"/>
          </p:nvPr>
        </p:nvSpPr>
        <p:spPr>
          <a:xfrm>
            <a:off x="706120" y="152400"/>
            <a:ext cx="7772400" cy="1143000"/>
          </a:xfrm>
        </p:spPr>
        <p:txBody>
          <a:bodyPr/>
          <a:lstStyle/>
          <a:p>
            <a:r>
              <a:rPr lang="en-US" dirty="0"/>
              <a:t>Contracts for </a:t>
            </a:r>
            <a:r>
              <a:rPr lang="en-US" dirty="0" err="1"/>
              <a:t>BubbleSort</a:t>
            </a:r>
            <a:endParaRPr lang="en-US" dirty="0"/>
          </a:p>
        </p:txBody>
      </p:sp>
      <p:sp>
        <p:nvSpPr>
          <p:cNvPr id="3" name="Date Placeholder 2">
            <a:extLst>
              <a:ext uri="{FF2B5EF4-FFF2-40B4-BE49-F238E27FC236}">
                <a16:creationId xmlns:a16="http://schemas.microsoft.com/office/drawing/2014/main" id="{5D2F317C-B9C8-4FEC-B745-9F4DE8FAF9F7}"/>
              </a:ext>
            </a:extLst>
          </p:cNvPr>
          <p:cNvSpPr>
            <a:spLocks noGrp="1"/>
          </p:cNvSpPr>
          <p:nvPr>
            <p:ph type="dt" sz="half" idx="10"/>
          </p:nvPr>
        </p:nvSpPr>
        <p:spPr/>
        <p:txBody>
          <a:bodyPr/>
          <a:lstStyle/>
          <a:p>
            <a:pPr>
              <a:defRPr/>
            </a:pPr>
            <a:r>
              <a:rPr lang="en-US"/>
              <a:t>11/5/2020</a:t>
            </a:r>
          </a:p>
        </p:txBody>
      </p:sp>
      <p:sp>
        <p:nvSpPr>
          <p:cNvPr id="4" name="Footer Placeholder 3">
            <a:extLst>
              <a:ext uri="{FF2B5EF4-FFF2-40B4-BE49-F238E27FC236}">
                <a16:creationId xmlns:a16="http://schemas.microsoft.com/office/drawing/2014/main" id="{2ED3BE3E-2A41-4C8E-9044-91830412956E}"/>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7980145A-139E-4972-8970-E0940DF16249}"/>
              </a:ext>
            </a:extLst>
          </p:cNvPr>
          <p:cNvSpPr>
            <a:spLocks noGrp="1"/>
          </p:cNvSpPr>
          <p:nvPr>
            <p:ph type="sldNum" sz="quarter" idx="12"/>
          </p:nvPr>
        </p:nvSpPr>
        <p:spPr/>
        <p:txBody>
          <a:bodyPr/>
          <a:lstStyle/>
          <a:p>
            <a:pPr>
              <a:defRPr/>
            </a:pPr>
            <a:fld id="{2BDC7932-7A54-42BC-9DF0-E32EF376545F}" type="slidenum">
              <a:rPr lang="en-US" altLang="en-US" smtClean="0"/>
              <a:pPr>
                <a:defRPr/>
              </a:pPr>
              <a:t>19</a:t>
            </a:fld>
            <a:endParaRPr lang="en-US" altLang="en-US"/>
          </a:p>
        </p:txBody>
      </p:sp>
      <p:sp>
        <p:nvSpPr>
          <p:cNvPr id="7" name="Rectangle 6">
            <a:extLst>
              <a:ext uri="{FF2B5EF4-FFF2-40B4-BE49-F238E27FC236}">
                <a16:creationId xmlns:a16="http://schemas.microsoft.com/office/drawing/2014/main" id="{3B745002-C868-4CF6-ADAA-C853970F1197}"/>
              </a:ext>
            </a:extLst>
          </p:cNvPr>
          <p:cNvSpPr/>
          <p:nvPr/>
        </p:nvSpPr>
        <p:spPr>
          <a:xfrm>
            <a:off x="76200" y="1301948"/>
            <a:ext cx="8991600" cy="2369880"/>
          </a:xfrm>
          <a:prstGeom prst="rect">
            <a:avLst/>
          </a:prstGeom>
          <a:solidFill>
            <a:schemeClr val="tx2">
              <a:lumMod val="20000"/>
              <a:lumOff val="80000"/>
            </a:schemeClr>
          </a:solidFill>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err="1">
                <a:solidFill>
                  <a:srgbClr val="00B050"/>
                </a:solidFill>
                <a:latin typeface="Consolas" panose="020B0609020204030204" pitchFamily="49" charset="0"/>
              </a:rPr>
              <a:t>bubbleSort</a:t>
            </a:r>
            <a:r>
              <a:rPr lang="en-US" sz="2400" b="1" dirty="0">
                <a:solidFill>
                  <a:srgbClr val="000000"/>
                </a:solidFill>
                <a:latin typeface="Consolas" panose="020B0609020204030204" pitchFamily="49" charset="0"/>
              </a:rPr>
              <a:t>(</a:t>
            </a:r>
            <a:r>
              <a:rPr lang="en-US" sz="2400" b="1" dirty="0">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a</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throws</a:t>
            </a:r>
            <a:r>
              <a:rPr lang="en-US" sz="2400" b="1" dirty="0">
                <a:solidFill>
                  <a:srgbClr val="000000"/>
                </a:solidFill>
                <a:latin typeface="Consolas" panose="020B0609020204030204" pitchFamily="49" charset="0"/>
              </a:rPr>
              <a:t> Exception {</a:t>
            </a:r>
            <a:endParaRPr lang="en-US" sz="2400" dirty="0">
              <a:latin typeface="Consolas" panose="020B0609020204030204" pitchFamily="49" charset="0"/>
            </a:endParaRPr>
          </a:p>
          <a:p>
            <a:r>
              <a:rPr lang="en-US" sz="2400" b="1" dirty="0">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FF00FF"/>
                </a:solidFill>
                <a:latin typeface="Consolas" panose="020B0609020204030204" pitchFamily="49" charset="0"/>
              </a:rPr>
              <a:t>old_a</a:t>
            </a:r>
            <a:r>
              <a:rPr lang="en-US" sz="2400" b="1" dirty="0">
                <a:solidFill>
                  <a:srgbClr val="000000"/>
                </a:solidFill>
                <a:latin typeface="Consolas" panose="020B0609020204030204" pitchFamily="49" charset="0"/>
              </a:rPr>
              <a:t> = </a:t>
            </a:r>
            <a:r>
              <a:rPr lang="en-US" sz="2400" b="1" dirty="0" err="1">
                <a:solidFill>
                  <a:srgbClr val="6A3E3E"/>
                </a:solidFill>
                <a:latin typeface="Consolas" panose="020B0609020204030204" pitchFamily="49" charset="0"/>
              </a:rPr>
              <a:t>a</a:t>
            </a:r>
            <a:r>
              <a:rPr lang="en-US" sz="2400" b="1" dirty="0" err="1">
                <a:solidFill>
                  <a:srgbClr val="000000"/>
                </a:solidFill>
                <a:latin typeface="Consolas" panose="020B0609020204030204" pitchFamily="49" charset="0"/>
              </a:rPr>
              <a:t>.</a:t>
            </a:r>
            <a:r>
              <a:rPr lang="en-US" sz="2400" b="1" dirty="0" err="1">
                <a:solidFill>
                  <a:schemeClr val="accent6">
                    <a:lumMod val="50000"/>
                    <a:lumOff val="50000"/>
                  </a:schemeClr>
                </a:solidFill>
                <a:latin typeface="Consolas" panose="020B0609020204030204" pitchFamily="49" charset="0"/>
              </a:rPr>
              <a:t>clone</a:t>
            </a:r>
            <a:r>
              <a:rPr lang="en-US" sz="2400" b="1" dirty="0">
                <a:solidFill>
                  <a:schemeClr val="accent6">
                    <a:lumMod val="50000"/>
                    <a:lumOff val="50000"/>
                  </a:schemeClr>
                </a:solidFill>
                <a:latin typeface="Consolas" panose="020B0609020204030204" pitchFamily="49" charset="0"/>
              </a:rPr>
              <a:t>()</a:t>
            </a:r>
            <a:r>
              <a:rPr lang="en-US" sz="2400" b="1" dirty="0">
                <a:solidFill>
                  <a:srgbClr val="000000"/>
                </a:solidFill>
                <a:latin typeface="Consolas" panose="020B0609020204030204" pitchFamily="49" charset="0"/>
              </a:rPr>
              <a:t>;</a:t>
            </a:r>
            <a:endParaRPr lang="en-US" sz="2400" dirty="0">
              <a:latin typeface="Consolas" panose="020B0609020204030204" pitchFamily="49" charset="0"/>
            </a:endParaRPr>
          </a:p>
          <a:p>
            <a:r>
              <a:rPr lang="en-US" sz="2400" b="1" dirty="0" err="1">
                <a:solidFill>
                  <a:srgbClr val="FF00FF"/>
                </a:solidFill>
                <a:latin typeface="Consolas" panose="020B0609020204030204" pitchFamily="49" charset="0"/>
              </a:rPr>
              <a:t>Contract.Requires</a:t>
            </a:r>
            <a:r>
              <a:rPr lang="en-US" sz="2400" b="1" dirty="0">
                <a:solidFill>
                  <a:schemeClr val="bg1"/>
                </a:solidFill>
                <a:latin typeface="Consolas" panose="020B0609020204030204" pitchFamily="49" charset="0"/>
              </a:rPr>
              <a:t>(</a:t>
            </a:r>
            <a:r>
              <a:rPr lang="en-US" sz="2400" b="1" dirty="0">
                <a:solidFill>
                  <a:schemeClr val="bg2"/>
                </a:solidFill>
                <a:latin typeface="Consolas" panose="020B0609020204030204" pitchFamily="49" charset="0"/>
              </a:rPr>
              <a:t>a != null</a:t>
            </a:r>
            <a:r>
              <a:rPr lang="en-US" sz="2400" b="1" dirty="0">
                <a:solidFill>
                  <a:schemeClr val="bg1"/>
                </a:solidFill>
                <a:latin typeface="Consolas" panose="020B0609020204030204" pitchFamily="49" charset="0"/>
              </a:rPr>
              <a:t>);</a:t>
            </a:r>
          </a:p>
          <a:p>
            <a:r>
              <a:rPr lang="en-US" sz="2400" b="1" i="1" dirty="0">
                <a:solidFill>
                  <a:schemeClr val="accent5">
                    <a:lumMod val="50000"/>
                  </a:schemeClr>
                </a:solidFill>
                <a:latin typeface="Consolas" panose="020B0609020204030204" pitchFamily="49" charset="0"/>
              </a:rPr>
              <a:t>    </a:t>
            </a:r>
            <a:r>
              <a:rPr lang="en-US" sz="2400" b="1" i="1" dirty="0">
                <a:solidFill>
                  <a:srgbClr val="00B050"/>
                </a:solidFill>
                <a:latin typeface="Consolas" panose="020B0609020204030204" pitchFamily="49" charset="0"/>
              </a:rPr>
              <a:t>...</a:t>
            </a:r>
            <a:r>
              <a:rPr lang="en-US" sz="2400" b="1" i="1" dirty="0" err="1">
                <a:solidFill>
                  <a:srgbClr val="00B050"/>
                </a:solidFill>
                <a:latin typeface="Consolas" panose="020B0609020204030204" pitchFamily="49" charset="0"/>
              </a:rPr>
              <a:t>bubbleSort</a:t>
            </a:r>
            <a:r>
              <a:rPr lang="en-US" sz="2400" b="1" i="1" dirty="0">
                <a:solidFill>
                  <a:srgbClr val="00B050"/>
                </a:solidFill>
                <a:latin typeface="Consolas" panose="020B0609020204030204" pitchFamily="49" charset="0"/>
              </a:rPr>
              <a:t> Code ...</a:t>
            </a:r>
          </a:p>
          <a:p>
            <a:r>
              <a:rPr lang="en-US" sz="2400" b="1" dirty="0" err="1">
                <a:solidFill>
                  <a:srgbClr val="FF00FF"/>
                </a:solidFill>
                <a:latin typeface="Consolas" panose="020B0609020204030204" pitchFamily="49" charset="0"/>
              </a:rPr>
              <a:t>Contract.Ensures</a:t>
            </a:r>
            <a:r>
              <a:rPr lang="en-US" sz="2400" b="1" dirty="0">
                <a:solidFill>
                  <a:schemeClr val="bg1"/>
                </a:solidFill>
                <a:latin typeface="Consolas" panose="020B0609020204030204" pitchFamily="49" charset="0"/>
              </a:rPr>
              <a:t>(o</a:t>
            </a:r>
            <a:r>
              <a:rPr lang="en-US" sz="2400" b="1" dirty="0">
                <a:solidFill>
                  <a:schemeClr val="bg2"/>
                </a:solidFill>
                <a:latin typeface="Consolas" panose="020B0609020204030204" pitchFamily="49" charset="0"/>
              </a:rPr>
              <a:t>rdered(a) &amp;&amp; rearranged(</a:t>
            </a:r>
            <a:r>
              <a:rPr lang="en-US" sz="2400" b="1" dirty="0" err="1">
                <a:solidFill>
                  <a:srgbClr val="FF00FF"/>
                </a:solidFill>
                <a:latin typeface="Consolas" panose="020B0609020204030204" pitchFamily="49" charset="0"/>
              </a:rPr>
              <a:t>old_a</a:t>
            </a:r>
            <a:r>
              <a:rPr lang="en-US" sz="2400" b="1" dirty="0" err="1">
                <a:solidFill>
                  <a:schemeClr val="bg2"/>
                </a:solidFill>
                <a:latin typeface="Consolas" panose="020B0609020204030204" pitchFamily="49" charset="0"/>
              </a:rPr>
              <a:t>,a</a:t>
            </a:r>
            <a:r>
              <a:rPr lang="en-US" sz="2400" b="1" dirty="0">
                <a:solidFill>
                  <a:schemeClr val="bg1"/>
                </a:solidFill>
                <a:latin typeface="Consolas" panose="020B0609020204030204" pitchFamily="49" charset="0"/>
              </a:rPr>
              <a:t>));</a:t>
            </a:r>
          </a:p>
          <a:p>
            <a:r>
              <a:rPr lang="en-US" sz="2400" b="1"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8CD2AB6E-5972-4F98-AFEE-7409D037BAC5}"/>
              </a:ext>
            </a:extLst>
          </p:cNvPr>
          <p:cNvSpPr/>
          <p:nvPr/>
        </p:nvSpPr>
        <p:spPr>
          <a:xfrm>
            <a:off x="76200" y="3795772"/>
            <a:ext cx="8991600" cy="3046988"/>
          </a:xfrm>
          <a:prstGeom prst="rect">
            <a:avLst/>
          </a:prstGeom>
          <a:solidFill>
            <a:schemeClr val="tx2">
              <a:lumMod val="20000"/>
              <a:lumOff val="80000"/>
            </a:schemeClr>
          </a:solidFill>
        </p:spPr>
        <p:txBody>
          <a:bodyPr wrap="square">
            <a:spAutoFit/>
          </a:bodyPr>
          <a:lstStyle/>
          <a:p>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a:solidFill>
                  <a:srgbClr val="00B050"/>
                </a:solidFill>
                <a:latin typeface="Consolas" panose="020B0609020204030204" pitchFamily="49" charset="0"/>
              </a:rPr>
              <a:t>swap</a:t>
            </a:r>
            <a:r>
              <a:rPr lang="en-US" sz="2400" b="1" dirty="0">
                <a:solidFill>
                  <a:srgbClr val="000000"/>
                </a:solidFill>
                <a:latin typeface="Consolas" panose="020B0609020204030204" pitchFamily="49" charset="0"/>
              </a:rPr>
              <a:t>(</a:t>
            </a:r>
            <a:r>
              <a:rPr lang="en-US" sz="2400" b="1" dirty="0">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a</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i</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j</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throws</a:t>
            </a:r>
            <a:r>
              <a:rPr lang="en-US" sz="2400" b="1" dirty="0">
                <a:solidFill>
                  <a:srgbClr val="000000"/>
                </a:solidFill>
                <a:latin typeface="Consolas" panose="020B0609020204030204" pitchFamily="49" charset="0"/>
              </a:rPr>
              <a:t> Exception {</a:t>
            </a:r>
            <a:endParaRPr lang="en-US" sz="2400" b="1" dirty="0">
              <a:latin typeface="Consolas" panose="020B0609020204030204" pitchFamily="49" charset="0"/>
            </a:endParaRPr>
          </a:p>
          <a:p>
            <a:r>
              <a:rPr lang="en-US" sz="2400" b="1" dirty="0">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FF00FF"/>
                </a:solidFill>
                <a:latin typeface="Consolas" panose="020B0609020204030204" pitchFamily="49" charset="0"/>
              </a:rPr>
              <a:t>old_a2 </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a</a:t>
            </a:r>
            <a:r>
              <a:rPr lang="en-US" sz="2400" b="1" dirty="0" err="1">
                <a:solidFill>
                  <a:srgbClr val="3F7F5F"/>
                </a:solidFill>
                <a:latin typeface="Consolas" panose="020B0609020204030204" pitchFamily="49" charset="0"/>
              </a:rPr>
              <a:t>.</a:t>
            </a:r>
            <a:r>
              <a:rPr lang="en-US" sz="2400" b="1" dirty="0" err="1">
                <a:solidFill>
                  <a:schemeClr val="accent6">
                    <a:lumMod val="50000"/>
                    <a:lumOff val="50000"/>
                  </a:schemeClr>
                </a:solidFill>
                <a:latin typeface="Consolas" panose="020B0609020204030204" pitchFamily="49" charset="0"/>
              </a:rPr>
              <a:t>clone</a:t>
            </a:r>
            <a:r>
              <a:rPr lang="en-US" sz="2400" b="1" dirty="0">
                <a:solidFill>
                  <a:schemeClr val="accent6">
                    <a:lumMod val="50000"/>
                    <a:lumOff val="50000"/>
                  </a:schemeClr>
                </a:solidFill>
                <a:latin typeface="Consolas" panose="020B0609020204030204" pitchFamily="49" charset="0"/>
              </a:rPr>
              <a:t>()</a:t>
            </a:r>
            <a:r>
              <a:rPr lang="en-US" sz="2400" b="1" dirty="0">
                <a:solidFill>
                  <a:schemeClr val="bg2"/>
                </a:solidFill>
                <a:latin typeface="Consolas" panose="020B0609020204030204" pitchFamily="49" charset="0"/>
              </a:rPr>
              <a:t>;</a:t>
            </a:r>
          </a:p>
          <a:p>
            <a:r>
              <a:rPr lang="en-US" sz="2400" b="1" dirty="0" err="1">
                <a:solidFill>
                  <a:srgbClr val="FF00FF"/>
                </a:solidFill>
                <a:latin typeface="Consolas" panose="020B0609020204030204" pitchFamily="49" charset="0"/>
              </a:rPr>
              <a:t>Contract.Requires</a:t>
            </a:r>
            <a:r>
              <a:rPr lang="en-US" sz="2400" b="1" dirty="0">
                <a:solidFill>
                  <a:schemeClr val="bg1"/>
                </a:solidFill>
                <a:latin typeface="Consolas" panose="020B0609020204030204" pitchFamily="49" charset="0"/>
              </a:rPr>
              <a:t>(</a:t>
            </a:r>
            <a:r>
              <a:rPr lang="en-US" sz="2400" b="1" dirty="0" err="1">
                <a:solidFill>
                  <a:schemeClr val="bg2"/>
                </a:solidFill>
                <a:latin typeface="Consolas" panose="020B0609020204030204" pitchFamily="49" charset="0"/>
              </a:rPr>
              <a:t>i</a:t>
            </a:r>
            <a:r>
              <a:rPr lang="en-US" sz="2400" b="1" dirty="0">
                <a:solidFill>
                  <a:schemeClr val="bg2"/>
                </a:solidFill>
                <a:latin typeface="Consolas" panose="020B0609020204030204" pitchFamily="49" charset="0"/>
              </a:rPr>
              <a:t> &gt;= 0 &amp;&amp; </a:t>
            </a:r>
            <a:r>
              <a:rPr lang="en-US" sz="2400" b="1" dirty="0" err="1">
                <a:solidFill>
                  <a:schemeClr val="bg2"/>
                </a:solidFill>
                <a:latin typeface="Consolas" panose="020B0609020204030204" pitchFamily="49" charset="0"/>
              </a:rPr>
              <a:t>i</a:t>
            </a:r>
            <a:r>
              <a:rPr lang="en-US" sz="2400" b="1" dirty="0">
                <a:solidFill>
                  <a:schemeClr val="bg2"/>
                </a:solidFill>
                <a:latin typeface="Consolas" panose="020B0609020204030204" pitchFamily="49" charset="0"/>
              </a:rPr>
              <a:t> &lt; </a:t>
            </a:r>
            <a:r>
              <a:rPr lang="en-US" sz="2400" b="1" dirty="0" err="1">
                <a:solidFill>
                  <a:schemeClr val="bg2"/>
                </a:solidFill>
                <a:latin typeface="Consolas" panose="020B0609020204030204" pitchFamily="49" charset="0"/>
              </a:rPr>
              <a:t>a.length</a:t>
            </a:r>
            <a:r>
              <a:rPr lang="en-US" sz="2400" b="1" dirty="0">
                <a:solidFill>
                  <a:schemeClr val="bg2"/>
                </a:solidFill>
                <a:latin typeface="Consolas" panose="020B0609020204030204" pitchFamily="49" charset="0"/>
              </a:rPr>
              <a:t> &amp;&amp;</a:t>
            </a:r>
          </a:p>
          <a:p>
            <a:r>
              <a:rPr lang="en-US" sz="2400" b="1" dirty="0">
                <a:solidFill>
                  <a:schemeClr val="bg2"/>
                </a:solidFill>
                <a:latin typeface="Consolas" panose="020B0609020204030204" pitchFamily="49" charset="0"/>
              </a:rPr>
              <a:t>                  j &gt;= 0 &amp;&amp; j &lt; </a:t>
            </a:r>
            <a:r>
              <a:rPr lang="en-US" sz="2400" b="1" dirty="0" err="1">
                <a:solidFill>
                  <a:schemeClr val="bg2"/>
                </a:solidFill>
                <a:latin typeface="Consolas" panose="020B0609020204030204" pitchFamily="49" charset="0"/>
              </a:rPr>
              <a:t>a.</a:t>
            </a:r>
            <a:r>
              <a:rPr lang="en-US" sz="2400" b="1" dirty="0" err="1">
                <a:solidFill>
                  <a:schemeClr val="bg1"/>
                </a:solidFill>
                <a:latin typeface="Consolas" panose="020B0609020204030204" pitchFamily="49" charset="0"/>
              </a:rPr>
              <a:t>length</a:t>
            </a:r>
            <a:r>
              <a:rPr lang="en-US" sz="2400" b="1" dirty="0">
                <a:solidFill>
                  <a:schemeClr val="bg1"/>
                </a:solidFill>
                <a:latin typeface="Consolas" panose="020B0609020204030204" pitchFamily="49" charset="0"/>
              </a:rPr>
              <a:t>);</a:t>
            </a:r>
          </a:p>
          <a:p>
            <a:r>
              <a:rPr lang="en-US" sz="2400" b="1" i="1" dirty="0">
                <a:solidFill>
                  <a:schemeClr val="accent5">
                    <a:lumMod val="50000"/>
                  </a:schemeClr>
                </a:solidFill>
                <a:latin typeface="Consolas" panose="020B0609020204030204" pitchFamily="49" charset="0"/>
              </a:rPr>
              <a:t>    </a:t>
            </a:r>
            <a:r>
              <a:rPr lang="en-US" sz="2400" b="1" i="1" dirty="0">
                <a:solidFill>
                  <a:srgbClr val="00B050"/>
                </a:solidFill>
                <a:latin typeface="Consolas" panose="020B0609020204030204" pitchFamily="49" charset="0"/>
              </a:rPr>
              <a:t>...swap code ... </a:t>
            </a:r>
          </a:p>
          <a:p>
            <a:r>
              <a:rPr lang="en-US" sz="2400" b="1" dirty="0" err="1">
                <a:solidFill>
                  <a:srgbClr val="FF00FF"/>
                </a:solidFill>
                <a:latin typeface="Consolas" panose="020B0609020204030204" pitchFamily="49" charset="0"/>
              </a:rPr>
              <a:t>Contract.Ensures</a:t>
            </a:r>
            <a:r>
              <a:rPr lang="en-US" sz="2400" b="1" dirty="0">
                <a:solidFill>
                  <a:schemeClr val="bg1"/>
                </a:solidFill>
                <a:latin typeface="Consolas" panose="020B0609020204030204" pitchFamily="49" charset="0"/>
              </a:rPr>
              <a:t>(</a:t>
            </a:r>
            <a:r>
              <a:rPr lang="en-US" sz="2400" b="1" dirty="0">
                <a:solidFill>
                  <a:schemeClr val="bg2"/>
                </a:solidFill>
                <a:latin typeface="Consolas" panose="020B0609020204030204" pitchFamily="49" charset="0"/>
              </a:rPr>
              <a:t>a[</a:t>
            </a:r>
            <a:r>
              <a:rPr lang="en-US" sz="2400" b="1" dirty="0" err="1">
                <a:solidFill>
                  <a:schemeClr val="bg2"/>
                </a:solidFill>
                <a:latin typeface="Consolas" panose="020B0609020204030204" pitchFamily="49" charset="0"/>
              </a:rPr>
              <a:t>i</a:t>
            </a:r>
            <a:r>
              <a:rPr lang="en-US" sz="2400" b="1" dirty="0">
                <a:solidFill>
                  <a:schemeClr val="bg2"/>
                </a:solidFill>
                <a:latin typeface="Consolas" panose="020B0609020204030204" pitchFamily="49" charset="0"/>
              </a:rPr>
              <a:t>] == </a:t>
            </a:r>
            <a:r>
              <a:rPr lang="en-US" sz="2400" b="1" dirty="0">
                <a:solidFill>
                  <a:srgbClr val="FF00FF"/>
                </a:solidFill>
                <a:latin typeface="Consolas" panose="020B0609020204030204" pitchFamily="49" charset="0"/>
              </a:rPr>
              <a:t>old_a2</a:t>
            </a:r>
            <a:r>
              <a:rPr lang="en-US" sz="2400" b="1" dirty="0">
                <a:solidFill>
                  <a:schemeClr val="bg2"/>
                </a:solidFill>
                <a:latin typeface="Consolas" panose="020B0609020204030204" pitchFamily="49" charset="0"/>
              </a:rPr>
              <a:t>[j] &amp;&amp; </a:t>
            </a:r>
          </a:p>
          <a:p>
            <a:r>
              <a:rPr lang="en-US" sz="2400" b="1" dirty="0">
                <a:solidFill>
                  <a:schemeClr val="bg2"/>
                </a:solidFill>
                <a:latin typeface="Consolas" panose="020B0609020204030204" pitchFamily="49" charset="0"/>
              </a:rPr>
              <a:t>			 a[j] == </a:t>
            </a:r>
            <a:r>
              <a:rPr lang="en-US" sz="2400" b="1" dirty="0">
                <a:solidFill>
                  <a:srgbClr val="FF00FF"/>
                </a:solidFill>
                <a:latin typeface="Consolas" panose="020B0609020204030204" pitchFamily="49" charset="0"/>
              </a:rPr>
              <a:t>old_a2</a:t>
            </a:r>
            <a:r>
              <a:rPr lang="en-US" sz="2400" b="1" dirty="0">
                <a:solidFill>
                  <a:schemeClr val="bg2"/>
                </a:solidFill>
                <a:latin typeface="Consolas" panose="020B0609020204030204" pitchFamily="49" charset="0"/>
              </a:rPr>
              <a:t>[</a:t>
            </a:r>
            <a:r>
              <a:rPr lang="en-US" sz="2400" b="1" dirty="0" err="1">
                <a:solidFill>
                  <a:schemeClr val="bg2"/>
                </a:solidFill>
                <a:latin typeface="Consolas" panose="020B0609020204030204" pitchFamily="49" charset="0"/>
              </a:rPr>
              <a:t>i</a:t>
            </a:r>
            <a:r>
              <a:rPr lang="en-US" sz="2400" b="1" dirty="0">
                <a:solidFill>
                  <a:schemeClr val="bg2"/>
                </a:solidFill>
                <a:latin typeface="Consolas" panose="020B0609020204030204" pitchFamily="49" charset="0"/>
              </a:rPr>
              <a:t>]);</a:t>
            </a:r>
          </a:p>
          <a:p>
            <a:r>
              <a:rPr lang="en-US" sz="2400" b="1" dirty="0">
                <a:solidFill>
                  <a:srgbClr val="000000"/>
                </a:solidFill>
                <a:latin typeface="Consolas" panose="020B0609020204030204" pitchFamily="49" charset="0"/>
              </a:rPr>
              <a:t>}</a:t>
            </a:r>
            <a:endParaRPr lang="en-US" sz="2400" b="1" dirty="0"/>
          </a:p>
        </p:txBody>
      </p:sp>
    </p:spTree>
    <p:extLst>
      <p:ext uri="{BB962C8B-B14F-4D97-AF65-F5344CB8AC3E}">
        <p14:creationId xmlns:p14="http://schemas.microsoft.com/office/powerpoint/2010/main" val="71399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2">
            <a:extLst>
              <a:ext uri="{FF2B5EF4-FFF2-40B4-BE49-F238E27FC236}">
                <a16:creationId xmlns:a16="http://schemas.microsoft.com/office/drawing/2014/main" id="{8582D70B-4580-400F-9717-D4700BC55F5D}"/>
              </a:ext>
            </a:extLst>
          </p:cNvPr>
          <p:cNvSpPr>
            <a:spLocks noGrp="1"/>
          </p:cNvSpPr>
          <p:nvPr>
            <p:ph type="dt" sz="quarter" idx="10"/>
          </p:nvPr>
        </p:nvSpPr>
        <p:spPr>
          <a:xfrm>
            <a:off x="6096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endParaRPr lang="en-US" altLang="en-US" sz="1400" dirty="0">
              <a:latin typeface="Times New Roman" panose="02020603050405020304" pitchFamily="18" charset="0"/>
            </a:endParaRPr>
          </a:p>
        </p:txBody>
      </p:sp>
      <p:sp>
        <p:nvSpPr>
          <p:cNvPr id="7171" name="Footer Placeholder 3">
            <a:extLst>
              <a:ext uri="{FF2B5EF4-FFF2-40B4-BE49-F238E27FC236}">
                <a16:creationId xmlns:a16="http://schemas.microsoft.com/office/drawing/2014/main" id="{15325379-4B83-4705-82A1-3CDE89809B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7172" name="Slide Number Placeholder 4">
            <a:extLst>
              <a:ext uri="{FF2B5EF4-FFF2-40B4-BE49-F238E27FC236}">
                <a16:creationId xmlns:a16="http://schemas.microsoft.com/office/drawing/2014/main" id="{87D40172-EB25-41D8-8377-FA8419C5F3B1}"/>
              </a:ext>
            </a:extLst>
          </p:cNvPr>
          <p:cNvSpPr>
            <a:spLocks noGrp="1"/>
          </p:cNvSpPr>
          <p:nvPr>
            <p:ph type="sldNum" sz="quarter" idx="12"/>
          </p:nvPr>
        </p:nvSpPr>
        <p:spPr>
          <a:xfrm>
            <a:off x="3048000" y="61722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BC2255FE-1591-4F29-A4D1-EC0085F46B75}" type="slidenum">
              <a:rPr lang="en-US" altLang="en-US" sz="1400" smtClean="0"/>
              <a:pPr>
                <a:spcBef>
                  <a:spcPct val="0"/>
                </a:spcBef>
                <a:buFontTx/>
                <a:buNone/>
              </a:pPr>
              <a:t>2</a:t>
            </a:fld>
            <a:endParaRPr lang="en-US" altLang="en-US" sz="1400"/>
          </a:p>
        </p:txBody>
      </p:sp>
      <p:sp>
        <p:nvSpPr>
          <p:cNvPr id="7173" name="Rectangle 2">
            <a:extLst>
              <a:ext uri="{FF2B5EF4-FFF2-40B4-BE49-F238E27FC236}">
                <a16:creationId xmlns:a16="http://schemas.microsoft.com/office/drawing/2014/main" id="{F3AC5D9C-337E-4EBE-981D-1AECAD54F4D4}"/>
              </a:ext>
            </a:extLst>
          </p:cNvPr>
          <p:cNvSpPr>
            <a:spLocks noGrp="1" noChangeArrowheads="1"/>
          </p:cNvSpPr>
          <p:nvPr>
            <p:ph type="title"/>
          </p:nvPr>
        </p:nvSpPr>
        <p:spPr>
          <a:xfrm>
            <a:off x="685800" y="269875"/>
            <a:ext cx="7772400" cy="1143000"/>
          </a:xfrm>
        </p:spPr>
        <p:txBody>
          <a:bodyPr/>
          <a:lstStyle/>
          <a:p>
            <a:pPr eaLnBrk="1" hangingPunct="1"/>
            <a:r>
              <a:rPr lang="en-US" altLang="en-US"/>
              <a:t>Object-Oriented Concepts</a:t>
            </a:r>
          </a:p>
        </p:txBody>
      </p:sp>
      <p:sp>
        <p:nvSpPr>
          <p:cNvPr id="7174" name="Text Box 3">
            <a:extLst>
              <a:ext uri="{FF2B5EF4-FFF2-40B4-BE49-F238E27FC236}">
                <a16:creationId xmlns:a16="http://schemas.microsoft.com/office/drawing/2014/main" id="{39A66E87-1F19-474B-BDB7-D75F898A79AE}"/>
              </a:ext>
            </a:extLst>
          </p:cNvPr>
          <p:cNvSpPr txBox="1">
            <a:spLocks noChangeArrowheads="1"/>
          </p:cNvSpPr>
          <p:nvPr/>
        </p:nvSpPr>
        <p:spPr bwMode="auto">
          <a:xfrm>
            <a:off x="2133961" y="1490791"/>
            <a:ext cx="4876078" cy="4401205"/>
          </a:xfrm>
          <a:prstGeom prst="rect">
            <a:avLst/>
          </a:prstGeom>
          <a:noFill/>
          <a:ln w="28575">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eaLnBrk="1" hangingPunct="1">
              <a:spcBef>
                <a:spcPct val="0"/>
              </a:spcBef>
              <a:buFont typeface="Wingdings" panose="05000000000000000000" pitchFamily="2" charset="2"/>
              <a:buChar char="Ø"/>
            </a:pPr>
            <a:r>
              <a:rPr lang="en-US" altLang="en-US" sz="2800" dirty="0"/>
              <a:t> Java Memory Management</a:t>
            </a:r>
          </a:p>
          <a:p>
            <a:pPr eaLnBrk="1" hangingPunct="1">
              <a:spcBef>
                <a:spcPct val="0"/>
              </a:spcBef>
              <a:buFont typeface="Wingdings" panose="05000000000000000000" pitchFamily="2" charset="2"/>
              <a:buChar char="Ø"/>
            </a:pPr>
            <a:r>
              <a:rPr lang="en-US" altLang="en-US" sz="2800" dirty="0"/>
              <a:t> JUnit Testing </a:t>
            </a:r>
          </a:p>
          <a:p>
            <a:pPr eaLnBrk="1" hangingPunct="1">
              <a:spcBef>
                <a:spcPct val="0"/>
              </a:spcBef>
              <a:buFont typeface="Wingdings" panose="05000000000000000000" pitchFamily="2" charset="2"/>
              <a:buChar char="Ø"/>
            </a:pPr>
            <a:r>
              <a:rPr lang="en-US" altLang="en-US" sz="2800" dirty="0"/>
              <a:t> Contracts &amp; Aspects</a:t>
            </a:r>
          </a:p>
          <a:p>
            <a:pPr eaLnBrk="1" hangingPunct="1">
              <a:spcBef>
                <a:spcPct val="0"/>
              </a:spcBef>
              <a:buFont typeface="Wingdings" panose="05000000000000000000" pitchFamily="2" charset="2"/>
              <a:buChar char="Ø"/>
            </a:pPr>
            <a:r>
              <a:rPr lang="en-US" altLang="en-US" sz="2800" dirty="0"/>
              <a:t> Java Reflection</a:t>
            </a:r>
          </a:p>
          <a:p>
            <a:pPr eaLnBrk="1" hangingPunct="1">
              <a:spcBef>
                <a:spcPct val="0"/>
              </a:spcBef>
              <a:buFont typeface="Wingdings" panose="05000000000000000000" pitchFamily="2" charset="2"/>
              <a:buChar char="Ø"/>
            </a:pPr>
            <a:r>
              <a:rPr lang="en-US" altLang="en-US" sz="2800" dirty="0"/>
              <a:t> OO Requirements</a:t>
            </a:r>
          </a:p>
          <a:p>
            <a:pPr eaLnBrk="1" hangingPunct="1">
              <a:spcBef>
                <a:spcPct val="0"/>
              </a:spcBef>
              <a:buFont typeface="Wingdings" panose="05000000000000000000" pitchFamily="2" charset="2"/>
              <a:buChar char="Ø"/>
            </a:pPr>
            <a:r>
              <a:rPr lang="en-US" altLang="en-US" sz="2800" dirty="0"/>
              <a:t> Use-Case Driven Design</a:t>
            </a:r>
          </a:p>
          <a:p>
            <a:pPr eaLnBrk="1" hangingPunct="1">
              <a:spcBef>
                <a:spcPct val="0"/>
              </a:spcBef>
              <a:buFont typeface="Wingdings" panose="05000000000000000000" pitchFamily="2" charset="2"/>
              <a:buChar char="Ø"/>
            </a:pPr>
            <a:r>
              <a:rPr lang="en-US" altLang="en-US" sz="2800" dirty="0"/>
              <a:t> Unified Modeling Language</a:t>
            </a:r>
          </a:p>
          <a:p>
            <a:pPr eaLnBrk="1" hangingPunct="1">
              <a:spcBef>
                <a:spcPct val="0"/>
              </a:spcBef>
              <a:buFont typeface="Wingdings" panose="05000000000000000000" pitchFamily="2" charset="2"/>
              <a:buChar char="Ø"/>
            </a:pPr>
            <a:r>
              <a:rPr lang="en-US" altLang="en-US" sz="2800" dirty="0"/>
              <a:t> Towards Web Services</a:t>
            </a:r>
          </a:p>
          <a:p>
            <a:pPr eaLnBrk="1" hangingPunct="1">
              <a:spcBef>
                <a:spcPct val="0"/>
              </a:spcBef>
              <a:buFont typeface="Wingdings" panose="05000000000000000000" pitchFamily="2" charset="2"/>
              <a:buChar char="Ø"/>
            </a:pPr>
            <a:r>
              <a:rPr lang="en-US" altLang="en-US" sz="2800" dirty="0"/>
              <a:t> SOAP and </a:t>
            </a:r>
            <a:r>
              <a:rPr lang="en-US" altLang="en-US" sz="2800" dirty="0" err="1"/>
              <a:t>ReST</a:t>
            </a:r>
            <a:endParaRPr lang="en-US" altLang="en-US" sz="2800" dirty="0"/>
          </a:p>
          <a:p>
            <a:pPr eaLnBrk="1" hangingPunct="1">
              <a:spcBef>
                <a:spcPct val="0"/>
              </a:spcBef>
              <a:buFont typeface="Wingdings" panose="05000000000000000000" pitchFamily="2" charset="2"/>
              <a:buChar char="Ø"/>
            </a:pPr>
            <a:r>
              <a:rPr lang="en-US" altLang="en-US" sz="2800" dirty="0"/>
              <a:t> Spring Tool Suite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89B947-4700-423B-B24D-C59DF2D48F37}"/>
              </a:ext>
            </a:extLst>
          </p:cNvPr>
          <p:cNvPicPr>
            <a:picLocks noChangeAspect="1"/>
          </p:cNvPicPr>
          <p:nvPr/>
        </p:nvPicPr>
        <p:blipFill rotWithShape="1">
          <a:blip r:embed="rId2"/>
          <a:srcRect l="4167" t="11480" r="45833" b="23334"/>
          <a:stretch/>
        </p:blipFill>
        <p:spPr>
          <a:xfrm>
            <a:off x="1104900" y="1341120"/>
            <a:ext cx="6400800" cy="4693920"/>
          </a:xfrm>
          <a:prstGeom prst="rect">
            <a:avLst/>
          </a:prstGeom>
          <a:solidFill>
            <a:schemeClr val="tx1">
              <a:lumMod val="85000"/>
            </a:schemeClr>
          </a:solidFill>
        </p:spPr>
      </p:pic>
      <p:sp>
        <p:nvSpPr>
          <p:cNvPr id="2" name="Title 1">
            <a:extLst>
              <a:ext uri="{FF2B5EF4-FFF2-40B4-BE49-F238E27FC236}">
                <a16:creationId xmlns:a16="http://schemas.microsoft.com/office/drawing/2014/main" id="{4B24A1FA-B420-4584-9A0C-D8CBABE25BD6}"/>
              </a:ext>
            </a:extLst>
          </p:cNvPr>
          <p:cNvSpPr>
            <a:spLocks noGrp="1"/>
          </p:cNvSpPr>
          <p:nvPr>
            <p:ph type="title"/>
          </p:nvPr>
        </p:nvSpPr>
        <p:spPr>
          <a:xfrm>
            <a:off x="609600" y="109220"/>
            <a:ext cx="7727950" cy="1148080"/>
          </a:xfrm>
        </p:spPr>
        <p:txBody>
          <a:bodyPr/>
          <a:lstStyle/>
          <a:p>
            <a:r>
              <a:rPr lang="en-US" sz="4000" dirty="0" err="1"/>
              <a:t>BubbleSort</a:t>
            </a:r>
            <a:r>
              <a:rPr lang="en-US" sz="4000" dirty="0"/>
              <a:t> Contracts as Aspects </a:t>
            </a:r>
          </a:p>
        </p:txBody>
      </p:sp>
      <p:sp>
        <p:nvSpPr>
          <p:cNvPr id="3" name="Date Placeholder 2">
            <a:extLst>
              <a:ext uri="{FF2B5EF4-FFF2-40B4-BE49-F238E27FC236}">
                <a16:creationId xmlns:a16="http://schemas.microsoft.com/office/drawing/2014/main" id="{BF1B36BF-E9E6-46EE-9000-6B52C879DB08}"/>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83EF754C-168B-454E-A0E4-5F78E65425A9}"/>
              </a:ext>
            </a:extLst>
          </p:cNvPr>
          <p:cNvSpPr>
            <a:spLocks noGrp="1"/>
          </p:cNvSpPr>
          <p:nvPr>
            <p:ph type="ftr" sz="quarter" idx="11"/>
          </p:nvPr>
        </p:nvSpPr>
        <p:spPr>
          <a:xfrm>
            <a:off x="6057900" y="6339427"/>
            <a:ext cx="2895600" cy="457200"/>
          </a:xfrm>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8481D5C9-00A0-4002-A466-A3989C513FD4}"/>
              </a:ext>
            </a:extLst>
          </p:cNvPr>
          <p:cNvSpPr>
            <a:spLocks noGrp="1"/>
          </p:cNvSpPr>
          <p:nvPr>
            <p:ph type="sldNum" sz="quarter" idx="12"/>
          </p:nvPr>
        </p:nvSpPr>
        <p:spPr/>
        <p:txBody>
          <a:bodyPr/>
          <a:lstStyle/>
          <a:p>
            <a:pPr>
              <a:defRPr/>
            </a:pPr>
            <a:fld id="{2BDC7932-7A54-42BC-9DF0-E32EF376545F}" type="slidenum">
              <a:rPr lang="en-US" altLang="en-US" smtClean="0"/>
              <a:pPr>
                <a:defRPr/>
              </a:pPr>
              <a:t>20</a:t>
            </a:fld>
            <a:endParaRPr lang="en-US" altLang="en-US"/>
          </a:p>
        </p:txBody>
      </p:sp>
      <p:sp>
        <p:nvSpPr>
          <p:cNvPr id="7" name="Rectangle: Rounded Corners 6">
            <a:extLst>
              <a:ext uri="{FF2B5EF4-FFF2-40B4-BE49-F238E27FC236}">
                <a16:creationId xmlns:a16="http://schemas.microsoft.com/office/drawing/2014/main" id="{4425A528-6148-43AD-A625-AFF0EB879FC1}"/>
              </a:ext>
            </a:extLst>
          </p:cNvPr>
          <p:cNvSpPr/>
          <p:nvPr/>
        </p:nvSpPr>
        <p:spPr bwMode="auto">
          <a:xfrm>
            <a:off x="1371600" y="1905000"/>
            <a:ext cx="5562600" cy="838200"/>
          </a:xfrm>
          <a:prstGeom prst="round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Right Brace 8">
            <a:extLst>
              <a:ext uri="{FF2B5EF4-FFF2-40B4-BE49-F238E27FC236}">
                <a16:creationId xmlns:a16="http://schemas.microsoft.com/office/drawing/2014/main" id="{5F787D4E-B259-4814-A84D-12B03890F37C}"/>
              </a:ext>
            </a:extLst>
          </p:cNvPr>
          <p:cNvSpPr/>
          <p:nvPr/>
        </p:nvSpPr>
        <p:spPr bwMode="auto">
          <a:xfrm>
            <a:off x="6438900" y="2819400"/>
            <a:ext cx="495300" cy="1524000"/>
          </a:xfrm>
          <a:prstGeom prst="rightBrace">
            <a:avLst>
              <a:gd name="adj1" fmla="val 8333"/>
              <a:gd name="adj2" fmla="val 52000"/>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Right Brace 9">
            <a:extLst>
              <a:ext uri="{FF2B5EF4-FFF2-40B4-BE49-F238E27FC236}">
                <a16:creationId xmlns:a16="http://schemas.microsoft.com/office/drawing/2014/main" id="{81983F66-6129-4807-AD60-90276223D0AF}"/>
              </a:ext>
            </a:extLst>
          </p:cNvPr>
          <p:cNvSpPr/>
          <p:nvPr/>
        </p:nvSpPr>
        <p:spPr bwMode="auto">
          <a:xfrm>
            <a:off x="6438900" y="4489775"/>
            <a:ext cx="495300" cy="1524000"/>
          </a:xfrm>
          <a:prstGeom prst="rightBrace">
            <a:avLst>
              <a:gd name="adj1" fmla="val 8333"/>
              <a:gd name="adj2" fmla="val 52000"/>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ahoma" pitchFamily="34" charset="0"/>
            </a:endParaRPr>
          </a:p>
        </p:txBody>
      </p:sp>
      <p:cxnSp>
        <p:nvCxnSpPr>
          <p:cNvPr id="12" name="Straight Connector 11">
            <a:extLst>
              <a:ext uri="{FF2B5EF4-FFF2-40B4-BE49-F238E27FC236}">
                <a16:creationId xmlns:a16="http://schemas.microsoft.com/office/drawing/2014/main" id="{53D3E80A-67AD-4F34-BA94-87EDD4472EC4}"/>
              </a:ext>
            </a:extLst>
          </p:cNvPr>
          <p:cNvCxnSpPr/>
          <p:nvPr/>
        </p:nvCxnSpPr>
        <p:spPr bwMode="auto">
          <a:xfrm>
            <a:off x="1981200" y="3368040"/>
            <a:ext cx="1828800"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3" name="Straight Connector 12">
            <a:extLst>
              <a:ext uri="{FF2B5EF4-FFF2-40B4-BE49-F238E27FC236}">
                <a16:creationId xmlns:a16="http://schemas.microsoft.com/office/drawing/2014/main" id="{FA5D0547-3CB0-48E8-A34A-D7F817CE3AB2}"/>
              </a:ext>
            </a:extLst>
          </p:cNvPr>
          <p:cNvCxnSpPr>
            <a:cxnSpLocks/>
          </p:cNvCxnSpPr>
          <p:nvPr/>
        </p:nvCxnSpPr>
        <p:spPr bwMode="auto">
          <a:xfrm>
            <a:off x="2590800" y="5791200"/>
            <a:ext cx="1181100"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34378D3D-B7E2-4CFC-B3D1-0E4699D49D15}"/>
              </a:ext>
            </a:extLst>
          </p:cNvPr>
          <p:cNvCxnSpPr>
            <a:cxnSpLocks/>
          </p:cNvCxnSpPr>
          <p:nvPr/>
        </p:nvCxnSpPr>
        <p:spPr bwMode="auto">
          <a:xfrm>
            <a:off x="4117458" y="5791200"/>
            <a:ext cx="2054742"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spTree>
    <p:extLst>
      <p:ext uri="{BB962C8B-B14F-4D97-AF65-F5344CB8AC3E}">
        <p14:creationId xmlns:p14="http://schemas.microsoft.com/office/powerpoint/2010/main" val="327392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6D03F2-6481-442B-97C5-F76C26C74F2A}"/>
              </a:ext>
            </a:extLst>
          </p:cNvPr>
          <p:cNvPicPr>
            <a:picLocks noChangeAspect="1"/>
          </p:cNvPicPr>
          <p:nvPr/>
        </p:nvPicPr>
        <p:blipFill rotWithShape="1">
          <a:blip r:embed="rId2"/>
          <a:srcRect l="9167" t="11925" r="35833" b="12963"/>
          <a:stretch/>
        </p:blipFill>
        <p:spPr>
          <a:xfrm>
            <a:off x="990600" y="1308218"/>
            <a:ext cx="6629400" cy="5092582"/>
          </a:xfrm>
          <a:prstGeom prst="rect">
            <a:avLst/>
          </a:prstGeom>
        </p:spPr>
      </p:pic>
      <p:sp>
        <p:nvSpPr>
          <p:cNvPr id="2" name="Title 1">
            <a:extLst>
              <a:ext uri="{FF2B5EF4-FFF2-40B4-BE49-F238E27FC236}">
                <a16:creationId xmlns:a16="http://schemas.microsoft.com/office/drawing/2014/main" id="{4B24A1FA-B420-4584-9A0C-D8CBABE25BD6}"/>
              </a:ext>
            </a:extLst>
          </p:cNvPr>
          <p:cNvSpPr>
            <a:spLocks noGrp="1"/>
          </p:cNvSpPr>
          <p:nvPr>
            <p:ph type="title"/>
          </p:nvPr>
        </p:nvSpPr>
        <p:spPr>
          <a:xfrm>
            <a:off x="609600" y="109220"/>
            <a:ext cx="7727950" cy="1148080"/>
          </a:xfrm>
        </p:spPr>
        <p:txBody>
          <a:bodyPr/>
          <a:lstStyle/>
          <a:p>
            <a:r>
              <a:rPr lang="en-US" sz="4000" dirty="0"/>
              <a:t>Swap Contracts as Aspects  </a:t>
            </a:r>
          </a:p>
        </p:txBody>
      </p:sp>
      <p:sp>
        <p:nvSpPr>
          <p:cNvPr id="3" name="Date Placeholder 2">
            <a:extLst>
              <a:ext uri="{FF2B5EF4-FFF2-40B4-BE49-F238E27FC236}">
                <a16:creationId xmlns:a16="http://schemas.microsoft.com/office/drawing/2014/main" id="{BF1B36BF-E9E6-46EE-9000-6B52C879DB08}"/>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83EF754C-168B-454E-A0E4-5F78E65425A9}"/>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8481D5C9-00A0-4002-A466-A3989C513FD4}"/>
              </a:ext>
            </a:extLst>
          </p:cNvPr>
          <p:cNvSpPr>
            <a:spLocks noGrp="1"/>
          </p:cNvSpPr>
          <p:nvPr>
            <p:ph type="sldNum" sz="quarter" idx="12"/>
          </p:nvPr>
        </p:nvSpPr>
        <p:spPr/>
        <p:txBody>
          <a:bodyPr/>
          <a:lstStyle/>
          <a:p>
            <a:pPr>
              <a:defRPr/>
            </a:pPr>
            <a:fld id="{2BDC7932-7A54-42BC-9DF0-E32EF376545F}" type="slidenum">
              <a:rPr lang="en-US" altLang="en-US" smtClean="0"/>
              <a:pPr>
                <a:defRPr/>
              </a:pPr>
              <a:t>21</a:t>
            </a:fld>
            <a:endParaRPr lang="en-US" altLang="en-US"/>
          </a:p>
        </p:txBody>
      </p:sp>
      <p:sp>
        <p:nvSpPr>
          <p:cNvPr id="7" name="Rectangle: Rounded Corners 6">
            <a:extLst>
              <a:ext uri="{FF2B5EF4-FFF2-40B4-BE49-F238E27FC236}">
                <a16:creationId xmlns:a16="http://schemas.microsoft.com/office/drawing/2014/main" id="{4425A528-6148-43AD-A625-AFF0EB879FC1}"/>
              </a:ext>
            </a:extLst>
          </p:cNvPr>
          <p:cNvSpPr/>
          <p:nvPr/>
        </p:nvSpPr>
        <p:spPr bwMode="auto">
          <a:xfrm>
            <a:off x="1123950" y="1981199"/>
            <a:ext cx="6038850" cy="838182"/>
          </a:xfrm>
          <a:prstGeom prst="round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Right Brace 8">
            <a:extLst>
              <a:ext uri="{FF2B5EF4-FFF2-40B4-BE49-F238E27FC236}">
                <a16:creationId xmlns:a16="http://schemas.microsoft.com/office/drawing/2014/main" id="{5F787D4E-B259-4814-A84D-12B03890F37C}"/>
              </a:ext>
            </a:extLst>
          </p:cNvPr>
          <p:cNvSpPr/>
          <p:nvPr/>
        </p:nvSpPr>
        <p:spPr bwMode="auto">
          <a:xfrm>
            <a:off x="6993890" y="2937529"/>
            <a:ext cx="495300" cy="1621637"/>
          </a:xfrm>
          <a:prstGeom prst="rightBrace">
            <a:avLst>
              <a:gd name="adj1" fmla="val 8333"/>
              <a:gd name="adj2" fmla="val 52000"/>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Right Brace 9">
            <a:extLst>
              <a:ext uri="{FF2B5EF4-FFF2-40B4-BE49-F238E27FC236}">
                <a16:creationId xmlns:a16="http://schemas.microsoft.com/office/drawing/2014/main" id="{81983F66-6129-4807-AD60-90276223D0AF}"/>
              </a:ext>
            </a:extLst>
          </p:cNvPr>
          <p:cNvSpPr/>
          <p:nvPr/>
        </p:nvSpPr>
        <p:spPr bwMode="auto">
          <a:xfrm>
            <a:off x="7007860" y="4787782"/>
            <a:ext cx="495300" cy="1524000"/>
          </a:xfrm>
          <a:prstGeom prst="rightBrace">
            <a:avLst>
              <a:gd name="adj1" fmla="val 8333"/>
              <a:gd name="adj2" fmla="val 52000"/>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12" name="Straight Connector 11">
            <a:extLst>
              <a:ext uri="{FF2B5EF4-FFF2-40B4-BE49-F238E27FC236}">
                <a16:creationId xmlns:a16="http://schemas.microsoft.com/office/drawing/2014/main" id="{53D3E80A-67AD-4F34-BA94-87EDD4472EC4}"/>
              </a:ext>
            </a:extLst>
          </p:cNvPr>
          <p:cNvCxnSpPr/>
          <p:nvPr/>
        </p:nvCxnSpPr>
        <p:spPr bwMode="auto">
          <a:xfrm>
            <a:off x="1447800" y="3429000"/>
            <a:ext cx="1828800" cy="0"/>
          </a:xfrm>
          <a:prstGeom prst="line">
            <a:avLst/>
          </a:prstGeom>
          <a:solidFill>
            <a:schemeClr val="accent1"/>
          </a:solidFill>
          <a:ln w="19050" cap="flat" cmpd="sng" algn="ctr">
            <a:solidFill>
              <a:srgbClr val="FF0000"/>
            </a:solidFill>
            <a:prstDash val="solid"/>
            <a:miter lim="800000"/>
            <a:headEnd type="none" w="med" len="med"/>
            <a:tailEnd type="none" w="med" len="med"/>
          </a:ln>
          <a:effectLst/>
        </p:spPr>
      </p:cxnSp>
      <p:sp>
        <p:nvSpPr>
          <p:cNvPr id="14" name="Right Brace 13">
            <a:extLst>
              <a:ext uri="{FF2B5EF4-FFF2-40B4-BE49-F238E27FC236}">
                <a16:creationId xmlns:a16="http://schemas.microsoft.com/office/drawing/2014/main" id="{F6E008AA-516F-4DB8-823A-EE8FA48A1AF1}"/>
              </a:ext>
            </a:extLst>
          </p:cNvPr>
          <p:cNvSpPr/>
          <p:nvPr/>
        </p:nvSpPr>
        <p:spPr bwMode="auto">
          <a:xfrm flipH="1">
            <a:off x="876300" y="3043690"/>
            <a:ext cx="495300" cy="1621637"/>
          </a:xfrm>
          <a:prstGeom prst="rightBrace">
            <a:avLst>
              <a:gd name="adj1" fmla="val 8333"/>
              <a:gd name="adj2" fmla="val 53253"/>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5" name="Right Brace 14">
            <a:extLst>
              <a:ext uri="{FF2B5EF4-FFF2-40B4-BE49-F238E27FC236}">
                <a16:creationId xmlns:a16="http://schemas.microsoft.com/office/drawing/2014/main" id="{B81D6CDD-694D-437F-AB86-38801EB11B67}"/>
              </a:ext>
            </a:extLst>
          </p:cNvPr>
          <p:cNvSpPr/>
          <p:nvPr/>
        </p:nvSpPr>
        <p:spPr bwMode="auto">
          <a:xfrm flipH="1">
            <a:off x="876300" y="4751761"/>
            <a:ext cx="505460" cy="1628719"/>
          </a:xfrm>
          <a:prstGeom prst="rightBrace">
            <a:avLst>
              <a:gd name="adj1" fmla="val 8333"/>
              <a:gd name="adj2" fmla="val 53253"/>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275719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1C2B-E49E-480C-A7FE-8EC19BEC4810}"/>
              </a:ext>
            </a:extLst>
          </p:cNvPr>
          <p:cNvSpPr>
            <a:spLocks noGrp="1"/>
          </p:cNvSpPr>
          <p:nvPr>
            <p:ph type="title"/>
          </p:nvPr>
        </p:nvSpPr>
        <p:spPr>
          <a:xfrm>
            <a:off x="685799" y="228600"/>
            <a:ext cx="7772400" cy="1143000"/>
          </a:xfrm>
        </p:spPr>
        <p:txBody>
          <a:bodyPr/>
          <a:lstStyle/>
          <a:p>
            <a:r>
              <a:rPr lang="en-US" dirty="0"/>
              <a:t>Notes on </a:t>
            </a:r>
            <a:r>
              <a:rPr lang="en-US" dirty="0" err="1"/>
              <a:t>BubbleSort</a:t>
            </a:r>
            <a:r>
              <a:rPr lang="en-US" dirty="0"/>
              <a:t> Aspect</a:t>
            </a:r>
          </a:p>
        </p:txBody>
      </p:sp>
      <p:sp>
        <p:nvSpPr>
          <p:cNvPr id="3" name="Date Placeholder 2">
            <a:extLst>
              <a:ext uri="{FF2B5EF4-FFF2-40B4-BE49-F238E27FC236}">
                <a16:creationId xmlns:a16="http://schemas.microsoft.com/office/drawing/2014/main" id="{52890FFC-DB41-470C-9A43-2BEDF6C708F0}"/>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D696FC2A-E575-40CE-97F5-CB6621B57B57}"/>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DACC18F8-8952-4E43-BF45-D58F7F71013A}"/>
              </a:ext>
            </a:extLst>
          </p:cNvPr>
          <p:cNvSpPr>
            <a:spLocks noGrp="1"/>
          </p:cNvSpPr>
          <p:nvPr>
            <p:ph type="sldNum" sz="quarter" idx="12"/>
          </p:nvPr>
        </p:nvSpPr>
        <p:spPr/>
        <p:txBody>
          <a:bodyPr/>
          <a:lstStyle/>
          <a:p>
            <a:pPr>
              <a:defRPr/>
            </a:pPr>
            <a:fld id="{2BDC7932-7A54-42BC-9DF0-E32EF376545F}" type="slidenum">
              <a:rPr lang="en-US" altLang="en-US" smtClean="0"/>
              <a:pPr>
                <a:defRPr/>
              </a:pPr>
              <a:t>22</a:t>
            </a:fld>
            <a:endParaRPr lang="en-US" altLang="en-US"/>
          </a:p>
        </p:txBody>
      </p:sp>
      <p:sp>
        <p:nvSpPr>
          <p:cNvPr id="6" name="TextBox 5">
            <a:extLst>
              <a:ext uri="{FF2B5EF4-FFF2-40B4-BE49-F238E27FC236}">
                <a16:creationId xmlns:a16="http://schemas.microsoft.com/office/drawing/2014/main" id="{35A57804-BE4A-4688-94EE-209796BDF12B}"/>
              </a:ext>
            </a:extLst>
          </p:cNvPr>
          <p:cNvSpPr txBox="1"/>
          <p:nvPr/>
        </p:nvSpPr>
        <p:spPr>
          <a:xfrm>
            <a:off x="496784" y="1536167"/>
            <a:ext cx="7769431" cy="4832092"/>
          </a:xfrm>
          <a:prstGeom prst="rect">
            <a:avLst/>
          </a:prstGeom>
          <a:noFill/>
        </p:spPr>
        <p:txBody>
          <a:bodyPr wrap="square" rtlCol="0">
            <a:spAutoFit/>
          </a:bodyPr>
          <a:lstStyle/>
          <a:p>
            <a:pPr marL="514350" indent="-514350">
              <a:buAutoNum type="arabicPeriod"/>
            </a:pPr>
            <a:r>
              <a:rPr lang="en-US" dirty="0"/>
              <a:t>The “old array” can be saved in the </a:t>
            </a:r>
            <a:r>
              <a:rPr lang="en-US" dirty="0">
                <a:solidFill>
                  <a:srgbClr val="FF66FF"/>
                </a:solidFill>
              </a:rPr>
              <a:t>before</a:t>
            </a:r>
            <a:r>
              <a:rPr lang="en-US" dirty="0"/>
              <a:t> </a:t>
            </a:r>
            <a:r>
              <a:rPr lang="en-US" dirty="0">
                <a:solidFill>
                  <a:srgbClr val="FF66FF"/>
                </a:solidFill>
              </a:rPr>
              <a:t>advice</a:t>
            </a:r>
            <a:r>
              <a:rPr lang="en-US" dirty="0"/>
              <a:t> of both </a:t>
            </a:r>
            <a:r>
              <a:rPr lang="en-US" dirty="0">
                <a:solidFill>
                  <a:srgbClr val="00FFFF"/>
                </a:solidFill>
              </a:rPr>
              <a:t>pointcuts: </a:t>
            </a:r>
            <a:r>
              <a:rPr lang="en-US" dirty="0" err="1">
                <a:solidFill>
                  <a:srgbClr val="00FFFF"/>
                </a:solidFill>
              </a:rPr>
              <a:t>call_bubbleSort</a:t>
            </a:r>
            <a:r>
              <a:rPr lang="en-US" dirty="0">
                <a:solidFill>
                  <a:srgbClr val="00FFFF"/>
                </a:solidFill>
              </a:rPr>
              <a:t> </a:t>
            </a:r>
            <a:r>
              <a:rPr lang="en-US" dirty="0"/>
              <a:t>and </a:t>
            </a:r>
            <a:r>
              <a:rPr lang="en-US" dirty="0" err="1">
                <a:solidFill>
                  <a:srgbClr val="00FFFF"/>
                </a:solidFill>
              </a:rPr>
              <a:t>call_swap</a:t>
            </a:r>
            <a:r>
              <a:rPr lang="en-US" dirty="0"/>
              <a:t>.</a:t>
            </a:r>
          </a:p>
          <a:p>
            <a:pPr marL="514350" indent="-514350">
              <a:buAutoNum type="arabicPeriod"/>
            </a:pPr>
            <a:endParaRPr lang="en-US" dirty="0"/>
          </a:p>
          <a:p>
            <a:pPr marL="514350" indent="-514350">
              <a:buAutoNum type="arabicPeriod"/>
            </a:pPr>
            <a:r>
              <a:rPr lang="en-US" dirty="0"/>
              <a:t>The cloning of the arrays can also be done in </a:t>
            </a:r>
            <a:r>
              <a:rPr lang="en-US" dirty="0">
                <a:solidFill>
                  <a:srgbClr val="FF66FF"/>
                </a:solidFill>
              </a:rPr>
              <a:t>before advice</a:t>
            </a:r>
            <a:r>
              <a:rPr lang="en-US" dirty="0"/>
              <a:t>.</a:t>
            </a:r>
          </a:p>
          <a:p>
            <a:pPr marL="514350" indent="-514350">
              <a:buAutoNum type="arabicPeriod"/>
            </a:pPr>
            <a:endParaRPr lang="en-US" dirty="0"/>
          </a:p>
          <a:p>
            <a:pPr marL="514350" indent="-514350">
              <a:buAutoNum type="arabicPeriod"/>
            </a:pPr>
            <a:r>
              <a:rPr lang="en-US" dirty="0"/>
              <a:t>Strictly speaking, we need two different “old arrays”, one for </a:t>
            </a:r>
            <a:r>
              <a:rPr lang="en-US" dirty="0" err="1">
                <a:solidFill>
                  <a:srgbClr val="00FFFF"/>
                </a:solidFill>
              </a:rPr>
              <a:t>bubbleSort</a:t>
            </a:r>
            <a:r>
              <a:rPr lang="en-US" dirty="0"/>
              <a:t> and one for </a:t>
            </a:r>
            <a:r>
              <a:rPr lang="en-US" dirty="0">
                <a:solidFill>
                  <a:srgbClr val="00FFFF"/>
                </a:solidFill>
              </a:rPr>
              <a:t>swap</a:t>
            </a:r>
            <a:r>
              <a:rPr lang="en-US" dirty="0"/>
              <a:t>.  But we will get correct results with just one “old array”.</a:t>
            </a:r>
          </a:p>
        </p:txBody>
      </p:sp>
    </p:spTree>
    <p:extLst>
      <p:ext uri="{BB962C8B-B14F-4D97-AF65-F5344CB8AC3E}">
        <p14:creationId xmlns:p14="http://schemas.microsoft.com/office/powerpoint/2010/main" val="408507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E211-3C54-47B2-865D-4CBDCDF17E18}"/>
              </a:ext>
            </a:extLst>
          </p:cNvPr>
          <p:cNvSpPr>
            <a:spLocks noGrp="1"/>
          </p:cNvSpPr>
          <p:nvPr>
            <p:ph type="title"/>
          </p:nvPr>
        </p:nvSpPr>
        <p:spPr>
          <a:xfrm>
            <a:off x="685800" y="338941"/>
            <a:ext cx="7772400" cy="1143000"/>
          </a:xfrm>
        </p:spPr>
        <p:txBody>
          <a:bodyPr/>
          <a:lstStyle/>
          <a:p>
            <a:r>
              <a:rPr lang="en-US" dirty="0"/>
              <a:t>Concluding Remarks</a:t>
            </a:r>
          </a:p>
        </p:txBody>
      </p:sp>
      <p:sp>
        <p:nvSpPr>
          <p:cNvPr id="3" name="Date Placeholder 2">
            <a:extLst>
              <a:ext uri="{FF2B5EF4-FFF2-40B4-BE49-F238E27FC236}">
                <a16:creationId xmlns:a16="http://schemas.microsoft.com/office/drawing/2014/main" id="{D33787DD-1D92-424E-B736-3A2FDFF7C948}"/>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14FDE693-2C57-4B1C-8E02-61ECAD25C542}"/>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4D08621C-7E37-42A9-B85C-1380C72E13D3}"/>
              </a:ext>
            </a:extLst>
          </p:cNvPr>
          <p:cNvSpPr>
            <a:spLocks noGrp="1"/>
          </p:cNvSpPr>
          <p:nvPr>
            <p:ph type="sldNum" sz="quarter" idx="12"/>
          </p:nvPr>
        </p:nvSpPr>
        <p:spPr/>
        <p:txBody>
          <a:bodyPr/>
          <a:lstStyle/>
          <a:p>
            <a:pPr>
              <a:defRPr/>
            </a:pPr>
            <a:fld id="{2BDC7932-7A54-42BC-9DF0-E32EF376545F}" type="slidenum">
              <a:rPr lang="en-US" altLang="en-US" smtClean="0"/>
              <a:pPr>
                <a:defRPr/>
              </a:pPr>
              <a:t>23</a:t>
            </a:fld>
            <a:endParaRPr lang="en-US" altLang="en-US"/>
          </a:p>
        </p:txBody>
      </p:sp>
      <p:sp>
        <p:nvSpPr>
          <p:cNvPr id="6" name="TextBox 5">
            <a:extLst>
              <a:ext uri="{FF2B5EF4-FFF2-40B4-BE49-F238E27FC236}">
                <a16:creationId xmlns:a16="http://schemas.microsoft.com/office/drawing/2014/main" id="{0452DC85-C36E-46E0-988C-59AACCA411AC}"/>
              </a:ext>
            </a:extLst>
          </p:cNvPr>
          <p:cNvSpPr txBox="1"/>
          <p:nvPr/>
        </p:nvSpPr>
        <p:spPr>
          <a:xfrm>
            <a:off x="685800" y="1724394"/>
            <a:ext cx="8007833" cy="4401205"/>
          </a:xfrm>
          <a:prstGeom prst="rect">
            <a:avLst/>
          </a:prstGeom>
          <a:noFill/>
        </p:spPr>
        <p:txBody>
          <a:bodyPr wrap="none" rtlCol="0">
            <a:spAutoFit/>
          </a:bodyPr>
          <a:lstStyle/>
          <a:p>
            <a:r>
              <a:rPr lang="en-US" dirty="0">
                <a:solidFill>
                  <a:srgbClr val="FF66FF"/>
                </a:solidFill>
              </a:rPr>
              <a:t>AspectJ</a:t>
            </a:r>
            <a:r>
              <a:rPr lang="en-US" dirty="0"/>
              <a:t> provides an easy-to-use set of constructs</a:t>
            </a:r>
          </a:p>
          <a:p>
            <a:r>
              <a:rPr lang="en-US" dirty="0"/>
              <a:t>for implementing cross-cutting concerns in</a:t>
            </a:r>
          </a:p>
          <a:p>
            <a:r>
              <a:rPr lang="en-US" dirty="0"/>
              <a:t>a clean, modular way for Java.</a:t>
            </a:r>
          </a:p>
          <a:p>
            <a:endParaRPr lang="en-US" dirty="0"/>
          </a:p>
          <a:p>
            <a:r>
              <a:rPr lang="en-US" dirty="0"/>
              <a:t>The applications of aspects are mainly utilities</a:t>
            </a:r>
          </a:p>
          <a:p>
            <a:r>
              <a:rPr lang="en-US" dirty="0"/>
              <a:t>such as logging, tracing, debugging, contract</a:t>
            </a:r>
          </a:p>
          <a:p>
            <a:r>
              <a:rPr lang="en-US" dirty="0"/>
              <a:t>checking, etc.</a:t>
            </a:r>
          </a:p>
          <a:p>
            <a:endParaRPr lang="en-US" dirty="0"/>
          </a:p>
          <a:p>
            <a:r>
              <a:rPr lang="en-US" dirty="0"/>
              <a:t>We will have a problem in A4 Part 3 exploring the</a:t>
            </a:r>
          </a:p>
          <a:p>
            <a:r>
              <a:rPr lang="en-US" dirty="0"/>
              <a:t>“contracts as aspects” idea.</a:t>
            </a:r>
          </a:p>
        </p:txBody>
      </p:sp>
    </p:spTree>
    <p:extLst>
      <p:ext uri="{BB962C8B-B14F-4D97-AF65-F5344CB8AC3E}">
        <p14:creationId xmlns:p14="http://schemas.microsoft.com/office/powerpoint/2010/main" val="205009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27B1E14-AF38-4F3C-B066-29AEC0B9F603}"/>
              </a:ext>
            </a:extLst>
          </p:cNvPr>
          <p:cNvSpPr>
            <a:spLocks noGrp="1" noChangeArrowheads="1"/>
          </p:cNvSpPr>
          <p:nvPr>
            <p:ph type="title"/>
          </p:nvPr>
        </p:nvSpPr>
        <p:spPr>
          <a:xfrm>
            <a:off x="381000" y="228600"/>
            <a:ext cx="7772400" cy="1143000"/>
          </a:xfrm>
        </p:spPr>
        <p:txBody>
          <a:bodyPr/>
          <a:lstStyle/>
          <a:p>
            <a:r>
              <a:rPr lang="en-US" altLang="en-US"/>
              <a:t>Java Reflection</a:t>
            </a:r>
          </a:p>
        </p:txBody>
      </p:sp>
      <p:sp>
        <p:nvSpPr>
          <p:cNvPr id="30723" name="Date Placeholder 2">
            <a:extLst>
              <a:ext uri="{FF2B5EF4-FFF2-40B4-BE49-F238E27FC236}">
                <a16:creationId xmlns:a16="http://schemas.microsoft.com/office/drawing/2014/main" id="{DDE0DC91-1699-41D3-86E8-0D0AF41AB37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30724" name="Footer Placeholder 3">
            <a:extLst>
              <a:ext uri="{FF2B5EF4-FFF2-40B4-BE49-F238E27FC236}">
                <a16:creationId xmlns:a16="http://schemas.microsoft.com/office/drawing/2014/main" id="{634648FB-E3BB-4DA9-844A-D1C300CECD5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30725" name="Slide Number Placeholder 4">
            <a:extLst>
              <a:ext uri="{FF2B5EF4-FFF2-40B4-BE49-F238E27FC236}">
                <a16:creationId xmlns:a16="http://schemas.microsoft.com/office/drawing/2014/main" id="{B715D3B7-39B0-41EE-BD64-8267421E794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B6C6590A-C7B3-499B-B714-04A65481B4EC}" type="slidenum">
              <a:rPr lang="en-US" altLang="en-US" sz="1400" smtClean="0"/>
              <a:pPr>
                <a:spcBef>
                  <a:spcPct val="0"/>
                </a:spcBef>
                <a:buFontTx/>
                <a:buNone/>
              </a:pPr>
              <a:t>24</a:t>
            </a:fld>
            <a:endParaRPr lang="en-US" altLang="en-US" sz="1400" dirty="0"/>
          </a:p>
        </p:txBody>
      </p:sp>
      <p:sp>
        <p:nvSpPr>
          <p:cNvPr id="30726" name="TextBox 5">
            <a:extLst>
              <a:ext uri="{FF2B5EF4-FFF2-40B4-BE49-F238E27FC236}">
                <a16:creationId xmlns:a16="http://schemas.microsoft.com/office/drawing/2014/main" id="{AA30E56F-669A-4CF5-9C27-9F028EF3F24F}"/>
              </a:ext>
            </a:extLst>
          </p:cNvPr>
          <p:cNvSpPr txBox="1">
            <a:spLocks noChangeArrowheads="1"/>
          </p:cNvSpPr>
          <p:nvPr/>
        </p:nvSpPr>
        <p:spPr bwMode="auto">
          <a:xfrm>
            <a:off x="285187" y="1600200"/>
            <a:ext cx="86373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dirty="0"/>
              <a:t>Through its Reflection primitives, Java provides </a:t>
            </a:r>
          </a:p>
          <a:p>
            <a:pPr>
              <a:spcBef>
                <a:spcPct val="0"/>
              </a:spcBef>
              <a:buFontTx/>
              <a:buNone/>
            </a:pPr>
            <a:r>
              <a:rPr lang="en-US" altLang="en-US" sz="2800" dirty="0"/>
              <a:t>the ability to </a:t>
            </a:r>
            <a:r>
              <a:rPr lang="en-US" altLang="en-US" sz="2800" dirty="0">
                <a:solidFill>
                  <a:srgbClr val="FF66FF"/>
                </a:solidFill>
              </a:rPr>
              <a:t>dynamically inspect </a:t>
            </a:r>
            <a:r>
              <a:rPr lang="en-US" altLang="en-US" sz="2800" dirty="0"/>
              <a:t>and </a:t>
            </a:r>
            <a:r>
              <a:rPr lang="en-US" altLang="en-US" sz="2800" dirty="0">
                <a:solidFill>
                  <a:srgbClr val="FF66FF"/>
                </a:solidFill>
              </a:rPr>
              <a:t>modify</a:t>
            </a:r>
            <a:r>
              <a:rPr lang="en-US" altLang="en-US" sz="2800" dirty="0"/>
              <a:t> the</a:t>
            </a:r>
          </a:p>
          <a:p>
            <a:pPr>
              <a:spcBef>
                <a:spcPct val="0"/>
              </a:spcBef>
              <a:buFontTx/>
              <a:buNone/>
            </a:pPr>
            <a:r>
              <a:rPr lang="en-US" altLang="en-US" sz="2800" dirty="0">
                <a:solidFill>
                  <a:srgbClr val="00FFFF"/>
                </a:solidFill>
              </a:rPr>
              <a:t>details and behavior of any object </a:t>
            </a:r>
            <a:r>
              <a:rPr lang="en-US" altLang="en-US" sz="2800" dirty="0"/>
              <a:t>at execution time. </a:t>
            </a:r>
          </a:p>
          <a:p>
            <a:pPr>
              <a:spcBef>
                <a:spcPct val="0"/>
              </a:spcBef>
              <a:buFontTx/>
              <a:buNone/>
            </a:pPr>
            <a:endParaRPr lang="en-US" altLang="en-US" sz="2800" dirty="0"/>
          </a:p>
          <a:p>
            <a:pPr>
              <a:spcBef>
                <a:spcPct val="0"/>
              </a:spcBef>
              <a:buFontTx/>
              <a:buNone/>
            </a:pPr>
            <a:r>
              <a:rPr lang="en-US" altLang="en-US" sz="2800" dirty="0"/>
              <a:t>This capability is crucial in the </a:t>
            </a:r>
            <a:r>
              <a:rPr lang="en-US" altLang="en-US" sz="2800" dirty="0">
                <a:solidFill>
                  <a:srgbClr val="FFFF00"/>
                </a:solidFill>
              </a:rPr>
              <a:t>implementation of</a:t>
            </a:r>
          </a:p>
          <a:p>
            <a:pPr>
              <a:spcBef>
                <a:spcPct val="0"/>
              </a:spcBef>
              <a:buFontTx/>
              <a:buNone/>
            </a:pPr>
            <a:r>
              <a:rPr lang="en-US" altLang="en-US" sz="2800" dirty="0">
                <a:solidFill>
                  <a:srgbClr val="FFFF00"/>
                </a:solidFill>
              </a:rPr>
              <a:t>aspects</a:t>
            </a:r>
            <a:r>
              <a:rPr lang="en-US" altLang="en-US" sz="2800" dirty="0"/>
              <a:t>.  It is also used extensively in the </a:t>
            </a:r>
          </a:p>
          <a:p>
            <a:pPr>
              <a:spcBef>
                <a:spcPct val="0"/>
              </a:spcBef>
              <a:buFontTx/>
              <a:buNone/>
            </a:pPr>
            <a:r>
              <a:rPr lang="en-US" altLang="en-US" sz="2800" dirty="0"/>
              <a:t>implementation of the JIVE system.</a:t>
            </a:r>
          </a:p>
          <a:p>
            <a:pPr>
              <a:spcBef>
                <a:spcPct val="0"/>
              </a:spcBef>
              <a:buFontTx/>
              <a:buNone/>
            </a:pPr>
            <a:endParaRPr lang="en-US" altLang="en-US" sz="2800" dirty="0"/>
          </a:p>
          <a:p>
            <a:pPr>
              <a:spcBef>
                <a:spcPct val="0"/>
              </a:spcBef>
              <a:buFontTx/>
              <a:buNone/>
            </a:pPr>
            <a:r>
              <a:rPr lang="en-US" altLang="en-US" sz="2800" dirty="0"/>
              <a:t>Let’s briefly see the </a:t>
            </a:r>
            <a:r>
              <a:rPr lang="en-US" altLang="en-US" sz="2800" dirty="0">
                <a:solidFill>
                  <a:srgbClr val="00FF00"/>
                </a:solidFill>
              </a:rPr>
              <a:t>Java Reflection </a:t>
            </a:r>
            <a:r>
              <a:rPr lang="en-US" altLang="en-US" sz="2800" dirty="0"/>
              <a:t>primitives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a:extLst>
              <a:ext uri="{FF2B5EF4-FFF2-40B4-BE49-F238E27FC236}">
                <a16:creationId xmlns:a16="http://schemas.microsoft.com/office/drawing/2014/main" id="{E105B140-DCCC-4E69-897F-5387CA1839F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31747" name="Footer Placeholder 3">
            <a:extLst>
              <a:ext uri="{FF2B5EF4-FFF2-40B4-BE49-F238E27FC236}">
                <a16:creationId xmlns:a16="http://schemas.microsoft.com/office/drawing/2014/main" id="{B3D14760-7BDD-4AF4-B33B-2ADF70582F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31748" name="Slide Number Placeholder 4">
            <a:extLst>
              <a:ext uri="{FF2B5EF4-FFF2-40B4-BE49-F238E27FC236}">
                <a16:creationId xmlns:a16="http://schemas.microsoft.com/office/drawing/2014/main" id="{49457CEC-AE45-46CA-A33D-F84B45B361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4821DB59-354F-400F-8960-FCC2EA76D671}" type="slidenum">
              <a:rPr lang="en-US" altLang="en-US" sz="1400" smtClean="0"/>
              <a:pPr>
                <a:spcBef>
                  <a:spcPct val="0"/>
                </a:spcBef>
                <a:buFontTx/>
                <a:buNone/>
              </a:pPr>
              <a:t>25</a:t>
            </a:fld>
            <a:endParaRPr lang="en-US" altLang="en-US" sz="1400"/>
          </a:p>
        </p:txBody>
      </p:sp>
      <p:sp>
        <p:nvSpPr>
          <p:cNvPr id="31749" name="Rectangle 5">
            <a:extLst>
              <a:ext uri="{FF2B5EF4-FFF2-40B4-BE49-F238E27FC236}">
                <a16:creationId xmlns:a16="http://schemas.microsoft.com/office/drawing/2014/main" id="{636717DD-FAF6-4991-87F3-114B0A92E8CC}"/>
              </a:ext>
            </a:extLst>
          </p:cNvPr>
          <p:cNvSpPr>
            <a:spLocks noChangeArrowheads="1"/>
          </p:cNvSpPr>
          <p:nvPr/>
        </p:nvSpPr>
        <p:spPr bwMode="auto">
          <a:xfrm>
            <a:off x="495300" y="1550988"/>
            <a:ext cx="8153400" cy="50784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800" b="1" dirty="0">
                <a:solidFill>
                  <a:srgbClr val="7F0055"/>
                </a:solidFill>
                <a:latin typeface="Consolas" panose="020B0609020204030204" pitchFamily="49" charset="0"/>
              </a:rPr>
              <a:t>import</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java.lang.reflect.Method</a:t>
            </a:r>
            <a:r>
              <a:rPr lang="en-US" altLang="en-US" sz="1800" b="1" dirty="0">
                <a:solidFill>
                  <a:srgbClr val="000000"/>
                </a:solidFill>
                <a:latin typeface="Consolas" panose="020B0609020204030204" pitchFamily="49" charset="0"/>
              </a:rPr>
              <a:t>; </a:t>
            </a:r>
          </a:p>
          <a:p>
            <a:pPr>
              <a:spcBef>
                <a:spcPct val="0"/>
              </a:spcBef>
              <a:buFontTx/>
              <a:buNone/>
            </a:pPr>
            <a:r>
              <a:rPr lang="en-US" altLang="en-US" sz="1800" b="1" dirty="0">
                <a:solidFill>
                  <a:srgbClr val="7F0055"/>
                </a:solidFill>
                <a:latin typeface="Consolas" panose="020B0609020204030204" pitchFamily="49" charset="0"/>
              </a:rPr>
              <a:t>import</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java.lang.reflect.Field</a:t>
            </a:r>
            <a:r>
              <a:rPr lang="en-US" altLang="en-US" sz="1800" b="1" dirty="0">
                <a:solidFill>
                  <a:srgbClr val="000000"/>
                </a:solidFill>
                <a:latin typeface="Consolas" panose="020B0609020204030204" pitchFamily="49" charset="0"/>
              </a:rPr>
              <a:t>; </a:t>
            </a:r>
          </a:p>
          <a:p>
            <a:pPr>
              <a:spcBef>
                <a:spcPct val="0"/>
              </a:spcBef>
              <a:buFontTx/>
              <a:buNone/>
            </a:pPr>
            <a:r>
              <a:rPr lang="en-US" altLang="en-US" sz="1800" b="1" dirty="0">
                <a:solidFill>
                  <a:srgbClr val="7F0055"/>
                </a:solidFill>
                <a:latin typeface="Consolas" panose="020B0609020204030204" pitchFamily="49" charset="0"/>
              </a:rPr>
              <a:t>import</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java.lang.reflect.Constructor</a:t>
            </a:r>
            <a:r>
              <a:rPr lang="en-US" altLang="en-US" sz="1800" b="1" dirty="0">
                <a:solidFill>
                  <a:srgbClr val="000000"/>
                </a:solidFill>
                <a:latin typeface="Consolas" panose="020B0609020204030204" pitchFamily="49" charset="0"/>
              </a:rPr>
              <a:t>; </a:t>
            </a:r>
          </a:p>
          <a:p>
            <a:pPr>
              <a:spcBef>
                <a:spcPct val="0"/>
              </a:spcBef>
              <a:buFontTx/>
              <a:buNone/>
            </a:pPr>
            <a:endParaRPr lang="en-US" altLang="en-US" sz="1800" b="1" dirty="0">
              <a:latin typeface="Consolas" panose="020B0609020204030204" pitchFamily="49" charset="0"/>
            </a:endParaRPr>
          </a:p>
          <a:p>
            <a:pPr>
              <a:spcBef>
                <a:spcPct val="0"/>
              </a:spcBef>
              <a:buFontTx/>
              <a:buNone/>
            </a:pP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class</a:t>
            </a:r>
            <a:r>
              <a:rPr lang="en-US" altLang="en-US" sz="1800" b="1" dirty="0">
                <a:solidFill>
                  <a:srgbClr val="000000"/>
                </a:solidFill>
                <a:latin typeface="Consolas" panose="020B0609020204030204" pitchFamily="49" charset="0"/>
              </a:rPr>
              <a:t> </a:t>
            </a:r>
            <a:r>
              <a:rPr lang="en-US" altLang="en-US" sz="1800" b="1" dirty="0" err="1">
                <a:solidFill>
                  <a:srgbClr val="FF0000"/>
                </a:solidFill>
                <a:latin typeface="Consolas" panose="020B0609020204030204" pitchFamily="49" charset="0"/>
              </a:rPr>
              <a:t>Reflection_Example</a:t>
            </a:r>
            <a:r>
              <a:rPr lang="en-US" altLang="en-US" sz="1800" b="1" dirty="0">
                <a:solidFill>
                  <a:srgbClr val="FF0000"/>
                </a:solidFill>
                <a:latin typeface="Consolas" panose="020B0609020204030204" pitchFamily="49" charset="0"/>
              </a:rPr>
              <a:t> </a:t>
            </a:r>
            <a:r>
              <a:rPr lang="en-US" altLang="en-US" sz="1800" b="1" dirty="0">
                <a:solidFill>
                  <a:srgbClr val="000000"/>
                </a:solidFill>
                <a:latin typeface="Consolas" panose="020B0609020204030204" pitchFamily="49" charset="0"/>
              </a:rPr>
              <a:t>{</a:t>
            </a:r>
          </a:p>
          <a:p>
            <a:pPr>
              <a:spcBef>
                <a:spcPct val="0"/>
              </a:spcBef>
              <a:buFontTx/>
              <a:buNone/>
            </a:pPr>
            <a:endParaRPr lang="en-US" altLang="en-US" sz="1800" b="1" dirty="0">
              <a:latin typeface="Consolas" panose="020B0609020204030204" pitchFamily="49" charset="0"/>
            </a:endParaRPr>
          </a:p>
          <a:p>
            <a:pPr>
              <a:spcBef>
                <a:spcPct val="0"/>
              </a:spcBef>
              <a:buFontTx/>
              <a:buNone/>
            </a:pP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private</a:t>
            </a:r>
            <a:r>
              <a:rPr lang="en-US" altLang="en-US" sz="1800" b="1" dirty="0">
                <a:solidFill>
                  <a:srgbClr val="000000"/>
                </a:solidFill>
                <a:latin typeface="Consolas" panose="020B0609020204030204" pitchFamily="49" charset="0"/>
              </a:rPr>
              <a:t> String </a:t>
            </a:r>
            <a:r>
              <a:rPr lang="en-US" altLang="en-US" sz="1800" b="1" dirty="0">
                <a:solidFill>
                  <a:srgbClr val="0000C0"/>
                </a:solidFill>
                <a:latin typeface="Consolas" panose="020B0609020204030204" pitchFamily="49" charset="0"/>
              </a:rPr>
              <a:t>s</a:t>
            </a:r>
            <a:r>
              <a:rPr lang="en-US" altLang="en-US" sz="1800" b="1" dirty="0">
                <a:solidFill>
                  <a:srgbClr val="000000"/>
                </a:solidFill>
                <a:latin typeface="Consolas" panose="020B0609020204030204" pitchFamily="49" charset="0"/>
              </a:rPr>
              <a:t>; </a:t>
            </a:r>
          </a:p>
          <a:p>
            <a:pPr>
              <a:spcBef>
                <a:spcPct val="0"/>
              </a:spcBef>
              <a:buFontTx/>
              <a:buNone/>
            </a:pPr>
            <a:endParaRPr lang="en-US" altLang="en-US" sz="1800" b="1" dirty="0">
              <a:latin typeface="Consolas" panose="020B0609020204030204" pitchFamily="49" charset="0"/>
            </a:endParaRPr>
          </a:p>
          <a:p>
            <a:pPr>
              <a:spcBef>
                <a:spcPct val="0"/>
              </a:spcBef>
              <a:buFontTx/>
              <a:buNone/>
            </a:pP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err="1">
                <a:solidFill>
                  <a:srgbClr val="FF0000"/>
                </a:solidFill>
                <a:latin typeface="Consolas" panose="020B0609020204030204" pitchFamily="49" charset="0"/>
              </a:rPr>
              <a:t>Reflection_Example</a:t>
            </a:r>
            <a:r>
              <a:rPr lang="en-US" altLang="en-US" sz="1800" b="1" dirty="0">
                <a:solidFill>
                  <a:srgbClr val="000000"/>
                </a:solidFill>
                <a:latin typeface="Consolas" panose="020B0609020204030204" pitchFamily="49" charset="0"/>
              </a:rPr>
              <a:t>()  {  </a:t>
            </a:r>
            <a:r>
              <a:rPr lang="en-US" altLang="en-US" sz="1800" b="1" dirty="0">
                <a:solidFill>
                  <a:srgbClr val="0000C0"/>
                </a:solidFill>
                <a:latin typeface="Consolas" panose="020B0609020204030204" pitchFamily="49" charset="0"/>
              </a:rPr>
              <a:t>s</a:t>
            </a:r>
            <a:r>
              <a:rPr lang="en-US" altLang="en-US" sz="1800" b="1" dirty="0">
                <a:solidFill>
                  <a:srgbClr val="000000"/>
                </a:solidFill>
                <a:latin typeface="Consolas" panose="020B0609020204030204" pitchFamily="49" charset="0"/>
              </a:rPr>
              <a:t> = </a:t>
            </a:r>
            <a:r>
              <a:rPr lang="en-US" altLang="en-US" sz="1800" b="1" dirty="0">
                <a:solidFill>
                  <a:srgbClr val="2A00FF"/>
                </a:solidFill>
                <a:latin typeface="Consolas" panose="020B0609020204030204" pitchFamily="49" charset="0"/>
              </a:rPr>
              <a:t>"CSE522"</a:t>
            </a:r>
            <a:r>
              <a:rPr lang="en-US" altLang="en-US" sz="1800" b="1" dirty="0">
                <a:solidFill>
                  <a:srgbClr val="000000"/>
                </a:solidFill>
                <a:latin typeface="Consolas" panose="020B0609020204030204" pitchFamily="49" charset="0"/>
              </a:rPr>
              <a:t>; } </a:t>
            </a:r>
          </a:p>
          <a:p>
            <a:pPr>
              <a:spcBef>
                <a:spcPct val="0"/>
              </a:spcBef>
              <a:buFontTx/>
              <a:buNone/>
            </a:pPr>
            <a:endParaRPr lang="en-US" altLang="en-US" sz="1800" b="1" dirty="0">
              <a:latin typeface="Consolas" panose="020B0609020204030204" pitchFamily="49" charset="0"/>
            </a:endParaRPr>
          </a:p>
          <a:p>
            <a:pPr>
              <a:spcBef>
                <a:spcPct val="0"/>
              </a:spcBef>
              <a:buFontTx/>
              <a:buNone/>
            </a:pP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void</a:t>
            </a:r>
            <a:r>
              <a:rPr lang="en-US" altLang="en-US" sz="1800" b="1" dirty="0">
                <a:solidFill>
                  <a:srgbClr val="000000"/>
                </a:solidFill>
                <a:latin typeface="Consolas" panose="020B0609020204030204" pitchFamily="49" charset="0"/>
              </a:rPr>
              <a:t> m1()  { </a:t>
            </a:r>
          </a:p>
          <a:p>
            <a:pPr>
              <a:spcBef>
                <a:spcPct val="0"/>
              </a:spcBef>
              <a:buFontTx/>
              <a:buNone/>
            </a:pP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System.</a:t>
            </a:r>
            <a:r>
              <a:rPr lang="en-US" altLang="en-US" sz="1800" b="1" dirty="0" err="1">
                <a:solidFill>
                  <a:srgbClr val="0000C0"/>
                </a:solidFill>
                <a:latin typeface="Consolas" panose="020B0609020204030204" pitchFamily="49" charset="0"/>
              </a:rPr>
              <a:t>out</a:t>
            </a:r>
            <a:r>
              <a:rPr lang="en-US" altLang="en-US" sz="1800" b="1" dirty="0" err="1">
                <a:solidFill>
                  <a:srgbClr val="000000"/>
                </a:solidFill>
                <a:latin typeface="Consolas" panose="020B0609020204030204" pitchFamily="49" charset="0"/>
              </a:rPr>
              <a:t>.println</a:t>
            </a:r>
            <a:r>
              <a:rPr lang="en-US" altLang="en-US" sz="1800" b="1" dirty="0">
                <a:solidFill>
                  <a:srgbClr val="000000"/>
                </a:solidFill>
                <a:latin typeface="Consolas" panose="020B0609020204030204" pitchFamily="49" charset="0"/>
              </a:rPr>
              <a:t>(</a:t>
            </a:r>
            <a:r>
              <a:rPr lang="en-US" altLang="en-US" sz="1800" b="1" dirty="0">
                <a:solidFill>
                  <a:srgbClr val="2A00FF"/>
                </a:solidFill>
                <a:latin typeface="Consolas" panose="020B0609020204030204" pitchFamily="49" charset="0"/>
              </a:rPr>
              <a:t>“String = "</a:t>
            </a:r>
            <a:r>
              <a:rPr lang="en-US" altLang="en-US" sz="1800" b="1" dirty="0">
                <a:solidFill>
                  <a:srgbClr val="000000"/>
                </a:solidFill>
                <a:latin typeface="Consolas" panose="020B0609020204030204" pitchFamily="49" charset="0"/>
              </a:rPr>
              <a:t> + </a:t>
            </a:r>
            <a:r>
              <a:rPr lang="en-US" altLang="en-US" sz="1800" b="1" dirty="0">
                <a:solidFill>
                  <a:srgbClr val="0000C0"/>
                </a:solidFill>
                <a:latin typeface="Consolas" panose="020B0609020204030204" pitchFamily="49" charset="0"/>
              </a:rPr>
              <a:t>s</a:t>
            </a:r>
            <a:r>
              <a:rPr lang="en-US" altLang="en-US" sz="1800" b="1" dirty="0">
                <a:solidFill>
                  <a:srgbClr val="000000"/>
                </a:solidFill>
                <a:latin typeface="Consolas" panose="020B0609020204030204" pitchFamily="49" charset="0"/>
              </a:rPr>
              <a:t>); </a:t>
            </a:r>
          </a:p>
          <a:p>
            <a:pPr>
              <a:spcBef>
                <a:spcPct val="0"/>
              </a:spcBef>
              <a:buFontTx/>
              <a:buNone/>
            </a:pPr>
            <a:r>
              <a:rPr lang="en-US" altLang="en-US" sz="1800" b="1" dirty="0">
                <a:solidFill>
                  <a:srgbClr val="000000"/>
                </a:solidFill>
                <a:latin typeface="Consolas" panose="020B0609020204030204" pitchFamily="49" charset="0"/>
              </a:rPr>
              <a:t> } </a:t>
            </a:r>
          </a:p>
          <a:p>
            <a:pPr>
              <a:spcBef>
                <a:spcPct val="0"/>
              </a:spcBef>
              <a:buFontTx/>
              <a:buNone/>
            </a:pPr>
            <a:endParaRPr lang="en-US" altLang="en-US" sz="1800" b="1" dirty="0">
              <a:latin typeface="Consolas" panose="020B0609020204030204" pitchFamily="49" charset="0"/>
            </a:endParaRPr>
          </a:p>
          <a:p>
            <a:pPr>
              <a:spcBef>
                <a:spcPct val="0"/>
              </a:spcBef>
              <a:buFontTx/>
              <a:buNone/>
            </a:pP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void</a:t>
            </a:r>
            <a:r>
              <a:rPr lang="en-US" altLang="en-US" sz="1800" b="1" dirty="0">
                <a:solidFill>
                  <a:srgbClr val="000000"/>
                </a:solidFill>
                <a:latin typeface="Consolas" panose="020B0609020204030204" pitchFamily="49" charset="0"/>
              </a:rPr>
              <a:t> m2(</a:t>
            </a:r>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a:t>
            </a:r>
            <a:r>
              <a:rPr lang="en-US" altLang="en-US" sz="1800" b="1" dirty="0">
                <a:solidFill>
                  <a:srgbClr val="6A3E3E"/>
                </a:solidFill>
                <a:latin typeface="Consolas" panose="020B0609020204030204" pitchFamily="49" charset="0"/>
              </a:rPr>
              <a:t>n</a:t>
            </a:r>
            <a:r>
              <a:rPr lang="en-US" altLang="en-US" sz="1800" b="1" dirty="0">
                <a:solidFill>
                  <a:srgbClr val="000000"/>
                </a:solidFill>
                <a:latin typeface="Consolas" panose="020B0609020204030204" pitchFamily="49" charset="0"/>
              </a:rPr>
              <a:t>)  { </a:t>
            </a:r>
          </a:p>
          <a:p>
            <a:pPr>
              <a:spcBef>
                <a:spcPct val="0"/>
              </a:spcBef>
              <a:buFontTx/>
              <a:buNone/>
            </a:pP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System.</a:t>
            </a:r>
            <a:r>
              <a:rPr lang="en-US" altLang="en-US" sz="1800" b="1" dirty="0" err="1">
                <a:solidFill>
                  <a:srgbClr val="0000C0"/>
                </a:solidFill>
                <a:latin typeface="Consolas" panose="020B0609020204030204" pitchFamily="49" charset="0"/>
              </a:rPr>
              <a:t>out</a:t>
            </a:r>
            <a:r>
              <a:rPr lang="en-US" altLang="en-US" sz="1800" b="1" dirty="0" err="1">
                <a:solidFill>
                  <a:srgbClr val="000000"/>
                </a:solidFill>
                <a:latin typeface="Consolas" panose="020B0609020204030204" pitchFamily="49" charset="0"/>
              </a:rPr>
              <a:t>.println</a:t>
            </a:r>
            <a:r>
              <a:rPr lang="en-US" altLang="en-US" sz="1800" b="1" dirty="0">
                <a:solidFill>
                  <a:srgbClr val="000000"/>
                </a:solidFill>
                <a:latin typeface="Consolas" panose="020B0609020204030204" pitchFamily="49" charset="0"/>
              </a:rPr>
              <a:t>(</a:t>
            </a:r>
            <a:r>
              <a:rPr lang="en-US" altLang="en-US" sz="1800" b="1" dirty="0">
                <a:solidFill>
                  <a:srgbClr val="2A00FF"/>
                </a:solidFill>
                <a:latin typeface="Consolas" panose="020B0609020204030204" pitchFamily="49" charset="0"/>
              </a:rPr>
              <a:t>“Number = "</a:t>
            </a:r>
            <a:r>
              <a:rPr lang="en-US" altLang="en-US" sz="1800" b="1" dirty="0">
                <a:solidFill>
                  <a:srgbClr val="000000"/>
                </a:solidFill>
                <a:latin typeface="Consolas" panose="020B0609020204030204" pitchFamily="49" charset="0"/>
              </a:rPr>
              <a:t> + </a:t>
            </a:r>
            <a:r>
              <a:rPr lang="en-US" altLang="en-US" sz="1800" b="1" dirty="0">
                <a:solidFill>
                  <a:srgbClr val="6A3E3E"/>
                </a:solidFill>
                <a:latin typeface="Consolas" panose="020B0609020204030204" pitchFamily="49" charset="0"/>
              </a:rPr>
              <a:t>n</a:t>
            </a:r>
            <a:r>
              <a:rPr lang="en-US" altLang="en-US" sz="1800" b="1" dirty="0">
                <a:solidFill>
                  <a:srgbClr val="000000"/>
                </a:solidFill>
                <a:latin typeface="Consolas" panose="020B0609020204030204" pitchFamily="49" charset="0"/>
              </a:rPr>
              <a:t>); </a:t>
            </a:r>
          </a:p>
          <a:p>
            <a:pPr>
              <a:spcBef>
                <a:spcPct val="0"/>
              </a:spcBef>
              <a:buFontTx/>
              <a:buNone/>
            </a:pPr>
            <a:r>
              <a:rPr lang="en-US" altLang="en-US" sz="1800" b="1" dirty="0">
                <a:solidFill>
                  <a:srgbClr val="000000"/>
                </a:solidFill>
                <a:latin typeface="Consolas" panose="020B0609020204030204" pitchFamily="49" charset="0"/>
              </a:rPr>
              <a:t> } </a:t>
            </a:r>
          </a:p>
          <a:p>
            <a:pPr>
              <a:spcBef>
                <a:spcPct val="0"/>
              </a:spcBef>
              <a:buFontTx/>
              <a:buNone/>
            </a:pPr>
            <a:r>
              <a:rPr lang="en-US" altLang="en-US" sz="1800" b="1" dirty="0">
                <a:solidFill>
                  <a:srgbClr val="000000"/>
                </a:solidFill>
                <a:latin typeface="Consolas" panose="020B0609020204030204" pitchFamily="49" charset="0"/>
              </a:rPr>
              <a:t>} </a:t>
            </a:r>
            <a:endParaRPr lang="en-US" altLang="en-US" sz="1800" b="1" dirty="0"/>
          </a:p>
        </p:txBody>
      </p:sp>
      <p:sp>
        <p:nvSpPr>
          <p:cNvPr id="6" name="Title 1">
            <a:extLst>
              <a:ext uri="{FF2B5EF4-FFF2-40B4-BE49-F238E27FC236}">
                <a16:creationId xmlns:a16="http://schemas.microsoft.com/office/drawing/2014/main" id="{4C21E255-2A90-4A99-B14C-29858ACA9DE9}"/>
              </a:ext>
            </a:extLst>
          </p:cNvPr>
          <p:cNvSpPr>
            <a:spLocks noGrp="1" noChangeArrowheads="1"/>
          </p:cNvSpPr>
          <p:nvPr>
            <p:ph type="title"/>
          </p:nvPr>
        </p:nvSpPr>
        <p:spPr>
          <a:xfrm>
            <a:off x="381000" y="397355"/>
            <a:ext cx="7772400" cy="1143000"/>
          </a:xfrm>
        </p:spPr>
        <p:txBody>
          <a:bodyPr/>
          <a:lstStyle/>
          <a:p>
            <a:r>
              <a:rPr lang="en-US" altLang="en-US" dirty="0"/>
              <a:t>Test Case for Reflection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a:extLst>
              <a:ext uri="{FF2B5EF4-FFF2-40B4-BE49-F238E27FC236}">
                <a16:creationId xmlns:a16="http://schemas.microsoft.com/office/drawing/2014/main" id="{84A7E117-4FC2-422C-B8C3-71A3CF65720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32771" name="Footer Placeholder 2">
            <a:extLst>
              <a:ext uri="{FF2B5EF4-FFF2-40B4-BE49-F238E27FC236}">
                <a16:creationId xmlns:a16="http://schemas.microsoft.com/office/drawing/2014/main" id="{80DD97A7-14B0-4C94-A0A6-74A0ABCCDA3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32772" name="Slide Number Placeholder 3">
            <a:extLst>
              <a:ext uri="{FF2B5EF4-FFF2-40B4-BE49-F238E27FC236}">
                <a16:creationId xmlns:a16="http://schemas.microsoft.com/office/drawing/2014/main" id="{374DAB81-5A43-4F05-BDE3-AEDF26CD02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6579FCBA-CF5B-4712-9647-68414C7369C7}" type="slidenum">
              <a:rPr lang="en-US" altLang="en-US" sz="1400" smtClean="0"/>
              <a:pPr>
                <a:spcBef>
                  <a:spcPct val="0"/>
                </a:spcBef>
                <a:buFontTx/>
                <a:buNone/>
              </a:pPr>
              <a:t>26</a:t>
            </a:fld>
            <a:endParaRPr lang="en-US" altLang="en-US" sz="1400"/>
          </a:p>
        </p:txBody>
      </p:sp>
      <p:sp>
        <p:nvSpPr>
          <p:cNvPr id="32773" name="Rectangle 4">
            <a:extLst>
              <a:ext uri="{FF2B5EF4-FFF2-40B4-BE49-F238E27FC236}">
                <a16:creationId xmlns:a16="http://schemas.microsoft.com/office/drawing/2014/main" id="{6E3BD1E8-9511-432A-91BD-352E388FABD7}"/>
              </a:ext>
            </a:extLst>
          </p:cNvPr>
          <p:cNvSpPr>
            <a:spLocks noChangeArrowheads="1"/>
          </p:cNvSpPr>
          <p:nvPr/>
        </p:nvSpPr>
        <p:spPr bwMode="auto">
          <a:xfrm>
            <a:off x="139700" y="381000"/>
            <a:ext cx="8864600" cy="5632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000" b="1" dirty="0">
                <a:solidFill>
                  <a:srgbClr val="7F0055"/>
                </a:solidFill>
                <a:latin typeface="Consolas" panose="020B0609020204030204" pitchFamily="49" charset="0"/>
              </a:rPr>
              <a:t>class</a:t>
            </a:r>
            <a:r>
              <a:rPr lang="en-US" altLang="en-US" sz="2000" b="1" dirty="0">
                <a:solidFill>
                  <a:srgbClr val="000000"/>
                </a:solidFill>
                <a:latin typeface="Consolas" panose="020B0609020204030204" pitchFamily="49" charset="0"/>
              </a:rPr>
              <a:t> Demo { </a:t>
            </a:r>
          </a:p>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public</a:t>
            </a: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static</a:t>
            </a: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void</a:t>
            </a:r>
            <a:r>
              <a:rPr lang="en-US" altLang="en-US" sz="2000" b="1" dirty="0">
                <a:solidFill>
                  <a:srgbClr val="000000"/>
                </a:solidFill>
                <a:latin typeface="Consolas" panose="020B0609020204030204" pitchFamily="49" charset="0"/>
              </a:rPr>
              <a:t> main(String </a:t>
            </a:r>
            <a:r>
              <a:rPr lang="en-US" altLang="en-US" sz="2000" b="1" dirty="0" err="1">
                <a:solidFill>
                  <a:srgbClr val="6A3E3E"/>
                </a:solidFill>
                <a:latin typeface="Consolas" panose="020B0609020204030204" pitchFamily="49" charset="0"/>
              </a:rPr>
              <a:t>args</a:t>
            </a: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throws</a:t>
            </a:r>
            <a:r>
              <a:rPr lang="en-US" altLang="en-US" sz="2000" b="1" dirty="0">
                <a:solidFill>
                  <a:srgbClr val="000000"/>
                </a:solidFill>
                <a:latin typeface="Consolas" panose="020B0609020204030204" pitchFamily="49" charset="0"/>
              </a:rPr>
              <a:t> Exception { </a:t>
            </a:r>
          </a:p>
          <a:p>
            <a:pPr>
              <a:spcBef>
                <a:spcPct val="0"/>
              </a:spcBef>
              <a:buFontTx/>
              <a:buNone/>
            </a:pP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FF0000"/>
                </a:solidFill>
                <a:latin typeface="Consolas" panose="020B0609020204030204" pitchFamily="49" charset="0"/>
              </a:rPr>
              <a:t>     </a:t>
            </a:r>
            <a:r>
              <a:rPr lang="en-US" altLang="en-US" sz="2000" b="1" dirty="0" err="1">
                <a:solidFill>
                  <a:srgbClr val="FF0000"/>
                </a:solidFill>
                <a:latin typeface="Consolas" panose="020B0609020204030204" pitchFamily="49" charset="0"/>
              </a:rPr>
              <a:t>Reflection_Example</a:t>
            </a:r>
            <a:r>
              <a:rPr lang="en-US" altLang="en-US" sz="2000" b="1" dirty="0">
                <a:solidFill>
                  <a:srgbClr val="FF0000"/>
                </a:solidFill>
                <a:latin typeface="Consolas" panose="020B0609020204030204" pitchFamily="49" charset="0"/>
              </a:rPr>
              <a:t> </a:t>
            </a:r>
            <a:r>
              <a:rPr lang="en-US" altLang="en-US" sz="2000" b="1" dirty="0">
                <a:solidFill>
                  <a:srgbClr val="6A3E3E"/>
                </a:solidFill>
                <a:latin typeface="Consolas" panose="020B0609020204030204" pitchFamily="49" charset="0"/>
              </a:rPr>
              <a:t>obj</a:t>
            </a:r>
            <a:r>
              <a:rPr lang="en-US" altLang="en-US" sz="2000" b="1" dirty="0">
                <a:solidFill>
                  <a:srgbClr val="000000"/>
                </a:solidFill>
                <a:latin typeface="Consolas" panose="020B0609020204030204" pitchFamily="49" charset="0"/>
              </a:rPr>
              <a:t> = </a:t>
            </a:r>
            <a:r>
              <a:rPr lang="en-US" altLang="en-US" sz="2000" b="1" dirty="0">
                <a:solidFill>
                  <a:srgbClr val="7F0055"/>
                </a:solidFill>
                <a:latin typeface="Consolas" panose="020B0609020204030204" pitchFamily="49" charset="0"/>
              </a:rPr>
              <a:t>new</a:t>
            </a:r>
            <a:r>
              <a:rPr lang="en-US" altLang="en-US" sz="2000" b="1" dirty="0">
                <a:solidFill>
                  <a:srgbClr val="000000"/>
                </a:solidFill>
                <a:latin typeface="Consolas" panose="020B0609020204030204" pitchFamily="49" charset="0"/>
              </a:rPr>
              <a:t> </a:t>
            </a:r>
            <a:r>
              <a:rPr lang="en-US" altLang="en-US" sz="2000" b="1" dirty="0" err="1">
                <a:solidFill>
                  <a:srgbClr val="FF0000"/>
                </a:solidFill>
                <a:latin typeface="Consolas" panose="020B0609020204030204" pitchFamily="49" charset="0"/>
              </a:rPr>
              <a:t>Reflection_Example</a:t>
            </a:r>
            <a:r>
              <a:rPr lang="en-US" altLang="en-US" sz="2000" b="1" dirty="0">
                <a:solidFill>
                  <a:srgbClr val="000000"/>
                </a:solidFill>
                <a:latin typeface="Consolas" panose="020B0609020204030204" pitchFamily="49" charset="0"/>
              </a:rPr>
              <a:t>(); </a:t>
            </a:r>
          </a:p>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FF0000"/>
                </a:solidFill>
                <a:latin typeface="Consolas" panose="020B0609020204030204" pitchFamily="49" charset="0"/>
              </a:rPr>
              <a:t>Class</a:t>
            </a:r>
            <a:r>
              <a:rPr lang="en-US" altLang="en-US" sz="2000" b="1" dirty="0">
                <a:solidFill>
                  <a:srgbClr val="000000"/>
                </a:solidFill>
                <a:latin typeface="Consolas" panose="020B0609020204030204" pitchFamily="49" charset="0"/>
              </a:rPr>
              <a:t> </a:t>
            </a:r>
            <a:r>
              <a:rPr lang="en-US" altLang="en-US" sz="2000" b="1" dirty="0">
                <a:solidFill>
                  <a:srgbClr val="6A3E3E"/>
                </a:solidFill>
                <a:latin typeface="Consolas" panose="020B0609020204030204" pitchFamily="49" charset="0"/>
              </a:rPr>
              <a:t>c</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obj</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getClass</a:t>
            </a: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System.</a:t>
            </a:r>
            <a:r>
              <a:rPr lang="en-US" altLang="en-US" sz="2000" b="1" dirty="0" err="1">
                <a:solidFill>
                  <a:srgbClr val="0000C0"/>
                </a:solidFill>
                <a:latin typeface="Consolas" panose="020B0609020204030204" pitchFamily="49" charset="0"/>
              </a:rPr>
              <a:t>out</a:t>
            </a:r>
            <a:r>
              <a:rPr lang="en-US" altLang="en-US" sz="2000" b="1" dirty="0" err="1">
                <a:solidFill>
                  <a:srgbClr val="000000"/>
                </a:solidFill>
                <a:latin typeface="Consolas" panose="020B0609020204030204" pitchFamily="49" charset="0"/>
              </a:rPr>
              <a:t>.println</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“Class is "</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a:t>
            </a:r>
            <a:r>
              <a:rPr lang="en-US" altLang="en-US" sz="2000" b="1" dirty="0" err="1">
                <a:solidFill>
                  <a:srgbClr val="000000"/>
                </a:solidFill>
                <a:latin typeface="Consolas" panose="020B0609020204030204" pitchFamily="49" charset="0"/>
              </a:rPr>
              <a:t>.getName</a:t>
            </a:r>
            <a:r>
              <a:rPr lang="en-US" altLang="en-US" sz="2000" b="1" dirty="0">
                <a:solidFill>
                  <a:srgbClr val="000000"/>
                </a:solidFill>
                <a:latin typeface="Consolas" panose="020B0609020204030204" pitchFamily="49" charset="0"/>
              </a:rPr>
              <a:t>()); </a:t>
            </a:r>
          </a:p>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FF0000"/>
                </a:solidFill>
                <a:latin typeface="Consolas" panose="020B0609020204030204" pitchFamily="49" charset="0"/>
              </a:rPr>
              <a:t>Constructor</a:t>
            </a:r>
            <a:r>
              <a:rPr lang="en-US" altLang="en-US" sz="2000" b="1" dirty="0">
                <a:solidFill>
                  <a:srgbClr val="000000"/>
                </a:solidFill>
                <a:latin typeface="Consolas" panose="020B0609020204030204" pitchFamily="49" charset="0"/>
              </a:rPr>
              <a:t> </a:t>
            </a:r>
            <a:r>
              <a:rPr lang="en-US" altLang="en-US" sz="2000" b="1" dirty="0">
                <a:solidFill>
                  <a:srgbClr val="6A3E3E"/>
                </a:solidFill>
                <a:latin typeface="Consolas" panose="020B0609020204030204" pitchFamily="49" charset="0"/>
              </a:rPr>
              <a:t>cons</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getConstructor</a:t>
            </a: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System.</a:t>
            </a:r>
            <a:r>
              <a:rPr lang="en-US" altLang="en-US" sz="2000" b="1" dirty="0" err="1">
                <a:solidFill>
                  <a:srgbClr val="0000C0"/>
                </a:solidFill>
                <a:latin typeface="Consolas" panose="020B0609020204030204" pitchFamily="49" charset="0"/>
              </a:rPr>
              <a:t>out</a:t>
            </a:r>
            <a:r>
              <a:rPr lang="en-US" altLang="en-US" sz="2000" b="1" dirty="0" err="1">
                <a:solidFill>
                  <a:srgbClr val="000000"/>
                </a:solidFill>
                <a:latin typeface="Consolas" panose="020B0609020204030204" pitchFamily="49" charset="0"/>
              </a:rPr>
              <a:t>.println</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“Constructor is "</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cons</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getName</a:t>
            </a:r>
            <a:r>
              <a:rPr lang="en-US" altLang="en-US" sz="2000" b="1" dirty="0">
                <a:solidFill>
                  <a:srgbClr val="000000"/>
                </a:solidFill>
                <a:latin typeface="Consolas" panose="020B0609020204030204" pitchFamily="49" charset="0"/>
              </a:rPr>
              <a:t>()); </a:t>
            </a:r>
          </a:p>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System.</a:t>
            </a:r>
            <a:r>
              <a:rPr lang="en-US" altLang="en-US" sz="2000" b="1" dirty="0" err="1">
                <a:solidFill>
                  <a:srgbClr val="0000C0"/>
                </a:solidFill>
                <a:latin typeface="Consolas" panose="020B0609020204030204" pitchFamily="49" charset="0"/>
              </a:rPr>
              <a:t>out</a:t>
            </a:r>
            <a:r>
              <a:rPr lang="en-US" altLang="en-US" sz="2000" b="1" dirty="0" err="1">
                <a:solidFill>
                  <a:srgbClr val="000000"/>
                </a:solidFill>
                <a:latin typeface="Consolas" panose="020B0609020204030204" pitchFamily="49" charset="0"/>
              </a:rPr>
              <a:t>.println</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“Public methods of class are : "</a:t>
            </a: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FF0000"/>
                </a:solidFill>
                <a:latin typeface="Consolas" panose="020B0609020204030204" pitchFamily="49" charset="0"/>
              </a:rPr>
              <a:t>Method[]</a:t>
            </a:r>
            <a:r>
              <a:rPr lang="en-US" altLang="en-US" sz="2000" b="1" dirty="0">
                <a:solidFill>
                  <a:srgbClr val="000000"/>
                </a:solidFill>
                <a:latin typeface="Consolas" panose="020B0609020204030204" pitchFamily="49" charset="0"/>
              </a:rPr>
              <a:t> </a:t>
            </a:r>
            <a:r>
              <a:rPr lang="en-US" altLang="en-US" sz="2000" b="1" dirty="0">
                <a:solidFill>
                  <a:srgbClr val="6A3E3E"/>
                </a:solidFill>
                <a:latin typeface="Consolas" panose="020B0609020204030204" pitchFamily="49" charset="0"/>
              </a:rPr>
              <a:t>methods</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getMethods</a:t>
            </a:r>
            <a:r>
              <a:rPr lang="en-US" altLang="en-US" sz="2000" b="1" dirty="0">
                <a:solidFill>
                  <a:srgbClr val="000000"/>
                </a:solidFill>
                <a:latin typeface="Consolas" panose="020B0609020204030204" pitchFamily="49" charset="0"/>
              </a:rPr>
              <a:t>(); </a:t>
            </a:r>
          </a:p>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7F0055"/>
                </a:solidFill>
                <a:latin typeface="Consolas" panose="020B0609020204030204" pitchFamily="49" charset="0"/>
              </a:rPr>
              <a:t>for</a:t>
            </a:r>
            <a:r>
              <a:rPr lang="en-US" altLang="en-US" sz="2000" b="1" dirty="0">
                <a:solidFill>
                  <a:srgbClr val="000000"/>
                </a:solidFill>
                <a:latin typeface="Consolas" panose="020B0609020204030204" pitchFamily="49" charset="0"/>
              </a:rPr>
              <a:t> (Method </a:t>
            </a:r>
            <a:r>
              <a:rPr lang="en-US" altLang="en-US" sz="2000" b="1" dirty="0" err="1">
                <a:solidFill>
                  <a:srgbClr val="6A3E3E"/>
                </a:solidFill>
                <a:latin typeface="Consolas" panose="020B0609020204030204" pitchFamily="49" charset="0"/>
              </a:rPr>
              <a:t>method</a:t>
            </a:r>
            <a:r>
              <a:rPr lang="en-US" altLang="en-US" sz="2000" b="1" dirty="0" err="1">
                <a:solidFill>
                  <a:srgbClr val="000000"/>
                </a:solidFill>
                <a:latin typeface="Consolas" panose="020B0609020204030204" pitchFamily="49" charset="0"/>
              </a:rPr>
              <a:t>:</a:t>
            </a:r>
            <a:r>
              <a:rPr lang="en-US" altLang="en-US" sz="2000" b="1" dirty="0" err="1">
                <a:solidFill>
                  <a:srgbClr val="6A3E3E"/>
                </a:solidFill>
                <a:latin typeface="Consolas" panose="020B0609020204030204" pitchFamily="49" charset="0"/>
              </a:rPr>
              <a:t>methods</a:t>
            </a: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System.</a:t>
            </a:r>
            <a:r>
              <a:rPr lang="en-US" altLang="en-US" sz="2000" b="1" dirty="0" err="1">
                <a:solidFill>
                  <a:srgbClr val="0000C0"/>
                </a:solidFill>
                <a:latin typeface="Consolas" panose="020B0609020204030204" pitchFamily="49" charset="0"/>
              </a:rPr>
              <a:t>out</a:t>
            </a:r>
            <a:r>
              <a:rPr lang="en-US" altLang="en-US" sz="2000" b="1" dirty="0" err="1">
                <a:solidFill>
                  <a:srgbClr val="000000"/>
                </a:solidFill>
                <a:latin typeface="Consolas" panose="020B0609020204030204" pitchFamily="49" charset="0"/>
              </a:rPr>
              <a:t>.println</a:t>
            </a:r>
            <a:r>
              <a:rPr lang="en-US" altLang="en-US" sz="2000" b="1" dirty="0">
                <a:solidFill>
                  <a:srgbClr val="000000"/>
                </a:solidFill>
                <a:latin typeface="Consolas" panose="020B0609020204030204" pitchFamily="49" charset="0"/>
              </a:rPr>
              <a:t>(</a:t>
            </a:r>
            <a:r>
              <a:rPr lang="en-US" altLang="en-US" sz="2000" b="1" dirty="0" err="1">
                <a:solidFill>
                  <a:srgbClr val="6A3E3E"/>
                </a:solidFill>
                <a:latin typeface="Consolas" panose="020B0609020204030204" pitchFamily="49" charset="0"/>
              </a:rPr>
              <a:t>method</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getName</a:t>
            </a:r>
            <a:r>
              <a:rPr lang="en-US" altLang="en-US" sz="2000" b="1" dirty="0">
                <a:solidFill>
                  <a:srgbClr val="000000"/>
                </a:solidFill>
                <a:latin typeface="Consolas" panose="020B0609020204030204" pitchFamily="49" charset="0"/>
              </a:rPr>
              <a:t>()); </a:t>
            </a:r>
            <a:endParaRPr lang="en-US" altLang="en-US" sz="2000" b="1" dirty="0"/>
          </a:p>
        </p:txBody>
      </p:sp>
      <p:sp>
        <p:nvSpPr>
          <p:cNvPr id="2" name="TextBox 1">
            <a:extLst>
              <a:ext uri="{FF2B5EF4-FFF2-40B4-BE49-F238E27FC236}">
                <a16:creationId xmlns:a16="http://schemas.microsoft.com/office/drawing/2014/main" id="{EE5B0C74-5945-4D17-B9B5-A9B6A7C11AC8}"/>
              </a:ext>
            </a:extLst>
          </p:cNvPr>
          <p:cNvSpPr txBox="1"/>
          <p:nvPr/>
        </p:nvSpPr>
        <p:spPr>
          <a:xfrm>
            <a:off x="6705600" y="4876800"/>
            <a:ext cx="1890713" cy="923925"/>
          </a:xfrm>
          <a:prstGeom prst="rect">
            <a:avLst/>
          </a:prstGeom>
          <a:noFill/>
          <a:ln>
            <a:solidFill>
              <a:schemeClr val="bg1">
                <a:lumMod val="60000"/>
                <a:lumOff val="40000"/>
              </a:schemeClr>
            </a:solidFill>
          </a:ln>
        </p:spPr>
        <p:txBody>
          <a:bodyPr wrap="none">
            <a:spAutoFit/>
          </a:bodyPr>
          <a:lstStyle/>
          <a:p>
            <a:pPr>
              <a:defRPr/>
            </a:pPr>
            <a:r>
              <a:rPr lang="en-US" sz="1800" dirty="0">
                <a:solidFill>
                  <a:schemeClr val="bg1">
                    <a:lumMod val="60000"/>
                    <a:lumOff val="40000"/>
                  </a:schemeClr>
                </a:solidFill>
              </a:rPr>
              <a:t>Also lists the </a:t>
            </a:r>
          </a:p>
          <a:p>
            <a:pPr>
              <a:defRPr/>
            </a:pPr>
            <a:r>
              <a:rPr lang="en-US" sz="1800" dirty="0">
                <a:solidFill>
                  <a:schemeClr val="bg1">
                    <a:lumMod val="60000"/>
                    <a:lumOff val="40000"/>
                  </a:schemeClr>
                </a:solidFill>
              </a:rPr>
              <a:t>methods of class</a:t>
            </a:r>
          </a:p>
          <a:p>
            <a:pPr>
              <a:defRPr/>
            </a:pPr>
            <a:r>
              <a:rPr lang="en-US" sz="1800" dirty="0">
                <a:solidFill>
                  <a:schemeClr val="bg1">
                    <a:lumMod val="60000"/>
                    <a:lumOff val="40000"/>
                  </a:schemeClr>
                </a:solidFill>
              </a:rPr>
              <a:t>Object</a:t>
            </a:r>
          </a:p>
        </p:txBody>
      </p:sp>
      <p:sp>
        <p:nvSpPr>
          <p:cNvPr id="3" name="Freeform: Shape 2">
            <a:extLst>
              <a:ext uri="{FF2B5EF4-FFF2-40B4-BE49-F238E27FC236}">
                <a16:creationId xmlns:a16="http://schemas.microsoft.com/office/drawing/2014/main" id="{D4B9E253-2DF2-42F8-896C-889FDC8A4788}"/>
              </a:ext>
            </a:extLst>
          </p:cNvPr>
          <p:cNvSpPr/>
          <p:nvPr/>
        </p:nvSpPr>
        <p:spPr bwMode="auto">
          <a:xfrm>
            <a:off x="5232400" y="4943475"/>
            <a:ext cx="1452563" cy="674688"/>
          </a:xfrm>
          <a:custGeom>
            <a:avLst/>
            <a:gdLst>
              <a:gd name="connsiteX0" fmla="*/ 1452880 w 1452880"/>
              <a:gd name="connsiteY0" fmla="*/ 288292 h 674372"/>
              <a:gd name="connsiteX1" fmla="*/ 1097280 w 1452880"/>
              <a:gd name="connsiteY1" fmla="*/ 13972 h 674372"/>
              <a:gd name="connsiteX2" fmla="*/ 0 w 1452880"/>
              <a:gd name="connsiteY2" fmla="*/ 674372 h 674372"/>
            </a:gdLst>
            <a:ahLst/>
            <a:cxnLst>
              <a:cxn ang="0">
                <a:pos x="connsiteX0" y="connsiteY0"/>
              </a:cxn>
              <a:cxn ang="0">
                <a:pos x="connsiteX1" y="connsiteY1"/>
              </a:cxn>
              <a:cxn ang="0">
                <a:pos x="connsiteX2" y="connsiteY2"/>
              </a:cxn>
            </a:cxnLst>
            <a:rect l="l" t="t" r="r" b="b"/>
            <a:pathLst>
              <a:path w="1452880" h="674372">
                <a:moveTo>
                  <a:pt x="1452880" y="288292"/>
                </a:moveTo>
                <a:cubicBezTo>
                  <a:pt x="1396153" y="118958"/>
                  <a:pt x="1339427" y="-50375"/>
                  <a:pt x="1097280" y="13972"/>
                </a:cubicBezTo>
                <a:cubicBezTo>
                  <a:pt x="855133" y="78319"/>
                  <a:pt x="427566" y="376345"/>
                  <a:pt x="0" y="674372"/>
                </a:cubicBezTo>
              </a:path>
            </a:pathLst>
          </a:custGeom>
          <a:noFill/>
          <a:ln w="9525" cap="flat" cmpd="sng" algn="ctr">
            <a:solidFill>
              <a:schemeClr val="bg1">
                <a:lumMod val="60000"/>
                <a:lumOff val="40000"/>
              </a:schemeClr>
            </a:solidFill>
            <a:prstDash val="solid"/>
            <a:miter lim="800000"/>
            <a:headEnd type="none" w="med" len="med"/>
            <a:tailEnd type="arrow" w="med" len="med"/>
          </a:ln>
          <a:effectLst/>
        </p:spPr>
        <p:txBody>
          <a:bodyPr wrap="none"/>
          <a:lstStyle/>
          <a:p>
            <a:pPr eaLnBrk="1" hangingPunct="1">
              <a:defRPr/>
            </a:pPr>
            <a:endParaRPr lang="en-US">
              <a:solidFill>
                <a:schemeClr val="bg1">
                  <a:lumMod val="60000"/>
                  <a:lumOff val="4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a:extLst>
              <a:ext uri="{FF2B5EF4-FFF2-40B4-BE49-F238E27FC236}">
                <a16:creationId xmlns:a16="http://schemas.microsoft.com/office/drawing/2014/main" id="{546C9347-D8BB-4E63-8471-85B59CE6404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33795" name="Footer Placeholder 2">
            <a:extLst>
              <a:ext uri="{FF2B5EF4-FFF2-40B4-BE49-F238E27FC236}">
                <a16:creationId xmlns:a16="http://schemas.microsoft.com/office/drawing/2014/main" id="{2D13C331-6879-4669-8D3C-E523E3CCA41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33796" name="Slide Number Placeholder 3">
            <a:extLst>
              <a:ext uri="{FF2B5EF4-FFF2-40B4-BE49-F238E27FC236}">
                <a16:creationId xmlns:a16="http://schemas.microsoft.com/office/drawing/2014/main" id="{FA3BB5D4-9E1E-4743-8D7A-C06E78652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52AC986-2212-4BF8-8441-BF5F700ED0A1}" type="slidenum">
              <a:rPr lang="en-US" altLang="en-US" sz="1400" smtClean="0"/>
              <a:pPr>
                <a:spcBef>
                  <a:spcPct val="0"/>
                </a:spcBef>
                <a:buFontTx/>
                <a:buNone/>
              </a:pPr>
              <a:t>27</a:t>
            </a:fld>
            <a:endParaRPr lang="en-US" altLang="en-US" sz="1400"/>
          </a:p>
        </p:txBody>
      </p:sp>
      <p:sp>
        <p:nvSpPr>
          <p:cNvPr id="33797" name="Rectangle 4">
            <a:extLst>
              <a:ext uri="{FF2B5EF4-FFF2-40B4-BE49-F238E27FC236}">
                <a16:creationId xmlns:a16="http://schemas.microsoft.com/office/drawing/2014/main" id="{5F5A99DA-1DE2-45A5-A740-C89B0D582CAB}"/>
              </a:ext>
            </a:extLst>
          </p:cNvPr>
          <p:cNvSpPr>
            <a:spLocks noChangeArrowheads="1"/>
          </p:cNvSpPr>
          <p:nvPr/>
        </p:nvSpPr>
        <p:spPr bwMode="auto">
          <a:xfrm>
            <a:off x="304800" y="847665"/>
            <a:ext cx="8534400" cy="47089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FF0000"/>
                </a:solidFill>
                <a:latin typeface="Consolas" panose="020B0609020204030204" pitchFamily="49" charset="0"/>
              </a:rPr>
              <a:t>Method</a:t>
            </a:r>
            <a:r>
              <a:rPr lang="en-US" altLang="en-US" sz="2000" b="1" dirty="0">
                <a:solidFill>
                  <a:srgbClr val="000000"/>
                </a:solidFill>
                <a:latin typeface="Consolas" panose="020B0609020204030204" pitchFamily="49" charset="0"/>
              </a:rPr>
              <a:t> </a:t>
            </a:r>
            <a:r>
              <a:rPr lang="en-US" altLang="en-US" sz="2000" b="1" dirty="0">
                <a:solidFill>
                  <a:srgbClr val="6A3E3E"/>
                </a:solidFill>
                <a:latin typeface="Consolas" panose="020B0609020204030204" pitchFamily="49" charset="0"/>
              </a:rPr>
              <a:t>method1</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getDeclaredMethod</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"m1"</a:t>
            </a:r>
            <a:r>
              <a:rPr lang="en-US" altLang="en-US" sz="2000" b="1" dirty="0">
                <a:solidFill>
                  <a:srgbClr val="000000"/>
                </a:solidFill>
                <a:latin typeface="Consolas" panose="020B0609020204030204" pitchFamily="49" charset="0"/>
              </a:rPr>
              <a:t>); </a:t>
            </a:r>
            <a:endParaRPr lang="en-US" altLang="en-US" sz="2000" b="1" dirty="0">
              <a:latin typeface="Consolas" panose="020B0609020204030204" pitchFamily="49" charset="0"/>
            </a:endParaRPr>
          </a:p>
          <a:p>
            <a:pPr>
              <a:spcBef>
                <a:spcPct val="0"/>
              </a:spcBef>
              <a:buNone/>
            </a:pPr>
            <a:r>
              <a:rPr lang="en-US" altLang="en-US" sz="2000" b="1" dirty="0">
                <a:solidFill>
                  <a:srgbClr val="000000"/>
                </a:solidFill>
                <a:latin typeface="Consolas" panose="020B0609020204030204" pitchFamily="49" charset="0"/>
              </a:rPr>
              <a:t>     </a:t>
            </a:r>
            <a:r>
              <a:rPr lang="en-US" altLang="en-US" sz="2000" b="1" dirty="0">
                <a:solidFill>
                  <a:srgbClr val="FF0000"/>
                </a:solidFill>
                <a:latin typeface="Consolas" panose="020B0609020204030204" pitchFamily="49" charset="0"/>
              </a:rPr>
              <a:t>Method</a:t>
            </a:r>
            <a:r>
              <a:rPr lang="en-US" altLang="en-US" sz="2000" b="1" dirty="0">
                <a:solidFill>
                  <a:srgbClr val="000000"/>
                </a:solidFill>
                <a:latin typeface="Consolas" panose="020B0609020204030204" pitchFamily="49" charset="0"/>
              </a:rPr>
              <a:t> </a:t>
            </a:r>
            <a:r>
              <a:rPr lang="en-US" altLang="en-US" sz="2000" b="1" dirty="0">
                <a:solidFill>
                  <a:srgbClr val="6A3E3E"/>
                </a:solidFill>
                <a:latin typeface="Consolas" panose="020B0609020204030204" pitchFamily="49" charset="0"/>
              </a:rPr>
              <a:t>method2</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getDeclaredMethod</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"m2", </a:t>
            </a:r>
            <a:r>
              <a:rPr lang="en-US" altLang="en-US" sz="2000" b="1" dirty="0" err="1">
                <a:solidFill>
                  <a:srgbClr val="7F0055"/>
                </a:solidFill>
                <a:latin typeface="Consolas" panose="020B0609020204030204" pitchFamily="49" charset="0"/>
              </a:rPr>
              <a:t>int</a:t>
            </a:r>
            <a:r>
              <a:rPr lang="en-US" altLang="en-US" sz="2000" b="1" dirty="0" err="1">
                <a:solidFill>
                  <a:srgbClr val="000000"/>
                </a:solidFill>
                <a:latin typeface="Consolas" panose="020B0609020204030204" pitchFamily="49" charset="0"/>
              </a:rPr>
              <a:t>.</a:t>
            </a:r>
            <a:r>
              <a:rPr lang="en-US" altLang="en-US" sz="2000" b="1" dirty="0" err="1">
                <a:solidFill>
                  <a:srgbClr val="7F0055"/>
                </a:solidFill>
                <a:latin typeface="Consolas" panose="020B0609020204030204" pitchFamily="49" charset="0"/>
              </a:rPr>
              <a:t>class</a:t>
            </a:r>
            <a:r>
              <a:rPr lang="en-US" altLang="en-US" sz="2000" b="1" dirty="0">
                <a:solidFill>
                  <a:srgbClr val="000000"/>
                </a:solidFill>
                <a:latin typeface="Consolas" panose="020B0609020204030204" pitchFamily="49" charset="0"/>
              </a:rPr>
              <a:t>);</a:t>
            </a:r>
          </a:p>
          <a:p>
            <a:pPr>
              <a:spcBef>
                <a:spcPct val="0"/>
              </a:spcBef>
              <a:buFontTx/>
              <a:buNone/>
            </a:pPr>
            <a:endParaRPr lang="en-US" altLang="en-US" sz="2000" b="1" dirty="0">
              <a:solidFill>
                <a:srgbClr val="FF0000"/>
              </a:solidFill>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a:solidFill>
                  <a:srgbClr val="FF0000"/>
                </a:solidFill>
                <a:latin typeface="Consolas" panose="020B0609020204030204" pitchFamily="49" charset="0"/>
              </a:rPr>
              <a:t>Field</a:t>
            </a:r>
            <a:r>
              <a:rPr lang="en-US" altLang="en-US" sz="2000" b="1" dirty="0">
                <a:solidFill>
                  <a:srgbClr val="000000"/>
                </a:solidFill>
                <a:latin typeface="Consolas" panose="020B0609020204030204" pitchFamily="49" charset="0"/>
              </a:rPr>
              <a:t> </a:t>
            </a:r>
            <a:r>
              <a:rPr lang="en-US" altLang="en-US" sz="2000" b="1" dirty="0" err="1">
                <a:solidFill>
                  <a:srgbClr val="6A3E3E"/>
                </a:solidFill>
                <a:latin typeface="Consolas" panose="020B0609020204030204" pitchFamily="49" charset="0"/>
              </a:rPr>
              <a:t>field</a:t>
            </a:r>
            <a:r>
              <a:rPr lang="en-US" altLang="en-US" sz="2000" b="1" dirty="0">
                <a:solidFill>
                  <a:srgbClr val="000000"/>
                </a:solidFill>
                <a:latin typeface="Consolas" panose="020B0609020204030204" pitchFamily="49" charset="0"/>
              </a:rPr>
              <a:t> = </a:t>
            </a:r>
            <a:r>
              <a:rPr lang="en-US" altLang="en-US" sz="2000" b="1" dirty="0" err="1">
                <a:solidFill>
                  <a:srgbClr val="6A3E3E"/>
                </a:solidFill>
                <a:latin typeface="Consolas" panose="020B0609020204030204" pitchFamily="49" charset="0"/>
              </a:rPr>
              <a:t>c</a:t>
            </a:r>
            <a:r>
              <a:rPr lang="en-US" altLang="en-US" sz="2000" b="1" dirty="0" err="1">
                <a:solidFill>
                  <a:srgbClr val="000000"/>
                </a:solidFill>
                <a:latin typeface="Consolas" panose="020B0609020204030204" pitchFamily="49" charset="0"/>
              </a:rPr>
              <a:t>.</a:t>
            </a:r>
            <a:r>
              <a:rPr lang="en-US" altLang="en-US" sz="2000" b="1" dirty="0" err="1">
                <a:solidFill>
                  <a:srgbClr val="FF0000"/>
                </a:solidFill>
                <a:latin typeface="Consolas" panose="020B0609020204030204" pitchFamily="49" charset="0"/>
              </a:rPr>
              <a:t>getDeclaredField</a:t>
            </a:r>
            <a:r>
              <a:rPr lang="en-US" altLang="en-US" sz="2000" b="1" dirty="0">
                <a:solidFill>
                  <a:srgbClr val="000000"/>
                </a:solidFill>
                <a:latin typeface="Consolas" panose="020B0609020204030204" pitchFamily="49" charset="0"/>
              </a:rPr>
              <a:t>(</a:t>
            </a:r>
            <a:r>
              <a:rPr lang="en-US" altLang="en-US" sz="2000" b="1" dirty="0">
                <a:solidFill>
                  <a:srgbClr val="2A00FF"/>
                </a:solidFill>
                <a:latin typeface="Consolas" panose="020B0609020204030204" pitchFamily="49" charset="0"/>
              </a:rPr>
              <a:t>"s"</a:t>
            </a:r>
            <a:r>
              <a:rPr lang="en-US" altLang="en-US" sz="2000" b="1" dirty="0">
                <a:solidFill>
                  <a:srgbClr val="000000"/>
                </a:solidFill>
                <a:latin typeface="Consolas" panose="020B0609020204030204" pitchFamily="49" charset="0"/>
              </a:rPr>
              <a:t>); </a:t>
            </a: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err="1">
                <a:solidFill>
                  <a:srgbClr val="6A3E3E"/>
                </a:solidFill>
                <a:latin typeface="Consolas" panose="020B0609020204030204" pitchFamily="49" charset="0"/>
              </a:rPr>
              <a:t>field</a:t>
            </a:r>
            <a:r>
              <a:rPr lang="en-US" altLang="en-US" sz="2000" b="1" dirty="0" err="1">
                <a:solidFill>
                  <a:srgbClr val="000000"/>
                </a:solidFill>
                <a:latin typeface="Consolas" panose="020B0609020204030204" pitchFamily="49" charset="0"/>
              </a:rPr>
              <a:t>.setAccessible</a:t>
            </a:r>
            <a:r>
              <a:rPr lang="en-US" altLang="en-US" sz="2000" b="1" dirty="0">
                <a:solidFill>
                  <a:srgbClr val="000000"/>
                </a:solidFill>
                <a:latin typeface="Consolas" panose="020B0609020204030204" pitchFamily="49" charset="0"/>
              </a:rPr>
              <a:t>(</a:t>
            </a:r>
            <a:r>
              <a:rPr lang="en-US" altLang="en-US" sz="2000" b="1" dirty="0">
                <a:solidFill>
                  <a:srgbClr val="7F0055"/>
                </a:solidFill>
                <a:latin typeface="Consolas" panose="020B0609020204030204" pitchFamily="49" charset="0"/>
              </a:rPr>
              <a:t>true</a:t>
            </a:r>
            <a:r>
              <a:rPr lang="en-US" altLang="en-US" sz="2000" b="1" dirty="0">
                <a:solidFill>
                  <a:srgbClr val="000000"/>
                </a:solidFill>
                <a:latin typeface="Consolas" panose="020B0609020204030204" pitchFamily="49" charset="0"/>
              </a:rPr>
              <a:t>); </a:t>
            </a: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r>
              <a:rPr lang="en-US" altLang="en-US" sz="2000" b="1" dirty="0" err="1">
                <a:solidFill>
                  <a:srgbClr val="6A3E3E"/>
                </a:solidFill>
                <a:latin typeface="Consolas" panose="020B0609020204030204" pitchFamily="49" charset="0"/>
              </a:rPr>
              <a:t>field</a:t>
            </a:r>
            <a:r>
              <a:rPr lang="en-US" altLang="en-US" sz="2000" b="1" dirty="0" err="1">
                <a:solidFill>
                  <a:srgbClr val="000000"/>
                </a:solidFill>
                <a:latin typeface="Consolas" panose="020B0609020204030204" pitchFamily="49" charset="0"/>
              </a:rPr>
              <a:t>.set</a:t>
            </a:r>
            <a:r>
              <a:rPr lang="en-US" altLang="en-US" sz="2000" b="1" dirty="0">
                <a:solidFill>
                  <a:srgbClr val="000000"/>
                </a:solidFill>
                <a:latin typeface="Consolas" panose="020B0609020204030204" pitchFamily="49" charset="0"/>
              </a:rPr>
              <a:t>(</a:t>
            </a:r>
            <a:r>
              <a:rPr lang="en-US" altLang="en-US" sz="2000" b="1" dirty="0">
                <a:solidFill>
                  <a:srgbClr val="6A3E3E"/>
                </a:solidFill>
                <a:latin typeface="Consolas" panose="020B0609020204030204" pitchFamily="49" charset="0"/>
              </a:rPr>
              <a:t>obj</a:t>
            </a:r>
            <a:r>
              <a:rPr lang="en-US" altLang="en-US" sz="2000" b="1" dirty="0">
                <a:solidFill>
                  <a:srgbClr val="000000"/>
                </a:solidFill>
                <a:latin typeface="Consolas" panose="020B0609020204030204" pitchFamily="49" charset="0"/>
              </a:rPr>
              <a:t>, </a:t>
            </a:r>
            <a:r>
              <a:rPr lang="en-US" altLang="en-US" sz="2000" b="1" dirty="0">
                <a:solidFill>
                  <a:srgbClr val="2A00FF"/>
                </a:solidFill>
                <a:latin typeface="Consolas" panose="020B0609020204030204" pitchFamily="49" charset="0"/>
              </a:rPr>
              <a:t>"HELLO"</a:t>
            </a:r>
            <a:r>
              <a:rPr lang="en-US" altLang="en-US" sz="2000" b="1" dirty="0">
                <a:solidFill>
                  <a:srgbClr val="000000"/>
                </a:solidFill>
                <a:latin typeface="Consolas" panose="020B0609020204030204" pitchFamily="49" charset="0"/>
              </a:rPr>
              <a:t>); </a:t>
            </a:r>
            <a:endParaRPr lang="en-US" altLang="en-US" sz="2000" b="1" dirty="0">
              <a:solidFill>
                <a:srgbClr val="FF0000"/>
              </a:solidFill>
              <a:latin typeface="Consolas" panose="020B0609020204030204" pitchFamily="49" charset="0"/>
            </a:endParaRPr>
          </a:p>
          <a:p>
            <a:pPr>
              <a:spcBef>
                <a:spcPct val="0"/>
              </a:spcBef>
              <a:buFontTx/>
              <a:buNone/>
            </a:pPr>
            <a:r>
              <a:rPr lang="en-US" altLang="en-US" sz="2000" b="1" dirty="0">
                <a:solidFill>
                  <a:srgbClr val="FF0000"/>
                </a:solidFill>
                <a:latin typeface="Consolas" panose="020B0609020204030204" pitchFamily="49" charset="0"/>
              </a:rPr>
              <a:t>     </a:t>
            </a:r>
          </a:p>
          <a:p>
            <a:pPr>
              <a:spcBef>
                <a:spcPct val="0"/>
              </a:spcBef>
              <a:buFontTx/>
              <a:buNone/>
            </a:pPr>
            <a:endParaRPr lang="en-US" altLang="en-US" sz="2000" b="1" dirty="0">
              <a:solidFill>
                <a:srgbClr val="FF0000"/>
              </a:solidFill>
              <a:latin typeface="Consolas" panose="020B0609020204030204" pitchFamily="49" charset="0"/>
            </a:endParaRPr>
          </a:p>
          <a:p>
            <a:pPr>
              <a:spcBef>
                <a:spcPct val="0"/>
              </a:spcBef>
              <a:buFontTx/>
              <a:buNone/>
            </a:pPr>
            <a:r>
              <a:rPr lang="en-US" altLang="en-US" sz="2000" b="1" dirty="0">
                <a:solidFill>
                  <a:srgbClr val="FF0000"/>
                </a:solidFill>
                <a:latin typeface="Consolas" panose="020B0609020204030204" pitchFamily="49" charset="0"/>
              </a:rPr>
              <a:t>     </a:t>
            </a:r>
            <a:r>
              <a:rPr lang="en-US" altLang="en-US" sz="2000" b="1" dirty="0">
                <a:solidFill>
                  <a:srgbClr val="6A3E3E"/>
                </a:solidFill>
                <a:latin typeface="Consolas" panose="020B0609020204030204" pitchFamily="49" charset="0"/>
              </a:rPr>
              <a:t>method1</a:t>
            </a:r>
            <a:r>
              <a:rPr lang="en-US" altLang="en-US" sz="2000" b="1" dirty="0">
                <a:solidFill>
                  <a:srgbClr val="000000"/>
                </a:solidFill>
                <a:latin typeface="Consolas" panose="020B0609020204030204" pitchFamily="49" charset="0"/>
              </a:rPr>
              <a:t>.</a:t>
            </a:r>
            <a:r>
              <a:rPr lang="en-US" altLang="en-US" sz="2000" b="1" dirty="0">
                <a:solidFill>
                  <a:srgbClr val="FF0000"/>
                </a:solidFill>
                <a:latin typeface="Consolas" panose="020B0609020204030204" pitchFamily="49" charset="0"/>
              </a:rPr>
              <a:t>invoke</a:t>
            </a:r>
            <a:r>
              <a:rPr lang="en-US" altLang="en-US" sz="2000" b="1" dirty="0">
                <a:solidFill>
                  <a:srgbClr val="000000"/>
                </a:solidFill>
                <a:latin typeface="Consolas" panose="020B0609020204030204" pitchFamily="49" charset="0"/>
              </a:rPr>
              <a:t>(</a:t>
            </a:r>
            <a:r>
              <a:rPr lang="en-US" altLang="en-US" sz="2000" b="1" dirty="0">
                <a:solidFill>
                  <a:srgbClr val="6A3E3E"/>
                </a:solidFill>
                <a:latin typeface="Consolas" panose="020B0609020204030204" pitchFamily="49" charset="0"/>
              </a:rPr>
              <a:t>obj</a:t>
            </a:r>
            <a:r>
              <a:rPr lang="en-US" altLang="en-US" sz="2000" b="1" dirty="0">
                <a:solidFill>
                  <a:srgbClr val="000000"/>
                </a:solidFill>
                <a:latin typeface="Consolas" panose="020B0609020204030204" pitchFamily="49" charset="0"/>
              </a:rPr>
              <a:t>); </a:t>
            </a:r>
            <a:endParaRPr lang="en-US" altLang="en-US" sz="2000" b="1" dirty="0">
              <a:latin typeface="Consolas" panose="020B0609020204030204" pitchFamily="49" charset="0"/>
            </a:endParaRPr>
          </a:p>
          <a:p>
            <a:pPr>
              <a:spcBef>
                <a:spcPct val="0"/>
              </a:spcBef>
              <a:buFontTx/>
              <a:buNone/>
            </a:pPr>
            <a:r>
              <a:rPr lang="en-US" altLang="en-US" sz="2000" b="1" dirty="0">
                <a:solidFill>
                  <a:srgbClr val="6A3E3E"/>
                </a:solidFill>
                <a:latin typeface="Consolas" panose="020B0609020204030204" pitchFamily="49" charset="0"/>
              </a:rPr>
              <a:t>     method2</a:t>
            </a:r>
            <a:r>
              <a:rPr lang="en-US" altLang="en-US" sz="2000" b="1" dirty="0">
                <a:solidFill>
                  <a:srgbClr val="000000"/>
                </a:solidFill>
                <a:latin typeface="Consolas" panose="020B0609020204030204" pitchFamily="49" charset="0"/>
              </a:rPr>
              <a:t>.</a:t>
            </a:r>
            <a:r>
              <a:rPr lang="en-US" altLang="en-US" sz="2000" b="1" dirty="0">
                <a:solidFill>
                  <a:srgbClr val="FF0000"/>
                </a:solidFill>
                <a:latin typeface="Consolas" panose="020B0609020204030204" pitchFamily="49" charset="0"/>
              </a:rPr>
              <a:t>invoke</a:t>
            </a:r>
            <a:r>
              <a:rPr lang="en-US" altLang="en-US" sz="2000" b="1" dirty="0">
                <a:solidFill>
                  <a:srgbClr val="000000"/>
                </a:solidFill>
                <a:latin typeface="Consolas" panose="020B0609020204030204" pitchFamily="49" charset="0"/>
              </a:rPr>
              <a:t>(</a:t>
            </a:r>
            <a:r>
              <a:rPr lang="en-US" altLang="en-US" sz="2000" b="1" dirty="0">
                <a:solidFill>
                  <a:srgbClr val="6A3E3E"/>
                </a:solidFill>
                <a:latin typeface="Consolas" panose="020B0609020204030204" pitchFamily="49" charset="0"/>
              </a:rPr>
              <a:t>obj</a:t>
            </a:r>
            <a:r>
              <a:rPr lang="en-US" altLang="en-US" sz="2000" b="1" dirty="0">
                <a:solidFill>
                  <a:srgbClr val="000000"/>
                </a:solidFill>
                <a:latin typeface="Consolas" panose="020B0609020204030204" pitchFamily="49" charset="0"/>
              </a:rPr>
              <a:t>, 522); </a:t>
            </a:r>
          </a:p>
          <a:p>
            <a:pPr>
              <a:spcBef>
                <a:spcPct val="0"/>
              </a:spcBef>
              <a:buFontTx/>
              <a:buNone/>
            </a:pPr>
            <a:endParaRPr lang="en-US" altLang="en-US" sz="2000" b="1" dirty="0">
              <a:latin typeface="Consolas" panose="020B0609020204030204" pitchFamily="49" charset="0"/>
            </a:endParaRPr>
          </a:p>
          <a:p>
            <a:pPr>
              <a:spcBef>
                <a:spcPct val="0"/>
              </a:spcBef>
              <a:buFontTx/>
              <a:buNone/>
            </a:pPr>
            <a:r>
              <a:rPr lang="en-US" altLang="en-US" sz="2000" b="1" dirty="0">
                <a:solidFill>
                  <a:srgbClr val="000000"/>
                </a:solidFill>
                <a:latin typeface="Consolas" panose="020B0609020204030204" pitchFamily="49" charset="0"/>
              </a:rPr>
              <a:t>} </a:t>
            </a:r>
          </a:p>
          <a:p>
            <a:pPr>
              <a:spcBef>
                <a:spcPct val="0"/>
              </a:spcBef>
              <a:buFontTx/>
              <a:buNone/>
            </a:pPr>
            <a:r>
              <a:rPr lang="en-US" altLang="en-US" sz="2000" b="1" dirty="0">
                <a:solidFill>
                  <a:srgbClr val="000000"/>
                </a:solidFill>
                <a:latin typeface="Consolas" panose="020B0609020204030204" pitchFamily="49" charset="0"/>
              </a:rPr>
              <a:t>} </a:t>
            </a:r>
            <a:endParaRPr lang="en-US" altLang="en-US" sz="2000" b="1" dirty="0"/>
          </a:p>
        </p:txBody>
      </p:sp>
      <p:sp>
        <p:nvSpPr>
          <p:cNvPr id="2" name="Rectangle: Rounded Corners 1">
            <a:extLst>
              <a:ext uri="{FF2B5EF4-FFF2-40B4-BE49-F238E27FC236}">
                <a16:creationId xmlns:a16="http://schemas.microsoft.com/office/drawing/2014/main" id="{6C1DC96C-2F6B-4B96-8450-E181CB68CEAA}"/>
              </a:ext>
            </a:extLst>
          </p:cNvPr>
          <p:cNvSpPr/>
          <p:nvPr/>
        </p:nvSpPr>
        <p:spPr bwMode="auto">
          <a:xfrm>
            <a:off x="838200" y="1143000"/>
            <a:ext cx="7820246" cy="762000"/>
          </a:xfrm>
          <a:prstGeom prst="roundRect">
            <a:avLst/>
          </a:prstGeom>
          <a:noFill/>
          <a:ln w="9525"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7" name="Rectangle: Rounded Corners 6">
            <a:extLst>
              <a:ext uri="{FF2B5EF4-FFF2-40B4-BE49-F238E27FC236}">
                <a16:creationId xmlns:a16="http://schemas.microsoft.com/office/drawing/2014/main" id="{189FE3C6-EE7D-4E92-AAC2-FB80283DA79A}"/>
              </a:ext>
            </a:extLst>
          </p:cNvPr>
          <p:cNvSpPr/>
          <p:nvPr/>
        </p:nvSpPr>
        <p:spPr bwMode="auto">
          <a:xfrm>
            <a:off x="838200" y="3962400"/>
            <a:ext cx="3934048" cy="762000"/>
          </a:xfrm>
          <a:prstGeom prst="roundRect">
            <a:avLst/>
          </a:prstGeom>
          <a:noFill/>
          <a:ln w="9525"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17386-6D9E-4950-BEA7-63CE086B32E8}"/>
              </a:ext>
            </a:extLst>
          </p:cNvPr>
          <p:cNvSpPr>
            <a:spLocks noGrp="1"/>
          </p:cNvSpPr>
          <p:nvPr>
            <p:ph type="dt" sz="half" idx="10"/>
          </p:nvPr>
        </p:nvSpPr>
        <p:spPr/>
        <p:txBody>
          <a:bodyPr/>
          <a:lstStyle/>
          <a:p>
            <a:pPr>
              <a:defRPr/>
            </a:pPr>
            <a:r>
              <a:rPr lang="en-US"/>
              <a:t>11/12/2020</a:t>
            </a:r>
          </a:p>
        </p:txBody>
      </p:sp>
      <p:sp>
        <p:nvSpPr>
          <p:cNvPr id="3" name="Footer Placeholder 2">
            <a:extLst>
              <a:ext uri="{FF2B5EF4-FFF2-40B4-BE49-F238E27FC236}">
                <a16:creationId xmlns:a16="http://schemas.microsoft.com/office/drawing/2014/main" id="{2289163A-7393-4B68-9C4E-E7FBA4C24867}"/>
              </a:ext>
            </a:extLst>
          </p:cNvPr>
          <p:cNvSpPr>
            <a:spLocks noGrp="1"/>
          </p:cNvSpPr>
          <p:nvPr>
            <p:ph type="ftr" sz="quarter" idx="11"/>
          </p:nvPr>
        </p:nvSpPr>
        <p:spPr/>
        <p:txBody>
          <a:bodyPr/>
          <a:lstStyle/>
          <a:p>
            <a:pPr>
              <a:defRPr/>
            </a:pPr>
            <a:r>
              <a:rPr lang="en-US"/>
              <a:t>CSE 410J and CSE 522</a:t>
            </a:r>
          </a:p>
        </p:txBody>
      </p:sp>
      <p:sp>
        <p:nvSpPr>
          <p:cNvPr id="4" name="Slide Number Placeholder 3">
            <a:extLst>
              <a:ext uri="{FF2B5EF4-FFF2-40B4-BE49-F238E27FC236}">
                <a16:creationId xmlns:a16="http://schemas.microsoft.com/office/drawing/2014/main" id="{6AF3E49E-9AEC-450E-B85F-9A9E441F2BDC}"/>
              </a:ext>
            </a:extLst>
          </p:cNvPr>
          <p:cNvSpPr>
            <a:spLocks noGrp="1"/>
          </p:cNvSpPr>
          <p:nvPr>
            <p:ph type="sldNum" sz="quarter" idx="12"/>
          </p:nvPr>
        </p:nvSpPr>
        <p:spPr/>
        <p:txBody>
          <a:bodyPr/>
          <a:lstStyle/>
          <a:p>
            <a:pPr>
              <a:defRPr/>
            </a:pPr>
            <a:fld id="{468956A8-2D08-4F81-B04F-98F3639EB40D}" type="slidenum">
              <a:rPr lang="en-US" altLang="en-US" smtClean="0"/>
              <a:pPr>
                <a:defRPr/>
              </a:pPr>
              <a:t>28</a:t>
            </a:fld>
            <a:endParaRPr lang="en-US" altLang="en-US"/>
          </a:p>
        </p:txBody>
      </p:sp>
      <p:sp>
        <p:nvSpPr>
          <p:cNvPr id="5" name="Rectangle 4">
            <a:extLst>
              <a:ext uri="{FF2B5EF4-FFF2-40B4-BE49-F238E27FC236}">
                <a16:creationId xmlns:a16="http://schemas.microsoft.com/office/drawing/2014/main" id="{77234718-5AA9-47D4-9EE0-F6326E25C7EA}"/>
              </a:ext>
            </a:extLst>
          </p:cNvPr>
          <p:cNvSpPr/>
          <p:nvPr/>
        </p:nvSpPr>
        <p:spPr>
          <a:xfrm>
            <a:off x="1252427" y="1055342"/>
            <a:ext cx="6134100" cy="5324535"/>
          </a:xfrm>
          <a:prstGeom prst="rect">
            <a:avLst/>
          </a:prstGeom>
          <a:solidFill>
            <a:schemeClr val="tx1">
              <a:lumMod val="85000"/>
            </a:schemeClr>
          </a:solidFill>
        </p:spPr>
        <p:txBody>
          <a:bodyPr wrap="square">
            <a:spAutoFit/>
          </a:bodyPr>
          <a:lstStyle/>
          <a:p>
            <a:r>
              <a:rPr lang="en-US" sz="2000" dirty="0">
                <a:solidFill>
                  <a:srgbClr val="000000"/>
                </a:solidFill>
                <a:latin typeface="Consolas" panose="020B0609020204030204" pitchFamily="49" charset="0"/>
              </a:rPr>
              <a:t>The name of class is </a:t>
            </a:r>
            <a:r>
              <a:rPr lang="en-US" sz="2000" dirty="0" err="1">
                <a:solidFill>
                  <a:srgbClr val="000000"/>
                </a:solidFill>
                <a:latin typeface="Consolas" panose="020B0609020204030204" pitchFamily="49" charset="0"/>
              </a:rPr>
              <a:t>Reflection_Example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The name of constructor is </a:t>
            </a:r>
            <a:r>
              <a:rPr lang="en-US" sz="2000" dirty="0" err="1">
                <a:solidFill>
                  <a:srgbClr val="000000"/>
                </a:solidFill>
                <a:latin typeface="Consolas" panose="020B0609020204030204" pitchFamily="49" charset="0"/>
              </a:rPr>
              <a:t>Reflection_Example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The public methods of class are : </a:t>
            </a:r>
          </a:p>
          <a:p>
            <a:r>
              <a:rPr lang="en-US" sz="2000" dirty="0">
                <a:solidFill>
                  <a:srgbClr val="000000"/>
                </a:solidFill>
                <a:latin typeface="Consolas" panose="020B0609020204030204" pitchFamily="49" charset="0"/>
              </a:rPr>
              <a:t>m1</a:t>
            </a:r>
          </a:p>
          <a:p>
            <a:r>
              <a:rPr lang="en-US" sz="2000" dirty="0">
                <a:solidFill>
                  <a:srgbClr val="000000"/>
                </a:solidFill>
                <a:latin typeface="Consolas" panose="020B0609020204030204" pitchFamily="49" charset="0"/>
              </a:rPr>
              <a:t>m2</a:t>
            </a:r>
          </a:p>
          <a:p>
            <a:r>
              <a:rPr lang="en-US" sz="2000" dirty="0">
                <a:solidFill>
                  <a:srgbClr val="000000"/>
                </a:solidFill>
                <a:latin typeface="Consolas" panose="020B0609020204030204" pitchFamily="49" charset="0"/>
              </a:rPr>
              <a:t>wait</a:t>
            </a:r>
          </a:p>
          <a:p>
            <a:r>
              <a:rPr lang="en-US" sz="2000" dirty="0">
                <a:solidFill>
                  <a:srgbClr val="000000"/>
                </a:solidFill>
                <a:latin typeface="Consolas" panose="020B0609020204030204" pitchFamily="49" charset="0"/>
              </a:rPr>
              <a:t>wait</a:t>
            </a:r>
          </a:p>
          <a:p>
            <a:r>
              <a:rPr lang="en-US" sz="2000" dirty="0">
                <a:solidFill>
                  <a:srgbClr val="000000"/>
                </a:solidFill>
                <a:latin typeface="Consolas" panose="020B0609020204030204" pitchFamily="49" charset="0"/>
              </a:rPr>
              <a:t>wait</a:t>
            </a:r>
          </a:p>
          <a:p>
            <a:r>
              <a:rPr lang="en-US" sz="2000" dirty="0">
                <a:solidFill>
                  <a:srgbClr val="000000"/>
                </a:solidFill>
                <a:latin typeface="Consolas" panose="020B0609020204030204" pitchFamily="49" charset="0"/>
              </a:rPr>
              <a:t>equals</a:t>
            </a:r>
          </a:p>
          <a:p>
            <a:r>
              <a:rPr lang="en-US" sz="2000" dirty="0" err="1">
                <a:solidFill>
                  <a:srgbClr val="000000"/>
                </a:solidFill>
                <a:latin typeface="Consolas" panose="020B0609020204030204" pitchFamily="49" charset="0"/>
              </a:rPr>
              <a:t>toString</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hashCode</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getClass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notify</a:t>
            </a:r>
          </a:p>
          <a:p>
            <a:r>
              <a:rPr lang="en-US" sz="2000" dirty="0" err="1">
                <a:solidFill>
                  <a:srgbClr val="000000"/>
                </a:solidFill>
                <a:latin typeface="Consolas" panose="020B0609020204030204" pitchFamily="49" charset="0"/>
              </a:rPr>
              <a:t>notifyAll</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The string is HELLO</a:t>
            </a:r>
          </a:p>
          <a:p>
            <a:r>
              <a:rPr lang="en-US" sz="2000" dirty="0">
                <a:solidFill>
                  <a:srgbClr val="000000"/>
                </a:solidFill>
                <a:latin typeface="Consolas" panose="020B0609020204030204" pitchFamily="49" charset="0"/>
              </a:rPr>
              <a:t>The number is 522</a:t>
            </a:r>
          </a:p>
        </p:txBody>
      </p:sp>
      <p:sp>
        <p:nvSpPr>
          <p:cNvPr id="6" name="Title 1">
            <a:extLst>
              <a:ext uri="{FF2B5EF4-FFF2-40B4-BE49-F238E27FC236}">
                <a16:creationId xmlns:a16="http://schemas.microsoft.com/office/drawing/2014/main" id="{33A2CAF4-E2DA-4EE6-965B-845DF4C6665D}"/>
              </a:ext>
            </a:extLst>
          </p:cNvPr>
          <p:cNvSpPr txBox="1">
            <a:spLocks noChangeArrowheads="1"/>
          </p:cNvSpPr>
          <p:nvPr/>
        </p:nvSpPr>
        <p:spPr>
          <a:xfrm>
            <a:off x="495300" y="137056"/>
            <a:ext cx="7772400" cy="1143000"/>
          </a:xfrm>
          <a:prstGeom prst="rect">
            <a:avLst/>
          </a:prstGeom>
        </p:spPr>
        <p:txBody>
          <a:bodyPr/>
          <a:lstStyle>
            <a:lvl1pPr algn="ctr" rtl="0" eaLnBrk="0" fontAlgn="base" hangingPunct="0">
              <a:spcBef>
                <a:spcPct val="0"/>
              </a:spcBef>
              <a:spcAft>
                <a:spcPct val="0"/>
              </a:spcAft>
              <a:defRPr sz="4400">
                <a:solidFill>
                  <a:schemeClr val="folHlink"/>
                </a:solidFill>
                <a:latin typeface="+mj-lt"/>
                <a:ea typeface="+mj-ea"/>
                <a:cs typeface="+mj-cs"/>
              </a:defRPr>
            </a:lvl1pPr>
            <a:lvl2pPr algn="ctr" rtl="0" eaLnBrk="0" fontAlgn="base" hangingPunct="0">
              <a:spcBef>
                <a:spcPct val="0"/>
              </a:spcBef>
              <a:spcAft>
                <a:spcPct val="0"/>
              </a:spcAft>
              <a:defRPr sz="4400">
                <a:solidFill>
                  <a:schemeClr val="folHlink"/>
                </a:solidFill>
                <a:latin typeface="Tahoma" pitchFamily="34" charset="0"/>
              </a:defRPr>
            </a:lvl2pPr>
            <a:lvl3pPr algn="ctr" rtl="0" eaLnBrk="0" fontAlgn="base" hangingPunct="0">
              <a:spcBef>
                <a:spcPct val="0"/>
              </a:spcBef>
              <a:spcAft>
                <a:spcPct val="0"/>
              </a:spcAft>
              <a:defRPr sz="4400">
                <a:solidFill>
                  <a:schemeClr val="folHlink"/>
                </a:solidFill>
                <a:latin typeface="Tahoma" pitchFamily="34" charset="0"/>
              </a:defRPr>
            </a:lvl3pPr>
            <a:lvl4pPr algn="ctr" rtl="0" eaLnBrk="0" fontAlgn="base" hangingPunct="0">
              <a:spcBef>
                <a:spcPct val="0"/>
              </a:spcBef>
              <a:spcAft>
                <a:spcPct val="0"/>
              </a:spcAft>
              <a:defRPr sz="4400">
                <a:solidFill>
                  <a:schemeClr val="folHlink"/>
                </a:solidFill>
                <a:latin typeface="Tahoma" pitchFamily="34" charset="0"/>
              </a:defRPr>
            </a:lvl4pPr>
            <a:lvl5pPr algn="ctr" rtl="0" eaLnBrk="0" fontAlgn="base" hangingPunct="0">
              <a:spcBef>
                <a:spcPct val="0"/>
              </a:spcBef>
              <a:spcAft>
                <a:spcPct val="0"/>
              </a:spcAft>
              <a:defRPr sz="4400">
                <a:solidFill>
                  <a:schemeClr val="folHlink"/>
                </a:solidFill>
                <a:latin typeface="Tahoma" pitchFamily="34" charset="0"/>
              </a:defRPr>
            </a:lvl5pPr>
            <a:lvl6pPr marL="457200" algn="ctr" rtl="0" fontAlgn="base">
              <a:spcBef>
                <a:spcPct val="0"/>
              </a:spcBef>
              <a:spcAft>
                <a:spcPct val="0"/>
              </a:spcAft>
              <a:defRPr sz="4400">
                <a:solidFill>
                  <a:schemeClr val="folHlink"/>
                </a:solidFill>
                <a:latin typeface="Tahoma" pitchFamily="34" charset="0"/>
              </a:defRPr>
            </a:lvl6pPr>
            <a:lvl7pPr marL="914400" algn="ctr" rtl="0" fontAlgn="base">
              <a:spcBef>
                <a:spcPct val="0"/>
              </a:spcBef>
              <a:spcAft>
                <a:spcPct val="0"/>
              </a:spcAft>
              <a:defRPr sz="4400">
                <a:solidFill>
                  <a:schemeClr val="folHlink"/>
                </a:solidFill>
                <a:latin typeface="Tahoma" pitchFamily="34" charset="0"/>
              </a:defRPr>
            </a:lvl7pPr>
            <a:lvl8pPr marL="1371600" algn="ctr" rtl="0" fontAlgn="base">
              <a:spcBef>
                <a:spcPct val="0"/>
              </a:spcBef>
              <a:spcAft>
                <a:spcPct val="0"/>
              </a:spcAft>
              <a:defRPr sz="4400">
                <a:solidFill>
                  <a:schemeClr val="folHlink"/>
                </a:solidFill>
                <a:latin typeface="Tahoma" pitchFamily="34" charset="0"/>
              </a:defRPr>
            </a:lvl8pPr>
            <a:lvl9pPr marL="1828800" algn="ctr" rtl="0" fontAlgn="base">
              <a:spcBef>
                <a:spcPct val="0"/>
              </a:spcBef>
              <a:spcAft>
                <a:spcPct val="0"/>
              </a:spcAft>
              <a:defRPr sz="4400">
                <a:solidFill>
                  <a:schemeClr val="folHlink"/>
                </a:solidFill>
                <a:latin typeface="Tahoma" pitchFamily="34" charset="0"/>
              </a:defRPr>
            </a:lvl9pPr>
          </a:lstStyle>
          <a:p>
            <a:r>
              <a:rPr lang="en-US" altLang="en-US" kern="0" dirty="0"/>
              <a:t>Console Output</a:t>
            </a:r>
          </a:p>
        </p:txBody>
      </p:sp>
      <p:sp>
        <p:nvSpPr>
          <p:cNvPr id="7" name="Right Brace 6">
            <a:extLst>
              <a:ext uri="{FF2B5EF4-FFF2-40B4-BE49-F238E27FC236}">
                <a16:creationId xmlns:a16="http://schemas.microsoft.com/office/drawing/2014/main" id="{9BAE42F2-8D91-49BB-9D00-E986F19016DA}"/>
              </a:ext>
            </a:extLst>
          </p:cNvPr>
          <p:cNvSpPr/>
          <p:nvPr/>
        </p:nvSpPr>
        <p:spPr bwMode="auto">
          <a:xfrm>
            <a:off x="2209800" y="3077955"/>
            <a:ext cx="906452" cy="2635102"/>
          </a:xfrm>
          <a:prstGeom prst="rightBrace">
            <a:avLst>
              <a:gd name="adj1" fmla="val 8333"/>
              <a:gd name="adj2" fmla="val 40561"/>
            </a:avLst>
          </a:prstGeom>
          <a:noFill/>
          <a:ln w="19050" cap="flat" cmpd="sng" algn="ctr">
            <a:solidFill>
              <a:schemeClr val="bg1">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TextBox 7">
            <a:extLst>
              <a:ext uri="{FF2B5EF4-FFF2-40B4-BE49-F238E27FC236}">
                <a16:creationId xmlns:a16="http://schemas.microsoft.com/office/drawing/2014/main" id="{4F0FD070-3035-49BC-8599-56099F9E3F82}"/>
              </a:ext>
            </a:extLst>
          </p:cNvPr>
          <p:cNvSpPr txBox="1"/>
          <p:nvPr/>
        </p:nvSpPr>
        <p:spPr>
          <a:xfrm>
            <a:off x="2956878" y="3429000"/>
            <a:ext cx="3230243" cy="1384995"/>
          </a:xfrm>
          <a:prstGeom prst="rect">
            <a:avLst/>
          </a:prstGeom>
          <a:noFill/>
        </p:spPr>
        <p:txBody>
          <a:bodyPr wrap="none" rtlCol="0">
            <a:spAutoFit/>
          </a:bodyPr>
          <a:lstStyle/>
          <a:p>
            <a:pPr algn="ctr"/>
            <a:r>
              <a:rPr lang="en-US" dirty="0">
                <a:solidFill>
                  <a:schemeClr val="bg1">
                    <a:lumMod val="40000"/>
                    <a:lumOff val="60000"/>
                  </a:schemeClr>
                </a:solidFill>
              </a:rPr>
              <a:t>These methods are</a:t>
            </a:r>
          </a:p>
          <a:p>
            <a:pPr algn="ctr"/>
            <a:r>
              <a:rPr lang="en-US" dirty="0">
                <a:solidFill>
                  <a:schemeClr val="bg1">
                    <a:lumMod val="40000"/>
                    <a:lumOff val="60000"/>
                  </a:schemeClr>
                </a:solidFill>
              </a:rPr>
              <a:t>inherited from </a:t>
            </a:r>
          </a:p>
          <a:p>
            <a:pPr algn="ctr"/>
            <a:r>
              <a:rPr lang="en-US" dirty="0">
                <a:solidFill>
                  <a:schemeClr val="bg1">
                    <a:lumMod val="40000"/>
                    <a:lumOff val="60000"/>
                  </a:schemeClr>
                </a:solidFill>
              </a:rPr>
              <a:t>class </a:t>
            </a:r>
            <a:r>
              <a:rPr lang="en-US" dirty="0">
                <a:solidFill>
                  <a:srgbClr val="FF0000"/>
                </a:solidFill>
              </a:rPr>
              <a:t>Object</a:t>
            </a:r>
          </a:p>
        </p:txBody>
      </p:sp>
    </p:spTree>
    <p:extLst>
      <p:ext uri="{BB962C8B-B14F-4D97-AF65-F5344CB8AC3E}">
        <p14:creationId xmlns:p14="http://schemas.microsoft.com/office/powerpoint/2010/main" val="1174877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4D83F72-F189-4358-A9C2-5E2CDE5C8046}"/>
              </a:ext>
            </a:extLst>
          </p:cNvPr>
          <p:cNvSpPr>
            <a:spLocks noGrp="1" noChangeArrowheads="1"/>
          </p:cNvSpPr>
          <p:nvPr>
            <p:ph type="title"/>
          </p:nvPr>
        </p:nvSpPr>
        <p:spPr>
          <a:xfrm>
            <a:off x="681038" y="381000"/>
            <a:ext cx="7772400" cy="1143000"/>
          </a:xfrm>
        </p:spPr>
        <p:txBody>
          <a:bodyPr/>
          <a:lstStyle/>
          <a:p>
            <a:r>
              <a:rPr lang="en-US" altLang="en-US"/>
              <a:t>More on Reflection</a:t>
            </a:r>
          </a:p>
        </p:txBody>
      </p:sp>
      <p:sp>
        <p:nvSpPr>
          <p:cNvPr id="34819" name="Date Placeholder 2">
            <a:extLst>
              <a:ext uri="{FF2B5EF4-FFF2-40B4-BE49-F238E27FC236}">
                <a16:creationId xmlns:a16="http://schemas.microsoft.com/office/drawing/2014/main" id="{B557DDB4-5492-45D9-AD0B-5E897CE1845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34820" name="Footer Placeholder 3">
            <a:extLst>
              <a:ext uri="{FF2B5EF4-FFF2-40B4-BE49-F238E27FC236}">
                <a16:creationId xmlns:a16="http://schemas.microsoft.com/office/drawing/2014/main" id="{13B21FF6-04FF-4919-B06C-950AEFFE2D1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dirty="0">
                <a:latin typeface="Times New Roman" panose="02020603050405020304" pitchFamily="18" charset="0"/>
              </a:rPr>
              <a:t>CSE 410J and CSE 522</a:t>
            </a:r>
          </a:p>
        </p:txBody>
      </p:sp>
      <p:sp>
        <p:nvSpPr>
          <p:cNvPr id="34821" name="Slide Number Placeholder 4">
            <a:extLst>
              <a:ext uri="{FF2B5EF4-FFF2-40B4-BE49-F238E27FC236}">
                <a16:creationId xmlns:a16="http://schemas.microsoft.com/office/drawing/2014/main" id="{4A8F603D-F81C-443E-B3F2-D212DD2F99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B9DA67DF-C469-4018-8D05-B7BFF8ED5CD2}" type="slidenum">
              <a:rPr lang="en-US" altLang="en-US" sz="1400" smtClean="0"/>
              <a:pPr>
                <a:spcBef>
                  <a:spcPct val="0"/>
                </a:spcBef>
                <a:buFontTx/>
                <a:buNone/>
              </a:pPr>
              <a:t>29</a:t>
            </a:fld>
            <a:endParaRPr lang="en-US" altLang="en-US" sz="1400"/>
          </a:p>
        </p:txBody>
      </p:sp>
      <p:sp>
        <p:nvSpPr>
          <p:cNvPr id="34822" name="TextBox 5">
            <a:extLst>
              <a:ext uri="{FF2B5EF4-FFF2-40B4-BE49-F238E27FC236}">
                <a16:creationId xmlns:a16="http://schemas.microsoft.com/office/drawing/2014/main" id="{03FFFC9E-03DE-490D-B1CF-948A543BA00E}"/>
              </a:ext>
            </a:extLst>
          </p:cNvPr>
          <p:cNvSpPr txBox="1">
            <a:spLocks noChangeArrowheads="1"/>
          </p:cNvSpPr>
          <p:nvPr/>
        </p:nvSpPr>
        <p:spPr bwMode="auto">
          <a:xfrm>
            <a:off x="341313" y="1676400"/>
            <a:ext cx="8450262"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t>The Oracle website has a good article on Reflection:</a:t>
            </a:r>
          </a:p>
          <a:p>
            <a:pPr>
              <a:spcBef>
                <a:spcPct val="0"/>
              </a:spcBef>
              <a:buFontTx/>
              <a:buNone/>
            </a:pPr>
            <a:endParaRPr lang="en-US" altLang="en-US" sz="2800"/>
          </a:p>
          <a:p>
            <a:pPr>
              <a:spcBef>
                <a:spcPct val="0"/>
              </a:spcBef>
              <a:buFontTx/>
              <a:buNone/>
            </a:pPr>
            <a:r>
              <a:rPr lang="en-US" altLang="en-US" sz="1800">
                <a:hlinkClick r:id="rId2"/>
              </a:rPr>
              <a:t>https://www.oracle.com/technical-resources/articles/java/javareflection.html</a:t>
            </a:r>
            <a:endParaRPr lang="en-US" altLang="en-US" sz="1800"/>
          </a:p>
        </p:txBody>
      </p:sp>
      <p:sp>
        <p:nvSpPr>
          <p:cNvPr id="34823" name="Rectangle 6">
            <a:extLst>
              <a:ext uri="{FF2B5EF4-FFF2-40B4-BE49-F238E27FC236}">
                <a16:creationId xmlns:a16="http://schemas.microsoft.com/office/drawing/2014/main" id="{BA767116-C1C6-445D-878B-6CB53114895A}"/>
              </a:ext>
            </a:extLst>
          </p:cNvPr>
          <p:cNvSpPr>
            <a:spLocks noChangeArrowheads="1"/>
          </p:cNvSpPr>
          <p:nvPr/>
        </p:nvSpPr>
        <p:spPr bwMode="auto">
          <a:xfrm>
            <a:off x="400050" y="3276600"/>
            <a:ext cx="82486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dirty="0"/>
              <a:t>Reflection is useful for dynamic inspection and</a:t>
            </a:r>
          </a:p>
          <a:p>
            <a:pPr>
              <a:spcBef>
                <a:spcPct val="0"/>
              </a:spcBef>
              <a:buFontTx/>
              <a:buNone/>
            </a:pPr>
            <a:r>
              <a:rPr lang="en-US" altLang="en-US" sz="2800" dirty="0"/>
              <a:t>analysis, but it does come with a performance cost</a:t>
            </a:r>
          </a:p>
          <a:p>
            <a:pPr>
              <a:spcBef>
                <a:spcPct val="0"/>
              </a:spcBef>
              <a:buFontTx/>
              <a:buNone/>
            </a:pPr>
            <a:r>
              <a:rPr lang="en-US" altLang="en-US" sz="2800" dirty="0"/>
              <a:t>and hence should be used sparingly.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5526CFD-A2B3-4783-80D0-171A9A2455A3}"/>
              </a:ext>
            </a:extLst>
          </p:cNvPr>
          <p:cNvSpPr>
            <a:spLocks noGrp="1" noChangeArrowheads="1"/>
          </p:cNvSpPr>
          <p:nvPr>
            <p:ph type="title"/>
          </p:nvPr>
        </p:nvSpPr>
        <p:spPr>
          <a:xfrm>
            <a:off x="762000" y="228600"/>
            <a:ext cx="7772400" cy="1143000"/>
          </a:xfrm>
        </p:spPr>
        <p:txBody>
          <a:bodyPr/>
          <a:lstStyle/>
          <a:p>
            <a:r>
              <a:rPr lang="en-US" altLang="en-US" sz="3600" dirty="0">
                <a:solidFill>
                  <a:srgbClr val="00FF00"/>
                </a:solidFill>
              </a:rPr>
              <a:t>AOP</a:t>
            </a:r>
            <a:r>
              <a:rPr lang="en-US" altLang="en-US" sz="3600" dirty="0"/>
              <a:t>: Aspect-Oriented Programming</a:t>
            </a:r>
            <a:endParaRPr lang="en-US" altLang="en-US" sz="4000" dirty="0">
              <a:solidFill>
                <a:srgbClr val="00FF00"/>
              </a:solidFill>
            </a:endParaRPr>
          </a:p>
        </p:txBody>
      </p:sp>
      <p:sp>
        <p:nvSpPr>
          <p:cNvPr id="21507" name="Content Placeholder 2">
            <a:extLst>
              <a:ext uri="{FF2B5EF4-FFF2-40B4-BE49-F238E27FC236}">
                <a16:creationId xmlns:a16="http://schemas.microsoft.com/office/drawing/2014/main" id="{D7E28175-F96D-4319-80B2-50EF7FE9D7D3}"/>
              </a:ext>
            </a:extLst>
          </p:cNvPr>
          <p:cNvSpPr>
            <a:spLocks noGrp="1"/>
          </p:cNvSpPr>
          <p:nvPr>
            <p:ph idx="1"/>
          </p:nvPr>
        </p:nvSpPr>
        <p:spPr>
          <a:xfrm>
            <a:off x="609600" y="1346881"/>
            <a:ext cx="8314267" cy="5264309"/>
          </a:xfrm>
          <a:ln>
            <a:solidFill>
              <a:srgbClr val="00B0F0"/>
            </a:solidFill>
            <a:miter lim="800000"/>
            <a:headEnd/>
            <a:tailEnd/>
          </a:ln>
        </p:spPr>
        <p:txBody>
          <a:bodyPr/>
          <a:lstStyle/>
          <a:p>
            <a:pPr marL="0" indent="0">
              <a:buFontTx/>
              <a:buNone/>
            </a:pPr>
            <a:r>
              <a:rPr lang="en-US" altLang="en-US" sz="2400" dirty="0"/>
              <a:t>An </a:t>
            </a:r>
            <a:r>
              <a:rPr lang="en-US" altLang="en-US" sz="2400" dirty="0">
                <a:solidFill>
                  <a:srgbClr val="19E728"/>
                </a:solidFill>
              </a:rPr>
              <a:t>aspect</a:t>
            </a:r>
            <a:r>
              <a:rPr lang="en-US" altLang="en-US" sz="2400" dirty="0"/>
              <a:t> is a </a:t>
            </a:r>
            <a:r>
              <a:rPr lang="en-US" altLang="en-US" sz="2400" dirty="0">
                <a:solidFill>
                  <a:srgbClr val="00FF00"/>
                </a:solidFill>
              </a:rPr>
              <a:t>cross-cutting</a:t>
            </a:r>
            <a:r>
              <a:rPr lang="en-US" altLang="en-US" sz="2400" dirty="0"/>
              <a:t> concern of an application, e.g., </a:t>
            </a:r>
            <a:r>
              <a:rPr lang="en-US" altLang="en-US" sz="2400" dirty="0">
                <a:solidFill>
                  <a:srgbClr val="FFFF00"/>
                </a:solidFill>
              </a:rPr>
              <a:t>logging</a:t>
            </a:r>
            <a:r>
              <a:rPr lang="en-US" altLang="en-US" sz="2400" dirty="0"/>
              <a:t>,</a:t>
            </a:r>
            <a:r>
              <a:rPr lang="en-US" altLang="en-US" sz="2400" dirty="0">
                <a:solidFill>
                  <a:srgbClr val="FFFF00"/>
                </a:solidFill>
              </a:rPr>
              <a:t> tracing, </a:t>
            </a:r>
            <a:r>
              <a:rPr lang="en-US" altLang="en-US" sz="2400" dirty="0"/>
              <a:t>as well as </a:t>
            </a:r>
            <a:r>
              <a:rPr lang="en-US" altLang="en-US" sz="2400" dirty="0">
                <a:solidFill>
                  <a:srgbClr val="00FFFF"/>
                </a:solidFill>
              </a:rPr>
              <a:t>contract checking</a:t>
            </a:r>
            <a:r>
              <a:rPr lang="en-US" altLang="en-US" sz="2400" dirty="0"/>
              <a:t>.</a:t>
            </a:r>
          </a:p>
          <a:p>
            <a:pPr marL="0" indent="0">
              <a:buFontTx/>
              <a:buNone/>
            </a:pPr>
            <a:endParaRPr lang="en-US" altLang="en-US" sz="2400" dirty="0"/>
          </a:p>
          <a:p>
            <a:pPr marL="0" indent="0">
              <a:buFontTx/>
              <a:buNone/>
            </a:pPr>
            <a:r>
              <a:rPr lang="en-US" altLang="en-US" sz="2400" dirty="0">
                <a:solidFill>
                  <a:srgbClr val="FF9999"/>
                </a:solidFill>
              </a:rPr>
              <a:t>Intertwining the cross-cutting concern </a:t>
            </a:r>
            <a:r>
              <a:rPr lang="en-US" altLang="en-US" sz="2400" dirty="0"/>
              <a:t>with the main logic of the application goes against </a:t>
            </a:r>
            <a:r>
              <a:rPr lang="en-US" altLang="en-US" sz="2400" dirty="0">
                <a:solidFill>
                  <a:srgbClr val="FF66FF"/>
                </a:solidFill>
              </a:rPr>
              <a:t>separation of concerns</a:t>
            </a:r>
            <a:r>
              <a:rPr lang="en-US" altLang="en-US" sz="2400" dirty="0"/>
              <a:t>.</a:t>
            </a:r>
          </a:p>
          <a:p>
            <a:pPr marL="0" indent="0">
              <a:buFontTx/>
              <a:buNone/>
            </a:pPr>
            <a:endParaRPr lang="en-US" altLang="en-US" sz="2400" dirty="0"/>
          </a:p>
          <a:p>
            <a:pPr marL="0" indent="0">
              <a:buFontTx/>
              <a:buNone/>
            </a:pPr>
            <a:r>
              <a:rPr lang="en-US" altLang="en-US" sz="2400" dirty="0">
                <a:solidFill>
                  <a:srgbClr val="FF66FF"/>
                </a:solidFill>
              </a:rPr>
              <a:t>AspectJ</a:t>
            </a:r>
            <a:r>
              <a:rPr lang="en-US" altLang="en-US" sz="2400" dirty="0"/>
              <a:t> is a Java extension for defining aspects.  In AspectJ, an</a:t>
            </a:r>
            <a:r>
              <a:rPr lang="en-US" altLang="en-US" sz="2400" dirty="0">
                <a:solidFill>
                  <a:srgbClr val="FF66FF"/>
                </a:solidFill>
              </a:rPr>
              <a:t> </a:t>
            </a:r>
            <a:r>
              <a:rPr lang="en-US" sz="2400" dirty="0">
                <a:solidFill>
                  <a:srgbClr val="00FF00"/>
                </a:solidFill>
              </a:rPr>
              <a:t>aspect</a:t>
            </a:r>
            <a:r>
              <a:rPr lang="en-US" sz="2400" dirty="0"/>
              <a:t> is a </a:t>
            </a:r>
            <a:r>
              <a:rPr lang="en-US" sz="2400" dirty="0">
                <a:solidFill>
                  <a:srgbClr val="FF66FF"/>
                </a:solidFill>
              </a:rPr>
              <a:t>unit of modularity</a:t>
            </a:r>
            <a:r>
              <a:rPr lang="en-US" sz="2400" dirty="0"/>
              <a:t>, similar to a </a:t>
            </a:r>
            <a:r>
              <a:rPr lang="en-US" sz="2400" dirty="0">
                <a:solidFill>
                  <a:srgbClr val="FFFF00"/>
                </a:solidFill>
              </a:rPr>
              <a:t>class.</a:t>
            </a:r>
          </a:p>
          <a:p>
            <a:pPr marL="0" indent="0">
              <a:buFontTx/>
              <a:buNone/>
            </a:pPr>
            <a:endParaRPr lang="en-US" sz="2400" dirty="0">
              <a:solidFill>
                <a:srgbClr val="FFFF00"/>
              </a:solidFill>
            </a:endParaRPr>
          </a:p>
          <a:p>
            <a:pPr marL="0" indent="0">
              <a:buFontTx/>
              <a:buNone/>
            </a:pPr>
            <a:r>
              <a:rPr lang="en-US" sz="2400" dirty="0"/>
              <a:t>An </a:t>
            </a:r>
            <a:r>
              <a:rPr lang="en-US" sz="2400" dirty="0">
                <a:solidFill>
                  <a:srgbClr val="FF66FF"/>
                </a:solidFill>
              </a:rPr>
              <a:t>AspectJ</a:t>
            </a:r>
            <a:r>
              <a:rPr lang="en-US" sz="2400" dirty="0"/>
              <a:t> </a:t>
            </a:r>
            <a:r>
              <a:rPr lang="en-US" sz="2400" dirty="0">
                <a:solidFill>
                  <a:srgbClr val="00FF00"/>
                </a:solidFill>
              </a:rPr>
              <a:t>aspect</a:t>
            </a:r>
            <a:r>
              <a:rPr lang="en-US" sz="2400" dirty="0"/>
              <a:t> consists of two important constructs:</a:t>
            </a:r>
          </a:p>
          <a:p>
            <a:pPr marL="0" indent="0">
              <a:buFontTx/>
              <a:buNone/>
            </a:pPr>
            <a:r>
              <a:rPr lang="en-US" sz="2400" dirty="0">
                <a:solidFill>
                  <a:srgbClr val="00FFFF"/>
                </a:solidFill>
              </a:rPr>
              <a:t>point cuts </a:t>
            </a:r>
            <a:r>
              <a:rPr lang="en-US" sz="2400" dirty="0"/>
              <a:t>and </a:t>
            </a:r>
            <a:r>
              <a:rPr lang="en-US" sz="2400" dirty="0">
                <a:solidFill>
                  <a:srgbClr val="FF9999"/>
                </a:solidFill>
              </a:rPr>
              <a:t>advice. </a:t>
            </a:r>
            <a:r>
              <a:rPr lang="en-US" sz="2400" dirty="0"/>
              <a:t>A </a:t>
            </a:r>
            <a:r>
              <a:rPr lang="en-US" sz="2400" dirty="0">
                <a:solidFill>
                  <a:srgbClr val="00FFFF"/>
                </a:solidFill>
              </a:rPr>
              <a:t>point cut </a:t>
            </a:r>
            <a:r>
              <a:rPr lang="en-US" sz="2400" dirty="0"/>
              <a:t>comprises a set of </a:t>
            </a:r>
            <a:r>
              <a:rPr lang="en-US" sz="2400" dirty="0">
                <a:solidFill>
                  <a:srgbClr val="00FF00"/>
                </a:solidFill>
              </a:rPr>
              <a:t>join</a:t>
            </a:r>
            <a:r>
              <a:rPr lang="en-US" sz="2400" dirty="0"/>
              <a:t> </a:t>
            </a:r>
            <a:r>
              <a:rPr lang="en-US" sz="2400" dirty="0">
                <a:solidFill>
                  <a:srgbClr val="00FF00"/>
                </a:solidFill>
              </a:rPr>
              <a:t>points, </a:t>
            </a:r>
            <a:r>
              <a:rPr lang="en-US" sz="2400" dirty="0"/>
              <a:t>each of which is a well-defined execution point.</a:t>
            </a:r>
          </a:p>
          <a:p>
            <a:pPr marL="0" indent="0">
              <a:buFontTx/>
              <a:buNone/>
            </a:pPr>
            <a:endParaRPr lang="en-US" altLang="en-US" sz="2400" dirty="0"/>
          </a:p>
          <a:p>
            <a:pPr marL="0" indent="0">
              <a:buFontTx/>
              <a:buNone/>
            </a:pPr>
            <a:endParaRPr lang="en-US" altLang="en-US" sz="2400" dirty="0"/>
          </a:p>
          <a:p>
            <a:pPr marL="0" indent="0">
              <a:buFontTx/>
              <a:buNone/>
            </a:pPr>
            <a:endParaRPr lang="en-US" altLang="en-US" sz="2400" dirty="0"/>
          </a:p>
        </p:txBody>
      </p:sp>
      <p:sp>
        <p:nvSpPr>
          <p:cNvPr id="21508" name="Date Placeholder 3">
            <a:extLst>
              <a:ext uri="{FF2B5EF4-FFF2-40B4-BE49-F238E27FC236}">
                <a16:creationId xmlns:a16="http://schemas.microsoft.com/office/drawing/2014/main" id="{E733FEFB-5FB2-4222-A5E4-92E9BBC613E1}"/>
              </a:ext>
            </a:extLst>
          </p:cNvPr>
          <p:cNvSpPr>
            <a:spLocks noGrp="1" noChangeArrowheads="1"/>
          </p:cNvSpPr>
          <p:nvPr>
            <p:ph type="dt" sz="quarter" idx="10"/>
          </p:nvPr>
        </p:nvSpPr>
        <p:spPr>
          <a:xfrm>
            <a:off x="609600" y="66198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endParaRPr lang="en-US" altLang="en-US" sz="1400" dirty="0">
              <a:latin typeface="Times New Roman" panose="02020603050405020304" pitchFamily="18" charset="0"/>
            </a:endParaRPr>
          </a:p>
        </p:txBody>
      </p:sp>
      <p:sp>
        <p:nvSpPr>
          <p:cNvPr id="21509" name="Footer Placeholder 4">
            <a:extLst>
              <a:ext uri="{FF2B5EF4-FFF2-40B4-BE49-F238E27FC236}">
                <a16:creationId xmlns:a16="http://schemas.microsoft.com/office/drawing/2014/main" id="{74D5D73B-CE4A-44BE-BA9A-BFC3451A3BA0}"/>
              </a:ext>
            </a:extLst>
          </p:cNvPr>
          <p:cNvSpPr>
            <a:spLocks noGrp="1" noChangeArrowheads="1"/>
          </p:cNvSpPr>
          <p:nvPr>
            <p:ph type="ftr" sz="quarter" idx="11"/>
          </p:nvPr>
        </p:nvSpPr>
        <p:spPr>
          <a:xfrm>
            <a:off x="6223000" y="6527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21510" name="Slide Number Placeholder 5">
            <a:extLst>
              <a:ext uri="{FF2B5EF4-FFF2-40B4-BE49-F238E27FC236}">
                <a16:creationId xmlns:a16="http://schemas.microsoft.com/office/drawing/2014/main" id="{DF9E08E0-295F-4802-BC74-AD052370EC40}"/>
              </a:ext>
            </a:extLst>
          </p:cNvPr>
          <p:cNvSpPr>
            <a:spLocks noGrp="1" noChangeArrowheads="1"/>
          </p:cNvSpPr>
          <p:nvPr>
            <p:ph type="sldNum" sz="quarter" idx="12"/>
          </p:nvPr>
        </p:nvSpPr>
        <p:spPr>
          <a:xfrm>
            <a:off x="3124200" y="650716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665574CF-417E-4E47-AA69-9B634F46A6BF}" type="slidenum">
              <a:rPr lang="en-US" altLang="en-US" sz="1400" smtClean="0"/>
              <a:pPr>
                <a:spcBef>
                  <a:spcPct val="0"/>
                </a:spcBef>
                <a:buFontTx/>
                <a:buNone/>
              </a:pPr>
              <a:t>3</a:t>
            </a:fld>
            <a:endParaRPr lang="en-US"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1DC781C-BC4A-4085-8828-7B3D47401570}"/>
              </a:ext>
            </a:extLst>
          </p:cNvPr>
          <p:cNvSpPr>
            <a:spLocks noGrp="1" noChangeArrowheads="1"/>
          </p:cNvSpPr>
          <p:nvPr>
            <p:ph type="title"/>
          </p:nvPr>
        </p:nvSpPr>
        <p:spPr>
          <a:xfrm>
            <a:off x="762000" y="1447800"/>
            <a:ext cx="7772400" cy="2971800"/>
          </a:xfrm>
        </p:spPr>
        <p:txBody>
          <a:bodyPr/>
          <a:lstStyle/>
          <a:p>
            <a:r>
              <a:rPr lang="en-US" altLang="en-US"/>
              <a:t>Towards a </a:t>
            </a:r>
            <a:br>
              <a:rPr lang="en-US" altLang="en-US"/>
            </a:br>
            <a:r>
              <a:rPr lang="en-US" altLang="en-US"/>
              <a:t>Systematic Design of </a:t>
            </a:r>
            <a:br>
              <a:rPr lang="en-US" altLang="en-US"/>
            </a:br>
            <a:r>
              <a:rPr lang="en-US" altLang="en-US"/>
              <a:t>Object-Oriented Software</a:t>
            </a:r>
          </a:p>
        </p:txBody>
      </p:sp>
      <p:sp>
        <p:nvSpPr>
          <p:cNvPr id="41987" name="Date Placeholder 3">
            <a:extLst>
              <a:ext uri="{FF2B5EF4-FFF2-40B4-BE49-F238E27FC236}">
                <a16:creationId xmlns:a16="http://schemas.microsoft.com/office/drawing/2014/main" id="{E6311DCD-DA00-4084-B2A4-71DB2DAFB4B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41988" name="Footer Placeholder 4">
            <a:extLst>
              <a:ext uri="{FF2B5EF4-FFF2-40B4-BE49-F238E27FC236}">
                <a16:creationId xmlns:a16="http://schemas.microsoft.com/office/drawing/2014/main" id="{D777B4DC-82D4-4215-8885-291C098AE7C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41989" name="Slide Number Placeholder 5">
            <a:extLst>
              <a:ext uri="{FF2B5EF4-FFF2-40B4-BE49-F238E27FC236}">
                <a16:creationId xmlns:a16="http://schemas.microsoft.com/office/drawing/2014/main" id="{54656BE9-52F8-445D-8266-298449FF79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3B859BC3-9627-4998-9343-259CA19E4A5E}" type="slidenum">
              <a:rPr lang="en-US" altLang="en-US" sz="1400" smtClean="0"/>
              <a:pPr>
                <a:spcBef>
                  <a:spcPct val="0"/>
                </a:spcBef>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54EA13D-0CD8-4C40-B358-06D58C6878A9}"/>
              </a:ext>
            </a:extLst>
          </p:cNvPr>
          <p:cNvSpPr>
            <a:spLocks noGrp="1" noChangeArrowheads="1"/>
          </p:cNvSpPr>
          <p:nvPr>
            <p:ph type="title"/>
          </p:nvPr>
        </p:nvSpPr>
        <p:spPr>
          <a:xfrm>
            <a:off x="914400" y="304800"/>
            <a:ext cx="7772400" cy="1143000"/>
          </a:xfrm>
        </p:spPr>
        <p:txBody>
          <a:bodyPr/>
          <a:lstStyle/>
          <a:p>
            <a:r>
              <a:rPr lang="en-US" altLang="en-US" sz="4000"/>
              <a:t>Waterfall Model of </a:t>
            </a:r>
            <a:br>
              <a:rPr lang="en-US" altLang="en-US" sz="4000"/>
            </a:br>
            <a:r>
              <a:rPr lang="en-US" altLang="en-US" sz="4000"/>
              <a:t>Software Development</a:t>
            </a:r>
          </a:p>
        </p:txBody>
      </p:sp>
      <p:sp>
        <p:nvSpPr>
          <p:cNvPr id="43011" name="Date Placeholder 3">
            <a:extLst>
              <a:ext uri="{FF2B5EF4-FFF2-40B4-BE49-F238E27FC236}">
                <a16:creationId xmlns:a16="http://schemas.microsoft.com/office/drawing/2014/main" id="{E07C4B91-E448-4BE8-B0FB-EF97AEAF4680}"/>
              </a:ext>
            </a:extLst>
          </p:cNvPr>
          <p:cNvSpPr>
            <a:spLocks noGrp="1"/>
          </p:cNvSpPr>
          <p:nvPr>
            <p:ph type="dt" sz="quarter" idx="10"/>
          </p:nvPr>
        </p:nvSpPr>
        <p:spPr>
          <a:xfrm>
            <a:off x="6858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43012" name="Footer Placeholder 4">
            <a:extLst>
              <a:ext uri="{FF2B5EF4-FFF2-40B4-BE49-F238E27FC236}">
                <a16:creationId xmlns:a16="http://schemas.microsoft.com/office/drawing/2014/main" id="{CF8AE649-47D8-46C1-88FD-2820B3F457AF}"/>
              </a:ext>
            </a:extLst>
          </p:cNvPr>
          <p:cNvSpPr>
            <a:spLocks noGrp="1"/>
          </p:cNvSpPr>
          <p:nvPr>
            <p:ph type="ftr" sz="quarter" idx="11"/>
          </p:nvPr>
        </p:nvSpPr>
        <p:spPr>
          <a:xfrm>
            <a:off x="6019800" y="64770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43013" name="Slide Number Placeholder 5">
            <a:extLst>
              <a:ext uri="{FF2B5EF4-FFF2-40B4-BE49-F238E27FC236}">
                <a16:creationId xmlns:a16="http://schemas.microsoft.com/office/drawing/2014/main" id="{AFE18A71-15CF-4F2E-88A2-FA3B038CCAB0}"/>
              </a:ext>
            </a:extLst>
          </p:cNvPr>
          <p:cNvSpPr>
            <a:spLocks noGrp="1"/>
          </p:cNvSpPr>
          <p:nvPr>
            <p:ph type="sldNum" sz="quarter" idx="12"/>
          </p:nvPr>
        </p:nvSpPr>
        <p:spPr>
          <a:xfrm>
            <a:off x="3429000" y="64770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301CF73D-E5DB-4C1F-AF2C-8E714130E680}" type="slidenum">
              <a:rPr lang="en-US" altLang="en-US" sz="1400" smtClean="0"/>
              <a:pPr>
                <a:spcBef>
                  <a:spcPct val="0"/>
                </a:spcBef>
                <a:buFontTx/>
                <a:buNone/>
              </a:pPr>
              <a:t>31</a:t>
            </a:fld>
            <a:endParaRPr lang="en-US" altLang="en-US" sz="1400"/>
          </a:p>
        </p:txBody>
      </p:sp>
      <p:grpSp>
        <p:nvGrpSpPr>
          <p:cNvPr id="43014" name="Group 21">
            <a:extLst>
              <a:ext uri="{FF2B5EF4-FFF2-40B4-BE49-F238E27FC236}">
                <a16:creationId xmlns:a16="http://schemas.microsoft.com/office/drawing/2014/main" id="{F78C8910-3F77-4710-B281-D281EF1E7BBA}"/>
              </a:ext>
            </a:extLst>
          </p:cNvPr>
          <p:cNvGrpSpPr>
            <a:grpSpLocks/>
          </p:cNvGrpSpPr>
          <p:nvPr/>
        </p:nvGrpSpPr>
        <p:grpSpPr bwMode="auto">
          <a:xfrm>
            <a:off x="5086350" y="5780088"/>
            <a:ext cx="2286000" cy="533400"/>
            <a:chOff x="5486400" y="5181600"/>
            <a:chExt cx="2286000" cy="533400"/>
          </a:xfrm>
        </p:grpSpPr>
        <p:sp>
          <p:nvSpPr>
            <p:cNvPr id="43047" name="Rectangle 18">
              <a:extLst>
                <a:ext uri="{FF2B5EF4-FFF2-40B4-BE49-F238E27FC236}">
                  <a16:creationId xmlns:a16="http://schemas.microsoft.com/office/drawing/2014/main" id="{EEACBB59-7A37-47DA-9038-5EEF2A3B21EA}"/>
                </a:ext>
              </a:extLst>
            </p:cNvPr>
            <p:cNvSpPr>
              <a:spLocks noChangeArrowheads="1"/>
            </p:cNvSpPr>
            <p:nvPr/>
          </p:nvSpPr>
          <p:spPr bwMode="auto">
            <a:xfrm>
              <a:off x="5486400" y="5181600"/>
              <a:ext cx="22860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3048" name="Rectangle 19">
              <a:extLst>
                <a:ext uri="{FF2B5EF4-FFF2-40B4-BE49-F238E27FC236}">
                  <a16:creationId xmlns:a16="http://schemas.microsoft.com/office/drawing/2014/main" id="{0206453B-58AF-4E2E-AB62-304B49ECDD8B}"/>
                </a:ext>
              </a:extLst>
            </p:cNvPr>
            <p:cNvSpPr>
              <a:spLocks noChangeArrowheads="1"/>
            </p:cNvSpPr>
            <p:nvPr/>
          </p:nvSpPr>
          <p:spPr bwMode="auto">
            <a:xfrm>
              <a:off x="5792987" y="5257800"/>
              <a:ext cx="1495730" cy="38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spcBef>
                  <a:spcPct val="20000"/>
                </a:spcBef>
                <a:buChar char="•"/>
                <a:defRPr sz="3200">
                  <a:solidFill>
                    <a:schemeClr val="tx1"/>
                  </a:solidFill>
                  <a:latin typeface="Tahoma" panose="020B0604030504040204" pitchFamily="34" charset="0"/>
                </a:defRPr>
              </a:lvl1pPr>
              <a:lvl2pPr marL="742950" indent="-285750" defTabSz="536575">
                <a:spcBef>
                  <a:spcPct val="20000"/>
                </a:spcBef>
                <a:buChar char="–"/>
                <a:defRPr sz="2800">
                  <a:solidFill>
                    <a:schemeClr val="tx1"/>
                  </a:solidFill>
                  <a:latin typeface="Tahoma" panose="020B0604030504040204" pitchFamily="34" charset="0"/>
                </a:defRPr>
              </a:lvl2pPr>
              <a:lvl3pPr marL="1143000" indent="-228600" defTabSz="536575">
                <a:spcBef>
                  <a:spcPct val="20000"/>
                </a:spcBef>
                <a:buChar char="•"/>
                <a:defRPr sz="2400">
                  <a:solidFill>
                    <a:schemeClr val="tx1"/>
                  </a:solidFill>
                  <a:latin typeface="Tahoma" panose="020B0604030504040204" pitchFamily="34" charset="0"/>
                </a:defRPr>
              </a:lvl3pPr>
              <a:lvl4pPr marL="1600200" indent="-228600" defTabSz="536575">
                <a:spcBef>
                  <a:spcPct val="20000"/>
                </a:spcBef>
                <a:buChar char="–"/>
                <a:defRPr sz="2000">
                  <a:solidFill>
                    <a:schemeClr val="tx1"/>
                  </a:solidFill>
                  <a:latin typeface="Tahoma" panose="020B0604030504040204" pitchFamily="34" charset="0"/>
                </a:defRPr>
              </a:lvl4pPr>
              <a:lvl5pPr marL="2057400" indent="-228600" defTabSz="536575">
                <a:spcBef>
                  <a:spcPct val="20000"/>
                </a:spcBef>
                <a:buChar char="»"/>
                <a:defRPr sz="2000">
                  <a:solidFill>
                    <a:schemeClr val="tx1"/>
                  </a:solidFill>
                  <a:latin typeface="Tahoma" panose="020B0604030504040204" pitchFamily="34" charset="0"/>
                </a:defRPr>
              </a:lvl5pPr>
              <a:lvl6pPr marL="25146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solidFill>
                    <a:srgbClr val="00FF00"/>
                  </a:solidFill>
                </a:rPr>
                <a:t>Deployment</a:t>
              </a:r>
            </a:p>
          </p:txBody>
        </p:sp>
      </p:grpSp>
      <p:cxnSp>
        <p:nvCxnSpPr>
          <p:cNvPr id="43015" name="Straight Arrow Connector 32">
            <a:extLst>
              <a:ext uri="{FF2B5EF4-FFF2-40B4-BE49-F238E27FC236}">
                <a16:creationId xmlns:a16="http://schemas.microsoft.com/office/drawing/2014/main" id="{94893FCB-5EF0-4D75-A07B-C85DCF185178}"/>
              </a:ext>
            </a:extLst>
          </p:cNvPr>
          <p:cNvCxnSpPr>
            <a:cxnSpLocks noChangeShapeType="1"/>
          </p:cNvCxnSpPr>
          <p:nvPr/>
        </p:nvCxnSpPr>
        <p:spPr bwMode="auto">
          <a:xfrm>
            <a:off x="3638550" y="1905000"/>
            <a:ext cx="3733800" cy="3124200"/>
          </a:xfrm>
          <a:prstGeom prst="straightConnector1">
            <a:avLst/>
          </a:prstGeom>
          <a:noFill/>
          <a:ln w="762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3016" name="Freeform 33">
            <a:extLst>
              <a:ext uri="{FF2B5EF4-FFF2-40B4-BE49-F238E27FC236}">
                <a16:creationId xmlns:a16="http://schemas.microsoft.com/office/drawing/2014/main" id="{4A82C013-C039-44E7-9197-C7A3DCDCFC8E}"/>
              </a:ext>
            </a:extLst>
          </p:cNvPr>
          <p:cNvSpPr>
            <a:spLocks/>
          </p:cNvSpPr>
          <p:nvPr/>
        </p:nvSpPr>
        <p:spPr bwMode="auto">
          <a:xfrm>
            <a:off x="6597650" y="5559425"/>
            <a:ext cx="990600" cy="685800"/>
          </a:xfrm>
          <a:custGeom>
            <a:avLst/>
            <a:gdLst>
              <a:gd name="T0" fmla="*/ 365867 w 899583"/>
              <a:gd name="T1" fmla="*/ 0 h 749300"/>
              <a:gd name="T2" fmla="*/ 747623 w 899583"/>
              <a:gd name="T3" fmla="*/ 9889 h 749300"/>
              <a:gd name="T4" fmla="*/ 4851595 w 899583"/>
              <a:gd name="T5" fmla="*/ 33623 h 749300"/>
              <a:gd name="T6" fmla="*/ 6760422 w 899583"/>
              <a:gd name="T7" fmla="*/ 116689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3017" name="Group 43">
            <a:extLst>
              <a:ext uri="{FF2B5EF4-FFF2-40B4-BE49-F238E27FC236}">
                <a16:creationId xmlns:a16="http://schemas.microsoft.com/office/drawing/2014/main" id="{A4C55BE0-7019-43C1-B57F-D48D11A940D4}"/>
              </a:ext>
            </a:extLst>
          </p:cNvPr>
          <p:cNvGrpSpPr>
            <a:grpSpLocks/>
          </p:cNvGrpSpPr>
          <p:nvPr/>
        </p:nvGrpSpPr>
        <p:grpSpPr bwMode="auto">
          <a:xfrm>
            <a:off x="457200" y="1962150"/>
            <a:ext cx="8134350" cy="4392613"/>
            <a:chOff x="1066800" y="1873250"/>
            <a:chExt cx="8134350" cy="4393540"/>
          </a:xfrm>
        </p:grpSpPr>
        <p:grpSp>
          <p:nvGrpSpPr>
            <p:cNvPr id="43021" name="Group 33">
              <a:extLst>
                <a:ext uri="{FF2B5EF4-FFF2-40B4-BE49-F238E27FC236}">
                  <a16:creationId xmlns:a16="http://schemas.microsoft.com/office/drawing/2014/main" id="{3A058ED8-AB46-4919-B999-47E51D1C5FD7}"/>
                </a:ext>
              </a:extLst>
            </p:cNvPr>
            <p:cNvGrpSpPr>
              <a:grpSpLocks/>
            </p:cNvGrpSpPr>
            <p:nvPr/>
          </p:nvGrpSpPr>
          <p:grpSpPr bwMode="auto">
            <a:xfrm>
              <a:off x="1066800" y="1905000"/>
              <a:ext cx="2657475" cy="669835"/>
              <a:chOff x="1066800" y="2057400"/>
              <a:chExt cx="2657475" cy="669835"/>
            </a:xfrm>
          </p:grpSpPr>
          <p:sp>
            <p:nvSpPr>
              <p:cNvPr id="43045" name="Rectangle 10">
                <a:extLst>
                  <a:ext uri="{FF2B5EF4-FFF2-40B4-BE49-F238E27FC236}">
                    <a16:creationId xmlns:a16="http://schemas.microsoft.com/office/drawing/2014/main" id="{88936221-08CB-49B4-B412-67FB60B28B59}"/>
                  </a:ext>
                </a:extLst>
              </p:cNvPr>
              <p:cNvSpPr>
                <a:spLocks noChangeArrowheads="1"/>
              </p:cNvSpPr>
              <p:nvPr/>
            </p:nvSpPr>
            <p:spPr bwMode="auto">
              <a:xfrm>
                <a:off x="1133475" y="2117635"/>
                <a:ext cx="25908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3046" name="Rectangle 11">
                <a:extLst>
                  <a:ext uri="{FF2B5EF4-FFF2-40B4-BE49-F238E27FC236}">
                    <a16:creationId xmlns:a16="http://schemas.microsoft.com/office/drawing/2014/main" id="{733A4189-D292-4A57-AEA7-475227A4FD67}"/>
                  </a:ext>
                </a:extLst>
              </p:cNvPr>
              <p:cNvSpPr>
                <a:spLocks noChangeArrowheads="1"/>
              </p:cNvSpPr>
              <p:nvPr/>
            </p:nvSpPr>
            <p:spPr bwMode="auto">
              <a:xfrm>
                <a:off x="1066800" y="2057400"/>
                <a:ext cx="1692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spcBef>
                    <a:spcPct val="20000"/>
                  </a:spcBef>
                  <a:buChar char="•"/>
                  <a:defRPr sz="3200">
                    <a:solidFill>
                      <a:schemeClr val="tx1"/>
                    </a:solidFill>
                    <a:latin typeface="Tahoma" panose="020B0604030504040204" pitchFamily="34" charset="0"/>
                  </a:defRPr>
                </a:lvl1pPr>
                <a:lvl2pPr marL="742950" indent="-285750" defTabSz="536575">
                  <a:spcBef>
                    <a:spcPct val="20000"/>
                  </a:spcBef>
                  <a:buChar char="–"/>
                  <a:defRPr sz="2800">
                    <a:solidFill>
                      <a:schemeClr val="tx1"/>
                    </a:solidFill>
                    <a:latin typeface="Tahoma" panose="020B0604030504040204" pitchFamily="34" charset="0"/>
                  </a:defRPr>
                </a:lvl2pPr>
                <a:lvl3pPr marL="1143000" indent="-228600" defTabSz="536575">
                  <a:spcBef>
                    <a:spcPct val="20000"/>
                  </a:spcBef>
                  <a:buChar char="•"/>
                  <a:defRPr sz="2400">
                    <a:solidFill>
                      <a:schemeClr val="tx1"/>
                    </a:solidFill>
                    <a:latin typeface="Tahoma" panose="020B0604030504040204" pitchFamily="34" charset="0"/>
                  </a:defRPr>
                </a:lvl3pPr>
                <a:lvl4pPr marL="1600200" indent="-228600" defTabSz="536575">
                  <a:spcBef>
                    <a:spcPct val="20000"/>
                  </a:spcBef>
                  <a:buChar char="–"/>
                  <a:defRPr sz="2000">
                    <a:solidFill>
                      <a:schemeClr val="tx1"/>
                    </a:solidFill>
                    <a:latin typeface="Tahoma" panose="020B0604030504040204" pitchFamily="34" charset="0"/>
                  </a:defRPr>
                </a:lvl4pPr>
                <a:lvl5pPr marL="2057400" indent="-228600" defTabSz="536575">
                  <a:spcBef>
                    <a:spcPct val="20000"/>
                  </a:spcBef>
                  <a:buChar char="»"/>
                  <a:defRPr sz="2000">
                    <a:solidFill>
                      <a:schemeClr val="tx1"/>
                    </a:solidFill>
                    <a:latin typeface="Tahoma" panose="020B0604030504040204" pitchFamily="34" charset="0"/>
                  </a:defRPr>
                </a:lvl5pPr>
                <a:lvl6pPr marL="25146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solidFill>
                      <a:srgbClr val="00FF00"/>
                    </a:solidFill>
                  </a:rPr>
                  <a:t>Requirements</a:t>
                </a:r>
              </a:p>
            </p:txBody>
          </p:sp>
        </p:grpSp>
        <p:grpSp>
          <p:nvGrpSpPr>
            <p:cNvPr id="43022" name="Group 18">
              <a:extLst>
                <a:ext uri="{FF2B5EF4-FFF2-40B4-BE49-F238E27FC236}">
                  <a16:creationId xmlns:a16="http://schemas.microsoft.com/office/drawing/2014/main" id="{7C437B2D-A508-4A20-B1C1-D5D16D2AF094}"/>
                </a:ext>
              </a:extLst>
            </p:cNvPr>
            <p:cNvGrpSpPr>
              <a:grpSpLocks/>
            </p:cNvGrpSpPr>
            <p:nvPr/>
          </p:nvGrpSpPr>
          <p:grpSpPr bwMode="auto">
            <a:xfrm>
              <a:off x="1600200" y="2845526"/>
              <a:ext cx="2924175" cy="650875"/>
              <a:chOff x="2895600" y="2917825"/>
              <a:chExt cx="2162175" cy="511175"/>
            </a:xfrm>
          </p:grpSpPr>
          <p:sp>
            <p:nvSpPr>
              <p:cNvPr id="43043" name="Rectangle 12">
                <a:extLst>
                  <a:ext uri="{FF2B5EF4-FFF2-40B4-BE49-F238E27FC236}">
                    <a16:creationId xmlns:a16="http://schemas.microsoft.com/office/drawing/2014/main" id="{7F1EBE6B-ACCA-40F3-8BD0-8FDBEFBD3603}"/>
                  </a:ext>
                </a:extLst>
              </p:cNvPr>
              <p:cNvSpPr>
                <a:spLocks noChangeArrowheads="1"/>
              </p:cNvSpPr>
              <p:nvPr/>
            </p:nvSpPr>
            <p:spPr bwMode="auto">
              <a:xfrm>
                <a:off x="2895600" y="2917825"/>
                <a:ext cx="2162175" cy="511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3044" name="Rectangle 13">
                <a:extLst>
                  <a:ext uri="{FF2B5EF4-FFF2-40B4-BE49-F238E27FC236}">
                    <a16:creationId xmlns:a16="http://schemas.microsoft.com/office/drawing/2014/main" id="{5CFA2C35-E0B9-428B-B9B4-F91633B09C4A}"/>
                  </a:ext>
                </a:extLst>
              </p:cNvPr>
              <p:cNvSpPr>
                <a:spLocks noChangeArrowheads="1"/>
              </p:cNvSpPr>
              <p:nvPr/>
            </p:nvSpPr>
            <p:spPr bwMode="auto">
              <a:xfrm>
                <a:off x="2951943" y="2950241"/>
                <a:ext cx="2005093" cy="33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spcBef>
                    <a:spcPct val="20000"/>
                  </a:spcBef>
                  <a:buChar char="•"/>
                  <a:defRPr sz="3200">
                    <a:solidFill>
                      <a:schemeClr val="tx1"/>
                    </a:solidFill>
                    <a:latin typeface="Tahoma" panose="020B0604030504040204" pitchFamily="34" charset="0"/>
                  </a:defRPr>
                </a:lvl1pPr>
                <a:lvl2pPr marL="742950" indent="-285750" defTabSz="536575">
                  <a:spcBef>
                    <a:spcPct val="20000"/>
                  </a:spcBef>
                  <a:buChar char="–"/>
                  <a:defRPr sz="2800">
                    <a:solidFill>
                      <a:schemeClr val="tx1"/>
                    </a:solidFill>
                    <a:latin typeface="Tahoma" panose="020B0604030504040204" pitchFamily="34" charset="0"/>
                  </a:defRPr>
                </a:lvl2pPr>
                <a:lvl3pPr marL="1143000" indent="-228600" defTabSz="536575">
                  <a:spcBef>
                    <a:spcPct val="20000"/>
                  </a:spcBef>
                  <a:buChar char="•"/>
                  <a:defRPr sz="2400">
                    <a:solidFill>
                      <a:schemeClr val="tx1"/>
                    </a:solidFill>
                    <a:latin typeface="Tahoma" panose="020B0604030504040204" pitchFamily="34" charset="0"/>
                  </a:defRPr>
                </a:lvl3pPr>
                <a:lvl4pPr marL="1600200" indent="-228600" defTabSz="536575">
                  <a:spcBef>
                    <a:spcPct val="20000"/>
                  </a:spcBef>
                  <a:buChar char="–"/>
                  <a:defRPr sz="2000">
                    <a:solidFill>
                      <a:schemeClr val="tx1"/>
                    </a:solidFill>
                    <a:latin typeface="Tahoma" panose="020B0604030504040204" pitchFamily="34" charset="0"/>
                  </a:defRPr>
                </a:lvl4pPr>
                <a:lvl5pPr marL="2057400" indent="-228600" defTabSz="536575">
                  <a:spcBef>
                    <a:spcPct val="20000"/>
                  </a:spcBef>
                  <a:buChar char="»"/>
                  <a:defRPr sz="2000">
                    <a:solidFill>
                      <a:schemeClr val="tx1"/>
                    </a:solidFill>
                    <a:latin typeface="Tahoma" panose="020B0604030504040204" pitchFamily="34" charset="0"/>
                  </a:defRPr>
                </a:lvl5pPr>
                <a:lvl6pPr marL="25146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solidFill>
                      <a:srgbClr val="00FF00"/>
                    </a:solidFill>
                  </a:rPr>
                  <a:t>Analysis &amp; Design</a:t>
                </a:r>
              </a:p>
            </p:txBody>
          </p:sp>
        </p:grpSp>
        <p:grpSp>
          <p:nvGrpSpPr>
            <p:cNvPr id="43023" name="Group 19">
              <a:extLst>
                <a:ext uri="{FF2B5EF4-FFF2-40B4-BE49-F238E27FC236}">
                  <a16:creationId xmlns:a16="http://schemas.microsoft.com/office/drawing/2014/main" id="{274F9501-DDF9-459B-B6B6-D3D376B82542}"/>
                </a:ext>
              </a:extLst>
            </p:cNvPr>
            <p:cNvGrpSpPr>
              <a:grpSpLocks/>
            </p:cNvGrpSpPr>
            <p:nvPr/>
          </p:nvGrpSpPr>
          <p:grpSpPr bwMode="auto">
            <a:xfrm>
              <a:off x="3200400" y="3733800"/>
              <a:ext cx="2590800" cy="609600"/>
              <a:chOff x="3581400" y="3733800"/>
              <a:chExt cx="2286000" cy="457200"/>
            </a:xfrm>
          </p:grpSpPr>
          <p:sp>
            <p:nvSpPr>
              <p:cNvPr id="43041" name="Rectangle 14">
                <a:extLst>
                  <a:ext uri="{FF2B5EF4-FFF2-40B4-BE49-F238E27FC236}">
                    <a16:creationId xmlns:a16="http://schemas.microsoft.com/office/drawing/2014/main" id="{B7F678AA-7887-427D-8764-0EB407C2404E}"/>
                  </a:ext>
                </a:extLst>
              </p:cNvPr>
              <p:cNvSpPr>
                <a:spLocks noChangeArrowheads="1"/>
              </p:cNvSpPr>
              <p:nvPr/>
            </p:nvSpPr>
            <p:spPr bwMode="auto">
              <a:xfrm>
                <a:off x="3581400" y="3733800"/>
                <a:ext cx="22860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3042" name="Rectangle 15">
                <a:extLst>
                  <a:ext uri="{FF2B5EF4-FFF2-40B4-BE49-F238E27FC236}">
                    <a16:creationId xmlns:a16="http://schemas.microsoft.com/office/drawing/2014/main" id="{4A87FC68-0630-4C76-A851-EAB7DE53277C}"/>
                  </a:ext>
                </a:extLst>
              </p:cNvPr>
              <p:cNvSpPr>
                <a:spLocks noChangeArrowheads="1"/>
              </p:cNvSpPr>
              <p:nvPr/>
            </p:nvSpPr>
            <p:spPr bwMode="auto">
              <a:xfrm>
                <a:off x="3581400" y="3790950"/>
                <a:ext cx="1771130" cy="28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spcBef>
                    <a:spcPct val="20000"/>
                  </a:spcBef>
                  <a:buChar char="•"/>
                  <a:defRPr sz="3200">
                    <a:solidFill>
                      <a:schemeClr val="tx1"/>
                    </a:solidFill>
                    <a:latin typeface="Tahoma" panose="020B0604030504040204" pitchFamily="34" charset="0"/>
                  </a:defRPr>
                </a:lvl1pPr>
                <a:lvl2pPr marL="742950" indent="-285750" defTabSz="536575">
                  <a:spcBef>
                    <a:spcPct val="20000"/>
                  </a:spcBef>
                  <a:buChar char="–"/>
                  <a:defRPr sz="2800">
                    <a:solidFill>
                      <a:schemeClr val="tx1"/>
                    </a:solidFill>
                    <a:latin typeface="Tahoma" panose="020B0604030504040204" pitchFamily="34" charset="0"/>
                  </a:defRPr>
                </a:lvl2pPr>
                <a:lvl3pPr marL="1143000" indent="-228600" defTabSz="536575">
                  <a:spcBef>
                    <a:spcPct val="20000"/>
                  </a:spcBef>
                  <a:buChar char="•"/>
                  <a:defRPr sz="2400">
                    <a:solidFill>
                      <a:schemeClr val="tx1"/>
                    </a:solidFill>
                    <a:latin typeface="Tahoma" panose="020B0604030504040204" pitchFamily="34" charset="0"/>
                  </a:defRPr>
                </a:lvl3pPr>
                <a:lvl4pPr marL="1600200" indent="-228600" defTabSz="536575">
                  <a:spcBef>
                    <a:spcPct val="20000"/>
                  </a:spcBef>
                  <a:buChar char="–"/>
                  <a:defRPr sz="2000">
                    <a:solidFill>
                      <a:schemeClr val="tx1"/>
                    </a:solidFill>
                    <a:latin typeface="Tahoma" panose="020B0604030504040204" pitchFamily="34" charset="0"/>
                  </a:defRPr>
                </a:lvl4pPr>
                <a:lvl5pPr marL="2057400" indent="-228600" defTabSz="536575">
                  <a:spcBef>
                    <a:spcPct val="20000"/>
                  </a:spcBef>
                  <a:buChar char="»"/>
                  <a:defRPr sz="2000">
                    <a:solidFill>
                      <a:schemeClr val="tx1"/>
                    </a:solidFill>
                    <a:latin typeface="Tahoma" panose="020B0604030504040204" pitchFamily="34" charset="0"/>
                  </a:defRPr>
                </a:lvl5pPr>
                <a:lvl6pPr marL="25146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solidFill>
                      <a:srgbClr val="00FF00"/>
                    </a:solidFill>
                  </a:rPr>
                  <a:t>Implementation </a:t>
                </a:r>
              </a:p>
            </p:txBody>
          </p:sp>
        </p:grpSp>
        <p:grpSp>
          <p:nvGrpSpPr>
            <p:cNvPr id="43024" name="Group 20">
              <a:extLst>
                <a:ext uri="{FF2B5EF4-FFF2-40B4-BE49-F238E27FC236}">
                  <a16:creationId xmlns:a16="http://schemas.microsoft.com/office/drawing/2014/main" id="{138C4676-2ACE-4592-AAE6-F0ED451CF0AD}"/>
                </a:ext>
              </a:extLst>
            </p:cNvPr>
            <p:cNvGrpSpPr>
              <a:grpSpLocks/>
            </p:cNvGrpSpPr>
            <p:nvPr/>
          </p:nvGrpSpPr>
          <p:grpSpPr bwMode="auto">
            <a:xfrm>
              <a:off x="4953000" y="4724400"/>
              <a:ext cx="1866900" cy="609600"/>
              <a:chOff x="4686300" y="4486275"/>
              <a:chExt cx="1943100" cy="390525"/>
            </a:xfrm>
          </p:grpSpPr>
          <p:sp>
            <p:nvSpPr>
              <p:cNvPr id="43039" name="Rectangle 16">
                <a:extLst>
                  <a:ext uri="{FF2B5EF4-FFF2-40B4-BE49-F238E27FC236}">
                    <a16:creationId xmlns:a16="http://schemas.microsoft.com/office/drawing/2014/main" id="{F022E010-02AB-4DC5-ADEC-AFFB5A1AC64C}"/>
                  </a:ext>
                </a:extLst>
              </p:cNvPr>
              <p:cNvSpPr>
                <a:spLocks noChangeArrowheads="1"/>
              </p:cNvSpPr>
              <p:nvPr/>
            </p:nvSpPr>
            <p:spPr bwMode="auto">
              <a:xfrm>
                <a:off x="4686300" y="4486275"/>
                <a:ext cx="1943100" cy="390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solidFill>
                    <a:srgbClr val="FFFF00"/>
                  </a:solidFill>
                </a:endParaRPr>
              </a:p>
            </p:txBody>
          </p:sp>
          <p:sp>
            <p:nvSpPr>
              <p:cNvPr id="43040" name="Rectangle 17">
                <a:extLst>
                  <a:ext uri="{FF2B5EF4-FFF2-40B4-BE49-F238E27FC236}">
                    <a16:creationId xmlns:a16="http://schemas.microsoft.com/office/drawing/2014/main" id="{3B7F9A6B-8EAC-4E9B-B92A-16714F4C1296}"/>
                  </a:ext>
                </a:extLst>
              </p:cNvPr>
              <p:cNvSpPr>
                <a:spLocks noChangeArrowheads="1"/>
              </p:cNvSpPr>
              <p:nvPr/>
            </p:nvSpPr>
            <p:spPr bwMode="auto">
              <a:xfrm>
                <a:off x="5356411" y="4538777"/>
                <a:ext cx="576406" cy="3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spcBef>
                    <a:spcPct val="20000"/>
                  </a:spcBef>
                  <a:buChar char="•"/>
                  <a:defRPr sz="3200">
                    <a:solidFill>
                      <a:schemeClr val="tx1"/>
                    </a:solidFill>
                    <a:latin typeface="Tahoma" panose="020B0604030504040204" pitchFamily="34" charset="0"/>
                  </a:defRPr>
                </a:lvl1pPr>
                <a:lvl2pPr marL="742950" indent="-285750" defTabSz="536575">
                  <a:spcBef>
                    <a:spcPct val="20000"/>
                  </a:spcBef>
                  <a:buChar char="–"/>
                  <a:defRPr sz="2800">
                    <a:solidFill>
                      <a:schemeClr val="tx1"/>
                    </a:solidFill>
                    <a:latin typeface="Tahoma" panose="020B0604030504040204" pitchFamily="34" charset="0"/>
                  </a:defRPr>
                </a:lvl2pPr>
                <a:lvl3pPr marL="1143000" indent="-228600" defTabSz="536575">
                  <a:spcBef>
                    <a:spcPct val="20000"/>
                  </a:spcBef>
                  <a:buChar char="•"/>
                  <a:defRPr sz="2400">
                    <a:solidFill>
                      <a:schemeClr val="tx1"/>
                    </a:solidFill>
                    <a:latin typeface="Tahoma" panose="020B0604030504040204" pitchFamily="34" charset="0"/>
                  </a:defRPr>
                </a:lvl3pPr>
                <a:lvl4pPr marL="1600200" indent="-228600" defTabSz="536575">
                  <a:spcBef>
                    <a:spcPct val="20000"/>
                  </a:spcBef>
                  <a:buChar char="–"/>
                  <a:defRPr sz="2000">
                    <a:solidFill>
                      <a:schemeClr val="tx1"/>
                    </a:solidFill>
                    <a:latin typeface="Tahoma" panose="020B0604030504040204" pitchFamily="34" charset="0"/>
                  </a:defRPr>
                </a:lvl4pPr>
                <a:lvl5pPr marL="2057400" indent="-228600" defTabSz="536575">
                  <a:spcBef>
                    <a:spcPct val="20000"/>
                  </a:spcBef>
                  <a:buChar char="»"/>
                  <a:defRPr sz="2000">
                    <a:solidFill>
                      <a:schemeClr val="tx1"/>
                    </a:solidFill>
                    <a:latin typeface="Tahoma" panose="020B0604030504040204" pitchFamily="34" charset="0"/>
                  </a:defRPr>
                </a:lvl5pPr>
                <a:lvl6pPr marL="25146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defTabSz="536575"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solidFill>
                      <a:srgbClr val="00FF00"/>
                    </a:solidFill>
                  </a:rPr>
                  <a:t>Test</a:t>
                </a:r>
              </a:p>
            </p:txBody>
          </p:sp>
        </p:grpSp>
        <p:sp>
          <p:nvSpPr>
            <p:cNvPr id="43025" name="Freeform 27">
              <a:extLst>
                <a:ext uri="{FF2B5EF4-FFF2-40B4-BE49-F238E27FC236}">
                  <a16:creationId xmlns:a16="http://schemas.microsoft.com/office/drawing/2014/main" id="{A26017C3-A200-4DD1-BC00-B753AB16EFD6}"/>
                </a:ext>
              </a:extLst>
            </p:cNvPr>
            <p:cNvSpPr>
              <a:spLocks/>
            </p:cNvSpPr>
            <p:nvPr/>
          </p:nvSpPr>
          <p:spPr bwMode="auto">
            <a:xfrm>
              <a:off x="3932204" y="2700156"/>
              <a:ext cx="1096996" cy="911723"/>
            </a:xfrm>
            <a:custGeom>
              <a:avLst/>
              <a:gdLst>
                <a:gd name="T0" fmla="*/ 1392856 w 899583"/>
                <a:gd name="T1" fmla="*/ 0 h 749300"/>
                <a:gd name="T2" fmla="*/ 2846288 w 899583"/>
                <a:gd name="T3" fmla="*/ 2250356 h 749300"/>
                <a:gd name="T4" fmla="*/ 18470250 w 899583"/>
                <a:gd name="T5" fmla="*/ 7651213 h 749300"/>
                <a:gd name="T6" fmla="*/ 25737258 w 899583"/>
                <a:gd name="T7" fmla="*/ 26554056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6" name="Freeform 28">
              <a:extLst>
                <a:ext uri="{FF2B5EF4-FFF2-40B4-BE49-F238E27FC236}">
                  <a16:creationId xmlns:a16="http://schemas.microsoft.com/office/drawing/2014/main" id="{3EDA32E7-C103-4D35-A584-134B2CC95E68}"/>
                </a:ext>
              </a:extLst>
            </p:cNvPr>
            <p:cNvSpPr>
              <a:spLocks/>
            </p:cNvSpPr>
            <p:nvPr/>
          </p:nvSpPr>
          <p:spPr bwMode="auto">
            <a:xfrm>
              <a:off x="3913495" y="2660650"/>
              <a:ext cx="1143000" cy="990600"/>
            </a:xfrm>
            <a:custGeom>
              <a:avLst/>
              <a:gdLst>
                <a:gd name="T0" fmla="*/ 7386155 w 899583"/>
                <a:gd name="T1" fmla="*/ 0 h 749300"/>
                <a:gd name="T2" fmla="*/ 15093408 w 899583"/>
                <a:gd name="T3" fmla="*/ 22328797 h 749300"/>
                <a:gd name="T4" fmla="*/ 97947009 w 899583"/>
                <a:gd name="T5" fmla="*/ 75918275 h 749300"/>
                <a:gd name="T6" fmla="*/ 136483281 w 899583"/>
                <a:gd name="T7" fmla="*/ 263481507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7" name="Freeform 29">
              <a:extLst>
                <a:ext uri="{FF2B5EF4-FFF2-40B4-BE49-F238E27FC236}">
                  <a16:creationId xmlns:a16="http://schemas.microsoft.com/office/drawing/2014/main" id="{A668F59C-74D6-40D2-A735-587B027F44E6}"/>
                </a:ext>
              </a:extLst>
            </p:cNvPr>
            <p:cNvSpPr>
              <a:spLocks/>
            </p:cNvSpPr>
            <p:nvPr/>
          </p:nvSpPr>
          <p:spPr bwMode="auto">
            <a:xfrm>
              <a:off x="4040188" y="2743200"/>
              <a:ext cx="989012" cy="965200"/>
            </a:xfrm>
            <a:custGeom>
              <a:avLst/>
              <a:gdLst>
                <a:gd name="T0" fmla="*/ 357512 w 899583"/>
                <a:gd name="T1" fmla="*/ 0 h 749300"/>
                <a:gd name="T2" fmla="*/ 730563 w 899583"/>
                <a:gd name="T3" fmla="*/ 12941137 h 749300"/>
                <a:gd name="T4" fmla="*/ 4740793 w 899583"/>
                <a:gd name="T5" fmla="*/ 43999255 h 749300"/>
                <a:gd name="T6" fmla="*/ 6606029 w 899583"/>
                <a:gd name="T7" fmla="*/ 152703383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Freeform 30">
              <a:extLst>
                <a:ext uri="{FF2B5EF4-FFF2-40B4-BE49-F238E27FC236}">
                  <a16:creationId xmlns:a16="http://schemas.microsoft.com/office/drawing/2014/main" id="{D0ABC43D-BF5A-4800-AD3F-270BB011DA0D}"/>
                </a:ext>
              </a:extLst>
            </p:cNvPr>
            <p:cNvSpPr>
              <a:spLocks/>
            </p:cNvSpPr>
            <p:nvPr/>
          </p:nvSpPr>
          <p:spPr bwMode="auto">
            <a:xfrm>
              <a:off x="5029201" y="3581400"/>
              <a:ext cx="1119186" cy="1067314"/>
            </a:xfrm>
            <a:custGeom>
              <a:avLst/>
              <a:gdLst>
                <a:gd name="T0" fmla="*/ 5433028 w 899583"/>
                <a:gd name="T1" fmla="*/ 0 h 749300"/>
                <a:gd name="T2" fmla="*/ 11102189 w 899583"/>
                <a:gd name="T3" fmla="*/ 34659000 h 749300"/>
                <a:gd name="T4" fmla="*/ 72046141 w 899583"/>
                <a:gd name="T5" fmla="*/ 117840388 h 749300"/>
                <a:gd name="T6" fmla="*/ 100392099 w 899583"/>
                <a:gd name="T7" fmla="*/ 408974977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9" name="Freeform 31">
              <a:extLst>
                <a:ext uri="{FF2B5EF4-FFF2-40B4-BE49-F238E27FC236}">
                  <a16:creationId xmlns:a16="http://schemas.microsoft.com/office/drawing/2014/main" id="{92EC3C58-772C-4073-8A19-382FE87F5AAB}"/>
                </a:ext>
              </a:extLst>
            </p:cNvPr>
            <p:cNvSpPr>
              <a:spLocks/>
            </p:cNvSpPr>
            <p:nvPr/>
          </p:nvSpPr>
          <p:spPr bwMode="auto">
            <a:xfrm>
              <a:off x="4953000" y="3556724"/>
              <a:ext cx="1143000" cy="838200"/>
            </a:xfrm>
            <a:custGeom>
              <a:avLst/>
              <a:gdLst>
                <a:gd name="T0" fmla="*/ 7464956 w 899583"/>
                <a:gd name="T1" fmla="*/ 0 h 749300"/>
                <a:gd name="T2" fmla="*/ 15254533 w 899583"/>
                <a:gd name="T3" fmla="*/ 668812 h 749300"/>
                <a:gd name="T4" fmla="*/ 98989632 w 899583"/>
                <a:gd name="T5" fmla="*/ 2273956 h 749300"/>
                <a:gd name="T6" fmla="*/ 137936123 w 899583"/>
                <a:gd name="T7" fmla="*/ 7891977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0" name="Freeform 32">
              <a:extLst>
                <a:ext uri="{FF2B5EF4-FFF2-40B4-BE49-F238E27FC236}">
                  <a16:creationId xmlns:a16="http://schemas.microsoft.com/office/drawing/2014/main" id="{CDE56AEA-AF23-41FE-B217-8555A890ED6D}"/>
                </a:ext>
              </a:extLst>
            </p:cNvPr>
            <p:cNvSpPr>
              <a:spLocks/>
            </p:cNvSpPr>
            <p:nvPr/>
          </p:nvSpPr>
          <p:spPr bwMode="auto">
            <a:xfrm>
              <a:off x="4976813" y="3643810"/>
              <a:ext cx="1219200" cy="990600"/>
            </a:xfrm>
            <a:custGeom>
              <a:avLst/>
              <a:gdLst>
                <a:gd name="T0" fmla="*/ 28949164 w 899583"/>
                <a:gd name="T1" fmla="*/ 0 h 749300"/>
                <a:gd name="T2" fmla="*/ 59156420 w 899583"/>
                <a:gd name="T3" fmla="*/ 22328797 h 749300"/>
                <a:gd name="T4" fmla="*/ 383877591 w 899583"/>
                <a:gd name="T5" fmla="*/ 75918275 h 749300"/>
                <a:gd name="T6" fmla="*/ 534910485 w 899583"/>
                <a:gd name="T7" fmla="*/ 263481507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1" name="Freeform 33">
              <a:extLst>
                <a:ext uri="{FF2B5EF4-FFF2-40B4-BE49-F238E27FC236}">
                  <a16:creationId xmlns:a16="http://schemas.microsoft.com/office/drawing/2014/main" id="{A7C0E4DC-CFC1-4D9C-9D50-40B12655B3E5}"/>
                </a:ext>
              </a:extLst>
            </p:cNvPr>
            <p:cNvSpPr>
              <a:spLocks/>
            </p:cNvSpPr>
            <p:nvPr/>
          </p:nvSpPr>
          <p:spPr bwMode="auto">
            <a:xfrm>
              <a:off x="6095999" y="4495800"/>
              <a:ext cx="1062037" cy="1016000"/>
            </a:xfrm>
            <a:custGeom>
              <a:avLst/>
              <a:gdLst>
                <a:gd name="T0" fmla="*/ 476819 w 899583"/>
                <a:gd name="T1" fmla="*/ 0 h 749300"/>
                <a:gd name="T2" fmla="*/ 974376 w 899583"/>
                <a:gd name="T3" fmla="*/ 16357505 h 749300"/>
                <a:gd name="T4" fmla="*/ 6323039 w 899583"/>
                <a:gd name="T5" fmla="*/ 55614711 h 749300"/>
                <a:gd name="T6" fmla="*/ 8810759 w 899583"/>
                <a:gd name="T7" fmla="*/ 193016179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2" name="Freeform 34">
              <a:extLst>
                <a:ext uri="{FF2B5EF4-FFF2-40B4-BE49-F238E27FC236}">
                  <a16:creationId xmlns:a16="http://schemas.microsoft.com/office/drawing/2014/main" id="{89FE8470-1D96-4790-8764-53DAA2F5FEC1}"/>
                </a:ext>
              </a:extLst>
            </p:cNvPr>
            <p:cNvSpPr>
              <a:spLocks/>
            </p:cNvSpPr>
            <p:nvPr/>
          </p:nvSpPr>
          <p:spPr bwMode="auto">
            <a:xfrm>
              <a:off x="6110288" y="4521200"/>
              <a:ext cx="1088096" cy="1041400"/>
            </a:xfrm>
            <a:custGeom>
              <a:avLst/>
              <a:gdLst>
                <a:gd name="T0" fmla="*/ 1115421 w 899583"/>
                <a:gd name="T1" fmla="*/ 0 h 749300"/>
                <a:gd name="T2" fmla="*/ 2279344 w 899583"/>
                <a:gd name="T3" fmla="*/ 17998844 h 749300"/>
                <a:gd name="T4" fmla="*/ 14791139 w 899583"/>
                <a:gd name="T5" fmla="*/ 61196396 h 749300"/>
                <a:gd name="T6" fmla="*/ 20610586 w 899583"/>
                <a:gd name="T7" fmla="*/ 212387121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3" name="Freeform 35">
              <a:extLst>
                <a:ext uri="{FF2B5EF4-FFF2-40B4-BE49-F238E27FC236}">
                  <a16:creationId xmlns:a16="http://schemas.microsoft.com/office/drawing/2014/main" id="{8EB16022-CA03-4F72-AE2F-748F7B05BC65}"/>
                </a:ext>
              </a:extLst>
            </p:cNvPr>
            <p:cNvSpPr>
              <a:spLocks/>
            </p:cNvSpPr>
            <p:nvPr/>
          </p:nvSpPr>
          <p:spPr bwMode="auto">
            <a:xfrm>
              <a:off x="6096000" y="4572000"/>
              <a:ext cx="1076785" cy="939800"/>
            </a:xfrm>
            <a:custGeom>
              <a:avLst/>
              <a:gdLst>
                <a:gd name="T0" fmla="*/ 973758 w 899583"/>
                <a:gd name="T1" fmla="*/ 0 h 749300"/>
                <a:gd name="T2" fmla="*/ 1989838 w 899583"/>
                <a:gd name="T3" fmla="*/ 3758040 h 749300"/>
                <a:gd name="T4" fmla="*/ 12912458 w 899583"/>
                <a:gd name="T5" fmla="*/ 12777458 h 749300"/>
                <a:gd name="T6" fmla="*/ 17992734 w 899583"/>
                <a:gd name="T7" fmla="*/ 44345288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4" name="TextBox 33">
              <a:extLst>
                <a:ext uri="{FF2B5EF4-FFF2-40B4-BE49-F238E27FC236}">
                  <a16:creationId xmlns:a16="http://schemas.microsoft.com/office/drawing/2014/main" id="{D235B043-F2F7-4300-A96B-267259A0A6E2}"/>
                </a:ext>
              </a:extLst>
            </p:cNvPr>
            <p:cNvSpPr txBox="1">
              <a:spLocks noChangeArrowheads="1"/>
            </p:cNvSpPr>
            <p:nvPr/>
          </p:nvSpPr>
          <p:spPr bwMode="auto">
            <a:xfrm>
              <a:off x="6172200" y="2133600"/>
              <a:ext cx="30289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2800"/>
                <a:t>Assumes </a:t>
              </a:r>
            </a:p>
            <a:p>
              <a:pPr>
                <a:spcBef>
                  <a:spcPct val="0"/>
                </a:spcBef>
                <a:buFontTx/>
                <a:buNone/>
              </a:pPr>
              <a:r>
                <a:rPr lang="en-US" altLang="en-US" sz="2800"/>
                <a:t>  Linear Flow</a:t>
              </a:r>
            </a:p>
            <a:p>
              <a:pPr>
                <a:spcBef>
                  <a:spcPct val="0"/>
                </a:spcBef>
                <a:buFontTx/>
                <a:buNone/>
              </a:pPr>
              <a:r>
                <a:rPr lang="en-US" altLang="en-US" sz="2800"/>
                <a:t>   of Development</a:t>
              </a:r>
            </a:p>
          </p:txBody>
        </p:sp>
        <p:sp>
          <p:nvSpPr>
            <p:cNvPr id="43035" name="Freeform 26">
              <a:extLst>
                <a:ext uri="{FF2B5EF4-FFF2-40B4-BE49-F238E27FC236}">
                  <a16:creationId xmlns:a16="http://schemas.microsoft.com/office/drawing/2014/main" id="{CEA28868-3D9E-4D30-913A-42C5B54ACE33}"/>
                </a:ext>
              </a:extLst>
            </p:cNvPr>
            <p:cNvSpPr>
              <a:spLocks/>
            </p:cNvSpPr>
            <p:nvPr/>
          </p:nvSpPr>
          <p:spPr bwMode="auto">
            <a:xfrm>
              <a:off x="3652679" y="1873250"/>
              <a:ext cx="304800" cy="762000"/>
            </a:xfrm>
            <a:custGeom>
              <a:avLst/>
              <a:gdLst>
                <a:gd name="T0" fmla="*/ 0 w 899583"/>
                <a:gd name="T1" fmla="*/ 0 h 749300"/>
                <a:gd name="T2" fmla="*/ 0 w 899583"/>
                <a:gd name="T3" fmla="*/ 90376 h 749300"/>
                <a:gd name="T4" fmla="*/ 0 w 899583"/>
                <a:gd name="T5" fmla="*/ 307281 h 749300"/>
                <a:gd name="T6" fmla="*/ 0 w 899583"/>
                <a:gd name="T7" fmla="*/ 1066446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6" name="Freeform 26">
              <a:extLst>
                <a:ext uri="{FF2B5EF4-FFF2-40B4-BE49-F238E27FC236}">
                  <a16:creationId xmlns:a16="http://schemas.microsoft.com/office/drawing/2014/main" id="{2CAE7F6D-E967-4FE4-A3CF-511E5A91C53D}"/>
                </a:ext>
              </a:extLst>
            </p:cNvPr>
            <p:cNvSpPr>
              <a:spLocks/>
            </p:cNvSpPr>
            <p:nvPr/>
          </p:nvSpPr>
          <p:spPr bwMode="auto">
            <a:xfrm>
              <a:off x="3616960" y="1888627"/>
              <a:ext cx="381000" cy="838200"/>
            </a:xfrm>
            <a:custGeom>
              <a:avLst/>
              <a:gdLst>
                <a:gd name="T0" fmla="*/ 0 w 899583"/>
                <a:gd name="T1" fmla="*/ 0 h 749300"/>
                <a:gd name="T2" fmla="*/ 0 w 899583"/>
                <a:gd name="T3" fmla="*/ 668812 h 749300"/>
                <a:gd name="T4" fmla="*/ 0 w 899583"/>
                <a:gd name="T5" fmla="*/ 2273956 h 749300"/>
                <a:gd name="T6" fmla="*/ 0 w 899583"/>
                <a:gd name="T7" fmla="*/ 7891977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7" name="Freeform 34">
              <a:extLst>
                <a:ext uri="{FF2B5EF4-FFF2-40B4-BE49-F238E27FC236}">
                  <a16:creationId xmlns:a16="http://schemas.microsoft.com/office/drawing/2014/main" id="{53F0603A-2751-47EF-9A43-BDF1C9F57F5A}"/>
                </a:ext>
              </a:extLst>
            </p:cNvPr>
            <p:cNvSpPr>
              <a:spLocks/>
            </p:cNvSpPr>
            <p:nvPr/>
          </p:nvSpPr>
          <p:spPr bwMode="auto">
            <a:xfrm>
              <a:off x="7126793" y="5517127"/>
              <a:ext cx="1109662" cy="749663"/>
            </a:xfrm>
            <a:custGeom>
              <a:avLst/>
              <a:gdLst>
                <a:gd name="T0" fmla="*/ 751507 w 899583"/>
                <a:gd name="T1" fmla="*/ 0 h 749300"/>
                <a:gd name="T2" fmla="*/ 1535626 w 899583"/>
                <a:gd name="T3" fmla="*/ 36446 h 749300"/>
                <a:gd name="T4" fmla="*/ 9964837 w 899583"/>
                <a:gd name="T5" fmla="*/ 123903 h 749300"/>
                <a:gd name="T6" fmla="*/ 13885405 w 899583"/>
                <a:gd name="T7" fmla="*/ 430008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8" name="Freeform 35">
              <a:extLst>
                <a:ext uri="{FF2B5EF4-FFF2-40B4-BE49-F238E27FC236}">
                  <a16:creationId xmlns:a16="http://schemas.microsoft.com/office/drawing/2014/main" id="{8B4FE21F-4426-4E4E-BF5E-B99AE9228048}"/>
                </a:ext>
              </a:extLst>
            </p:cNvPr>
            <p:cNvSpPr>
              <a:spLocks/>
            </p:cNvSpPr>
            <p:nvPr/>
          </p:nvSpPr>
          <p:spPr bwMode="auto">
            <a:xfrm>
              <a:off x="7110547" y="5410200"/>
              <a:ext cx="1019040" cy="521063"/>
            </a:xfrm>
            <a:custGeom>
              <a:avLst/>
              <a:gdLst>
                <a:gd name="T0" fmla="*/ 140382 w 899583"/>
                <a:gd name="T1" fmla="*/ 0 h 749300"/>
                <a:gd name="T2" fmla="*/ 286878 w 899583"/>
                <a:gd name="T3" fmla="*/ 38 h 749300"/>
                <a:gd name="T4" fmla="*/ 1861616 w 899583"/>
                <a:gd name="T5" fmla="*/ 127 h 749300"/>
                <a:gd name="T6" fmla="*/ 2594062 w 899583"/>
                <a:gd name="T7" fmla="*/ 439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018" name="Freeform 26">
            <a:extLst>
              <a:ext uri="{FF2B5EF4-FFF2-40B4-BE49-F238E27FC236}">
                <a16:creationId xmlns:a16="http://schemas.microsoft.com/office/drawing/2014/main" id="{57787D70-22DE-44E8-A0AC-9274698BA78F}"/>
              </a:ext>
            </a:extLst>
          </p:cNvPr>
          <p:cNvSpPr>
            <a:spLocks/>
          </p:cNvSpPr>
          <p:nvPr/>
        </p:nvSpPr>
        <p:spPr bwMode="auto">
          <a:xfrm>
            <a:off x="2286000" y="1922463"/>
            <a:ext cx="817563" cy="160337"/>
          </a:xfrm>
          <a:custGeom>
            <a:avLst/>
            <a:gdLst>
              <a:gd name="T0" fmla="*/ 14 w 899583"/>
              <a:gd name="T1" fmla="*/ 0 h 749300"/>
              <a:gd name="T2" fmla="*/ 30 w 899583"/>
              <a:gd name="T3" fmla="*/ 0 h 749300"/>
              <a:gd name="T4" fmla="*/ 194 w 899583"/>
              <a:gd name="T5" fmla="*/ 0 h 749300"/>
              <a:gd name="T6" fmla="*/ 270 w 899583"/>
              <a:gd name="T7" fmla="*/ 0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9" name="Freeform 26">
            <a:extLst>
              <a:ext uri="{FF2B5EF4-FFF2-40B4-BE49-F238E27FC236}">
                <a16:creationId xmlns:a16="http://schemas.microsoft.com/office/drawing/2014/main" id="{BC19CD5A-842D-44B4-80E9-6F2AAF58569B}"/>
              </a:ext>
            </a:extLst>
          </p:cNvPr>
          <p:cNvSpPr>
            <a:spLocks/>
          </p:cNvSpPr>
          <p:nvPr/>
        </p:nvSpPr>
        <p:spPr bwMode="auto">
          <a:xfrm>
            <a:off x="2274888" y="1976438"/>
            <a:ext cx="817562" cy="160337"/>
          </a:xfrm>
          <a:custGeom>
            <a:avLst/>
            <a:gdLst>
              <a:gd name="T0" fmla="*/ 14 w 899583"/>
              <a:gd name="T1" fmla="*/ 0 h 749300"/>
              <a:gd name="T2" fmla="*/ 30 w 899583"/>
              <a:gd name="T3" fmla="*/ 0 h 749300"/>
              <a:gd name="T4" fmla="*/ 194 w 899583"/>
              <a:gd name="T5" fmla="*/ 0 h 749300"/>
              <a:gd name="T6" fmla="*/ 269 w 899583"/>
              <a:gd name="T7" fmla="*/ 0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0" name="Freeform 26">
            <a:extLst>
              <a:ext uri="{FF2B5EF4-FFF2-40B4-BE49-F238E27FC236}">
                <a16:creationId xmlns:a16="http://schemas.microsoft.com/office/drawing/2014/main" id="{33BA3303-39CF-4D41-9F9D-F5CB93982309}"/>
              </a:ext>
            </a:extLst>
          </p:cNvPr>
          <p:cNvSpPr>
            <a:spLocks/>
          </p:cNvSpPr>
          <p:nvPr/>
        </p:nvSpPr>
        <p:spPr bwMode="auto">
          <a:xfrm>
            <a:off x="2944813" y="1987550"/>
            <a:ext cx="381000" cy="838200"/>
          </a:xfrm>
          <a:custGeom>
            <a:avLst/>
            <a:gdLst>
              <a:gd name="T0" fmla="*/ 0 w 899583"/>
              <a:gd name="T1" fmla="*/ 0 h 749300"/>
              <a:gd name="T2" fmla="*/ 0 w 899583"/>
              <a:gd name="T3" fmla="*/ 668812 h 749300"/>
              <a:gd name="T4" fmla="*/ 0 w 899583"/>
              <a:gd name="T5" fmla="*/ 2273956 h 749300"/>
              <a:gd name="T6" fmla="*/ 0 w 899583"/>
              <a:gd name="T7" fmla="*/ 7891977 h 749300"/>
              <a:gd name="T8" fmla="*/ 0 60000 65536"/>
              <a:gd name="T9" fmla="*/ 0 60000 65536"/>
              <a:gd name="T10" fmla="*/ 0 60000 65536"/>
              <a:gd name="T11" fmla="*/ 0 60000 65536"/>
              <a:gd name="T12" fmla="*/ 0 w 899583"/>
              <a:gd name="T13" fmla="*/ 0 h 749300"/>
              <a:gd name="T14" fmla="*/ 899583 w 899583"/>
              <a:gd name="T15" fmla="*/ 749300 h 749300"/>
            </a:gdLst>
            <a:ahLst/>
            <a:cxnLst>
              <a:cxn ang="T8">
                <a:pos x="T0" y="T1"/>
              </a:cxn>
              <a:cxn ang="T9">
                <a:pos x="T2" y="T3"/>
              </a:cxn>
              <a:cxn ang="T10">
                <a:pos x="T4" y="T5"/>
              </a:cxn>
              <a:cxn ang="T11">
                <a:pos x="T6" y="T7"/>
              </a:cxn>
            </a:cxnLst>
            <a:rect l="T12" t="T13" r="T14" b="T15"/>
            <a:pathLst>
              <a:path w="899583" h="749300">
                <a:moveTo>
                  <a:pt x="48683" y="0"/>
                </a:moveTo>
                <a:cubicBezTo>
                  <a:pt x="24341" y="13758"/>
                  <a:pt x="0" y="27517"/>
                  <a:pt x="99483" y="63500"/>
                </a:cubicBezTo>
                <a:cubicBezTo>
                  <a:pt x="198966" y="99483"/>
                  <a:pt x="512233" y="101600"/>
                  <a:pt x="645583" y="215900"/>
                </a:cubicBezTo>
                <a:cubicBezTo>
                  <a:pt x="778933" y="330200"/>
                  <a:pt x="839258" y="539750"/>
                  <a:pt x="899583" y="749300"/>
                </a:cubicBezTo>
              </a:path>
            </a:pathLst>
          </a:custGeom>
          <a:noFill/>
          <a:ln w="76200" cap="flat" cmpd="sng" algn="ctr">
            <a:solidFill>
              <a:srgbClr val="66CC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0920204B-3746-491D-85B0-AD4D3F311E25}"/>
              </a:ext>
            </a:extLst>
          </p:cNvPr>
          <p:cNvSpPr>
            <a:spLocks noChangeArrowheads="1"/>
          </p:cNvSpPr>
          <p:nvPr/>
        </p:nvSpPr>
        <p:spPr bwMode="auto">
          <a:xfrm>
            <a:off x="685800" y="6610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4035" name="Rectangle 4">
            <a:extLst>
              <a:ext uri="{FF2B5EF4-FFF2-40B4-BE49-F238E27FC236}">
                <a16:creationId xmlns:a16="http://schemas.microsoft.com/office/drawing/2014/main" id="{B6736112-1F7C-4AA6-B67A-A4F6115095ED}"/>
              </a:ext>
            </a:extLst>
          </p:cNvPr>
          <p:cNvSpPr>
            <a:spLocks noChangeArrowheads="1"/>
          </p:cNvSpPr>
          <p:nvPr/>
        </p:nvSpPr>
        <p:spPr bwMode="auto">
          <a:xfrm>
            <a:off x="3124200" y="6610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4036" name="Rectangle 5">
            <a:extLst>
              <a:ext uri="{FF2B5EF4-FFF2-40B4-BE49-F238E27FC236}">
                <a16:creationId xmlns:a16="http://schemas.microsoft.com/office/drawing/2014/main" id="{0F5C95EB-3073-4F41-9E04-C70A70E6F64F}"/>
              </a:ext>
            </a:extLst>
          </p:cNvPr>
          <p:cNvSpPr>
            <a:spLocks noGrp="1" noChangeArrowheads="1"/>
          </p:cNvSpPr>
          <p:nvPr>
            <p:ph type="title"/>
          </p:nvPr>
        </p:nvSpPr>
        <p:spPr>
          <a:xfrm>
            <a:off x="533400" y="323850"/>
            <a:ext cx="8305800" cy="1143000"/>
          </a:xfrm>
          <a:noFill/>
        </p:spPr>
        <p:txBody>
          <a:bodyPr/>
          <a:lstStyle/>
          <a:p>
            <a:r>
              <a:rPr lang="en-US" altLang="en-US">
                <a:solidFill>
                  <a:srgbClr val="FFFF00"/>
                </a:solidFill>
              </a:rPr>
              <a:t>Iterative Model of Development</a:t>
            </a:r>
          </a:p>
        </p:txBody>
      </p:sp>
      <p:sp>
        <p:nvSpPr>
          <p:cNvPr id="44037" name="Rectangle 6">
            <a:extLst>
              <a:ext uri="{FF2B5EF4-FFF2-40B4-BE49-F238E27FC236}">
                <a16:creationId xmlns:a16="http://schemas.microsoft.com/office/drawing/2014/main" id="{220490C3-A957-4056-A546-5DB3584CC11D}"/>
              </a:ext>
            </a:extLst>
          </p:cNvPr>
          <p:cNvSpPr>
            <a:spLocks noGrp="1" noChangeArrowheads="1"/>
          </p:cNvSpPr>
          <p:nvPr>
            <p:ph type="body" idx="1"/>
          </p:nvPr>
        </p:nvSpPr>
        <p:spPr>
          <a:xfrm>
            <a:off x="600075" y="1635125"/>
            <a:ext cx="7772400" cy="4114800"/>
          </a:xfrm>
          <a:noFill/>
        </p:spPr>
        <p:txBody>
          <a:bodyPr/>
          <a:lstStyle/>
          <a:p>
            <a:r>
              <a:rPr lang="en-US" altLang="en-US" sz="2800">
                <a:solidFill>
                  <a:srgbClr val="FFFFFF"/>
                </a:solidFill>
              </a:rPr>
              <a:t>It is based on </a:t>
            </a:r>
            <a:r>
              <a:rPr lang="en-US" altLang="en-US" sz="2800">
                <a:solidFill>
                  <a:srgbClr val="00FF00"/>
                </a:solidFill>
              </a:rPr>
              <a:t>evolving executable prototypes</a:t>
            </a:r>
            <a:r>
              <a:rPr lang="en-US" altLang="en-US" sz="2800">
                <a:solidFill>
                  <a:srgbClr val="FFFFFF"/>
                </a:solidFill>
              </a:rPr>
              <a:t>, not documentation.</a:t>
            </a:r>
          </a:p>
          <a:p>
            <a:r>
              <a:rPr lang="en-US" altLang="en-US" sz="2800">
                <a:solidFill>
                  <a:srgbClr val="FFFFFF"/>
                </a:solidFill>
              </a:rPr>
              <a:t>It </a:t>
            </a:r>
            <a:r>
              <a:rPr lang="en-US" altLang="en-US" sz="2800">
                <a:solidFill>
                  <a:srgbClr val="00FF00"/>
                </a:solidFill>
              </a:rPr>
              <a:t>accommodates changes </a:t>
            </a:r>
            <a:r>
              <a:rPr lang="en-US" altLang="en-US" sz="2800">
                <a:solidFill>
                  <a:srgbClr val="FFFFFF"/>
                </a:solidFill>
              </a:rPr>
              <a:t>to requirements with less disruption.</a:t>
            </a:r>
          </a:p>
          <a:p>
            <a:r>
              <a:rPr lang="en-US" altLang="en-US" sz="2800">
                <a:solidFill>
                  <a:srgbClr val="FFFFFF"/>
                </a:solidFill>
              </a:rPr>
              <a:t>It </a:t>
            </a:r>
            <a:r>
              <a:rPr lang="en-US" altLang="en-US" sz="2800">
                <a:solidFill>
                  <a:srgbClr val="00FF00"/>
                </a:solidFill>
              </a:rPr>
              <a:t>involves the user/customer throughout </a:t>
            </a:r>
            <a:r>
              <a:rPr lang="en-US" altLang="en-US" sz="2800">
                <a:solidFill>
                  <a:srgbClr val="FFFFFF"/>
                </a:solidFill>
              </a:rPr>
              <a:t>the process</a:t>
            </a:r>
          </a:p>
          <a:p>
            <a:r>
              <a:rPr lang="en-US" altLang="en-US" sz="2800">
                <a:solidFill>
                  <a:srgbClr val="00FF00"/>
                </a:solidFill>
              </a:rPr>
              <a:t>It is risk-driven</a:t>
            </a:r>
            <a:r>
              <a:rPr lang="en-US" altLang="en-US" sz="2800">
                <a:solidFill>
                  <a:srgbClr val="FFFFFF"/>
                </a:solidFill>
              </a:rPr>
              <a:t>: </a:t>
            </a:r>
            <a:r>
              <a:rPr lang="en-US" altLang="en-US" sz="2800">
                <a:solidFill>
                  <a:srgbClr val="FFFF00"/>
                </a:solidFill>
              </a:rPr>
              <a:t>implement the riskiest use-case first.</a:t>
            </a:r>
          </a:p>
          <a:p>
            <a:r>
              <a:rPr lang="en-US" altLang="en-US" sz="2800">
                <a:solidFill>
                  <a:srgbClr val="FFFFFF"/>
                </a:solidFill>
              </a:rPr>
              <a:t>It is planned, managed, predictable</a:t>
            </a:r>
          </a:p>
        </p:txBody>
      </p:sp>
      <p:sp>
        <p:nvSpPr>
          <p:cNvPr id="44038" name="Date Placeholder 1">
            <a:extLst>
              <a:ext uri="{FF2B5EF4-FFF2-40B4-BE49-F238E27FC236}">
                <a16:creationId xmlns:a16="http://schemas.microsoft.com/office/drawing/2014/main" id="{633A8A50-F86D-4C85-B1E0-DA297471FE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44039" name="Footer Placeholder 2">
            <a:extLst>
              <a:ext uri="{FF2B5EF4-FFF2-40B4-BE49-F238E27FC236}">
                <a16:creationId xmlns:a16="http://schemas.microsoft.com/office/drawing/2014/main" id="{E151D834-1060-4A5B-960A-8F8901CF6AE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44040" name="Slide Number Placeholder 3">
            <a:extLst>
              <a:ext uri="{FF2B5EF4-FFF2-40B4-BE49-F238E27FC236}">
                <a16:creationId xmlns:a16="http://schemas.microsoft.com/office/drawing/2014/main" id="{244BF17F-4AB2-4FA3-A534-58E19A23B6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80D0BA2D-4B80-4307-8BB5-FDF912E89FA4}" type="slidenum">
              <a:rPr lang="en-US" altLang="en-US" sz="1400" smtClean="0"/>
              <a:pPr>
                <a:spcBef>
                  <a:spcPct val="0"/>
                </a:spcBef>
                <a:buFontTx/>
                <a:buNone/>
              </a:pPr>
              <a:t>32</a:t>
            </a:fld>
            <a:endParaRPr lang="en-US" altLang="en-US" sz="14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E27C39C0-7F29-43BA-B4B6-044C3DFBF789}"/>
              </a:ext>
            </a:extLst>
          </p:cNvPr>
          <p:cNvSpPr>
            <a:spLocks noChangeArrowheads="1"/>
          </p:cNvSpPr>
          <p:nvPr/>
        </p:nvSpPr>
        <p:spPr bwMode="auto">
          <a:xfrm>
            <a:off x="685800" y="65341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6083" name="Rectangle 4">
            <a:extLst>
              <a:ext uri="{FF2B5EF4-FFF2-40B4-BE49-F238E27FC236}">
                <a16:creationId xmlns:a16="http://schemas.microsoft.com/office/drawing/2014/main" id="{D28E2457-77AA-40C9-9923-E8E1A73EF808}"/>
              </a:ext>
            </a:extLst>
          </p:cNvPr>
          <p:cNvSpPr>
            <a:spLocks noChangeArrowheads="1"/>
          </p:cNvSpPr>
          <p:nvPr/>
        </p:nvSpPr>
        <p:spPr bwMode="auto">
          <a:xfrm>
            <a:off x="3124200" y="65341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6084" name="Rectangle 20">
            <a:extLst>
              <a:ext uri="{FF2B5EF4-FFF2-40B4-BE49-F238E27FC236}">
                <a16:creationId xmlns:a16="http://schemas.microsoft.com/office/drawing/2014/main" id="{A372D3FC-6F60-4068-8942-F97DD6B670D2}"/>
              </a:ext>
            </a:extLst>
          </p:cNvPr>
          <p:cNvSpPr>
            <a:spLocks noGrp="1" noChangeArrowheads="1"/>
          </p:cNvSpPr>
          <p:nvPr>
            <p:ph type="title"/>
          </p:nvPr>
        </p:nvSpPr>
        <p:spPr>
          <a:xfrm>
            <a:off x="304800" y="228600"/>
            <a:ext cx="8686800" cy="1143000"/>
          </a:xfrm>
          <a:noFill/>
        </p:spPr>
        <p:txBody>
          <a:bodyPr/>
          <a:lstStyle/>
          <a:p>
            <a:r>
              <a:rPr lang="en-US" altLang="en-US">
                <a:solidFill>
                  <a:srgbClr val="FFFF00"/>
                </a:solidFill>
              </a:rPr>
              <a:t>Iterative Model of Development</a:t>
            </a:r>
          </a:p>
        </p:txBody>
      </p:sp>
      <p:sp>
        <p:nvSpPr>
          <p:cNvPr id="46085" name="Date Placeholder 1">
            <a:extLst>
              <a:ext uri="{FF2B5EF4-FFF2-40B4-BE49-F238E27FC236}">
                <a16:creationId xmlns:a16="http://schemas.microsoft.com/office/drawing/2014/main" id="{FEB824B1-68E3-4B6B-846F-C054AF48F9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46086" name="Footer Placeholder 2">
            <a:extLst>
              <a:ext uri="{FF2B5EF4-FFF2-40B4-BE49-F238E27FC236}">
                <a16:creationId xmlns:a16="http://schemas.microsoft.com/office/drawing/2014/main" id="{0EC740CE-7637-4A00-A21E-9598B2FB91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46087" name="Slide Number Placeholder 3">
            <a:extLst>
              <a:ext uri="{FF2B5EF4-FFF2-40B4-BE49-F238E27FC236}">
                <a16:creationId xmlns:a16="http://schemas.microsoft.com/office/drawing/2014/main" id="{D27CB4A4-039F-4F45-A312-A6431015B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DA8A1111-3B09-4A0B-BAE8-B77B9CF4AB5C}" type="slidenum">
              <a:rPr lang="en-US" altLang="en-US" sz="1400" smtClean="0"/>
              <a:pPr>
                <a:spcBef>
                  <a:spcPct val="0"/>
                </a:spcBef>
                <a:buFontTx/>
                <a:buNone/>
              </a:pPr>
              <a:t>33</a:t>
            </a:fld>
            <a:endParaRPr lang="en-US" altLang="en-US" sz="1400"/>
          </a:p>
        </p:txBody>
      </p:sp>
      <p:pic>
        <p:nvPicPr>
          <p:cNvPr id="46088" name="Picture 1">
            <a:extLst>
              <a:ext uri="{FF2B5EF4-FFF2-40B4-BE49-F238E27FC236}">
                <a16:creationId xmlns:a16="http://schemas.microsoft.com/office/drawing/2014/main" id="{F4FFB6C4-03E6-4AA5-90A0-7963C55886C7}"/>
              </a:ext>
            </a:extLst>
          </p:cNvPr>
          <p:cNvPicPr>
            <a:picLocks noChangeAspect="1"/>
          </p:cNvPicPr>
          <p:nvPr/>
        </p:nvPicPr>
        <p:blipFill>
          <a:blip r:embed="rId3">
            <a:extLst>
              <a:ext uri="{28A0092B-C50C-407E-A947-70E740481C1C}">
                <a14:useLocalDpi xmlns:a14="http://schemas.microsoft.com/office/drawing/2010/main" val="0"/>
              </a:ext>
            </a:extLst>
          </a:blip>
          <a:srcRect t="20010" r="12477" b="10271"/>
          <a:stretch>
            <a:fillRect/>
          </a:stretch>
        </p:blipFill>
        <p:spPr bwMode="auto">
          <a:xfrm>
            <a:off x="1320800" y="1581150"/>
            <a:ext cx="65008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TextBox 2">
            <a:extLst>
              <a:ext uri="{FF2B5EF4-FFF2-40B4-BE49-F238E27FC236}">
                <a16:creationId xmlns:a16="http://schemas.microsoft.com/office/drawing/2014/main" id="{03DD00B7-2A66-411E-AD6B-0B5E7D8344B6}"/>
              </a:ext>
            </a:extLst>
          </p:cNvPr>
          <p:cNvSpPr txBox="1">
            <a:spLocks noChangeArrowheads="1"/>
          </p:cNvSpPr>
          <p:nvPr/>
        </p:nvSpPr>
        <p:spPr bwMode="auto">
          <a:xfrm>
            <a:off x="2590800" y="5610225"/>
            <a:ext cx="3971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200">
                <a:solidFill>
                  <a:srgbClr val="FF0000"/>
                </a:solidFill>
              </a:rPr>
              <a:t>Picture taken from the web: Gustavus Adolphus College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C339A6B4-1A43-45A7-AB3D-54DA99994FA7}"/>
              </a:ext>
            </a:extLst>
          </p:cNvPr>
          <p:cNvSpPr>
            <a:spLocks noChangeArrowheads="1"/>
          </p:cNvSpPr>
          <p:nvPr/>
        </p:nvSpPr>
        <p:spPr bwMode="auto">
          <a:xfrm>
            <a:off x="685800" y="64198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8131" name="Rectangle 4">
            <a:extLst>
              <a:ext uri="{FF2B5EF4-FFF2-40B4-BE49-F238E27FC236}">
                <a16:creationId xmlns:a16="http://schemas.microsoft.com/office/drawing/2014/main" id="{9F37292D-46FA-4F09-84F9-9EC5700D2A25}"/>
              </a:ext>
            </a:extLst>
          </p:cNvPr>
          <p:cNvSpPr>
            <a:spLocks noChangeArrowheads="1"/>
          </p:cNvSpPr>
          <p:nvPr/>
        </p:nvSpPr>
        <p:spPr bwMode="auto">
          <a:xfrm>
            <a:off x="3124200" y="64198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endParaRPr lang="en-US" altLang="en-US" sz="2800"/>
          </a:p>
        </p:txBody>
      </p:sp>
      <p:sp>
        <p:nvSpPr>
          <p:cNvPr id="48132" name="Rectangle 5">
            <a:extLst>
              <a:ext uri="{FF2B5EF4-FFF2-40B4-BE49-F238E27FC236}">
                <a16:creationId xmlns:a16="http://schemas.microsoft.com/office/drawing/2014/main" id="{6C5D2F07-5F77-4591-9358-EA5C219A0375}"/>
              </a:ext>
            </a:extLst>
          </p:cNvPr>
          <p:cNvSpPr>
            <a:spLocks noGrp="1" noChangeArrowheads="1"/>
          </p:cNvSpPr>
          <p:nvPr>
            <p:ph type="title"/>
          </p:nvPr>
        </p:nvSpPr>
        <p:spPr>
          <a:xfrm>
            <a:off x="685800" y="150813"/>
            <a:ext cx="7573963" cy="1692275"/>
          </a:xfrm>
          <a:noFill/>
        </p:spPr>
        <p:txBody>
          <a:bodyPr/>
          <a:lstStyle/>
          <a:p>
            <a:r>
              <a:rPr lang="en-US" altLang="en-US" sz="4000">
                <a:solidFill>
                  <a:srgbClr val="FFFF00"/>
                </a:solidFill>
              </a:rPr>
              <a:t>Three Important Features</a:t>
            </a:r>
            <a:br>
              <a:rPr lang="en-US" altLang="en-US" sz="4000">
                <a:solidFill>
                  <a:srgbClr val="FFFF00"/>
                </a:solidFill>
              </a:rPr>
            </a:br>
            <a:r>
              <a:rPr lang="en-US" altLang="en-US" sz="4000">
                <a:solidFill>
                  <a:srgbClr val="FFFF00"/>
                </a:solidFill>
              </a:rPr>
              <a:t>of Iterative Model</a:t>
            </a:r>
          </a:p>
        </p:txBody>
      </p:sp>
      <p:sp>
        <p:nvSpPr>
          <p:cNvPr id="48133" name="Rectangle 6">
            <a:extLst>
              <a:ext uri="{FF2B5EF4-FFF2-40B4-BE49-F238E27FC236}">
                <a16:creationId xmlns:a16="http://schemas.microsoft.com/office/drawing/2014/main" id="{96D4BA3F-A242-44C4-BEED-39AEEBC6273A}"/>
              </a:ext>
            </a:extLst>
          </p:cNvPr>
          <p:cNvSpPr>
            <a:spLocks noGrp="1" noChangeArrowheads="1"/>
          </p:cNvSpPr>
          <p:nvPr>
            <p:ph type="body" idx="1"/>
          </p:nvPr>
        </p:nvSpPr>
        <p:spPr>
          <a:xfrm>
            <a:off x="609600" y="1752600"/>
            <a:ext cx="7796213" cy="2468563"/>
          </a:xfrm>
          <a:noFill/>
        </p:spPr>
        <p:txBody>
          <a:bodyPr/>
          <a:lstStyle/>
          <a:p>
            <a:r>
              <a:rPr lang="en-US" altLang="en-US" sz="2800">
                <a:solidFill>
                  <a:srgbClr val="00FF00"/>
                </a:solidFill>
              </a:rPr>
              <a:t>Continuous integration</a:t>
            </a:r>
          </a:p>
          <a:p>
            <a:pPr lvl="1"/>
            <a:r>
              <a:rPr lang="en-US" altLang="en-US">
                <a:solidFill>
                  <a:srgbClr val="FFFFFF"/>
                </a:solidFill>
              </a:rPr>
              <a:t>Not done in one lump near delivery date</a:t>
            </a:r>
          </a:p>
          <a:p>
            <a:pPr lvl="1">
              <a:buFontTx/>
              <a:buNone/>
            </a:pPr>
            <a:endParaRPr lang="en-US" altLang="en-US">
              <a:solidFill>
                <a:srgbClr val="FFFFFF"/>
              </a:solidFill>
            </a:endParaRPr>
          </a:p>
          <a:p>
            <a:r>
              <a:rPr lang="en-US" altLang="en-US" sz="2800">
                <a:solidFill>
                  <a:srgbClr val="00FF00"/>
                </a:solidFill>
              </a:rPr>
              <a:t>Frequent, executable releases</a:t>
            </a:r>
          </a:p>
          <a:p>
            <a:pPr lvl="1"/>
            <a:r>
              <a:rPr lang="en-US" altLang="en-US">
                <a:solidFill>
                  <a:srgbClr val="FFFFFF"/>
                </a:solidFill>
              </a:rPr>
              <a:t>Some internal; some delivered</a:t>
            </a:r>
          </a:p>
          <a:p>
            <a:pPr lvl="1"/>
            <a:endParaRPr lang="en-US" altLang="en-US">
              <a:solidFill>
                <a:srgbClr val="FFFFFF"/>
              </a:solidFill>
            </a:endParaRPr>
          </a:p>
          <a:p>
            <a:r>
              <a:rPr lang="en-US" altLang="en-US" sz="2800">
                <a:solidFill>
                  <a:srgbClr val="00FF00"/>
                </a:solidFill>
              </a:rPr>
              <a:t>Address risks through demonstrable progress</a:t>
            </a:r>
          </a:p>
          <a:p>
            <a:pPr lvl="1"/>
            <a:r>
              <a:rPr lang="en-US" altLang="en-US">
                <a:solidFill>
                  <a:srgbClr val="FFFFFF"/>
                </a:solidFill>
              </a:rPr>
              <a:t>Progress measured in products, not documentation or engineering estimates</a:t>
            </a:r>
          </a:p>
        </p:txBody>
      </p:sp>
      <p:sp>
        <p:nvSpPr>
          <p:cNvPr id="48134" name="Date Placeholder 1">
            <a:extLst>
              <a:ext uri="{FF2B5EF4-FFF2-40B4-BE49-F238E27FC236}">
                <a16:creationId xmlns:a16="http://schemas.microsoft.com/office/drawing/2014/main" id="{F9E51028-1E8C-4363-B01B-8FA8124023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48135" name="Footer Placeholder 2">
            <a:extLst>
              <a:ext uri="{FF2B5EF4-FFF2-40B4-BE49-F238E27FC236}">
                <a16:creationId xmlns:a16="http://schemas.microsoft.com/office/drawing/2014/main" id="{58BDC7D7-052F-41C5-A9FD-E6EC00646D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48136" name="Slide Number Placeholder 3">
            <a:extLst>
              <a:ext uri="{FF2B5EF4-FFF2-40B4-BE49-F238E27FC236}">
                <a16:creationId xmlns:a16="http://schemas.microsoft.com/office/drawing/2014/main" id="{837EE634-495E-421E-80FB-6D6C9C637E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29D02BCA-E70E-405A-A3A0-F25E9E74E28A}" type="slidenum">
              <a:rPr lang="en-US" altLang="en-US" sz="1400" smtClean="0"/>
              <a:pPr>
                <a:spcBef>
                  <a:spcPct val="0"/>
                </a:spcBef>
                <a:buFontTx/>
                <a:buNone/>
              </a:pPr>
              <a:t>34</a:t>
            </a:fld>
            <a:endParaRPr lang="en-US" altLang="en-US" sz="14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9693-3C28-4F8B-BD8B-0F5FBF0A2D70}"/>
              </a:ext>
            </a:extLst>
          </p:cNvPr>
          <p:cNvSpPr>
            <a:spLocks noGrp="1"/>
          </p:cNvSpPr>
          <p:nvPr>
            <p:ph type="title"/>
          </p:nvPr>
        </p:nvSpPr>
        <p:spPr>
          <a:xfrm>
            <a:off x="1219200" y="381000"/>
            <a:ext cx="7162800" cy="1131888"/>
          </a:xfrm>
        </p:spPr>
        <p:txBody>
          <a:bodyPr>
            <a:normAutofit fontScale="90000"/>
          </a:bodyPr>
          <a:lstStyle/>
          <a:p>
            <a:pPr>
              <a:defRPr/>
            </a:pPr>
            <a:r>
              <a:rPr lang="en-IN" sz="4900" dirty="0"/>
              <a:t>Guidelines</a:t>
            </a:r>
            <a:r>
              <a:rPr lang="en-IN" dirty="0"/>
              <a:t> for Writing </a:t>
            </a:r>
            <a:br>
              <a:rPr lang="en-IN" dirty="0"/>
            </a:br>
            <a:r>
              <a:rPr lang="en-IN" dirty="0"/>
              <a:t>Project Description</a:t>
            </a:r>
          </a:p>
        </p:txBody>
      </p:sp>
      <p:sp>
        <p:nvSpPr>
          <p:cNvPr id="50179" name="Content Placeholder 2">
            <a:extLst>
              <a:ext uri="{FF2B5EF4-FFF2-40B4-BE49-F238E27FC236}">
                <a16:creationId xmlns:a16="http://schemas.microsoft.com/office/drawing/2014/main" id="{12AD3ED6-511B-483B-9268-2C4A163DF7B9}"/>
              </a:ext>
            </a:extLst>
          </p:cNvPr>
          <p:cNvSpPr>
            <a:spLocks noGrp="1" noChangeArrowheads="1"/>
          </p:cNvSpPr>
          <p:nvPr>
            <p:ph idx="4294967295"/>
          </p:nvPr>
        </p:nvSpPr>
        <p:spPr>
          <a:xfrm>
            <a:off x="152400" y="1668463"/>
            <a:ext cx="8891588" cy="4760912"/>
          </a:xfrm>
        </p:spPr>
        <p:txBody>
          <a:bodyPr/>
          <a:lstStyle/>
          <a:p>
            <a:pPr>
              <a:lnSpc>
                <a:spcPct val="150000"/>
              </a:lnSpc>
            </a:pPr>
            <a:r>
              <a:rPr lang="en-IN" altLang="en-US">
                <a:solidFill>
                  <a:srgbClr val="FFFF00"/>
                </a:solidFill>
              </a:rPr>
              <a:t>Domain vocabulary</a:t>
            </a:r>
          </a:p>
          <a:p>
            <a:pPr lvl="1">
              <a:lnSpc>
                <a:spcPct val="150000"/>
              </a:lnSpc>
              <a:buFontTx/>
              <a:buNone/>
            </a:pPr>
            <a:r>
              <a:rPr lang="en-IN" altLang="en-US" sz="2400"/>
              <a:t>- Define </a:t>
            </a:r>
            <a:r>
              <a:rPr lang="en-IN" altLang="en-US" sz="2400">
                <a:solidFill>
                  <a:srgbClr val="00FF00"/>
                </a:solidFill>
              </a:rPr>
              <a:t>main entities </a:t>
            </a:r>
            <a:r>
              <a:rPr lang="en-IN" altLang="en-US" sz="2400"/>
              <a:t>and </a:t>
            </a:r>
            <a:r>
              <a:rPr lang="en-IN" altLang="en-US" sz="2400">
                <a:solidFill>
                  <a:srgbClr val="00FF00"/>
                </a:solidFill>
              </a:rPr>
              <a:t>functionalities</a:t>
            </a:r>
            <a:r>
              <a:rPr lang="en-IN" altLang="en-US" sz="2400"/>
              <a:t>.</a:t>
            </a:r>
          </a:p>
          <a:p>
            <a:pPr lvl="1">
              <a:lnSpc>
                <a:spcPct val="150000"/>
              </a:lnSpc>
              <a:buFontTx/>
              <a:buChar char="-"/>
            </a:pPr>
            <a:r>
              <a:rPr lang="en-IN" altLang="en-US" sz="2400"/>
              <a:t>Example: </a:t>
            </a:r>
            <a:r>
              <a:rPr lang="en-IN" altLang="en-US" sz="2400">
                <a:solidFill>
                  <a:srgbClr val="FFFF00"/>
                </a:solidFill>
              </a:rPr>
              <a:t>University Course Registration</a:t>
            </a:r>
          </a:p>
          <a:p>
            <a:pPr lvl="2">
              <a:lnSpc>
                <a:spcPct val="150000"/>
              </a:lnSpc>
              <a:buFontTx/>
              <a:buChar char="-"/>
            </a:pPr>
            <a:r>
              <a:rPr lang="en-IN" altLang="en-US">
                <a:solidFill>
                  <a:srgbClr val="00FF00"/>
                </a:solidFill>
              </a:rPr>
              <a:t>Entities: </a:t>
            </a:r>
            <a:r>
              <a:rPr lang="en-IN" altLang="en-US">
                <a:solidFill>
                  <a:srgbClr val="FFFF00"/>
                </a:solidFill>
              </a:rPr>
              <a:t>course</a:t>
            </a:r>
            <a:r>
              <a:rPr lang="en-IN" altLang="en-US"/>
              <a:t>, </a:t>
            </a:r>
            <a:r>
              <a:rPr lang="en-IN" altLang="en-US">
                <a:solidFill>
                  <a:srgbClr val="FFFF00"/>
                </a:solidFill>
              </a:rPr>
              <a:t>student</a:t>
            </a:r>
            <a:r>
              <a:rPr lang="en-IN" altLang="en-US"/>
              <a:t>, </a:t>
            </a:r>
            <a:r>
              <a:rPr lang="en-IN" altLang="en-US">
                <a:solidFill>
                  <a:srgbClr val="FFFF00"/>
                </a:solidFill>
              </a:rPr>
              <a:t>faculty</a:t>
            </a:r>
            <a:r>
              <a:rPr lang="en-IN" altLang="en-US"/>
              <a:t>, etc.</a:t>
            </a:r>
          </a:p>
          <a:p>
            <a:pPr lvl="2">
              <a:lnSpc>
                <a:spcPct val="150000"/>
              </a:lnSpc>
              <a:buFontTx/>
              <a:buChar char="-"/>
            </a:pPr>
            <a:r>
              <a:rPr lang="en-IN" altLang="en-US">
                <a:solidFill>
                  <a:srgbClr val="00FF00"/>
                </a:solidFill>
              </a:rPr>
              <a:t>Functionalities</a:t>
            </a:r>
            <a:r>
              <a:rPr lang="en-IN" altLang="en-US"/>
              <a:t>: </a:t>
            </a:r>
            <a:r>
              <a:rPr lang="en-IN" altLang="en-US">
                <a:solidFill>
                  <a:srgbClr val="66CCFF"/>
                </a:solidFill>
              </a:rPr>
              <a:t>create a course, register for course, drop a course, generate class listing, </a:t>
            </a:r>
            <a:r>
              <a:rPr lang="en-IN" altLang="en-US"/>
              <a:t>…</a:t>
            </a:r>
          </a:p>
          <a:p>
            <a:pPr lvl="2">
              <a:lnSpc>
                <a:spcPct val="150000"/>
              </a:lnSpc>
              <a:buFontTx/>
              <a:buChar char="-"/>
            </a:pPr>
            <a:r>
              <a:rPr lang="en-IN" altLang="en-US">
                <a:solidFill>
                  <a:srgbClr val="00FF00"/>
                </a:solidFill>
              </a:rPr>
              <a:t>Actors</a:t>
            </a:r>
            <a:r>
              <a:rPr lang="en-IN" altLang="en-US"/>
              <a:t>: those who perform an operation, e.g. </a:t>
            </a:r>
            <a:r>
              <a:rPr lang="en-IN" altLang="en-US">
                <a:solidFill>
                  <a:srgbClr val="FFFF00"/>
                </a:solidFill>
              </a:rPr>
              <a:t>registrar</a:t>
            </a:r>
          </a:p>
        </p:txBody>
      </p:sp>
      <p:sp>
        <p:nvSpPr>
          <p:cNvPr id="50180" name="Date Placeholder 2">
            <a:extLst>
              <a:ext uri="{FF2B5EF4-FFF2-40B4-BE49-F238E27FC236}">
                <a16:creationId xmlns:a16="http://schemas.microsoft.com/office/drawing/2014/main" id="{00E9C4DF-F222-43F4-9306-99B7A7758CC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50181" name="Footer Placeholder 3">
            <a:extLst>
              <a:ext uri="{FF2B5EF4-FFF2-40B4-BE49-F238E27FC236}">
                <a16:creationId xmlns:a16="http://schemas.microsoft.com/office/drawing/2014/main" id="{76570D3C-39BA-4641-96AB-A9077BEC578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50182" name="Slide Number Placeholder 4">
            <a:extLst>
              <a:ext uri="{FF2B5EF4-FFF2-40B4-BE49-F238E27FC236}">
                <a16:creationId xmlns:a16="http://schemas.microsoft.com/office/drawing/2014/main" id="{519081AA-A78F-44A5-9955-F1020C2894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09A65719-08CD-4AC3-BDEE-D7BC488B213F}" type="slidenum">
              <a:rPr lang="en-US" altLang="en-US" sz="1400" smtClean="0"/>
              <a:pPr>
                <a:spcBef>
                  <a:spcPct val="0"/>
                </a:spcBef>
                <a:buFontTx/>
                <a:buNone/>
              </a:pPr>
              <a:t>35</a:t>
            </a:fld>
            <a:endParaRPr lang="en-US" altLang="en-US" sz="1400"/>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DC96-313F-4B23-B7F8-76E9C0B9205F}"/>
              </a:ext>
            </a:extLst>
          </p:cNvPr>
          <p:cNvSpPr>
            <a:spLocks noGrp="1"/>
          </p:cNvSpPr>
          <p:nvPr>
            <p:ph type="title"/>
          </p:nvPr>
        </p:nvSpPr>
        <p:spPr>
          <a:xfrm>
            <a:off x="0" y="533400"/>
            <a:ext cx="9144000" cy="1131888"/>
          </a:xfrm>
        </p:spPr>
        <p:txBody>
          <a:bodyPr>
            <a:normAutofit fontScale="90000"/>
          </a:bodyPr>
          <a:lstStyle/>
          <a:p>
            <a:pPr>
              <a:defRPr/>
            </a:pPr>
            <a:r>
              <a:rPr lang="en-IN" dirty="0"/>
              <a:t>Guidelines for Writing Project Description (Cont’d)</a:t>
            </a:r>
          </a:p>
        </p:txBody>
      </p:sp>
      <p:sp>
        <p:nvSpPr>
          <p:cNvPr id="3" name="Content Placeholder 2">
            <a:extLst>
              <a:ext uri="{FF2B5EF4-FFF2-40B4-BE49-F238E27FC236}">
                <a16:creationId xmlns:a16="http://schemas.microsoft.com/office/drawing/2014/main" id="{A04E5270-3077-41DE-83ED-2426C7FB1F42}"/>
              </a:ext>
            </a:extLst>
          </p:cNvPr>
          <p:cNvSpPr>
            <a:spLocks noGrp="1"/>
          </p:cNvSpPr>
          <p:nvPr>
            <p:ph idx="4294967295"/>
          </p:nvPr>
        </p:nvSpPr>
        <p:spPr>
          <a:xfrm>
            <a:off x="228600" y="2033588"/>
            <a:ext cx="8610600" cy="4595812"/>
          </a:xfrm>
        </p:spPr>
        <p:txBody>
          <a:bodyPr>
            <a:normAutofit fontScale="70000" lnSpcReduction="20000"/>
          </a:bodyPr>
          <a:lstStyle/>
          <a:p>
            <a:pPr>
              <a:lnSpc>
                <a:spcPct val="160000"/>
              </a:lnSpc>
              <a:defRPr/>
            </a:pPr>
            <a:r>
              <a:rPr lang="en-IN" sz="3800" dirty="0"/>
              <a:t>Need for</a:t>
            </a:r>
            <a:r>
              <a:rPr lang="en-IN" sz="3800" dirty="0">
                <a:solidFill>
                  <a:srgbClr val="00FF00"/>
                </a:solidFill>
              </a:rPr>
              <a:t> consistent and complete </a:t>
            </a:r>
            <a:r>
              <a:rPr lang="en-IN" sz="3800" dirty="0"/>
              <a:t>domain vocabulary</a:t>
            </a:r>
          </a:p>
          <a:p>
            <a:pPr lvl="1">
              <a:lnSpc>
                <a:spcPct val="160000"/>
              </a:lnSpc>
              <a:buFontTx/>
              <a:buNone/>
              <a:defRPr/>
            </a:pPr>
            <a:r>
              <a:rPr lang="en-IN" sz="3400" dirty="0"/>
              <a:t>-  Avoid imprecise, redundant, ambiguous terminology.</a:t>
            </a:r>
          </a:p>
          <a:p>
            <a:pPr>
              <a:lnSpc>
                <a:spcPct val="160000"/>
              </a:lnSpc>
              <a:defRPr/>
            </a:pPr>
            <a:r>
              <a:rPr lang="en-IN" sz="3400" dirty="0"/>
              <a:t>Can discuss </a:t>
            </a:r>
            <a:r>
              <a:rPr lang="en-IN" sz="3400" dirty="0">
                <a:solidFill>
                  <a:srgbClr val="00FF00"/>
                </a:solidFill>
              </a:rPr>
              <a:t>performance</a:t>
            </a:r>
            <a:r>
              <a:rPr lang="en-IN" sz="3400" dirty="0"/>
              <a:t>, </a:t>
            </a:r>
            <a:r>
              <a:rPr lang="en-IN" sz="3400" dirty="0">
                <a:solidFill>
                  <a:srgbClr val="00FF00"/>
                </a:solidFill>
              </a:rPr>
              <a:t>usability, </a:t>
            </a:r>
            <a:r>
              <a:rPr lang="en-IN" sz="3400" dirty="0"/>
              <a:t> and </a:t>
            </a:r>
            <a:r>
              <a:rPr lang="en-IN" sz="3400" dirty="0">
                <a:solidFill>
                  <a:srgbClr val="00FF00"/>
                </a:solidFill>
              </a:rPr>
              <a:t>reliability</a:t>
            </a:r>
            <a:r>
              <a:rPr lang="en-IN" sz="3400" dirty="0"/>
              <a:t> criteria:</a:t>
            </a:r>
          </a:p>
          <a:p>
            <a:pPr lvl="1">
              <a:lnSpc>
                <a:spcPct val="160000"/>
              </a:lnSpc>
              <a:defRPr/>
            </a:pPr>
            <a:r>
              <a:rPr lang="en-IN" sz="3400" dirty="0"/>
              <a:t>operating environment</a:t>
            </a:r>
          </a:p>
          <a:p>
            <a:pPr lvl="1">
              <a:lnSpc>
                <a:spcPct val="160000"/>
              </a:lnSpc>
              <a:defRPr/>
            </a:pPr>
            <a:r>
              <a:rPr lang="en-IN" sz="3400" dirty="0"/>
              <a:t>space/time requirements</a:t>
            </a:r>
          </a:p>
          <a:p>
            <a:pPr lvl="1">
              <a:lnSpc>
                <a:spcPct val="160000"/>
              </a:lnSpc>
              <a:defRPr/>
            </a:pPr>
            <a:r>
              <a:rPr lang="en-IN" sz="3400" dirty="0"/>
              <a:t>user-friendliness</a:t>
            </a:r>
          </a:p>
          <a:p>
            <a:pPr lvl="1">
              <a:lnSpc>
                <a:spcPct val="160000"/>
              </a:lnSpc>
              <a:defRPr/>
            </a:pPr>
            <a:r>
              <a:rPr lang="en-IN" sz="3400" dirty="0"/>
              <a:t>fault tolerance, robustness  </a:t>
            </a:r>
          </a:p>
          <a:p>
            <a:pPr lvl="1">
              <a:buFont typeface="Wingdings" panose="05000000000000000000" pitchFamily="2" charset="2"/>
              <a:buChar char="v"/>
              <a:defRPr/>
            </a:pPr>
            <a:endParaRPr lang="en-IN" sz="3400" dirty="0"/>
          </a:p>
          <a:p>
            <a:pPr marL="0" indent="0">
              <a:buFontTx/>
              <a:buNone/>
              <a:defRPr/>
            </a:pPr>
            <a:endParaRPr lang="en-IN" dirty="0"/>
          </a:p>
        </p:txBody>
      </p:sp>
      <p:sp>
        <p:nvSpPr>
          <p:cNvPr id="52228" name="Date Placeholder 3">
            <a:extLst>
              <a:ext uri="{FF2B5EF4-FFF2-40B4-BE49-F238E27FC236}">
                <a16:creationId xmlns:a16="http://schemas.microsoft.com/office/drawing/2014/main" id="{C15DA76C-F740-4BCA-8B56-19B5E164B0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52229" name="Footer Placeholder 4">
            <a:extLst>
              <a:ext uri="{FF2B5EF4-FFF2-40B4-BE49-F238E27FC236}">
                <a16:creationId xmlns:a16="http://schemas.microsoft.com/office/drawing/2014/main" id="{EA60AE4B-B4F3-4EFC-80D1-F88ED59D62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52230" name="Slide Number Placeholder 5">
            <a:extLst>
              <a:ext uri="{FF2B5EF4-FFF2-40B4-BE49-F238E27FC236}">
                <a16:creationId xmlns:a16="http://schemas.microsoft.com/office/drawing/2014/main" id="{5EB05F9D-119D-44A9-9D93-F541E88218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1DA3894B-E9B0-46BD-9ABF-F185CD5A28DE}" type="slidenum">
              <a:rPr lang="en-US" altLang="en-US" sz="1400" smtClean="0"/>
              <a:pPr>
                <a:spcBef>
                  <a:spcPct val="0"/>
                </a:spcBef>
                <a:buFontTx/>
                <a:buNone/>
              </a:pPr>
              <a:t>36</a:t>
            </a:fld>
            <a:endParaRPr lang="en-US" altLang="en-US" sz="1400"/>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7E57CDF0-EBC1-4C09-B1C1-D9442989235C}"/>
              </a:ext>
            </a:extLst>
          </p:cNvPr>
          <p:cNvSpPr>
            <a:spLocks noGrp="1" noChangeArrowheads="1"/>
          </p:cNvSpPr>
          <p:nvPr>
            <p:ph idx="4294967295"/>
          </p:nvPr>
        </p:nvSpPr>
        <p:spPr>
          <a:xfrm>
            <a:off x="457200" y="1981200"/>
            <a:ext cx="8194675" cy="2286000"/>
          </a:xfrm>
        </p:spPr>
        <p:txBody>
          <a:bodyPr/>
          <a:lstStyle/>
          <a:p>
            <a:pPr>
              <a:lnSpc>
                <a:spcPct val="160000"/>
              </a:lnSpc>
            </a:pPr>
            <a:r>
              <a:rPr lang="en-IN" altLang="en-US" sz="2400" dirty="0">
                <a:solidFill>
                  <a:srgbClr val="FF0000"/>
                </a:solidFill>
              </a:rPr>
              <a:t>Do NOT discuss implementation issues</a:t>
            </a:r>
            <a:r>
              <a:rPr lang="en-IN" altLang="en-US" sz="2400" dirty="0"/>
              <a:t>, e.g., data-structures, algorithms, design patterns, target implementation language (C++, Java, etc).</a:t>
            </a:r>
          </a:p>
          <a:p>
            <a:pPr lvl="1">
              <a:lnSpc>
                <a:spcPct val="160000"/>
              </a:lnSpc>
            </a:pPr>
            <a:r>
              <a:rPr lang="en-IN" altLang="en-US" sz="1600" dirty="0"/>
              <a:t>If you wish to </a:t>
            </a:r>
            <a:r>
              <a:rPr lang="en-IN" altLang="en-US" sz="1600" dirty="0">
                <a:solidFill>
                  <a:srgbClr val="00FF00"/>
                </a:solidFill>
              </a:rPr>
              <a:t>discuss implementation </a:t>
            </a:r>
            <a:r>
              <a:rPr lang="en-IN" altLang="en-US" sz="1600" dirty="0"/>
              <a:t>issues,  this should be </a:t>
            </a:r>
            <a:r>
              <a:rPr lang="en-IN" altLang="en-US" sz="1600" dirty="0">
                <a:solidFill>
                  <a:srgbClr val="00FF00"/>
                </a:solidFill>
              </a:rPr>
              <a:t>clearly separated </a:t>
            </a:r>
            <a:r>
              <a:rPr lang="en-IN" altLang="en-US" sz="1600" dirty="0"/>
              <a:t>from the main body of the project description and provided</a:t>
            </a:r>
            <a:r>
              <a:rPr lang="en-IN" altLang="en-US" sz="1600" dirty="0">
                <a:solidFill>
                  <a:srgbClr val="00FF00"/>
                </a:solidFill>
              </a:rPr>
              <a:t> as an appendix</a:t>
            </a:r>
            <a:r>
              <a:rPr lang="en-IN" altLang="en-US" sz="1600" dirty="0"/>
              <a:t>.</a:t>
            </a:r>
          </a:p>
          <a:p>
            <a:pPr lvl="1">
              <a:lnSpc>
                <a:spcPct val="160000"/>
              </a:lnSpc>
            </a:pPr>
            <a:endParaRPr lang="en-IN" altLang="en-US" sz="1600" dirty="0">
              <a:solidFill>
                <a:srgbClr val="66CCFF"/>
              </a:solidFill>
            </a:endParaRPr>
          </a:p>
        </p:txBody>
      </p:sp>
      <p:sp>
        <p:nvSpPr>
          <p:cNvPr id="4" name="Title 1">
            <a:extLst>
              <a:ext uri="{FF2B5EF4-FFF2-40B4-BE49-F238E27FC236}">
                <a16:creationId xmlns:a16="http://schemas.microsoft.com/office/drawing/2014/main" id="{9801544F-99D6-4F1F-A8E5-FB0F2F57E61E}"/>
              </a:ext>
            </a:extLst>
          </p:cNvPr>
          <p:cNvSpPr>
            <a:spLocks noGrp="1"/>
          </p:cNvSpPr>
          <p:nvPr>
            <p:ph type="title"/>
          </p:nvPr>
        </p:nvSpPr>
        <p:spPr>
          <a:xfrm>
            <a:off x="0" y="609600"/>
            <a:ext cx="9144000" cy="1131888"/>
          </a:xfrm>
        </p:spPr>
        <p:txBody>
          <a:bodyPr>
            <a:normAutofit fontScale="90000"/>
          </a:bodyPr>
          <a:lstStyle/>
          <a:p>
            <a:pPr>
              <a:defRPr/>
            </a:pPr>
            <a:r>
              <a:rPr lang="en-IN" dirty="0"/>
              <a:t>Guidelines for Writing Project Description (Cont’d)</a:t>
            </a:r>
          </a:p>
        </p:txBody>
      </p:sp>
      <p:sp>
        <p:nvSpPr>
          <p:cNvPr id="53252" name="Rectangle 4">
            <a:extLst>
              <a:ext uri="{FF2B5EF4-FFF2-40B4-BE49-F238E27FC236}">
                <a16:creationId xmlns:a16="http://schemas.microsoft.com/office/drawing/2014/main" id="{44200EDE-EE62-4B14-BE75-36A0B5FC746B}"/>
              </a:ext>
            </a:extLst>
          </p:cNvPr>
          <p:cNvSpPr>
            <a:spLocks noChangeArrowheads="1"/>
          </p:cNvSpPr>
          <p:nvPr/>
        </p:nvSpPr>
        <p:spPr bwMode="auto">
          <a:xfrm>
            <a:off x="533400" y="4678363"/>
            <a:ext cx="7696200" cy="1570037"/>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Tahoma" panose="020B0604030504040204" pitchFamily="34" charset="0"/>
              </a:defRPr>
            </a:lvl1pPr>
            <a:lvl2pPr>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lvl="1">
              <a:lnSpc>
                <a:spcPct val="160000"/>
              </a:lnSpc>
              <a:spcBef>
                <a:spcPct val="0"/>
              </a:spcBef>
              <a:buFontTx/>
              <a:buNone/>
            </a:pPr>
            <a:r>
              <a:rPr lang="en-IN" altLang="en-US" sz="2000">
                <a:solidFill>
                  <a:srgbClr val="FFFF00"/>
                </a:solidFill>
              </a:rPr>
              <a:t>Next we will see a few brief project descriptions, to provide some guidance.  A figure may be included if this will help to clarify the relationships between entities.</a:t>
            </a:r>
          </a:p>
        </p:txBody>
      </p:sp>
      <p:sp>
        <p:nvSpPr>
          <p:cNvPr id="53253" name="Date Placeholder 1">
            <a:extLst>
              <a:ext uri="{FF2B5EF4-FFF2-40B4-BE49-F238E27FC236}">
                <a16:creationId xmlns:a16="http://schemas.microsoft.com/office/drawing/2014/main" id="{3D02BF80-BE90-48AC-98A5-9C9FC9C3D611}"/>
              </a:ext>
            </a:extLst>
          </p:cNvPr>
          <p:cNvSpPr>
            <a:spLocks noGrp="1"/>
          </p:cNvSpPr>
          <p:nvPr>
            <p:ph type="dt" sz="quarter" idx="10"/>
          </p:nvPr>
        </p:nvSpPr>
        <p:spPr>
          <a:xfrm>
            <a:off x="5334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53254" name="Footer Placeholder 2">
            <a:extLst>
              <a:ext uri="{FF2B5EF4-FFF2-40B4-BE49-F238E27FC236}">
                <a16:creationId xmlns:a16="http://schemas.microsoft.com/office/drawing/2014/main" id="{8D697932-1BDD-4309-AE43-B9D8484F7E2A}"/>
              </a:ext>
            </a:extLst>
          </p:cNvPr>
          <p:cNvSpPr>
            <a:spLocks noGrp="1"/>
          </p:cNvSpPr>
          <p:nvPr>
            <p:ph type="ftr" sz="quarter" idx="11"/>
          </p:nvPr>
        </p:nvSpPr>
        <p:spPr>
          <a:xfrm>
            <a:off x="5786438" y="6430963"/>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53255" name="Slide Number Placeholder 4">
            <a:extLst>
              <a:ext uri="{FF2B5EF4-FFF2-40B4-BE49-F238E27FC236}">
                <a16:creationId xmlns:a16="http://schemas.microsoft.com/office/drawing/2014/main" id="{6F7E5AAB-BBCE-4FBC-A324-2060E654392C}"/>
              </a:ext>
            </a:extLst>
          </p:cNvPr>
          <p:cNvSpPr>
            <a:spLocks noGrp="1"/>
          </p:cNvSpPr>
          <p:nvPr>
            <p:ph type="sldNum" sz="quarter" idx="12"/>
          </p:nvPr>
        </p:nvSpPr>
        <p:spPr>
          <a:xfrm>
            <a:off x="3260725" y="643096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7C4CEF7E-7880-487F-8BC7-82FC8CE7EAE4}" type="slidenum">
              <a:rPr lang="en-US" altLang="en-US" sz="1400" smtClean="0"/>
              <a:pPr>
                <a:spcBef>
                  <a:spcPct val="0"/>
                </a:spcBef>
                <a:buFontTx/>
                <a:buNone/>
              </a:pPr>
              <a:t>37</a:t>
            </a:fld>
            <a:endParaRPr lang="en-US" altLang="en-US" sz="1400"/>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6432DF1B-BAD0-4DC9-8D9F-58B9F1C2E2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18435" name="Footer Placeholder 4">
            <a:extLst>
              <a:ext uri="{FF2B5EF4-FFF2-40B4-BE49-F238E27FC236}">
                <a16:creationId xmlns:a16="http://schemas.microsoft.com/office/drawing/2014/main" id="{050F121B-CBD3-4C19-B9EB-3DC44CAA99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18436" name="Slide Number Placeholder 5">
            <a:extLst>
              <a:ext uri="{FF2B5EF4-FFF2-40B4-BE49-F238E27FC236}">
                <a16:creationId xmlns:a16="http://schemas.microsoft.com/office/drawing/2014/main" id="{9959C5F1-3FAB-4187-B2AB-FC550FEF5B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3B367BD9-DDF9-47DD-AD43-96E36C7DE03D}" type="slidenum">
              <a:rPr lang="en-US" altLang="en-US" sz="1400" smtClean="0"/>
              <a:pPr>
                <a:spcBef>
                  <a:spcPct val="0"/>
                </a:spcBef>
                <a:buFontTx/>
                <a:buNone/>
              </a:pPr>
              <a:t>38</a:t>
            </a:fld>
            <a:endParaRPr lang="en-US" altLang="en-US" sz="1400"/>
          </a:p>
        </p:txBody>
      </p:sp>
      <p:pic>
        <p:nvPicPr>
          <p:cNvPr id="18437" name="Picture 6">
            <a:extLst>
              <a:ext uri="{FF2B5EF4-FFF2-40B4-BE49-F238E27FC236}">
                <a16:creationId xmlns:a16="http://schemas.microsoft.com/office/drawing/2014/main" id="{44A6D47C-0929-4D1D-BC0F-7E9F98E313DB}"/>
              </a:ext>
            </a:extLst>
          </p:cNvPr>
          <p:cNvPicPr>
            <a:picLocks noChangeAspect="1"/>
          </p:cNvPicPr>
          <p:nvPr/>
        </p:nvPicPr>
        <p:blipFill>
          <a:blip r:embed="rId2">
            <a:extLst>
              <a:ext uri="{28A0092B-C50C-407E-A947-70E740481C1C}">
                <a14:useLocalDpi xmlns:a14="http://schemas.microsoft.com/office/drawing/2010/main" val="0"/>
              </a:ext>
            </a:extLst>
          </a:blip>
          <a:srcRect l="140" t="2632" r="-140" b="13158"/>
          <a:stretch>
            <a:fillRect/>
          </a:stretch>
        </p:blipFill>
        <p:spPr bwMode="auto">
          <a:xfrm>
            <a:off x="1077913" y="2133600"/>
            <a:ext cx="67595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7">
            <a:extLst>
              <a:ext uri="{FF2B5EF4-FFF2-40B4-BE49-F238E27FC236}">
                <a16:creationId xmlns:a16="http://schemas.microsoft.com/office/drawing/2014/main" id="{0EE0938F-941C-4A62-9096-316473C86FE6}"/>
              </a:ext>
            </a:extLst>
          </p:cNvPr>
          <p:cNvSpPr>
            <a:spLocks noChangeArrowheads="1"/>
          </p:cNvSpPr>
          <p:nvPr/>
        </p:nvSpPr>
        <p:spPr bwMode="auto">
          <a:xfrm>
            <a:off x="571500" y="533400"/>
            <a:ext cx="7772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lgn="ctr">
              <a:spcBef>
                <a:spcPct val="0"/>
              </a:spcBef>
              <a:buFontTx/>
              <a:buNone/>
            </a:pPr>
            <a:r>
              <a:rPr lang="en-US" altLang="en-US" sz="4400" dirty="0">
                <a:solidFill>
                  <a:srgbClr val="FFFF00"/>
                </a:solidFill>
              </a:rPr>
              <a:t>Project Description for </a:t>
            </a:r>
          </a:p>
          <a:p>
            <a:pPr algn="ctr">
              <a:spcBef>
                <a:spcPct val="0"/>
              </a:spcBef>
              <a:buFontTx/>
              <a:buNone/>
            </a:pPr>
            <a:r>
              <a:rPr lang="en-US" altLang="en-US" sz="4400" dirty="0">
                <a:solidFill>
                  <a:srgbClr val="FFFF00"/>
                </a:solidFill>
              </a:rPr>
              <a:t>ATM Transactions</a:t>
            </a:r>
            <a:br>
              <a:rPr lang="en-US" altLang="en-US" sz="4400" dirty="0">
                <a:solidFill>
                  <a:srgbClr val="FFFF00"/>
                </a:solidFill>
              </a:rPr>
            </a:br>
            <a:endParaRPr lang="en-US" altLang="en-US" sz="4400" dirty="0">
              <a:solidFill>
                <a:srgbClr val="FFFF00"/>
              </a:solidFill>
            </a:endParaRPr>
          </a:p>
        </p:txBody>
      </p:sp>
      <p:sp>
        <p:nvSpPr>
          <p:cNvPr id="18439" name="TextBox 8">
            <a:extLst>
              <a:ext uri="{FF2B5EF4-FFF2-40B4-BE49-F238E27FC236}">
                <a16:creationId xmlns:a16="http://schemas.microsoft.com/office/drawing/2014/main" id="{E6E1B018-2B1C-4ECB-B5F3-CF00DBAA12D4}"/>
              </a:ext>
            </a:extLst>
          </p:cNvPr>
          <p:cNvSpPr txBox="1">
            <a:spLocks noChangeArrowheads="1"/>
          </p:cNvSpPr>
          <p:nvPr/>
        </p:nvSpPr>
        <p:spPr bwMode="auto">
          <a:xfrm>
            <a:off x="685800" y="5253038"/>
            <a:ext cx="7543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lgn="ctr">
              <a:spcBef>
                <a:spcPct val="0"/>
              </a:spcBef>
              <a:buFontTx/>
              <a:buNone/>
            </a:pPr>
            <a:r>
              <a:rPr lang="en-US" altLang="en-US" sz="2800" dirty="0"/>
              <a:t>From the book, “</a:t>
            </a:r>
            <a:r>
              <a:rPr lang="en-US" altLang="en-US" sz="2800" dirty="0">
                <a:solidFill>
                  <a:srgbClr val="FFFF00"/>
                </a:solidFill>
              </a:rPr>
              <a:t>Object-Oriented Modeling and Design</a:t>
            </a:r>
            <a:r>
              <a:rPr lang="en-US" altLang="en-US" sz="2800" dirty="0"/>
              <a:t>, by </a:t>
            </a:r>
            <a:r>
              <a:rPr lang="en-US" altLang="en-US" sz="2800" dirty="0">
                <a:solidFill>
                  <a:srgbClr val="00FF00"/>
                </a:solidFill>
              </a:rPr>
              <a:t>James Rumbaugh </a:t>
            </a:r>
            <a:r>
              <a:rPr lang="en-US" altLang="en-US" sz="2800" dirty="0"/>
              <a:t>et al</a:t>
            </a:r>
          </a:p>
        </p:txBody>
      </p:sp>
    </p:spTree>
    <p:extLst>
      <p:ext uri="{BB962C8B-B14F-4D97-AF65-F5344CB8AC3E}">
        <p14:creationId xmlns:p14="http://schemas.microsoft.com/office/powerpoint/2010/main" val="950451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8D41982-7397-40D5-9EDF-93CE1E175302}"/>
              </a:ext>
            </a:extLst>
          </p:cNvPr>
          <p:cNvSpPr>
            <a:spLocks noGrp="1" noChangeArrowheads="1"/>
          </p:cNvSpPr>
          <p:nvPr>
            <p:ph type="title"/>
          </p:nvPr>
        </p:nvSpPr>
        <p:spPr>
          <a:xfrm>
            <a:off x="800100" y="457200"/>
            <a:ext cx="7772400" cy="1143000"/>
          </a:xfrm>
        </p:spPr>
        <p:txBody>
          <a:bodyPr/>
          <a:lstStyle/>
          <a:p>
            <a:r>
              <a:rPr lang="en-US" altLang="en-US"/>
              <a:t>Project Description</a:t>
            </a:r>
          </a:p>
        </p:txBody>
      </p:sp>
      <p:sp>
        <p:nvSpPr>
          <p:cNvPr id="19459" name="Date Placeholder 3">
            <a:extLst>
              <a:ext uri="{FF2B5EF4-FFF2-40B4-BE49-F238E27FC236}">
                <a16:creationId xmlns:a16="http://schemas.microsoft.com/office/drawing/2014/main" id="{447E8B1A-5652-418E-A3CF-DF8E631ECB9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19460" name="Footer Placeholder 4">
            <a:extLst>
              <a:ext uri="{FF2B5EF4-FFF2-40B4-BE49-F238E27FC236}">
                <a16:creationId xmlns:a16="http://schemas.microsoft.com/office/drawing/2014/main" id="{B0B4913B-D9C3-4A66-BC4F-7655562EE0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19461" name="Slide Number Placeholder 5">
            <a:extLst>
              <a:ext uri="{FF2B5EF4-FFF2-40B4-BE49-F238E27FC236}">
                <a16:creationId xmlns:a16="http://schemas.microsoft.com/office/drawing/2014/main" id="{992534E7-F8D6-48B3-81AC-FB605EC8CB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96D6460F-B6CE-4E65-8452-BB7F38F68DDA}" type="slidenum">
              <a:rPr lang="en-US" altLang="en-US" sz="1400" smtClean="0"/>
              <a:pPr>
                <a:spcBef>
                  <a:spcPct val="0"/>
                </a:spcBef>
                <a:buFontTx/>
                <a:buNone/>
              </a:pPr>
              <a:t>39</a:t>
            </a:fld>
            <a:endParaRPr lang="en-US" altLang="en-US" sz="1400"/>
          </a:p>
        </p:txBody>
      </p:sp>
      <p:pic>
        <p:nvPicPr>
          <p:cNvPr id="19462" name="Picture 6">
            <a:extLst>
              <a:ext uri="{FF2B5EF4-FFF2-40B4-BE49-F238E27FC236}">
                <a16:creationId xmlns:a16="http://schemas.microsoft.com/office/drawing/2014/main" id="{627AF244-FDC6-456B-A70E-344D641E84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153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63" name="Straight Connector 2">
            <a:extLst>
              <a:ext uri="{FF2B5EF4-FFF2-40B4-BE49-F238E27FC236}">
                <a16:creationId xmlns:a16="http://schemas.microsoft.com/office/drawing/2014/main" id="{94BC469E-81A6-460D-9969-0679B0F6BF3A}"/>
              </a:ext>
            </a:extLst>
          </p:cNvPr>
          <p:cNvCxnSpPr>
            <a:cxnSpLocks/>
          </p:cNvCxnSpPr>
          <p:nvPr/>
        </p:nvCxnSpPr>
        <p:spPr bwMode="auto">
          <a:xfrm>
            <a:off x="7467600" y="1905000"/>
            <a:ext cx="110490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64" name="Straight Connector 9">
            <a:extLst>
              <a:ext uri="{FF2B5EF4-FFF2-40B4-BE49-F238E27FC236}">
                <a16:creationId xmlns:a16="http://schemas.microsoft.com/office/drawing/2014/main" id="{CCC515B6-0833-4BE5-8FC5-ADF69054D919}"/>
              </a:ext>
            </a:extLst>
          </p:cNvPr>
          <p:cNvCxnSpPr>
            <a:cxnSpLocks/>
          </p:cNvCxnSpPr>
          <p:nvPr/>
        </p:nvCxnSpPr>
        <p:spPr bwMode="auto">
          <a:xfrm>
            <a:off x="1371600" y="2312988"/>
            <a:ext cx="289560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65" name="Straight Connector 11">
            <a:extLst>
              <a:ext uri="{FF2B5EF4-FFF2-40B4-BE49-F238E27FC236}">
                <a16:creationId xmlns:a16="http://schemas.microsoft.com/office/drawing/2014/main" id="{17BA9BB1-1C40-4005-A5EF-AB5DAF0790F7}"/>
              </a:ext>
            </a:extLst>
          </p:cNvPr>
          <p:cNvCxnSpPr>
            <a:cxnSpLocks/>
          </p:cNvCxnSpPr>
          <p:nvPr/>
        </p:nvCxnSpPr>
        <p:spPr bwMode="auto">
          <a:xfrm>
            <a:off x="5715000" y="2273300"/>
            <a:ext cx="110490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66" name="Straight Connector 12">
            <a:extLst>
              <a:ext uri="{FF2B5EF4-FFF2-40B4-BE49-F238E27FC236}">
                <a16:creationId xmlns:a16="http://schemas.microsoft.com/office/drawing/2014/main" id="{8CCCAD90-30EF-4EAE-BF32-403BDFCB1470}"/>
              </a:ext>
            </a:extLst>
          </p:cNvPr>
          <p:cNvCxnSpPr>
            <a:cxnSpLocks/>
          </p:cNvCxnSpPr>
          <p:nvPr/>
        </p:nvCxnSpPr>
        <p:spPr bwMode="auto">
          <a:xfrm>
            <a:off x="8020050" y="2286000"/>
            <a:ext cx="66675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67" name="Straight Connector 14">
            <a:extLst>
              <a:ext uri="{FF2B5EF4-FFF2-40B4-BE49-F238E27FC236}">
                <a16:creationId xmlns:a16="http://schemas.microsoft.com/office/drawing/2014/main" id="{2AB7A933-1182-45A2-8BFD-39D1C6A9EA6D}"/>
              </a:ext>
            </a:extLst>
          </p:cNvPr>
          <p:cNvCxnSpPr>
            <a:cxnSpLocks/>
          </p:cNvCxnSpPr>
          <p:nvPr/>
        </p:nvCxnSpPr>
        <p:spPr bwMode="auto">
          <a:xfrm>
            <a:off x="4724400" y="2640013"/>
            <a:ext cx="110490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68" name="Straight Connector 15">
            <a:extLst>
              <a:ext uri="{FF2B5EF4-FFF2-40B4-BE49-F238E27FC236}">
                <a16:creationId xmlns:a16="http://schemas.microsoft.com/office/drawing/2014/main" id="{4CBC9CA3-90C3-421B-A7E5-3489304EB7C3}"/>
              </a:ext>
            </a:extLst>
          </p:cNvPr>
          <p:cNvCxnSpPr>
            <a:cxnSpLocks/>
          </p:cNvCxnSpPr>
          <p:nvPr/>
        </p:nvCxnSpPr>
        <p:spPr bwMode="auto">
          <a:xfrm>
            <a:off x="1062038" y="3363913"/>
            <a:ext cx="1528762"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69" name="Straight Connector 16">
            <a:extLst>
              <a:ext uri="{FF2B5EF4-FFF2-40B4-BE49-F238E27FC236}">
                <a16:creationId xmlns:a16="http://schemas.microsoft.com/office/drawing/2014/main" id="{3D6AE83A-94B7-45F1-83BD-7A8029435049}"/>
              </a:ext>
            </a:extLst>
          </p:cNvPr>
          <p:cNvCxnSpPr>
            <a:cxnSpLocks/>
          </p:cNvCxnSpPr>
          <p:nvPr/>
        </p:nvCxnSpPr>
        <p:spPr bwMode="auto">
          <a:xfrm>
            <a:off x="6819900" y="2619375"/>
            <a:ext cx="110490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70" name="Straight Connector 18">
            <a:extLst>
              <a:ext uri="{FF2B5EF4-FFF2-40B4-BE49-F238E27FC236}">
                <a16:creationId xmlns:a16="http://schemas.microsoft.com/office/drawing/2014/main" id="{980DBC7F-F15F-48FC-937D-0634DC4DC85C}"/>
              </a:ext>
            </a:extLst>
          </p:cNvPr>
          <p:cNvCxnSpPr>
            <a:cxnSpLocks/>
          </p:cNvCxnSpPr>
          <p:nvPr/>
        </p:nvCxnSpPr>
        <p:spPr bwMode="auto">
          <a:xfrm>
            <a:off x="3195638" y="3694113"/>
            <a:ext cx="1528762"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71" name="Straight Connector 19">
            <a:extLst>
              <a:ext uri="{FF2B5EF4-FFF2-40B4-BE49-F238E27FC236}">
                <a16:creationId xmlns:a16="http://schemas.microsoft.com/office/drawing/2014/main" id="{E71A6779-90EA-4A47-B7DE-6A24CA3246D5}"/>
              </a:ext>
            </a:extLst>
          </p:cNvPr>
          <p:cNvCxnSpPr>
            <a:cxnSpLocks/>
          </p:cNvCxnSpPr>
          <p:nvPr/>
        </p:nvCxnSpPr>
        <p:spPr bwMode="auto">
          <a:xfrm>
            <a:off x="4873625" y="4038600"/>
            <a:ext cx="917575"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3B431F77-D01D-432A-8EED-A954B8433101}"/>
              </a:ext>
            </a:extLst>
          </p:cNvPr>
          <p:cNvCxnSpPr>
            <a:cxnSpLocks/>
          </p:cNvCxnSpPr>
          <p:nvPr/>
        </p:nvCxnSpPr>
        <p:spPr bwMode="auto">
          <a:xfrm>
            <a:off x="5829300" y="4724400"/>
            <a:ext cx="723900" cy="0"/>
          </a:xfrm>
          <a:prstGeom prst="line">
            <a:avLst/>
          </a:prstGeom>
          <a:solidFill>
            <a:schemeClr val="accent1"/>
          </a:solidFill>
          <a:ln w="28575" cap="flat" cmpd="sng" algn="ctr">
            <a:solidFill>
              <a:schemeClr val="accent6">
                <a:lumMod val="50000"/>
                <a:lumOff val="50000"/>
              </a:schemeClr>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64DF3B59-7D35-4530-B053-82D6EB66ED57}"/>
              </a:ext>
            </a:extLst>
          </p:cNvPr>
          <p:cNvCxnSpPr>
            <a:cxnSpLocks/>
          </p:cNvCxnSpPr>
          <p:nvPr/>
        </p:nvCxnSpPr>
        <p:spPr bwMode="auto">
          <a:xfrm>
            <a:off x="4114800" y="4735513"/>
            <a:ext cx="1219200" cy="0"/>
          </a:xfrm>
          <a:prstGeom prst="line">
            <a:avLst/>
          </a:prstGeom>
          <a:solidFill>
            <a:schemeClr val="accent1"/>
          </a:solidFill>
          <a:ln w="28575" cap="flat" cmpd="sng" algn="ctr">
            <a:solidFill>
              <a:schemeClr val="accent6">
                <a:lumMod val="50000"/>
                <a:lumOff val="50000"/>
              </a:schemeClr>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9B36B4B2-E5A7-4FF1-957B-9D85AC8FCBEF}"/>
              </a:ext>
            </a:extLst>
          </p:cNvPr>
          <p:cNvCxnSpPr>
            <a:cxnSpLocks/>
          </p:cNvCxnSpPr>
          <p:nvPr/>
        </p:nvCxnSpPr>
        <p:spPr bwMode="auto">
          <a:xfrm flipV="1">
            <a:off x="1143000" y="5113338"/>
            <a:ext cx="2286000" cy="3175"/>
          </a:xfrm>
          <a:prstGeom prst="line">
            <a:avLst/>
          </a:prstGeom>
          <a:solidFill>
            <a:schemeClr val="accent1"/>
          </a:solidFill>
          <a:ln w="28575" cap="flat" cmpd="sng" algn="ctr">
            <a:solidFill>
              <a:schemeClr val="accent6">
                <a:lumMod val="50000"/>
                <a:lumOff val="50000"/>
              </a:schemeClr>
            </a:solidFill>
            <a:prstDash val="solid"/>
            <a:miter lim="800000"/>
            <a:headEnd type="none" w="med" len="med"/>
            <a:tailEnd type="none" w="med" len="med"/>
          </a:ln>
          <a:effectLst/>
        </p:spPr>
      </p:cxnSp>
      <p:cxnSp>
        <p:nvCxnSpPr>
          <p:cNvPr id="19475" name="Straight Connector 32">
            <a:extLst>
              <a:ext uri="{FF2B5EF4-FFF2-40B4-BE49-F238E27FC236}">
                <a16:creationId xmlns:a16="http://schemas.microsoft.com/office/drawing/2014/main" id="{BAE95F00-41F8-484D-8E13-F83B207C49BF}"/>
              </a:ext>
            </a:extLst>
          </p:cNvPr>
          <p:cNvCxnSpPr>
            <a:cxnSpLocks/>
          </p:cNvCxnSpPr>
          <p:nvPr/>
        </p:nvCxnSpPr>
        <p:spPr bwMode="auto">
          <a:xfrm>
            <a:off x="1219200" y="3011488"/>
            <a:ext cx="1371600" cy="0"/>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476" name="Straight Connector 35">
            <a:extLst>
              <a:ext uri="{FF2B5EF4-FFF2-40B4-BE49-F238E27FC236}">
                <a16:creationId xmlns:a16="http://schemas.microsoft.com/office/drawing/2014/main" id="{F47B8A9E-CBE8-4F44-A8A7-6B845E248A13}"/>
              </a:ext>
            </a:extLst>
          </p:cNvPr>
          <p:cNvCxnSpPr>
            <a:cxnSpLocks/>
          </p:cNvCxnSpPr>
          <p:nvPr/>
        </p:nvCxnSpPr>
        <p:spPr bwMode="auto">
          <a:xfrm>
            <a:off x="1752600" y="2662238"/>
            <a:ext cx="1295400" cy="4762"/>
          </a:xfrm>
          <a:prstGeom prst="line">
            <a:avLst/>
          </a:prstGeom>
          <a:noFill/>
          <a:ln w="28575" algn="ctr">
            <a:solidFill>
              <a:srgbClr val="FF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2835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7B1C-6831-4E97-B344-89D5945E0FDB}"/>
              </a:ext>
            </a:extLst>
          </p:cNvPr>
          <p:cNvSpPr>
            <a:spLocks noGrp="1"/>
          </p:cNvSpPr>
          <p:nvPr>
            <p:ph type="title"/>
          </p:nvPr>
        </p:nvSpPr>
        <p:spPr>
          <a:xfrm>
            <a:off x="633573" y="151544"/>
            <a:ext cx="7772400" cy="1143000"/>
          </a:xfrm>
        </p:spPr>
        <p:txBody>
          <a:bodyPr/>
          <a:lstStyle/>
          <a:p>
            <a:r>
              <a:rPr lang="en-US" dirty="0"/>
              <a:t>Outline of an Aspect</a:t>
            </a:r>
          </a:p>
        </p:txBody>
      </p:sp>
      <p:sp>
        <p:nvSpPr>
          <p:cNvPr id="4" name="Date Placeholder 3">
            <a:extLst>
              <a:ext uri="{FF2B5EF4-FFF2-40B4-BE49-F238E27FC236}">
                <a16:creationId xmlns:a16="http://schemas.microsoft.com/office/drawing/2014/main" id="{914802E1-9CCC-4A75-BD1E-20A74783F8CF}"/>
              </a:ext>
            </a:extLst>
          </p:cNvPr>
          <p:cNvSpPr>
            <a:spLocks noGrp="1"/>
          </p:cNvSpPr>
          <p:nvPr>
            <p:ph type="dt" sz="half" idx="10"/>
          </p:nvPr>
        </p:nvSpPr>
        <p:spPr/>
        <p:txBody>
          <a:bodyPr/>
          <a:lstStyle/>
          <a:p>
            <a:pPr>
              <a:defRPr/>
            </a:pPr>
            <a:r>
              <a:rPr lang="en-US" dirty="0"/>
              <a:t>11/12/2020</a:t>
            </a:r>
          </a:p>
        </p:txBody>
      </p:sp>
      <p:sp>
        <p:nvSpPr>
          <p:cNvPr id="5" name="Footer Placeholder 4">
            <a:extLst>
              <a:ext uri="{FF2B5EF4-FFF2-40B4-BE49-F238E27FC236}">
                <a16:creationId xmlns:a16="http://schemas.microsoft.com/office/drawing/2014/main" id="{08862E7A-61C7-4C08-BEEA-5972B01BA202}"/>
              </a:ext>
            </a:extLst>
          </p:cNvPr>
          <p:cNvSpPr>
            <a:spLocks noGrp="1"/>
          </p:cNvSpPr>
          <p:nvPr>
            <p:ph type="ftr" sz="quarter" idx="11"/>
          </p:nvPr>
        </p:nvSpPr>
        <p:spPr/>
        <p:txBody>
          <a:bodyPr/>
          <a:lstStyle/>
          <a:p>
            <a:pPr>
              <a:defRPr/>
            </a:pPr>
            <a:r>
              <a:rPr lang="en-US"/>
              <a:t>CSE 410J and CSE 522</a:t>
            </a:r>
          </a:p>
        </p:txBody>
      </p:sp>
      <p:sp>
        <p:nvSpPr>
          <p:cNvPr id="6" name="Slide Number Placeholder 5">
            <a:extLst>
              <a:ext uri="{FF2B5EF4-FFF2-40B4-BE49-F238E27FC236}">
                <a16:creationId xmlns:a16="http://schemas.microsoft.com/office/drawing/2014/main" id="{9440214D-1EE0-4C45-9EDF-0DF3A0F941CE}"/>
              </a:ext>
            </a:extLst>
          </p:cNvPr>
          <p:cNvSpPr>
            <a:spLocks noGrp="1"/>
          </p:cNvSpPr>
          <p:nvPr>
            <p:ph type="sldNum" sz="quarter" idx="12"/>
          </p:nvPr>
        </p:nvSpPr>
        <p:spPr/>
        <p:txBody>
          <a:bodyPr/>
          <a:lstStyle/>
          <a:p>
            <a:pPr>
              <a:defRPr/>
            </a:pPr>
            <a:fld id="{2199F156-9612-43DC-A8C2-B2D91928E278}" type="slidenum">
              <a:rPr lang="en-US" altLang="en-US" smtClean="0"/>
              <a:pPr>
                <a:defRPr/>
              </a:pPr>
              <a:t>4</a:t>
            </a:fld>
            <a:endParaRPr lang="en-US" altLang="en-US" dirty="0"/>
          </a:p>
        </p:txBody>
      </p:sp>
      <p:sp>
        <p:nvSpPr>
          <p:cNvPr id="7" name="TextBox 6">
            <a:extLst>
              <a:ext uri="{FF2B5EF4-FFF2-40B4-BE49-F238E27FC236}">
                <a16:creationId xmlns:a16="http://schemas.microsoft.com/office/drawing/2014/main" id="{F6A63989-D6FD-46B3-89B0-EEA72DB91C56}"/>
              </a:ext>
            </a:extLst>
          </p:cNvPr>
          <p:cNvSpPr txBox="1"/>
          <p:nvPr/>
        </p:nvSpPr>
        <p:spPr>
          <a:xfrm>
            <a:off x="227101" y="1219200"/>
            <a:ext cx="8689797" cy="2308324"/>
          </a:xfrm>
          <a:prstGeom prst="rect">
            <a:avLst/>
          </a:prstGeom>
          <a:noFill/>
        </p:spPr>
        <p:txBody>
          <a:bodyPr wrap="square" rtlCol="0">
            <a:spAutoFit/>
          </a:bodyPr>
          <a:lstStyle/>
          <a:p>
            <a:r>
              <a:rPr lang="en-US" sz="2400" dirty="0">
                <a:solidFill>
                  <a:srgbClr val="FFFF00"/>
                </a:solidFill>
              </a:rPr>
              <a:t>public aspect </a:t>
            </a:r>
            <a:r>
              <a:rPr lang="en-US" sz="2400" i="1" dirty="0" err="1">
                <a:solidFill>
                  <a:srgbClr val="00FFFF"/>
                </a:solidFill>
                <a:latin typeface="Times New Roman" panose="02020603050405020304" pitchFamily="18" charset="0"/>
                <a:cs typeface="Times New Roman" panose="02020603050405020304" pitchFamily="18" charset="0"/>
              </a:rPr>
              <a:t>AspectName</a:t>
            </a:r>
            <a:r>
              <a:rPr lang="en-US" sz="2400" dirty="0"/>
              <a:t>   </a:t>
            </a:r>
            <a:r>
              <a:rPr lang="en-US" sz="2400" dirty="0">
                <a:solidFill>
                  <a:srgbClr val="FFFF00"/>
                </a:solidFill>
              </a:rPr>
              <a:t>{</a:t>
            </a:r>
            <a:endParaRPr lang="en-US" sz="2400" dirty="0"/>
          </a:p>
          <a:p>
            <a:r>
              <a:rPr lang="en-US" sz="2400" i="1" dirty="0">
                <a:solidFill>
                  <a:srgbClr val="FFC000"/>
                </a:solidFill>
                <a:latin typeface="Times New Roman" panose="02020603050405020304" pitchFamily="18" charset="0"/>
                <a:cs typeface="Times New Roman" panose="02020603050405020304" pitchFamily="18" charset="0"/>
              </a:rPr>
              <a:t>     </a:t>
            </a:r>
            <a:r>
              <a:rPr lang="en-US" sz="2400" i="1" dirty="0">
                <a:solidFill>
                  <a:schemeClr val="tx2">
                    <a:lumMod val="40000"/>
                    <a:lumOff val="60000"/>
                  </a:schemeClr>
                </a:solidFill>
                <a:latin typeface="Times New Roman" panose="02020603050405020304" pitchFamily="18" charset="0"/>
                <a:cs typeface="Times New Roman" panose="02020603050405020304" pitchFamily="18" charset="0"/>
              </a:rPr>
              <a:t>…declare fields …</a:t>
            </a:r>
          </a:p>
          <a:p>
            <a:endParaRPr lang="en-US" sz="2400" i="1" dirty="0">
              <a:solidFill>
                <a:srgbClr val="FFC000"/>
              </a:solidFill>
              <a:latin typeface="Times New Roman" panose="02020603050405020304" pitchFamily="18" charset="0"/>
              <a:cs typeface="Times New Roman" panose="02020603050405020304" pitchFamily="18" charset="0"/>
            </a:endParaRPr>
          </a:p>
          <a:p>
            <a:r>
              <a:rPr lang="en-US" sz="2400" i="1" dirty="0">
                <a:solidFill>
                  <a:srgbClr val="FFC000"/>
                </a:solidFill>
                <a:latin typeface="Times New Roman" panose="02020603050405020304" pitchFamily="18" charset="0"/>
                <a:cs typeface="Times New Roman" panose="02020603050405020304" pitchFamily="18" charset="0"/>
              </a:rPr>
              <a:t>    </a:t>
            </a:r>
            <a:r>
              <a:rPr lang="en-US" sz="2400" dirty="0">
                <a:solidFill>
                  <a:srgbClr val="FFFF00"/>
                </a:solidFill>
              </a:rPr>
              <a:t>pointcut </a:t>
            </a:r>
            <a:r>
              <a:rPr lang="en-US" sz="2400" i="1" dirty="0">
                <a:solidFill>
                  <a:srgbClr val="00FFFF"/>
                </a:solidFill>
                <a:latin typeface="Times New Roman" panose="02020603050405020304" pitchFamily="18" charset="0"/>
                <a:cs typeface="Times New Roman" panose="02020603050405020304" pitchFamily="18" charset="0"/>
              </a:rPr>
              <a:t>pc_1</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 : </a:t>
            </a:r>
            <a:r>
              <a:rPr lang="en-US" sz="2400" i="1" dirty="0" err="1">
                <a:solidFill>
                  <a:srgbClr val="00FF00"/>
                </a:solidFill>
                <a:latin typeface="Times New Roman" panose="02020603050405020304" pitchFamily="18" charset="0"/>
                <a:cs typeface="Times New Roman" panose="02020603050405020304" pitchFamily="18" charset="0"/>
              </a:rPr>
              <a:t>point_cut_expression</a:t>
            </a:r>
            <a:endParaRPr lang="en-US" sz="2400" i="1" dirty="0">
              <a:solidFill>
                <a:srgbClr val="00FF00"/>
              </a:solidFill>
              <a:latin typeface="Times New Roman" panose="02020603050405020304" pitchFamily="18" charset="0"/>
              <a:cs typeface="Times New Roman" panose="02020603050405020304" pitchFamily="18" charset="0"/>
            </a:endParaRPr>
          </a:p>
          <a:p>
            <a:r>
              <a:rPr lang="en-US" sz="2400" i="1" dirty="0">
                <a:solidFill>
                  <a:srgbClr val="00FF00"/>
                </a:solidFill>
                <a:latin typeface="Times New Roman" panose="02020603050405020304" pitchFamily="18" charset="0"/>
                <a:cs typeface="Times New Roman" panose="02020603050405020304" pitchFamily="18" charset="0"/>
              </a:rPr>
              <a:t>    </a:t>
            </a:r>
            <a:r>
              <a:rPr lang="en-US" sz="2400" dirty="0">
                <a:solidFill>
                  <a:srgbClr val="FFFF00"/>
                </a:solidFill>
              </a:rPr>
              <a:t>before (</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a:t>
            </a:r>
            <a:r>
              <a:rPr lang="en-US" sz="2400" i="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rPr>
              <a:t>: </a:t>
            </a:r>
            <a:r>
              <a:rPr lang="en-US" sz="2400" i="1" dirty="0">
                <a:solidFill>
                  <a:srgbClr val="00FFFF"/>
                </a:solidFill>
                <a:latin typeface="Times New Roman" panose="02020603050405020304" pitchFamily="18" charset="0"/>
                <a:cs typeface="Times New Roman" panose="02020603050405020304" pitchFamily="18" charset="0"/>
              </a:rPr>
              <a:t>pc_1</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arg_names</a:t>
            </a:r>
            <a:r>
              <a:rPr lang="en-US" sz="2400" dirty="0">
                <a:solidFill>
                  <a:srgbClr val="FFFF00"/>
                </a:solidFill>
              </a:rPr>
              <a:t>) {</a:t>
            </a:r>
            <a:r>
              <a:rPr lang="en-US" sz="2400" dirty="0">
                <a:solidFill>
                  <a:srgbClr val="FF66FF"/>
                </a:solidFill>
              </a:rPr>
              <a:t>… </a:t>
            </a:r>
            <a:r>
              <a:rPr lang="en-US" sz="2400" i="1" dirty="0">
                <a:solidFill>
                  <a:srgbClr val="FF66FF"/>
                </a:solidFill>
                <a:latin typeface="Times New Roman" panose="02020603050405020304" pitchFamily="18" charset="0"/>
                <a:cs typeface="Times New Roman" panose="02020603050405020304" pitchFamily="18" charset="0"/>
              </a:rPr>
              <a:t>Java code… </a:t>
            </a:r>
            <a:r>
              <a:rPr lang="en-US" sz="2400" dirty="0">
                <a:solidFill>
                  <a:srgbClr val="FFFF00"/>
                </a:solidFill>
              </a:rPr>
              <a:t>}</a:t>
            </a:r>
          </a:p>
          <a:p>
            <a:r>
              <a:rPr lang="en-US" sz="2400" dirty="0">
                <a:solidFill>
                  <a:srgbClr val="FFFF00"/>
                </a:solidFill>
              </a:rPr>
              <a:t>   after(</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a:t>
            </a:r>
            <a:r>
              <a:rPr lang="en-US" sz="2400" i="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rPr>
              <a:t>: </a:t>
            </a:r>
            <a:r>
              <a:rPr lang="en-US" sz="2400" i="1" dirty="0">
                <a:solidFill>
                  <a:srgbClr val="00FFFF"/>
                </a:solidFill>
                <a:latin typeface="Times New Roman" panose="02020603050405020304" pitchFamily="18" charset="0"/>
                <a:cs typeface="Times New Roman" panose="02020603050405020304" pitchFamily="18" charset="0"/>
              </a:rPr>
              <a:t>pc_1</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arg_names</a:t>
            </a:r>
            <a:r>
              <a:rPr lang="en-US" sz="2400" dirty="0">
                <a:solidFill>
                  <a:srgbClr val="FFFF00"/>
                </a:solidFill>
              </a:rPr>
              <a:t>) {</a:t>
            </a:r>
            <a:r>
              <a:rPr lang="en-US" sz="2400" dirty="0">
                <a:solidFill>
                  <a:srgbClr val="FF66FF"/>
                </a:solidFill>
              </a:rPr>
              <a:t>… </a:t>
            </a:r>
            <a:r>
              <a:rPr lang="en-US" sz="2400" i="1" dirty="0">
                <a:solidFill>
                  <a:srgbClr val="FF66FF"/>
                </a:solidFill>
                <a:latin typeface="Times New Roman" panose="02020603050405020304" pitchFamily="18" charset="0"/>
                <a:cs typeface="Times New Roman" panose="02020603050405020304" pitchFamily="18" charset="0"/>
              </a:rPr>
              <a:t>Java code… </a:t>
            </a:r>
            <a:r>
              <a:rPr lang="en-US" sz="2400" dirty="0">
                <a:solidFill>
                  <a:srgbClr val="FFFF00"/>
                </a:solidFill>
              </a:rPr>
              <a:t>}</a:t>
            </a:r>
          </a:p>
        </p:txBody>
      </p:sp>
      <p:sp>
        <p:nvSpPr>
          <p:cNvPr id="8" name="TextBox 7">
            <a:extLst>
              <a:ext uri="{FF2B5EF4-FFF2-40B4-BE49-F238E27FC236}">
                <a16:creationId xmlns:a16="http://schemas.microsoft.com/office/drawing/2014/main" id="{E77416C0-0B97-4FE0-88A1-A90F45D4BDEE}"/>
              </a:ext>
            </a:extLst>
          </p:cNvPr>
          <p:cNvSpPr txBox="1"/>
          <p:nvPr/>
        </p:nvSpPr>
        <p:spPr>
          <a:xfrm>
            <a:off x="174874" y="4015420"/>
            <a:ext cx="8689797" cy="1261884"/>
          </a:xfrm>
          <a:prstGeom prst="rect">
            <a:avLst/>
          </a:prstGeom>
          <a:noFill/>
        </p:spPr>
        <p:txBody>
          <a:bodyPr wrap="square" rtlCol="0">
            <a:spAutoFit/>
          </a:bodyPr>
          <a:lstStyle/>
          <a:p>
            <a:r>
              <a:rPr lang="en-US" dirty="0">
                <a:solidFill>
                  <a:srgbClr val="FFFF00"/>
                </a:solidFill>
              </a:rPr>
              <a:t>   </a:t>
            </a:r>
            <a:r>
              <a:rPr lang="en-US" sz="2400" dirty="0">
                <a:solidFill>
                  <a:srgbClr val="FFFF00"/>
                </a:solidFill>
              </a:rPr>
              <a:t>pointcut </a:t>
            </a:r>
            <a:r>
              <a:rPr lang="en-US" sz="2400" i="1" dirty="0" err="1">
                <a:solidFill>
                  <a:srgbClr val="00FFFF"/>
                </a:solidFill>
                <a:latin typeface="Times New Roman" panose="02020603050405020304" pitchFamily="18" charset="0"/>
                <a:cs typeface="Times New Roman" panose="02020603050405020304" pitchFamily="18" charset="0"/>
              </a:rPr>
              <a:t>pc_n</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 : </a:t>
            </a:r>
            <a:r>
              <a:rPr lang="en-US" sz="2400" i="1" dirty="0" err="1">
                <a:solidFill>
                  <a:srgbClr val="00FF00"/>
                </a:solidFill>
                <a:latin typeface="Times New Roman" panose="02020603050405020304" pitchFamily="18" charset="0"/>
                <a:cs typeface="Times New Roman" panose="02020603050405020304" pitchFamily="18" charset="0"/>
              </a:rPr>
              <a:t>point_cut_expression</a:t>
            </a:r>
            <a:endParaRPr lang="en-US" sz="2400" i="1" dirty="0">
              <a:solidFill>
                <a:srgbClr val="00FF00"/>
              </a:solidFill>
              <a:latin typeface="Times New Roman" panose="02020603050405020304" pitchFamily="18" charset="0"/>
              <a:cs typeface="Times New Roman" panose="02020603050405020304" pitchFamily="18" charset="0"/>
            </a:endParaRPr>
          </a:p>
          <a:p>
            <a:r>
              <a:rPr lang="en-US" sz="2400" i="1" dirty="0">
                <a:solidFill>
                  <a:srgbClr val="00FF00"/>
                </a:solidFill>
                <a:latin typeface="Times New Roman" panose="02020603050405020304" pitchFamily="18" charset="0"/>
                <a:cs typeface="Times New Roman" panose="02020603050405020304" pitchFamily="18" charset="0"/>
              </a:rPr>
              <a:t>    </a:t>
            </a:r>
            <a:r>
              <a:rPr lang="en-US" sz="2400" dirty="0">
                <a:solidFill>
                  <a:srgbClr val="FFFF00"/>
                </a:solidFill>
              </a:rPr>
              <a:t>before (</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a:t>
            </a:r>
            <a:r>
              <a:rPr lang="en-US" sz="2400" i="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rPr>
              <a:t>: </a:t>
            </a:r>
            <a:r>
              <a:rPr lang="en-US" sz="2400" i="1" dirty="0" err="1">
                <a:solidFill>
                  <a:srgbClr val="00FFFF"/>
                </a:solidFill>
                <a:latin typeface="Times New Roman" panose="02020603050405020304" pitchFamily="18" charset="0"/>
                <a:cs typeface="Times New Roman" panose="02020603050405020304" pitchFamily="18" charset="0"/>
              </a:rPr>
              <a:t>pc_n</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arg_names</a:t>
            </a:r>
            <a:r>
              <a:rPr lang="en-US" sz="2400" dirty="0">
                <a:solidFill>
                  <a:srgbClr val="FFFF00"/>
                </a:solidFill>
              </a:rPr>
              <a:t>) {</a:t>
            </a:r>
            <a:r>
              <a:rPr lang="en-US" sz="2400" dirty="0">
                <a:solidFill>
                  <a:srgbClr val="FF66FF"/>
                </a:solidFill>
              </a:rPr>
              <a:t>… </a:t>
            </a:r>
            <a:r>
              <a:rPr lang="en-US" sz="2400" i="1" dirty="0">
                <a:solidFill>
                  <a:srgbClr val="FF66FF"/>
                </a:solidFill>
                <a:latin typeface="Times New Roman" panose="02020603050405020304" pitchFamily="18" charset="0"/>
                <a:cs typeface="Times New Roman" panose="02020603050405020304" pitchFamily="18" charset="0"/>
              </a:rPr>
              <a:t>Java code… </a:t>
            </a:r>
            <a:r>
              <a:rPr lang="en-US" sz="2400" dirty="0">
                <a:solidFill>
                  <a:srgbClr val="FFFF00"/>
                </a:solidFill>
              </a:rPr>
              <a:t>}</a:t>
            </a:r>
          </a:p>
          <a:p>
            <a:r>
              <a:rPr lang="en-US" sz="2400" dirty="0">
                <a:solidFill>
                  <a:srgbClr val="FFFF00"/>
                </a:solidFill>
              </a:rPr>
              <a:t>   after(</a:t>
            </a:r>
            <a:r>
              <a:rPr lang="en-US" sz="2400" i="1" dirty="0" err="1">
                <a:solidFill>
                  <a:srgbClr val="ADADFF"/>
                </a:solidFill>
                <a:latin typeface="Times New Roman" panose="02020603050405020304" pitchFamily="18" charset="0"/>
                <a:cs typeface="Times New Roman" panose="02020603050405020304" pitchFamily="18" charset="0"/>
              </a:rPr>
              <a:t>arg_types</a:t>
            </a:r>
            <a:r>
              <a:rPr lang="en-US" sz="2400" dirty="0">
                <a:solidFill>
                  <a:srgbClr val="FFFF00"/>
                </a:solidFill>
              </a:rPr>
              <a:t>)</a:t>
            </a:r>
            <a:r>
              <a:rPr lang="en-US" sz="2400" i="1" dirty="0">
                <a:solidFill>
                  <a:srgbClr val="FFFF00"/>
                </a:solidFill>
                <a:latin typeface="Times New Roman" panose="02020603050405020304" pitchFamily="18" charset="0"/>
                <a:cs typeface="Times New Roman" panose="02020603050405020304" pitchFamily="18" charset="0"/>
              </a:rPr>
              <a:t> </a:t>
            </a:r>
            <a:r>
              <a:rPr lang="en-US" sz="2400" dirty="0">
                <a:solidFill>
                  <a:srgbClr val="FFFF00"/>
                </a:solidFill>
              </a:rPr>
              <a:t>: </a:t>
            </a:r>
            <a:r>
              <a:rPr lang="en-US" sz="2400" i="1" dirty="0" err="1">
                <a:solidFill>
                  <a:srgbClr val="00FFFF"/>
                </a:solidFill>
                <a:latin typeface="Times New Roman" panose="02020603050405020304" pitchFamily="18" charset="0"/>
                <a:cs typeface="Times New Roman" panose="02020603050405020304" pitchFamily="18" charset="0"/>
              </a:rPr>
              <a:t>pc_n</a:t>
            </a:r>
            <a:r>
              <a:rPr lang="en-US" sz="2400" dirty="0">
                <a:solidFill>
                  <a:srgbClr val="FFFF00"/>
                </a:solidFill>
              </a:rPr>
              <a:t>(</a:t>
            </a:r>
            <a:r>
              <a:rPr lang="en-US" sz="2400" i="1" dirty="0" err="1">
                <a:solidFill>
                  <a:srgbClr val="ADADFF"/>
                </a:solidFill>
                <a:latin typeface="Times New Roman" panose="02020603050405020304" pitchFamily="18" charset="0"/>
                <a:cs typeface="Times New Roman" panose="02020603050405020304" pitchFamily="18" charset="0"/>
              </a:rPr>
              <a:t>arg_names</a:t>
            </a:r>
            <a:r>
              <a:rPr lang="en-US" sz="2400" dirty="0">
                <a:solidFill>
                  <a:srgbClr val="FFFF00"/>
                </a:solidFill>
              </a:rPr>
              <a:t>) {</a:t>
            </a:r>
            <a:r>
              <a:rPr lang="en-US" sz="2400" dirty="0">
                <a:solidFill>
                  <a:srgbClr val="FF66FF"/>
                </a:solidFill>
              </a:rPr>
              <a:t>… </a:t>
            </a:r>
            <a:r>
              <a:rPr lang="en-US" sz="2400" i="1" dirty="0">
                <a:solidFill>
                  <a:srgbClr val="FF66FF"/>
                </a:solidFill>
                <a:latin typeface="Times New Roman" panose="02020603050405020304" pitchFamily="18" charset="0"/>
                <a:cs typeface="Times New Roman" panose="02020603050405020304" pitchFamily="18" charset="0"/>
              </a:rPr>
              <a:t>Java code… </a:t>
            </a:r>
            <a:r>
              <a:rPr lang="en-US" sz="2400" dirty="0">
                <a:solidFill>
                  <a:srgbClr val="FFFF00"/>
                </a:solidFill>
              </a:rPr>
              <a:t>}</a:t>
            </a:r>
          </a:p>
        </p:txBody>
      </p:sp>
      <p:sp>
        <p:nvSpPr>
          <p:cNvPr id="9" name="TextBox 8">
            <a:extLst>
              <a:ext uri="{FF2B5EF4-FFF2-40B4-BE49-F238E27FC236}">
                <a16:creationId xmlns:a16="http://schemas.microsoft.com/office/drawing/2014/main" id="{712C7485-FF10-460D-93E5-30DC1CD05D32}"/>
              </a:ext>
            </a:extLst>
          </p:cNvPr>
          <p:cNvSpPr txBox="1"/>
          <p:nvPr/>
        </p:nvSpPr>
        <p:spPr>
          <a:xfrm flipH="1">
            <a:off x="225603" y="5725180"/>
            <a:ext cx="304800" cy="523220"/>
          </a:xfrm>
          <a:prstGeom prst="rect">
            <a:avLst/>
          </a:prstGeom>
          <a:noFill/>
        </p:spPr>
        <p:txBody>
          <a:bodyPr wrap="square" rtlCol="0">
            <a:spAutoFit/>
          </a:bodyPr>
          <a:lstStyle/>
          <a:p>
            <a:r>
              <a:rPr lang="en-US" dirty="0">
                <a:solidFill>
                  <a:srgbClr val="FFFF00"/>
                </a:solidFill>
              </a:rPr>
              <a:t>}</a:t>
            </a:r>
          </a:p>
        </p:txBody>
      </p:sp>
      <p:sp>
        <p:nvSpPr>
          <p:cNvPr id="10" name="Rectangle 9">
            <a:extLst>
              <a:ext uri="{FF2B5EF4-FFF2-40B4-BE49-F238E27FC236}">
                <a16:creationId xmlns:a16="http://schemas.microsoft.com/office/drawing/2014/main" id="{698127E6-F21D-4684-8A8C-FD7FDCEE05E0}"/>
              </a:ext>
            </a:extLst>
          </p:cNvPr>
          <p:cNvSpPr/>
          <p:nvPr/>
        </p:nvSpPr>
        <p:spPr>
          <a:xfrm>
            <a:off x="600917" y="5386616"/>
            <a:ext cx="3056684" cy="457201"/>
          </a:xfrm>
          <a:prstGeom prst="rect">
            <a:avLst/>
          </a:prstGeom>
        </p:spPr>
        <p:txBody>
          <a:bodyPr wrap="square">
            <a:spAutoFit/>
          </a:bodyPr>
          <a:lstStyle/>
          <a:p>
            <a:r>
              <a:rPr lang="en-US" sz="2400" i="1" dirty="0">
                <a:solidFill>
                  <a:schemeClr val="tx2">
                    <a:lumMod val="40000"/>
                    <a:lumOff val="60000"/>
                  </a:schemeClr>
                </a:solidFill>
                <a:latin typeface="Times New Roman" panose="02020603050405020304" pitchFamily="18" charset="0"/>
                <a:cs typeface="Times New Roman" panose="02020603050405020304" pitchFamily="18" charset="0"/>
              </a:rPr>
              <a:t>…declare methods …</a:t>
            </a:r>
          </a:p>
        </p:txBody>
      </p:sp>
      <p:sp>
        <p:nvSpPr>
          <p:cNvPr id="11" name="TextBox 10">
            <a:extLst>
              <a:ext uri="{FF2B5EF4-FFF2-40B4-BE49-F238E27FC236}">
                <a16:creationId xmlns:a16="http://schemas.microsoft.com/office/drawing/2014/main" id="{B05FB7D6-4670-49B2-AC47-C91FC008831A}"/>
              </a:ext>
            </a:extLst>
          </p:cNvPr>
          <p:cNvSpPr txBox="1"/>
          <p:nvPr/>
        </p:nvSpPr>
        <p:spPr>
          <a:xfrm>
            <a:off x="2438400" y="3334518"/>
            <a:ext cx="877163" cy="707886"/>
          </a:xfrm>
          <a:prstGeom prst="rect">
            <a:avLst/>
          </a:prstGeom>
          <a:noFill/>
        </p:spPr>
        <p:txBody>
          <a:bodyPr wrap="none" rtlCol="0">
            <a:spAutoFit/>
          </a:bodyPr>
          <a:lstStyle/>
          <a:p>
            <a:r>
              <a:rPr lang="en-US" sz="4000" dirty="0"/>
              <a:t>… </a:t>
            </a:r>
            <a:r>
              <a:rPr lang="en-US" dirty="0"/>
              <a:t> </a:t>
            </a:r>
          </a:p>
        </p:txBody>
      </p:sp>
    </p:spTree>
    <p:extLst>
      <p:ext uri="{BB962C8B-B14F-4D97-AF65-F5344CB8AC3E}">
        <p14:creationId xmlns:p14="http://schemas.microsoft.com/office/powerpoint/2010/main" val="4082980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130D45B-1BD6-45C7-AB23-76F9DD9C720D}"/>
              </a:ext>
            </a:extLst>
          </p:cNvPr>
          <p:cNvSpPr>
            <a:spLocks noGrp="1" noChangeArrowheads="1"/>
          </p:cNvSpPr>
          <p:nvPr>
            <p:ph type="title"/>
          </p:nvPr>
        </p:nvSpPr>
        <p:spPr>
          <a:xfrm>
            <a:off x="701675" y="238125"/>
            <a:ext cx="7772400" cy="1143000"/>
          </a:xfrm>
        </p:spPr>
        <p:txBody>
          <a:bodyPr/>
          <a:lstStyle/>
          <a:p>
            <a:r>
              <a:rPr lang="en-US" altLang="en-US"/>
              <a:t>Nouns ~ Entities</a:t>
            </a:r>
          </a:p>
        </p:txBody>
      </p:sp>
      <p:sp>
        <p:nvSpPr>
          <p:cNvPr id="20483" name="Date Placeholder 3">
            <a:extLst>
              <a:ext uri="{FF2B5EF4-FFF2-40B4-BE49-F238E27FC236}">
                <a16:creationId xmlns:a16="http://schemas.microsoft.com/office/drawing/2014/main" id="{C1B4CF46-F1A4-463B-BF9A-D98C5E2A24E1}"/>
              </a:ext>
            </a:extLst>
          </p:cNvPr>
          <p:cNvSpPr>
            <a:spLocks noGrp="1"/>
          </p:cNvSpPr>
          <p:nvPr>
            <p:ph type="dt" sz="quarter" idx="10"/>
          </p:nvPr>
        </p:nvSpPr>
        <p:spPr>
          <a:xfrm>
            <a:off x="685800" y="64166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20484" name="Footer Placeholder 4">
            <a:extLst>
              <a:ext uri="{FF2B5EF4-FFF2-40B4-BE49-F238E27FC236}">
                <a16:creationId xmlns:a16="http://schemas.microsoft.com/office/drawing/2014/main" id="{3D61AE09-4009-4F38-9039-0549E36BB273}"/>
              </a:ext>
            </a:extLst>
          </p:cNvPr>
          <p:cNvSpPr>
            <a:spLocks noGrp="1"/>
          </p:cNvSpPr>
          <p:nvPr>
            <p:ph type="ftr" sz="quarter" idx="11"/>
          </p:nvPr>
        </p:nvSpPr>
        <p:spPr>
          <a:xfrm>
            <a:off x="6032500" y="6442075"/>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20485" name="Slide Number Placeholder 5">
            <a:extLst>
              <a:ext uri="{FF2B5EF4-FFF2-40B4-BE49-F238E27FC236}">
                <a16:creationId xmlns:a16="http://schemas.microsoft.com/office/drawing/2014/main" id="{A801EE35-95B7-4E62-97DE-A28CF9AACB4B}"/>
              </a:ext>
            </a:extLst>
          </p:cNvPr>
          <p:cNvSpPr>
            <a:spLocks noGrp="1"/>
          </p:cNvSpPr>
          <p:nvPr>
            <p:ph type="sldNum" sz="quarter" idx="12"/>
          </p:nvPr>
        </p:nvSpPr>
        <p:spPr>
          <a:xfrm>
            <a:off x="3048000" y="64468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F1D335B6-1C7E-48A0-AB5D-5A003E461CF4}" type="slidenum">
              <a:rPr lang="en-US" altLang="en-US" sz="1400" smtClean="0"/>
              <a:pPr>
                <a:spcBef>
                  <a:spcPct val="0"/>
                </a:spcBef>
                <a:buFontTx/>
                <a:buNone/>
              </a:pPr>
              <a:t>40</a:t>
            </a:fld>
            <a:endParaRPr lang="en-US" altLang="en-US" sz="1400"/>
          </a:p>
        </p:txBody>
      </p:sp>
      <p:pic>
        <p:nvPicPr>
          <p:cNvPr id="20486" name="Picture 6">
            <a:extLst>
              <a:ext uri="{FF2B5EF4-FFF2-40B4-BE49-F238E27FC236}">
                <a16:creationId xmlns:a16="http://schemas.microsoft.com/office/drawing/2014/main" id="{01684999-C3DB-446D-8594-50D5AE8EF610}"/>
              </a:ext>
            </a:extLst>
          </p:cNvPr>
          <p:cNvPicPr>
            <a:picLocks noChangeAspect="1"/>
          </p:cNvPicPr>
          <p:nvPr/>
        </p:nvPicPr>
        <p:blipFill>
          <a:blip r:embed="rId2">
            <a:extLst>
              <a:ext uri="{28A0092B-C50C-407E-A947-70E740481C1C}">
                <a14:useLocalDpi xmlns:a14="http://schemas.microsoft.com/office/drawing/2010/main" val="0"/>
              </a:ext>
            </a:extLst>
          </a:blip>
          <a:srcRect l="3464" t="5640" r="3868" b="17001"/>
          <a:stretch>
            <a:fillRect/>
          </a:stretch>
        </p:blipFill>
        <p:spPr bwMode="auto">
          <a:xfrm>
            <a:off x="520700" y="1368425"/>
            <a:ext cx="8132763"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a:extLst>
              <a:ext uri="{FF2B5EF4-FFF2-40B4-BE49-F238E27FC236}">
                <a16:creationId xmlns:a16="http://schemas.microsoft.com/office/drawing/2014/main" id="{AFEFDF0F-2EB7-4406-AB3B-96BAF88522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429250"/>
            <a:ext cx="454183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7845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320255C-DAFD-4A75-B9D0-C95E94C69085}"/>
              </a:ext>
            </a:extLst>
          </p:cNvPr>
          <p:cNvSpPr>
            <a:spLocks noGrp="1" noChangeArrowheads="1"/>
          </p:cNvSpPr>
          <p:nvPr>
            <p:ph type="title"/>
          </p:nvPr>
        </p:nvSpPr>
        <p:spPr>
          <a:xfrm>
            <a:off x="685800" y="76200"/>
            <a:ext cx="7772400" cy="1143000"/>
          </a:xfrm>
        </p:spPr>
        <p:txBody>
          <a:bodyPr/>
          <a:lstStyle/>
          <a:p>
            <a:r>
              <a:rPr lang="en-US" altLang="en-US" dirty="0"/>
              <a:t>Verb Phrases ~ Use Cases</a:t>
            </a:r>
          </a:p>
        </p:txBody>
      </p:sp>
      <p:sp>
        <p:nvSpPr>
          <p:cNvPr id="21507" name="Date Placeholder 3">
            <a:extLst>
              <a:ext uri="{FF2B5EF4-FFF2-40B4-BE49-F238E27FC236}">
                <a16:creationId xmlns:a16="http://schemas.microsoft.com/office/drawing/2014/main" id="{653B35F0-A7C4-44C4-A148-F4A0718A343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21508" name="Footer Placeholder 4">
            <a:extLst>
              <a:ext uri="{FF2B5EF4-FFF2-40B4-BE49-F238E27FC236}">
                <a16:creationId xmlns:a16="http://schemas.microsoft.com/office/drawing/2014/main" id="{D08CA4F1-A007-4E3B-B377-B808F46C1CF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21509" name="Slide Number Placeholder 5">
            <a:extLst>
              <a:ext uri="{FF2B5EF4-FFF2-40B4-BE49-F238E27FC236}">
                <a16:creationId xmlns:a16="http://schemas.microsoft.com/office/drawing/2014/main" id="{5C1AD86E-0BDE-4B2F-89B1-EBB06449B6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136BD131-E985-4381-AEAA-DADA82E788C3}" type="slidenum">
              <a:rPr lang="en-US" altLang="en-US" sz="1400" smtClean="0"/>
              <a:pPr>
                <a:spcBef>
                  <a:spcPct val="0"/>
                </a:spcBef>
                <a:buFontTx/>
                <a:buNone/>
              </a:pPr>
              <a:t>41</a:t>
            </a:fld>
            <a:endParaRPr lang="en-US" altLang="en-US" sz="1400"/>
          </a:p>
        </p:txBody>
      </p:sp>
      <p:pic>
        <p:nvPicPr>
          <p:cNvPr id="21510" name="Picture 6">
            <a:extLst>
              <a:ext uri="{FF2B5EF4-FFF2-40B4-BE49-F238E27FC236}">
                <a16:creationId xmlns:a16="http://schemas.microsoft.com/office/drawing/2014/main" id="{F2B6AC18-7625-4DD2-AB04-EEA9DA211B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43000"/>
            <a:ext cx="5753100"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15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D8A6DF8-DBFE-4FB0-93FC-4365B96B52B0}"/>
              </a:ext>
            </a:extLst>
          </p:cNvPr>
          <p:cNvSpPr>
            <a:spLocks noGrp="1" noChangeArrowheads="1"/>
          </p:cNvSpPr>
          <p:nvPr>
            <p:ph type="title"/>
          </p:nvPr>
        </p:nvSpPr>
        <p:spPr>
          <a:xfrm>
            <a:off x="129210" y="182562"/>
            <a:ext cx="7772400" cy="1143000"/>
          </a:xfrm>
        </p:spPr>
        <p:txBody>
          <a:bodyPr/>
          <a:lstStyle/>
          <a:p>
            <a:r>
              <a:rPr lang="en-US" altLang="en-US" dirty="0"/>
              <a:t>Compilation Methodology</a:t>
            </a:r>
          </a:p>
        </p:txBody>
      </p:sp>
      <p:sp>
        <p:nvSpPr>
          <p:cNvPr id="29699" name="Date Placeholder 2">
            <a:extLst>
              <a:ext uri="{FF2B5EF4-FFF2-40B4-BE49-F238E27FC236}">
                <a16:creationId xmlns:a16="http://schemas.microsoft.com/office/drawing/2014/main" id="{D023F560-2A31-4DAC-8A5E-2B9C7059A3F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11/12/2020</a:t>
            </a:r>
          </a:p>
        </p:txBody>
      </p:sp>
      <p:sp>
        <p:nvSpPr>
          <p:cNvPr id="29700" name="Footer Placeholder 3">
            <a:extLst>
              <a:ext uri="{FF2B5EF4-FFF2-40B4-BE49-F238E27FC236}">
                <a16:creationId xmlns:a16="http://schemas.microsoft.com/office/drawing/2014/main" id="{2F0E6CF8-186C-46B6-AC9E-3036DC538BCF}"/>
              </a:ext>
            </a:extLst>
          </p:cNvPr>
          <p:cNvSpPr>
            <a:spLocks noGrp="1" noChangeArrowheads="1"/>
          </p:cNvSpPr>
          <p:nvPr>
            <p:ph type="ftr" sz="quarter" idx="11"/>
          </p:nvPr>
        </p:nvSpPr>
        <p:spPr>
          <a:xfrm>
            <a:off x="6019800" y="62182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r>
              <a:rPr lang="en-US" altLang="en-US" sz="1400">
                <a:latin typeface="Times New Roman" panose="02020603050405020304" pitchFamily="18" charset="0"/>
              </a:rPr>
              <a:t>CSE 410J and CSE 522</a:t>
            </a:r>
          </a:p>
        </p:txBody>
      </p:sp>
      <p:sp>
        <p:nvSpPr>
          <p:cNvPr id="29701" name="Slide Number Placeholder 4">
            <a:extLst>
              <a:ext uri="{FF2B5EF4-FFF2-40B4-BE49-F238E27FC236}">
                <a16:creationId xmlns:a16="http://schemas.microsoft.com/office/drawing/2014/main" id="{8B845481-58CD-4A7E-837C-D91026756E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121E1240-D3C6-4797-9C35-2069519193A8}" type="slidenum">
              <a:rPr lang="en-US" altLang="en-US" sz="1400" smtClean="0"/>
              <a:pPr>
                <a:spcBef>
                  <a:spcPct val="0"/>
                </a:spcBef>
                <a:buFontTx/>
                <a:buNone/>
              </a:pPr>
              <a:t>5</a:t>
            </a:fld>
            <a:endParaRPr lang="en-US" altLang="en-US" sz="1400" dirty="0"/>
          </a:p>
        </p:txBody>
      </p:sp>
      <p:grpSp>
        <p:nvGrpSpPr>
          <p:cNvPr id="4" name="Group 3">
            <a:extLst>
              <a:ext uri="{FF2B5EF4-FFF2-40B4-BE49-F238E27FC236}">
                <a16:creationId xmlns:a16="http://schemas.microsoft.com/office/drawing/2014/main" id="{B2B9CA6A-5236-469C-AC0D-8C43F28A1A64}"/>
              </a:ext>
            </a:extLst>
          </p:cNvPr>
          <p:cNvGrpSpPr/>
          <p:nvPr/>
        </p:nvGrpSpPr>
        <p:grpSpPr>
          <a:xfrm>
            <a:off x="1638300" y="1595120"/>
            <a:ext cx="1485900" cy="1143000"/>
            <a:chOff x="1638300" y="1600200"/>
            <a:chExt cx="1485900" cy="1143000"/>
          </a:xfrm>
        </p:grpSpPr>
        <p:sp>
          <p:nvSpPr>
            <p:cNvPr id="2" name="Rectangle 1">
              <a:extLst>
                <a:ext uri="{FF2B5EF4-FFF2-40B4-BE49-F238E27FC236}">
                  <a16:creationId xmlns:a16="http://schemas.microsoft.com/office/drawing/2014/main" id="{DD34FA08-271C-46F8-B5C9-9CE513307F0A}"/>
                </a:ext>
              </a:extLst>
            </p:cNvPr>
            <p:cNvSpPr/>
            <p:nvPr/>
          </p:nvSpPr>
          <p:spPr bwMode="auto">
            <a:xfrm>
              <a:off x="1638300" y="1600200"/>
              <a:ext cx="1485900" cy="1143000"/>
            </a:xfrm>
            <a:prstGeom prst="rect">
              <a:avLst/>
            </a:prstGeom>
            <a:noFill/>
            <a:ln w="9525" cap="flat" cmpd="sng" algn="ctr">
              <a:solidFill>
                <a:srgbClr val="00FF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3" name="TextBox 2">
              <a:extLst>
                <a:ext uri="{FF2B5EF4-FFF2-40B4-BE49-F238E27FC236}">
                  <a16:creationId xmlns:a16="http://schemas.microsoft.com/office/drawing/2014/main" id="{001FCA65-948F-4D4A-9D22-4FD2BA786AE0}"/>
                </a:ext>
              </a:extLst>
            </p:cNvPr>
            <p:cNvSpPr txBox="1"/>
            <p:nvPr/>
          </p:nvSpPr>
          <p:spPr>
            <a:xfrm>
              <a:off x="1888967" y="1640651"/>
              <a:ext cx="825867" cy="830997"/>
            </a:xfrm>
            <a:prstGeom prst="rect">
              <a:avLst/>
            </a:prstGeom>
            <a:noFill/>
          </p:spPr>
          <p:txBody>
            <a:bodyPr wrap="none" rtlCol="0">
              <a:spAutoFit/>
            </a:bodyPr>
            <a:lstStyle/>
            <a:p>
              <a:r>
                <a:rPr lang="en-US" sz="2400" dirty="0">
                  <a:solidFill>
                    <a:srgbClr val="00FF00"/>
                  </a:solidFill>
                </a:rPr>
                <a:t>Java</a:t>
              </a:r>
            </a:p>
            <a:p>
              <a:r>
                <a:rPr lang="en-US" sz="2400" dirty="0">
                  <a:solidFill>
                    <a:srgbClr val="00FF00"/>
                  </a:solidFill>
                </a:rPr>
                <a:t>code</a:t>
              </a:r>
            </a:p>
          </p:txBody>
        </p:sp>
      </p:grpSp>
      <p:grpSp>
        <p:nvGrpSpPr>
          <p:cNvPr id="11" name="Group 10">
            <a:extLst>
              <a:ext uri="{FF2B5EF4-FFF2-40B4-BE49-F238E27FC236}">
                <a16:creationId xmlns:a16="http://schemas.microsoft.com/office/drawing/2014/main" id="{12F9710B-2CFB-4253-B023-4E1222E926FF}"/>
              </a:ext>
            </a:extLst>
          </p:cNvPr>
          <p:cNvGrpSpPr/>
          <p:nvPr/>
        </p:nvGrpSpPr>
        <p:grpSpPr>
          <a:xfrm>
            <a:off x="5105400" y="1600200"/>
            <a:ext cx="1485900" cy="1143000"/>
            <a:chOff x="1638300" y="1600200"/>
            <a:chExt cx="1485900" cy="1143000"/>
          </a:xfrm>
        </p:grpSpPr>
        <p:sp>
          <p:nvSpPr>
            <p:cNvPr id="12" name="Rectangle 11">
              <a:extLst>
                <a:ext uri="{FF2B5EF4-FFF2-40B4-BE49-F238E27FC236}">
                  <a16:creationId xmlns:a16="http://schemas.microsoft.com/office/drawing/2014/main" id="{3B275525-2A0F-445F-936B-E6A642DABA5A}"/>
                </a:ext>
              </a:extLst>
            </p:cNvPr>
            <p:cNvSpPr/>
            <p:nvPr/>
          </p:nvSpPr>
          <p:spPr bwMode="auto">
            <a:xfrm>
              <a:off x="1638300" y="1600200"/>
              <a:ext cx="1485900" cy="1143000"/>
            </a:xfrm>
            <a:prstGeom prst="rect">
              <a:avLst/>
            </a:prstGeom>
            <a:noFill/>
            <a:ln w="9525" cap="flat" cmpd="sng" algn="ctr">
              <a:solidFill>
                <a:srgbClr val="FF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3" name="TextBox 12">
              <a:extLst>
                <a:ext uri="{FF2B5EF4-FFF2-40B4-BE49-F238E27FC236}">
                  <a16:creationId xmlns:a16="http://schemas.microsoft.com/office/drawing/2014/main" id="{D4A32CAB-5D6C-4213-A57B-D71DFB3BC56A}"/>
                </a:ext>
              </a:extLst>
            </p:cNvPr>
            <p:cNvSpPr txBox="1"/>
            <p:nvPr/>
          </p:nvSpPr>
          <p:spPr>
            <a:xfrm>
              <a:off x="1770345" y="1653768"/>
              <a:ext cx="1221809" cy="830997"/>
            </a:xfrm>
            <a:prstGeom prst="rect">
              <a:avLst/>
            </a:prstGeom>
            <a:noFill/>
          </p:spPr>
          <p:txBody>
            <a:bodyPr wrap="none" rtlCol="0">
              <a:spAutoFit/>
            </a:bodyPr>
            <a:lstStyle/>
            <a:p>
              <a:r>
                <a:rPr lang="en-US" sz="2400" dirty="0">
                  <a:solidFill>
                    <a:srgbClr val="FF66FF"/>
                  </a:solidFill>
                </a:rPr>
                <a:t>AspectJ</a:t>
              </a:r>
            </a:p>
            <a:p>
              <a:r>
                <a:rPr lang="en-US" sz="2400" dirty="0">
                  <a:solidFill>
                    <a:srgbClr val="FF66FF"/>
                  </a:solidFill>
                </a:rPr>
                <a:t>aspects</a:t>
              </a:r>
            </a:p>
          </p:txBody>
        </p:sp>
      </p:grpSp>
      <p:sp>
        <p:nvSpPr>
          <p:cNvPr id="6" name="TextBox 5">
            <a:extLst>
              <a:ext uri="{FF2B5EF4-FFF2-40B4-BE49-F238E27FC236}">
                <a16:creationId xmlns:a16="http://schemas.microsoft.com/office/drawing/2014/main" id="{28E5953C-8024-4E59-B25D-CC28E4A99B75}"/>
              </a:ext>
            </a:extLst>
          </p:cNvPr>
          <p:cNvSpPr txBox="1"/>
          <p:nvPr/>
        </p:nvSpPr>
        <p:spPr>
          <a:xfrm>
            <a:off x="3409315" y="3140466"/>
            <a:ext cx="1212191" cy="830997"/>
          </a:xfrm>
          <a:prstGeom prst="rect">
            <a:avLst/>
          </a:prstGeom>
          <a:noFill/>
        </p:spPr>
        <p:txBody>
          <a:bodyPr wrap="none" rtlCol="0">
            <a:spAutoFit/>
          </a:bodyPr>
          <a:lstStyle/>
          <a:p>
            <a:r>
              <a:rPr lang="en-US" sz="2400" dirty="0">
                <a:solidFill>
                  <a:srgbClr val="FFC000"/>
                </a:solidFill>
              </a:rPr>
              <a:t>AspectJ</a:t>
            </a:r>
          </a:p>
          <a:p>
            <a:r>
              <a:rPr lang="en-US" sz="2400" dirty="0">
                <a:solidFill>
                  <a:srgbClr val="FFC000"/>
                </a:solidFill>
              </a:rPr>
              <a:t>Weaver</a:t>
            </a:r>
          </a:p>
        </p:txBody>
      </p:sp>
      <p:sp>
        <p:nvSpPr>
          <p:cNvPr id="7" name="Oval 6">
            <a:extLst>
              <a:ext uri="{FF2B5EF4-FFF2-40B4-BE49-F238E27FC236}">
                <a16:creationId xmlns:a16="http://schemas.microsoft.com/office/drawing/2014/main" id="{875133D9-FAC2-4FF4-AD25-3310E0CF20DA}"/>
              </a:ext>
            </a:extLst>
          </p:cNvPr>
          <p:cNvSpPr/>
          <p:nvPr/>
        </p:nvSpPr>
        <p:spPr bwMode="auto">
          <a:xfrm>
            <a:off x="3242562" y="3086521"/>
            <a:ext cx="1558038" cy="942906"/>
          </a:xfrm>
          <a:prstGeom prst="ellipse">
            <a:avLst/>
          </a:prstGeom>
          <a:noFill/>
          <a:ln w="19050" cap="flat" cmpd="sng" algn="ctr">
            <a:solidFill>
              <a:schemeClr val="tx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9" name="Straight Connector 8">
            <a:extLst>
              <a:ext uri="{FF2B5EF4-FFF2-40B4-BE49-F238E27FC236}">
                <a16:creationId xmlns:a16="http://schemas.microsoft.com/office/drawing/2014/main" id="{6263F801-841E-4FD9-AE40-9185546F312C}"/>
              </a:ext>
            </a:extLst>
          </p:cNvPr>
          <p:cNvCxnSpPr>
            <a:cxnSpLocks/>
            <a:endCxn id="7" idx="1"/>
          </p:cNvCxnSpPr>
          <p:nvPr/>
        </p:nvCxnSpPr>
        <p:spPr bwMode="auto">
          <a:xfrm>
            <a:off x="3115947" y="2752289"/>
            <a:ext cx="354784" cy="472317"/>
          </a:xfrm>
          <a:prstGeom prst="line">
            <a:avLst/>
          </a:prstGeom>
          <a:solidFill>
            <a:schemeClr val="accent1"/>
          </a:solidFill>
          <a:ln w="19050" cap="flat" cmpd="sng" algn="ctr">
            <a:solidFill>
              <a:srgbClr val="00FF00"/>
            </a:solidFill>
            <a:prstDash val="solid"/>
            <a:miter lim="800000"/>
            <a:headEnd type="none" w="med" len="med"/>
            <a:tailEnd type="arrow" w="med" len="med"/>
          </a:ln>
          <a:effectLst/>
        </p:spPr>
      </p:cxnSp>
      <p:cxnSp>
        <p:nvCxnSpPr>
          <p:cNvPr id="21" name="Straight Connector 20">
            <a:extLst>
              <a:ext uri="{FF2B5EF4-FFF2-40B4-BE49-F238E27FC236}">
                <a16:creationId xmlns:a16="http://schemas.microsoft.com/office/drawing/2014/main" id="{9625FB95-3721-42C8-9ECE-5142FB12BC17}"/>
              </a:ext>
            </a:extLst>
          </p:cNvPr>
          <p:cNvCxnSpPr>
            <a:cxnSpLocks/>
            <a:endCxn id="7" idx="7"/>
          </p:cNvCxnSpPr>
          <p:nvPr/>
        </p:nvCxnSpPr>
        <p:spPr bwMode="auto">
          <a:xfrm flipH="1">
            <a:off x="4572431" y="2729194"/>
            <a:ext cx="532972" cy="495412"/>
          </a:xfrm>
          <a:prstGeom prst="line">
            <a:avLst/>
          </a:prstGeom>
          <a:solidFill>
            <a:schemeClr val="accent1"/>
          </a:solidFill>
          <a:ln w="19050" cap="flat" cmpd="sng" algn="ctr">
            <a:solidFill>
              <a:srgbClr val="FF66FF"/>
            </a:solidFill>
            <a:prstDash val="solid"/>
            <a:miter lim="800000"/>
            <a:headEnd type="none" w="med" len="med"/>
            <a:tailEnd type="arrow" w="med" len="med"/>
          </a:ln>
          <a:effectLst/>
        </p:spPr>
      </p:cxnSp>
      <p:sp>
        <p:nvSpPr>
          <p:cNvPr id="19" name="Rectangle 18">
            <a:extLst>
              <a:ext uri="{FF2B5EF4-FFF2-40B4-BE49-F238E27FC236}">
                <a16:creationId xmlns:a16="http://schemas.microsoft.com/office/drawing/2014/main" id="{60CEC897-DACE-4123-B01A-DAE0357B99F1}"/>
              </a:ext>
            </a:extLst>
          </p:cNvPr>
          <p:cNvSpPr/>
          <p:nvPr/>
        </p:nvSpPr>
        <p:spPr bwMode="auto">
          <a:xfrm>
            <a:off x="3078335" y="4610987"/>
            <a:ext cx="1874150" cy="951249"/>
          </a:xfrm>
          <a:prstGeom prst="rect">
            <a:avLst/>
          </a:prstGeom>
          <a:noFill/>
          <a:ln w="9525" cap="flat" cmpd="sng" algn="ctr">
            <a:solidFill>
              <a:srgbClr val="FFFF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FF00"/>
                </a:solidFill>
                <a:effectLst/>
                <a:latin typeface="Tahoma" pitchFamily="34" charset="0"/>
              </a:rPr>
              <a:t>Woven code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FF00"/>
                </a:solidFill>
                <a:effectLst/>
                <a:latin typeface="Tahoma" pitchFamily="34" charset="0"/>
              </a:rPr>
              <a:t>in Java</a:t>
            </a:r>
          </a:p>
        </p:txBody>
      </p:sp>
      <p:cxnSp>
        <p:nvCxnSpPr>
          <p:cNvPr id="22" name="Straight Connector 21">
            <a:extLst>
              <a:ext uri="{FF2B5EF4-FFF2-40B4-BE49-F238E27FC236}">
                <a16:creationId xmlns:a16="http://schemas.microsoft.com/office/drawing/2014/main" id="{13B5FAD1-9A74-4DAB-8842-B3E066365761}"/>
              </a:ext>
            </a:extLst>
          </p:cNvPr>
          <p:cNvCxnSpPr>
            <a:cxnSpLocks/>
            <a:stCxn id="7" idx="4"/>
          </p:cNvCxnSpPr>
          <p:nvPr/>
        </p:nvCxnSpPr>
        <p:spPr bwMode="auto">
          <a:xfrm>
            <a:off x="4021581" y="4029427"/>
            <a:ext cx="0" cy="591343"/>
          </a:xfrm>
          <a:prstGeom prst="line">
            <a:avLst/>
          </a:prstGeom>
          <a:solidFill>
            <a:schemeClr val="accent1"/>
          </a:solidFill>
          <a:ln w="19050" cap="flat" cmpd="sng" algn="ctr">
            <a:solidFill>
              <a:srgbClr val="FFC000"/>
            </a:solidFill>
            <a:prstDash val="solid"/>
            <a:miter lim="800000"/>
            <a:headEnd type="none" w="med" len="med"/>
            <a:tailEnd type="arrow" w="med" len="med"/>
          </a:ln>
          <a:effectLst/>
        </p:spPr>
      </p:cxnSp>
      <p:sp>
        <p:nvSpPr>
          <p:cNvPr id="24" name="TextBox 23">
            <a:extLst>
              <a:ext uri="{FF2B5EF4-FFF2-40B4-BE49-F238E27FC236}">
                <a16:creationId xmlns:a16="http://schemas.microsoft.com/office/drawing/2014/main" id="{5A84B533-D924-4D9B-96E5-E7FC24706B43}"/>
              </a:ext>
            </a:extLst>
          </p:cNvPr>
          <p:cNvSpPr txBox="1"/>
          <p:nvPr/>
        </p:nvSpPr>
        <p:spPr>
          <a:xfrm>
            <a:off x="343117" y="5759132"/>
            <a:ext cx="8991599" cy="461665"/>
          </a:xfrm>
          <a:prstGeom prst="rect">
            <a:avLst/>
          </a:prstGeom>
          <a:noFill/>
        </p:spPr>
        <p:txBody>
          <a:bodyPr wrap="square" rtlCol="0">
            <a:spAutoFit/>
          </a:bodyPr>
          <a:lstStyle/>
          <a:p>
            <a:r>
              <a:rPr lang="en-US" sz="2400" dirty="0">
                <a:solidFill>
                  <a:srgbClr val="FFFF00"/>
                </a:solidFill>
              </a:rPr>
              <a:t>Woven code can be compiled by Java compiler and executed.</a:t>
            </a:r>
          </a:p>
        </p:txBody>
      </p:sp>
    </p:spTree>
    <p:extLst>
      <p:ext uri="{BB962C8B-B14F-4D97-AF65-F5344CB8AC3E}">
        <p14:creationId xmlns:p14="http://schemas.microsoft.com/office/powerpoint/2010/main" val="25056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491D-B496-484E-95E4-B4BD3A32ED2F}"/>
              </a:ext>
            </a:extLst>
          </p:cNvPr>
          <p:cNvSpPr>
            <a:spLocks noGrp="1"/>
          </p:cNvSpPr>
          <p:nvPr>
            <p:ph type="title"/>
          </p:nvPr>
        </p:nvSpPr>
        <p:spPr>
          <a:xfrm>
            <a:off x="668867" y="464544"/>
            <a:ext cx="7772400" cy="1143000"/>
          </a:xfrm>
        </p:spPr>
        <p:txBody>
          <a:bodyPr/>
          <a:lstStyle/>
          <a:p>
            <a:r>
              <a:rPr lang="en-US" dirty="0"/>
              <a:t>Join Points and Advice</a:t>
            </a:r>
          </a:p>
        </p:txBody>
      </p:sp>
      <p:sp>
        <p:nvSpPr>
          <p:cNvPr id="3" name="Date Placeholder 2">
            <a:extLst>
              <a:ext uri="{FF2B5EF4-FFF2-40B4-BE49-F238E27FC236}">
                <a16:creationId xmlns:a16="http://schemas.microsoft.com/office/drawing/2014/main" id="{A2904B1D-1A83-4D8C-9DD7-359C7EAED409}"/>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97959C0A-FE47-48B2-9B63-DFDD892F1148}"/>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0C90BA38-F899-46FE-8C23-6D20B0D85ACD}"/>
              </a:ext>
            </a:extLst>
          </p:cNvPr>
          <p:cNvSpPr>
            <a:spLocks noGrp="1"/>
          </p:cNvSpPr>
          <p:nvPr>
            <p:ph type="sldNum" sz="quarter" idx="12"/>
          </p:nvPr>
        </p:nvSpPr>
        <p:spPr/>
        <p:txBody>
          <a:bodyPr/>
          <a:lstStyle/>
          <a:p>
            <a:pPr>
              <a:defRPr/>
            </a:pPr>
            <a:fld id="{2BDC7932-7A54-42BC-9DF0-E32EF376545F}" type="slidenum">
              <a:rPr lang="en-US" altLang="en-US" smtClean="0"/>
              <a:pPr>
                <a:defRPr/>
              </a:pPr>
              <a:t>6</a:t>
            </a:fld>
            <a:endParaRPr lang="en-US" altLang="en-US"/>
          </a:p>
        </p:txBody>
      </p:sp>
      <p:sp>
        <p:nvSpPr>
          <p:cNvPr id="6" name="Arrow: Down 5">
            <a:extLst>
              <a:ext uri="{FF2B5EF4-FFF2-40B4-BE49-F238E27FC236}">
                <a16:creationId xmlns:a16="http://schemas.microsoft.com/office/drawing/2014/main" id="{E5253908-BCCE-4D56-98D2-015EC780E05B}"/>
              </a:ext>
            </a:extLst>
          </p:cNvPr>
          <p:cNvSpPr/>
          <p:nvPr/>
        </p:nvSpPr>
        <p:spPr bwMode="auto">
          <a:xfrm>
            <a:off x="3141800" y="1905000"/>
            <a:ext cx="685800" cy="3886200"/>
          </a:xfrm>
          <a:prstGeom prst="downArrow">
            <a:avLst/>
          </a:prstGeom>
          <a:solidFill>
            <a:schemeClr val="tx1">
              <a:lumMod val="75000"/>
            </a:schemeClr>
          </a:solidFill>
          <a:ln w="9525" cap="flat" cmpd="sng" algn="ctr">
            <a:solidFill>
              <a:schemeClr val="accent3">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Star: 5 Points 7">
            <a:extLst>
              <a:ext uri="{FF2B5EF4-FFF2-40B4-BE49-F238E27FC236}">
                <a16:creationId xmlns:a16="http://schemas.microsoft.com/office/drawing/2014/main" id="{A8B68862-3AEA-408D-A4C3-90344D8C22B9}"/>
              </a:ext>
            </a:extLst>
          </p:cNvPr>
          <p:cNvSpPr/>
          <p:nvPr/>
        </p:nvSpPr>
        <p:spPr bwMode="auto">
          <a:xfrm>
            <a:off x="3350080" y="2362200"/>
            <a:ext cx="304800" cy="304800"/>
          </a:xfrm>
          <a:prstGeom prst="star5">
            <a:avLst>
              <a:gd name="adj" fmla="val 28746"/>
              <a:gd name="hf" fmla="val 105146"/>
              <a:gd name="vf" fmla="val 110557"/>
            </a:avLst>
          </a:prstGeom>
          <a:solidFill>
            <a:srgbClr val="00FF00"/>
          </a:solidFill>
          <a:ln w="9525" cap="flat" cmpd="sng" algn="ctr">
            <a:solidFill>
              <a:srgbClr val="00FF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en-US"/>
          </a:p>
        </p:txBody>
      </p:sp>
      <p:sp>
        <p:nvSpPr>
          <p:cNvPr id="9" name="Star: 5 Points 8">
            <a:extLst>
              <a:ext uri="{FF2B5EF4-FFF2-40B4-BE49-F238E27FC236}">
                <a16:creationId xmlns:a16="http://schemas.microsoft.com/office/drawing/2014/main" id="{1F421C50-2F25-4A95-B184-94494422BD70}"/>
              </a:ext>
            </a:extLst>
          </p:cNvPr>
          <p:cNvSpPr/>
          <p:nvPr/>
        </p:nvSpPr>
        <p:spPr bwMode="auto">
          <a:xfrm>
            <a:off x="3350080" y="3009900"/>
            <a:ext cx="304800" cy="304800"/>
          </a:xfrm>
          <a:prstGeom prst="star5">
            <a:avLst>
              <a:gd name="adj" fmla="val 28746"/>
              <a:gd name="hf" fmla="val 105146"/>
              <a:gd name="vf" fmla="val 110557"/>
            </a:avLst>
          </a:prstGeom>
          <a:solidFill>
            <a:srgbClr val="00FF00"/>
          </a:solidFill>
          <a:ln w="9525" cap="flat" cmpd="sng" algn="ctr">
            <a:solidFill>
              <a:srgbClr val="00FF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en-US"/>
          </a:p>
        </p:txBody>
      </p:sp>
      <p:sp>
        <p:nvSpPr>
          <p:cNvPr id="10" name="Star: 5 Points 9">
            <a:extLst>
              <a:ext uri="{FF2B5EF4-FFF2-40B4-BE49-F238E27FC236}">
                <a16:creationId xmlns:a16="http://schemas.microsoft.com/office/drawing/2014/main" id="{EA6C510C-3616-47D5-AC20-A02045D75AA6}"/>
              </a:ext>
            </a:extLst>
          </p:cNvPr>
          <p:cNvSpPr/>
          <p:nvPr/>
        </p:nvSpPr>
        <p:spPr bwMode="auto">
          <a:xfrm>
            <a:off x="3339920" y="3657600"/>
            <a:ext cx="304800" cy="304800"/>
          </a:xfrm>
          <a:prstGeom prst="star5">
            <a:avLst>
              <a:gd name="adj" fmla="val 28746"/>
              <a:gd name="hf" fmla="val 105146"/>
              <a:gd name="vf" fmla="val 110557"/>
            </a:avLst>
          </a:prstGeom>
          <a:solidFill>
            <a:srgbClr val="00FF00"/>
          </a:solidFill>
          <a:ln w="9525" cap="flat" cmpd="sng" algn="ctr">
            <a:solidFill>
              <a:srgbClr val="00FF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en-US"/>
          </a:p>
        </p:txBody>
      </p:sp>
      <p:sp>
        <p:nvSpPr>
          <p:cNvPr id="11" name="Star: 5 Points 10">
            <a:extLst>
              <a:ext uri="{FF2B5EF4-FFF2-40B4-BE49-F238E27FC236}">
                <a16:creationId xmlns:a16="http://schemas.microsoft.com/office/drawing/2014/main" id="{01F9F2EF-7592-4E15-9736-555BEFF4A9BA}"/>
              </a:ext>
            </a:extLst>
          </p:cNvPr>
          <p:cNvSpPr/>
          <p:nvPr/>
        </p:nvSpPr>
        <p:spPr bwMode="auto">
          <a:xfrm>
            <a:off x="3370400" y="4267200"/>
            <a:ext cx="304800" cy="304800"/>
          </a:xfrm>
          <a:prstGeom prst="star5">
            <a:avLst>
              <a:gd name="adj" fmla="val 28746"/>
              <a:gd name="hf" fmla="val 105146"/>
              <a:gd name="vf" fmla="val 110557"/>
            </a:avLst>
          </a:prstGeom>
          <a:solidFill>
            <a:srgbClr val="00FF00"/>
          </a:solidFill>
          <a:ln w="9525" cap="flat" cmpd="sng" algn="ctr">
            <a:solidFill>
              <a:srgbClr val="00FF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en-US"/>
          </a:p>
        </p:txBody>
      </p:sp>
      <p:sp>
        <p:nvSpPr>
          <p:cNvPr id="12" name="Right Brace 11">
            <a:extLst>
              <a:ext uri="{FF2B5EF4-FFF2-40B4-BE49-F238E27FC236}">
                <a16:creationId xmlns:a16="http://schemas.microsoft.com/office/drawing/2014/main" id="{C2C19109-89E7-46D3-8F20-57BD9D015064}"/>
              </a:ext>
            </a:extLst>
          </p:cNvPr>
          <p:cNvSpPr/>
          <p:nvPr/>
        </p:nvSpPr>
        <p:spPr bwMode="auto">
          <a:xfrm>
            <a:off x="3903800" y="2305050"/>
            <a:ext cx="457200" cy="2495550"/>
          </a:xfrm>
          <a:prstGeom prst="rightBrace">
            <a:avLst/>
          </a:prstGeom>
          <a:noFill/>
          <a:ln w="28575" cap="flat" cmpd="sng" algn="ctr">
            <a:solidFill>
              <a:srgbClr val="FF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ahoma" pitchFamily="34" charset="0"/>
            </a:endParaRPr>
          </a:p>
        </p:txBody>
      </p:sp>
      <p:sp>
        <p:nvSpPr>
          <p:cNvPr id="13" name="Arrow: Right 12">
            <a:extLst>
              <a:ext uri="{FF2B5EF4-FFF2-40B4-BE49-F238E27FC236}">
                <a16:creationId xmlns:a16="http://schemas.microsoft.com/office/drawing/2014/main" id="{3382E0E2-8455-41DA-91C9-8CFE48DB0FC8}"/>
              </a:ext>
            </a:extLst>
          </p:cNvPr>
          <p:cNvSpPr/>
          <p:nvPr/>
        </p:nvSpPr>
        <p:spPr bwMode="auto">
          <a:xfrm flipH="1">
            <a:off x="4666816" y="3488944"/>
            <a:ext cx="993648" cy="337312"/>
          </a:xfrm>
          <a:prstGeom prst="rightArrow">
            <a:avLst/>
          </a:prstGeom>
          <a:solidFill>
            <a:srgbClr val="FF66FF"/>
          </a:solidFill>
          <a:ln w="9525" cap="flat" cmpd="sng" algn="ctr">
            <a:solidFill>
              <a:srgbClr val="FF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24EAB6DC-42B9-41EB-90ED-E382FDA33D23}"/>
              </a:ext>
            </a:extLst>
          </p:cNvPr>
          <p:cNvSpPr txBox="1"/>
          <p:nvPr/>
        </p:nvSpPr>
        <p:spPr>
          <a:xfrm>
            <a:off x="5650304" y="3034605"/>
            <a:ext cx="2579296" cy="1384995"/>
          </a:xfrm>
          <a:prstGeom prst="rect">
            <a:avLst/>
          </a:prstGeom>
          <a:noFill/>
        </p:spPr>
        <p:txBody>
          <a:bodyPr wrap="none" rtlCol="0">
            <a:spAutoFit/>
          </a:bodyPr>
          <a:lstStyle/>
          <a:p>
            <a:pPr algn="ctr"/>
            <a:r>
              <a:rPr lang="en-US" dirty="0">
                <a:solidFill>
                  <a:srgbClr val="FF66FF"/>
                </a:solidFill>
              </a:rPr>
              <a:t>Advice code</a:t>
            </a:r>
          </a:p>
          <a:p>
            <a:pPr algn="ctr"/>
            <a:r>
              <a:rPr lang="en-US" dirty="0"/>
              <a:t>executed at</a:t>
            </a:r>
          </a:p>
          <a:p>
            <a:pPr algn="ctr"/>
            <a:r>
              <a:rPr lang="en-US" dirty="0"/>
              <a:t>each </a:t>
            </a:r>
            <a:r>
              <a:rPr lang="en-US" dirty="0">
                <a:solidFill>
                  <a:srgbClr val="00FF00"/>
                </a:solidFill>
              </a:rPr>
              <a:t>Join Point</a:t>
            </a:r>
          </a:p>
        </p:txBody>
      </p:sp>
      <p:sp>
        <p:nvSpPr>
          <p:cNvPr id="16" name="Right Brace 15">
            <a:extLst>
              <a:ext uri="{FF2B5EF4-FFF2-40B4-BE49-F238E27FC236}">
                <a16:creationId xmlns:a16="http://schemas.microsoft.com/office/drawing/2014/main" id="{632EA5ED-CF4D-437E-95B8-9B2BCBE7A76C}"/>
              </a:ext>
            </a:extLst>
          </p:cNvPr>
          <p:cNvSpPr/>
          <p:nvPr/>
        </p:nvSpPr>
        <p:spPr bwMode="auto">
          <a:xfrm flipH="1">
            <a:off x="2721684" y="2305050"/>
            <a:ext cx="496316" cy="2495550"/>
          </a:xfrm>
          <a:prstGeom prst="rightBrace">
            <a:avLst/>
          </a:prstGeom>
          <a:noFill/>
          <a:ln w="28575" cap="flat" cmpd="sng" algn="ctr">
            <a:solidFill>
              <a:srgbClr val="00FF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Tahoma" pitchFamily="34" charset="0"/>
            </a:endParaRPr>
          </a:p>
        </p:txBody>
      </p:sp>
      <p:sp>
        <p:nvSpPr>
          <p:cNvPr id="17" name="TextBox 16">
            <a:extLst>
              <a:ext uri="{FF2B5EF4-FFF2-40B4-BE49-F238E27FC236}">
                <a16:creationId xmlns:a16="http://schemas.microsoft.com/office/drawing/2014/main" id="{A8FF209E-1578-4BB3-9C98-B4F3650ADB57}"/>
              </a:ext>
            </a:extLst>
          </p:cNvPr>
          <p:cNvSpPr txBox="1"/>
          <p:nvPr/>
        </p:nvSpPr>
        <p:spPr>
          <a:xfrm>
            <a:off x="774715" y="3382030"/>
            <a:ext cx="1870769" cy="523220"/>
          </a:xfrm>
          <a:prstGeom prst="rect">
            <a:avLst/>
          </a:prstGeom>
          <a:noFill/>
        </p:spPr>
        <p:txBody>
          <a:bodyPr wrap="none" rtlCol="0">
            <a:spAutoFit/>
          </a:bodyPr>
          <a:lstStyle/>
          <a:p>
            <a:pPr algn="ctr"/>
            <a:r>
              <a:rPr lang="en-US" dirty="0">
                <a:solidFill>
                  <a:srgbClr val="00FF00"/>
                </a:solidFill>
              </a:rPr>
              <a:t>Join Points</a:t>
            </a:r>
          </a:p>
        </p:txBody>
      </p:sp>
      <p:sp>
        <p:nvSpPr>
          <p:cNvPr id="7" name="TextBox 6">
            <a:extLst>
              <a:ext uri="{FF2B5EF4-FFF2-40B4-BE49-F238E27FC236}">
                <a16:creationId xmlns:a16="http://schemas.microsoft.com/office/drawing/2014/main" id="{19A66C04-24C9-4421-9DF2-3756AF7B8BC2}"/>
              </a:ext>
            </a:extLst>
          </p:cNvPr>
          <p:cNvSpPr txBox="1"/>
          <p:nvPr/>
        </p:nvSpPr>
        <p:spPr>
          <a:xfrm>
            <a:off x="2113100" y="5724323"/>
            <a:ext cx="3968651" cy="523220"/>
          </a:xfrm>
          <a:prstGeom prst="rect">
            <a:avLst/>
          </a:prstGeom>
          <a:noFill/>
        </p:spPr>
        <p:txBody>
          <a:bodyPr wrap="none" rtlCol="0">
            <a:spAutoFit/>
          </a:bodyPr>
          <a:lstStyle/>
          <a:p>
            <a:r>
              <a:rPr lang="en-US" dirty="0">
                <a:solidFill>
                  <a:schemeClr val="tx1">
                    <a:lumMod val="65000"/>
                  </a:schemeClr>
                </a:solidFill>
              </a:rPr>
              <a:t>Java Program Execution</a:t>
            </a:r>
          </a:p>
        </p:txBody>
      </p:sp>
    </p:spTree>
    <p:extLst>
      <p:ext uri="{BB962C8B-B14F-4D97-AF65-F5344CB8AC3E}">
        <p14:creationId xmlns:p14="http://schemas.microsoft.com/office/powerpoint/2010/main" val="31117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0C06-2EE6-48B8-8C87-FE2D3B60FBA7}"/>
              </a:ext>
            </a:extLst>
          </p:cNvPr>
          <p:cNvSpPr>
            <a:spLocks noGrp="1"/>
          </p:cNvSpPr>
          <p:nvPr>
            <p:ph type="title"/>
          </p:nvPr>
        </p:nvSpPr>
        <p:spPr>
          <a:xfrm>
            <a:off x="685800" y="381000"/>
            <a:ext cx="7772400" cy="1143000"/>
          </a:xfrm>
        </p:spPr>
        <p:txBody>
          <a:bodyPr/>
          <a:lstStyle/>
          <a:p>
            <a:r>
              <a:rPr lang="en-US" dirty="0"/>
              <a:t>Example:  Tracing</a:t>
            </a:r>
          </a:p>
        </p:txBody>
      </p:sp>
      <p:sp>
        <p:nvSpPr>
          <p:cNvPr id="3" name="Date Placeholder 2">
            <a:extLst>
              <a:ext uri="{FF2B5EF4-FFF2-40B4-BE49-F238E27FC236}">
                <a16:creationId xmlns:a16="http://schemas.microsoft.com/office/drawing/2014/main" id="{FCCE0DFB-C212-4064-B73A-BD23558E1EFA}"/>
              </a:ext>
            </a:extLst>
          </p:cNvPr>
          <p:cNvSpPr>
            <a:spLocks noGrp="1"/>
          </p:cNvSpPr>
          <p:nvPr>
            <p:ph type="dt" sz="half" idx="10"/>
          </p:nvPr>
        </p:nvSpPr>
        <p:spPr/>
        <p:txBody>
          <a:bodyPr/>
          <a:lstStyle/>
          <a:p>
            <a:pPr>
              <a:defRPr/>
            </a:pPr>
            <a:r>
              <a:rPr lang="en-US"/>
              <a:t>11/12/2020</a:t>
            </a:r>
          </a:p>
        </p:txBody>
      </p:sp>
      <p:sp>
        <p:nvSpPr>
          <p:cNvPr id="4" name="Footer Placeholder 3">
            <a:extLst>
              <a:ext uri="{FF2B5EF4-FFF2-40B4-BE49-F238E27FC236}">
                <a16:creationId xmlns:a16="http://schemas.microsoft.com/office/drawing/2014/main" id="{93ECA29E-3C48-4CB1-B0DA-A5E98DFA5FDE}"/>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576690A0-F40A-4EEF-BB44-043B72F7A1CD}"/>
              </a:ext>
            </a:extLst>
          </p:cNvPr>
          <p:cNvSpPr>
            <a:spLocks noGrp="1"/>
          </p:cNvSpPr>
          <p:nvPr>
            <p:ph type="sldNum" sz="quarter" idx="12"/>
          </p:nvPr>
        </p:nvSpPr>
        <p:spPr/>
        <p:txBody>
          <a:bodyPr/>
          <a:lstStyle/>
          <a:p>
            <a:pPr>
              <a:defRPr/>
            </a:pPr>
            <a:fld id="{2BDC7932-7A54-42BC-9DF0-E32EF376545F}" type="slidenum">
              <a:rPr lang="en-US" altLang="en-US" smtClean="0"/>
              <a:pPr>
                <a:defRPr/>
              </a:pPr>
              <a:t>7</a:t>
            </a:fld>
            <a:endParaRPr lang="en-US" altLang="en-US"/>
          </a:p>
        </p:txBody>
      </p:sp>
      <p:sp>
        <p:nvSpPr>
          <p:cNvPr id="6" name="TextBox 5">
            <a:extLst>
              <a:ext uri="{FF2B5EF4-FFF2-40B4-BE49-F238E27FC236}">
                <a16:creationId xmlns:a16="http://schemas.microsoft.com/office/drawing/2014/main" id="{327F3949-5C10-4AD6-B73C-9756C0C4530D}"/>
              </a:ext>
            </a:extLst>
          </p:cNvPr>
          <p:cNvSpPr txBox="1"/>
          <p:nvPr/>
        </p:nvSpPr>
        <p:spPr>
          <a:xfrm>
            <a:off x="731520" y="1752600"/>
            <a:ext cx="7726680" cy="4401205"/>
          </a:xfrm>
          <a:prstGeom prst="rect">
            <a:avLst/>
          </a:prstGeom>
          <a:noFill/>
        </p:spPr>
        <p:txBody>
          <a:bodyPr wrap="square" rtlCol="0">
            <a:spAutoFit/>
          </a:bodyPr>
          <a:lstStyle/>
          <a:p>
            <a:r>
              <a:rPr lang="en-US" dirty="0"/>
              <a:t>We can develop an </a:t>
            </a:r>
            <a:r>
              <a:rPr lang="en-US" dirty="0">
                <a:solidFill>
                  <a:srgbClr val="FF66FF"/>
                </a:solidFill>
              </a:rPr>
              <a:t>AspectJ</a:t>
            </a:r>
            <a:r>
              <a:rPr lang="en-US" dirty="0"/>
              <a:t> </a:t>
            </a:r>
            <a:r>
              <a:rPr lang="en-US" dirty="0">
                <a:solidFill>
                  <a:srgbClr val="00FFFF"/>
                </a:solidFill>
              </a:rPr>
              <a:t>tracer for functions:</a:t>
            </a:r>
          </a:p>
          <a:p>
            <a:endParaRPr lang="en-US" dirty="0">
              <a:solidFill>
                <a:srgbClr val="00FFFF"/>
              </a:solidFill>
            </a:endParaRPr>
          </a:p>
          <a:p>
            <a:r>
              <a:rPr lang="en-US" dirty="0">
                <a:solidFill>
                  <a:srgbClr val="00FFFF"/>
                </a:solidFill>
              </a:rPr>
              <a:t>-</a:t>
            </a:r>
            <a:r>
              <a:rPr lang="en-US" dirty="0"/>
              <a:t> by printing out the </a:t>
            </a:r>
            <a:r>
              <a:rPr lang="en-US" dirty="0">
                <a:solidFill>
                  <a:srgbClr val="FFAE0D"/>
                </a:solidFill>
              </a:rPr>
              <a:t>inputs</a:t>
            </a:r>
            <a:r>
              <a:rPr lang="en-US" dirty="0"/>
              <a:t> to the functions and their </a:t>
            </a:r>
            <a:r>
              <a:rPr lang="en-US" dirty="0">
                <a:solidFill>
                  <a:srgbClr val="FFAE0D"/>
                </a:solidFill>
              </a:rPr>
              <a:t>output</a:t>
            </a:r>
            <a:r>
              <a:rPr lang="en-US" dirty="0"/>
              <a:t>, and</a:t>
            </a:r>
          </a:p>
          <a:p>
            <a:endParaRPr lang="en-US" dirty="0"/>
          </a:p>
          <a:p>
            <a:r>
              <a:rPr lang="en-US" dirty="0"/>
              <a:t>- </a:t>
            </a:r>
            <a:r>
              <a:rPr lang="en-US" dirty="0">
                <a:solidFill>
                  <a:srgbClr val="ADADFF"/>
                </a:solidFill>
              </a:rPr>
              <a:t>indenting</a:t>
            </a:r>
            <a:r>
              <a:rPr lang="en-US" dirty="0"/>
              <a:t> </a:t>
            </a:r>
            <a:r>
              <a:rPr lang="en-US" dirty="0">
                <a:solidFill>
                  <a:srgbClr val="ADADFF"/>
                </a:solidFill>
              </a:rPr>
              <a:t>function</a:t>
            </a:r>
            <a:r>
              <a:rPr lang="en-US" dirty="0"/>
              <a:t> </a:t>
            </a:r>
            <a:r>
              <a:rPr lang="en-US" dirty="0">
                <a:solidFill>
                  <a:srgbClr val="ADADFF"/>
                </a:solidFill>
              </a:rPr>
              <a:t>calls</a:t>
            </a:r>
            <a:r>
              <a:rPr lang="en-US" dirty="0"/>
              <a:t> to clarify the nesting of function calls. </a:t>
            </a:r>
          </a:p>
          <a:p>
            <a:endParaRPr lang="en-US" dirty="0"/>
          </a:p>
          <a:p>
            <a:r>
              <a:rPr lang="en-US" dirty="0"/>
              <a:t>The </a:t>
            </a:r>
            <a:r>
              <a:rPr lang="en-US" dirty="0">
                <a:solidFill>
                  <a:srgbClr val="00FF00"/>
                </a:solidFill>
              </a:rPr>
              <a:t>pointcut</a:t>
            </a:r>
            <a:r>
              <a:rPr lang="en-US" dirty="0"/>
              <a:t> will refer to the </a:t>
            </a:r>
            <a:r>
              <a:rPr lang="en-US" dirty="0">
                <a:solidFill>
                  <a:srgbClr val="00FF00"/>
                </a:solidFill>
              </a:rPr>
              <a:t>arguments of function calls</a:t>
            </a:r>
            <a:r>
              <a:rPr lang="en-US" dirty="0"/>
              <a:t>.  </a:t>
            </a:r>
          </a:p>
        </p:txBody>
      </p:sp>
    </p:spTree>
    <p:extLst>
      <p:ext uri="{BB962C8B-B14F-4D97-AF65-F5344CB8AC3E}">
        <p14:creationId xmlns:p14="http://schemas.microsoft.com/office/powerpoint/2010/main" val="292794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0C15-7FE3-4ACF-9F83-1AB3D921ADB8}"/>
              </a:ext>
            </a:extLst>
          </p:cNvPr>
          <p:cNvSpPr>
            <a:spLocks noGrp="1"/>
          </p:cNvSpPr>
          <p:nvPr>
            <p:ph type="title"/>
          </p:nvPr>
        </p:nvSpPr>
        <p:spPr>
          <a:xfrm>
            <a:off x="762000" y="-45720"/>
            <a:ext cx="7772400" cy="1143000"/>
          </a:xfrm>
        </p:spPr>
        <p:txBody>
          <a:bodyPr/>
          <a:lstStyle/>
          <a:p>
            <a:r>
              <a:rPr lang="en-US" dirty="0"/>
              <a:t>Tester Class for Tracing</a:t>
            </a:r>
          </a:p>
        </p:txBody>
      </p:sp>
      <p:sp>
        <p:nvSpPr>
          <p:cNvPr id="3" name="Date Placeholder 2">
            <a:extLst>
              <a:ext uri="{FF2B5EF4-FFF2-40B4-BE49-F238E27FC236}">
                <a16:creationId xmlns:a16="http://schemas.microsoft.com/office/drawing/2014/main" id="{56258D57-937E-49B6-B856-CDC4E9830CBE}"/>
              </a:ext>
            </a:extLst>
          </p:cNvPr>
          <p:cNvSpPr>
            <a:spLocks noGrp="1"/>
          </p:cNvSpPr>
          <p:nvPr>
            <p:ph type="dt" sz="half" idx="10"/>
          </p:nvPr>
        </p:nvSpPr>
        <p:spPr/>
        <p:txBody>
          <a:bodyPr/>
          <a:lstStyle/>
          <a:p>
            <a:pPr>
              <a:defRPr/>
            </a:pPr>
            <a:r>
              <a:rPr lang="en-US" dirty="0"/>
              <a:t>11/12/2020</a:t>
            </a:r>
          </a:p>
        </p:txBody>
      </p:sp>
      <p:sp>
        <p:nvSpPr>
          <p:cNvPr id="4" name="Footer Placeholder 3">
            <a:extLst>
              <a:ext uri="{FF2B5EF4-FFF2-40B4-BE49-F238E27FC236}">
                <a16:creationId xmlns:a16="http://schemas.microsoft.com/office/drawing/2014/main" id="{009B85E5-53D3-4BC1-A8BC-BE268CAB81B6}"/>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C59A981A-01C5-4285-98CD-DEEDB9D9BE04}"/>
              </a:ext>
            </a:extLst>
          </p:cNvPr>
          <p:cNvSpPr>
            <a:spLocks noGrp="1"/>
          </p:cNvSpPr>
          <p:nvPr>
            <p:ph type="sldNum" sz="quarter" idx="12"/>
          </p:nvPr>
        </p:nvSpPr>
        <p:spPr/>
        <p:txBody>
          <a:bodyPr/>
          <a:lstStyle/>
          <a:p>
            <a:pPr>
              <a:defRPr/>
            </a:pPr>
            <a:fld id="{2BDC7932-7A54-42BC-9DF0-E32EF376545F}" type="slidenum">
              <a:rPr lang="en-US" altLang="en-US" smtClean="0"/>
              <a:pPr>
                <a:defRPr/>
              </a:pPr>
              <a:t>8</a:t>
            </a:fld>
            <a:endParaRPr lang="en-US" altLang="en-US" dirty="0"/>
          </a:p>
        </p:txBody>
      </p:sp>
      <p:sp>
        <p:nvSpPr>
          <p:cNvPr id="10" name="Rectangle 9">
            <a:extLst>
              <a:ext uri="{FF2B5EF4-FFF2-40B4-BE49-F238E27FC236}">
                <a16:creationId xmlns:a16="http://schemas.microsoft.com/office/drawing/2014/main" id="{61F9F50F-95B5-4A28-B775-118CF641060C}"/>
              </a:ext>
            </a:extLst>
          </p:cNvPr>
          <p:cNvSpPr/>
          <p:nvPr/>
        </p:nvSpPr>
        <p:spPr>
          <a:xfrm>
            <a:off x="1295400" y="943610"/>
            <a:ext cx="6705600" cy="5909310"/>
          </a:xfrm>
          <a:prstGeom prst="rect">
            <a:avLst/>
          </a:prstGeom>
          <a:solidFill>
            <a:schemeClr val="tx2">
              <a:lumMod val="20000"/>
              <a:lumOff val="80000"/>
            </a:schemeClr>
          </a:solidFill>
        </p:spPr>
        <p:txBody>
          <a:bodyPr wrap="square">
            <a:spAutoFit/>
          </a:bodyPr>
          <a:lstStyle/>
          <a:p>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TracerExamples</a:t>
            </a:r>
            <a:r>
              <a:rPr lang="en-US" sz="1800" b="1" dirty="0">
                <a:solidFill>
                  <a:srgbClr val="000000"/>
                </a:solidFill>
                <a:latin typeface="Consolas" panose="020B0609020204030204" pitchFamily="49" charset="0"/>
              </a:rPr>
              <a:t> {  </a:t>
            </a:r>
          </a:p>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Func</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obj</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Func</a:t>
            </a:r>
            <a:r>
              <a:rPr lang="en-US" sz="1800" b="1" dirty="0">
                <a:solidFill>
                  <a:srgbClr val="000000"/>
                </a:solidFill>
                <a:latin typeface="Consolas" panose="020B0609020204030204" pitchFamily="49" charset="0"/>
              </a:rPr>
              <a:t>();</a:t>
            </a:r>
          </a:p>
          <a:p>
            <a:r>
              <a:rPr lang="en-US" sz="1800" dirty="0">
                <a:solidFill>
                  <a:srgbClr val="6A3E3E"/>
                </a:solidFill>
                <a:latin typeface="Consolas" panose="020B0609020204030204" pitchFamily="49" charset="0"/>
              </a:rPr>
              <a:t>  obj</a:t>
            </a:r>
            <a:r>
              <a:rPr lang="en-US" sz="1800" dirty="0">
                <a:solidFill>
                  <a:srgbClr val="000000"/>
                </a:solidFill>
                <a:latin typeface="Consolas" panose="020B0609020204030204" pitchFamily="49" charset="0"/>
              </a:rPr>
              <a:t>.test1();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r>
              <a:rPr lang="en-US" sz="1800" dirty="0">
                <a:solidFill>
                  <a:srgbClr val="6A3E3E"/>
                </a:solidFill>
                <a:latin typeface="Consolas" panose="020B0609020204030204" pitchFamily="49" charset="0"/>
              </a:rPr>
              <a:t>  obj</a:t>
            </a:r>
            <a:r>
              <a:rPr lang="en-US" sz="1800" dirty="0">
                <a:solidFill>
                  <a:srgbClr val="000000"/>
                </a:solidFill>
                <a:latin typeface="Consolas" panose="020B0609020204030204" pitchFamily="49" charset="0"/>
              </a:rPr>
              <a:t>.test2();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r>
              <a:rPr lang="en-US" sz="1800" dirty="0">
                <a:solidFill>
                  <a:srgbClr val="6A3E3E"/>
                </a:solidFill>
                <a:latin typeface="Consolas" panose="020B0609020204030204" pitchFamily="49" charset="0"/>
              </a:rPr>
              <a:t>  obj</a:t>
            </a:r>
            <a:r>
              <a:rPr lang="en-US" sz="1800" dirty="0">
                <a:solidFill>
                  <a:srgbClr val="000000"/>
                </a:solidFill>
                <a:latin typeface="Consolas" panose="020B0609020204030204" pitchFamily="49" charset="0"/>
              </a:rPr>
              <a:t>.test3();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endParaRPr lang="en-US" sz="1800" dirty="0">
              <a:latin typeface="Consolas" panose="020B0609020204030204" pitchFamily="49" charset="0"/>
            </a:endParaRPr>
          </a:p>
          <a:p>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Func</a:t>
            </a:r>
            <a:r>
              <a:rPr lang="en-US" sz="1800" b="1" dirty="0">
                <a:solidFill>
                  <a:srgbClr val="000000"/>
                </a:solidFill>
                <a:latin typeface="Consolas" panose="020B0609020204030204" pitchFamily="49" charset="0"/>
              </a:rPr>
              <a:t> {</a:t>
            </a:r>
          </a:p>
          <a:p>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test1() { fact(5); }</a:t>
            </a:r>
          </a:p>
          <a:p>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test2() { </a:t>
            </a:r>
            <a:r>
              <a:rPr lang="en-US" sz="1800" b="1" dirty="0" err="1">
                <a:solidFill>
                  <a:srgbClr val="000000"/>
                </a:solidFill>
                <a:latin typeface="Consolas" panose="020B0609020204030204" pitchFamily="49" charset="0"/>
              </a:rPr>
              <a:t>gcd</a:t>
            </a:r>
            <a:r>
              <a:rPr lang="en-US" sz="1800" b="1" dirty="0">
                <a:solidFill>
                  <a:srgbClr val="000000"/>
                </a:solidFill>
                <a:latin typeface="Consolas" panose="020B0609020204030204" pitchFamily="49" charset="0"/>
              </a:rPr>
              <a:t>(30, 140); }</a:t>
            </a:r>
          </a:p>
          <a:p>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test3() { </a:t>
            </a:r>
            <a:r>
              <a:rPr lang="en-US" sz="1800" b="1" dirty="0" err="1">
                <a:solidFill>
                  <a:srgbClr val="000000"/>
                </a:solidFill>
                <a:latin typeface="Consolas" panose="020B0609020204030204" pitchFamily="49" charset="0"/>
              </a:rPr>
              <a:t>isprime</a:t>
            </a:r>
            <a:r>
              <a:rPr lang="en-US" sz="1800" b="1" dirty="0">
                <a:solidFill>
                  <a:srgbClr val="000000"/>
                </a:solidFill>
                <a:latin typeface="Consolas" panose="020B0609020204030204" pitchFamily="49" charset="0"/>
              </a:rPr>
              <a:t>(37); }</a:t>
            </a:r>
          </a:p>
          <a:p>
            <a:endParaRPr lang="en-US" sz="1800" dirty="0">
              <a:latin typeface="Consolas" panose="020B0609020204030204" pitchFamily="49" charset="0"/>
            </a:endParaRPr>
          </a:p>
          <a:p>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fact(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 0)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1; </a:t>
            </a:r>
            <a:r>
              <a:rPr lang="en-US" sz="1800" b="1" dirty="0">
                <a:solidFill>
                  <a:srgbClr val="7F0055"/>
                </a:solidFill>
                <a:latin typeface="Consolas" panose="020B0609020204030204" pitchFamily="49" charset="0"/>
              </a:rPr>
              <a:t>else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*fact(</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-1);</a:t>
            </a:r>
          </a:p>
          <a:p>
            <a:r>
              <a:rPr lang="en-US" sz="1800" dirty="0">
                <a:solidFill>
                  <a:srgbClr val="000000"/>
                </a:solidFill>
                <a:latin typeface="Consolas" panose="020B0609020204030204" pitchFamily="49" charset="0"/>
              </a:rPr>
              <a:t>  }</a:t>
            </a:r>
          </a:p>
          <a:p>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gcd</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x</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y</a:t>
            </a:r>
            <a:r>
              <a:rPr lang="en-US" sz="1800" b="1" dirty="0">
                <a:solidFill>
                  <a:srgbClr val="000000"/>
                </a:solidFill>
                <a:latin typeface="Consolas" panose="020B0609020204030204" pitchFamily="49" charset="0"/>
              </a:rPr>
              <a:t>) {</a:t>
            </a:r>
          </a:p>
          <a:p>
            <a:r>
              <a:rPr lang="es-ES" sz="1800" b="1" dirty="0">
                <a:solidFill>
                  <a:srgbClr val="7F0055"/>
                </a:solidFill>
                <a:latin typeface="Consolas" panose="020B0609020204030204" pitchFamily="49" charset="0"/>
              </a:rPr>
              <a:t>     </a:t>
            </a:r>
            <a:r>
              <a:rPr lang="es-ES" sz="1800" b="1" dirty="0" err="1">
                <a:solidFill>
                  <a:srgbClr val="7F0055"/>
                </a:solidFill>
                <a:latin typeface="Consolas" panose="020B0609020204030204" pitchFamily="49" charset="0"/>
              </a:rPr>
              <a:t>return</a:t>
            </a:r>
            <a:r>
              <a:rPr lang="es-ES" sz="1800" b="1" dirty="0">
                <a:solidFill>
                  <a:srgbClr val="000000"/>
                </a:solidFill>
                <a:latin typeface="Consolas" panose="020B0609020204030204" pitchFamily="49" charset="0"/>
              </a:rPr>
              <a:t> </a:t>
            </a:r>
            <a:r>
              <a:rPr lang="es-ES" sz="1800" b="1" dirty="0">
                <a:solidFill>
                  <a:srgbClr val="6A3E3E"/>
                </a:solidFill>
                <a:latin typeface="Consolas" panose="020B0609020204030204" pitchFamily="49" charset="0"/>
              </a:rPr>
              <a:t>x</a:t>
            </a:r>
            <a:r>
              <a:rPr lang="es-ES" sz="1800" b="1" dirty="0">
                <a:solidFill>
                  <a:srgbClr val="000000"/>
                </a:solidFill>
                <a:latin typeface="Consolas" panose="020B0609020204030204" pitchFamily="49" charset="0"/>
              </a:rPr>
              <a:t> &gt; </a:t>
            </a:r>
            <a:r>
              <a:rPr lang="es-ES" sz="1800" b="1" dirty="0">
                <a:solidFill>
                  <a:srgbClr val="6A3E3E"/>
                </a:solidFill>
                <a:latin typeface="Consolas" panose="020B0609020204030204" pitchFamily="49" charset="0"/>
              </a:rPr>
              <a:t>y</a:t>
            </a:r>
            <a:r>
              <a:rPr lang="es-ES" sz="1800" b="1" dirty="0">
                <a:solidFill>
                  <a:srgbClr val="000000"/>
                </a:solidFill>
                <a:latin typeface="Consolas" panose="020B0609020204030204" pitchFamily="49" charset="0"/>
              </a:rPr>
              <a:t> ? </a:t>
            </a:r>
            <a:r>
              <a:rPr lang="es-ES" sz="1800" b="1" dirty="0" err="1">
                <a:solidFill>
                  <a:srgbClr val="000000"/>
                </a:solidFill>
                <a:latin typeface="Consolas" panose="020B0609020204030204" pitchFamily="49" charset="0"/>
              </a:rPr>
              <a:t>gcd</a:t>
            </a:r>
            <a:r>
              <a:rPr lang="es-ES" sz="1800" b="1" dirty="0">
                <a:solidFill>
                  <a:srgbClr val="000000"/>
                </a:solidFill>
                <a:latin typeface="Consolas" panose="020B0609020204030204" pitchFamily="49" charset="0"/>
              </a:rPr>
              <a:t>(</a:t>
            </a:r>
            <a:r>
              <a:rPr lang="es-ES" sz="1800" b="1" dirty="0">
                <a:solidFill>
                  <a:srgbClr val="6A3E3E"/>
                </a:solidFill>
                <a:latin typeface="Consolas" panose="020B0609020204030204" pitchFamily="49" charset="0"/>
              </a:rPr>
              <a:t>x</a:t>
            </a:r>
            <a:r>
              <a:rPr lang="es-ES" sz="1800" b="1" dirty="0">
                <a:solidFill>
                  <a:srgbClr val="000000"/>
                </a:solidFill>
                <a:latin typeface="Consolas" panose="020B0609020204030204" pitchFamily="49" charset="0"/>
              </a:rPr>
              <a:t>-</a:t>
            </a:r>
            <a:r>
              <a:rPr lang="es-ES" sz="1800" b="1" dirty="0">
                <a:solidFill>
                  <a:srgbClr val="6A3E3E"/>
                </a:solidFill>
                <a:latin typeface="Consolas" panose="020B0609020204030204" pitchFamily="49" charset="0"/>
              </a:rPr>
              <a:t>y</a:t>
            </a:r>
            <a:r>
              <a:rPr lang="es-ES" sz="1800" b="1" dirty="0">
                <a:solidFill>
                  <a:srgbClr val="000000"/>
                </a:solidFill>
                <a:latin typeface="Consolas" panose="020B0609020204030204" pitchFamily="49" charset="0"/>
              </a:rPr>
              <a:t>, </a:t>
            </a:r>
            <a:r>
              <a:rPr lang="es-ES" sz="1800" b="1" dirty="0">
                <a:solidFill>
                  <a:srgbClr val="6A3E3E"/>
                </a:solidFill>
                <a:latin typeface="Consolas" panose="020B0609020204030204" pitchFamily="49" charset="0"/>
              </a:rPr>
              <a:t>y</a:t>
            </a:r>
            <a:r>
              <a:rPr lang="es-ES" sz="1800" b="1" dirty="0">
                <a:solidFill>
                  <a:srgbClr val="000000"/>
                </a:solidFill>
                <a:latin typeface="Consolas" panose="020B0609020204030204" pitchFamily="49" charset="0"/>
              </a:rPr>
              <a:t>) :</a:t>
            </a:r>
          </a:p>
          <a:p>
            <a:r>
              <a:rPr lang="es-ES" sz="1800" dirty="0">
                <a:solidFill>
                  <a:srgbClr val="000000"/>
                </a:solidFill>
                <a:latin typeface="Consolas" panose="020B0609020204030204" pitchFamily="49" charset="0"/>
              </a:rPr>
              <a:t>            </a:t>
            </a:r>
            <a:r>
              <a:rPr lang="es-ES" sz="1800" dirty="0">
                <a:solidFill>
                  <a:srgbClr val="6A3E3E"/>
                </a:solidFill>
                <a:latin typeface="Consolas" panose="020B0609020204030204" pitchFamily="49" charset="0"/>
              </a:rPr>
              <a:t>x</a:t>
            </a:r>
            <a:r>
              <a:rPr lang="es-ES" sz="1800" dirty="0">
                <a:solidFill>
                  <a:srgbClr val="000000"/>
                </a:solidFill>
                <a:latin typeface="Consolas" panose="020B0609020204030204" pitchFamily="49" charset="0"/>
              </a:rPr>
              <a:t> &lt; </a:t>
            </a:r>
            <a:r>
              <a:rPr lang="es-ES" sz="1800" dirty="0">
                <a:solidFill>
                  <a:srgbClr val="6A3E3E"/>
                </a:solidFill>
                <a:latin typeface="Consolas" panose="020B0609020204030204" pitchFamily="49" charset="0"/>
              </a:rPr>
              <a:t>y</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gcd</a:t>
            </a:r>
            <a:r>
              <a:rPr lang="es-ES" sz="1800" dirty="0">
                <a:solidFill>
                  <a:srgbClr val="000000"/>
                </a:solidFill>
                <a:latin typeface="Consolas" panose="020B0609020204030204" pitchFamily="49" charset="0"/>
              </a:rPr>
              <a:t>(</a:t>
            </a:r>
            <a:r>
              <a:rPr lang="es-ES" sz="1800" dirty="0">
                <a:solidFill>
                  <a:srgbClr val="6A3E3E"/>
                </a:solidFill>
                <a:latin typeface="Consolas" panose="020B0609020204030204" pitchFamily="49" charset="0"/>
              </a:rPr>
              <a:t>x</a:t>
            </a:r>
            <a:r>
              <a:rPr lang="es-ES" sz="1800" dirty="0">
                <a:solidFill>
                  <a:srgbClr val="000000"/>
                </a:solidFill>
                <a:latin typeface="Consolas" panose="020B0609020204030204" pitchFamily="49" charset="0"/>
              </a:rPr>
              <a:t>, </a:t>
            </a:r>
            <a:r>
              <a:rPr lang="es-ES" sz="1800" dirty="0">
                <a:solidFill>
                  <a:srgbClr val="6A3E3E"/>
                </a:solidFill>
                <a:latin typeface="Consolas" panose="020B0609020204030204" pitchFamily="49" charset="0"/>
              </a:rPr>
              <a:t>y</a:t>
            </a:r>
            <a:r>
              <a:rPr lang="es-ES" sz="1800" dirty="0">
                <a:solidFill>
                  <a:srgbClr val="000000"/>
                </a:solidFill>
                <a:latin typeface="Consolas" panose="020B0609020204030204" pitchFamily="49" charset="0"/>
              </a:rPr>
              <a:t>-</a:t>
            </a:r>
            <a:r>
              <a:rPr lang="es-ES" sz="1800" dirty="0">
                <a:solidFill>
                  <a:srgbClr val="6A3E3E"/>
                </a:solidFill>
                <a:latin typeface="Consolas" panose="020B0609020204030204" pitchFamily="49" charset="0"/>
              </a:rPr>
              <a:t>x</a:t>
            </a:r>
            <a:r>
              <a:rPr lang="es-ES" sz="1800" dirty="0">
                <a:solidFill>
                  <a:srgbClr val="000000"/>
                </a:solidFill>
                <a:latin typeface="Consolas" panose="020B0609020204030204" pitchFamily="49" charset="0"/>
              </a:rPr>
              <a:t>) : </a:t>
            </a:r>
            <a:r>
              <a:rPr lang="es-ES" sz="1800" dirty="0">
                <a:solidFill>
                  <a:srgbClr val="6A3E3E"/>
                </a:solidFill>
                <a:latin typeface="Consolas" panose="020B0609020204030204" pitchFamily="49" charset="0"/>
              </a:rPr>
              <a:t>x</a:t>
            </a:r>
            <a:r>
              <a:rPr lang="es-E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p:txBody>
      </p:sp>
      <p:sp>
        <p:nvSpPr>
          <p:cNvPr id="12" name="Rectangle: Rounded Corners 11">
            <a:extLst>
              <a:ext uri="{FF2B5EF4-FFF2-40B4-BE49-F238E27FC236}">
                <a16:creationId xmlns:a16="http://schemas.microsoft.com/office/drawing/2014/main" id="{AEAA1EF4-EDED-4C94-B3A8-8E74808CB78E}"/>
              </a:ext>
            </a:extLst>
          </p:cNvPr>
          <p:cNvSpPr/>
          <p:nvPr/>
        </p:nvSpPr>
        <p:spPr bwMode="auto">
          <a:xfrm>
            <a:off x="1600200" y="4844415"/>
            <a:ext cx="2971800" cy="304800"/>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3" name="Rectangle: Rounded Corners 12">
            <a:extLst>
              <a:ext uri="{FF2B5EF4-FFF2-40B4-BE49-F238E27FC236}">
                <a16:creationId xmlns:a16="http://schemas.microsoft.com/office/drawing/2014/main" id="{C7DF9778-242F-4085-BFFD-AFECDA80D65F}"/>
              </a:ext>
            </a:extLst>
          </p:cNvPr>
          <p:cNvSpPr/>
          <p:nvPr/>
        </p:nvSpPr>
        <p:spPr bwMode="auto">
          <a:xfrm>
            <a:off x="1600200" y="5643880"/>
            <a:ext cx="3657600" cy="304800"/>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cxnSp>
        <p:nvCxnSpPr>
          <p:cNvPr id="15" name="Straight Connector 14">
            <a:extLst>
              <a:ext uri="{FF2B5EF4-FFF2-40B4-BE49-F238E27FC236}">
                <a16:creationId xmlns:a16="http://schemas.microsoft.com/office/drawing/2014/main" id="{BC70B92E-30DA-48C3-B7E6-F03864941902}"/>
              </a:ext>
            </a:extLst>
          </p:cNvPr>
          <p:cNvCxnSpPr>
            <a:cxnSpLocks/>
          </p:cNvCxnSpPr>
          <p:nvPr/>
        </p:nvCxnSpPr>
        <p:spPr bwMode="auto">
          <a:xfrm>
            <a:off x="1295400" y="3299460"/>
            <a:ext cx="6705600" cy="0"/>
          </a:xfrm>
          <a:prstGeom prst="line">
            <a:avLst/>
          </a:prstGeom>
          <a:solidFill>
            <a:schemeClr val="accent1"/>
          </a:solidFill>
          <a:ln w="28575" cap="flat" cmpd="sng" algn="ctr">
            <a:solidFill>
              <a:srgbClr val="FF0000"/>
            </a:solidFill>
            <a:prstDash val="solid"/>
            <a:miter lim="800000"/>
            <a:headEnd type="none" w="med" len="med"/>
            <a:tailEnd type="none" w="med" len="med"/>
          </a:ln>
          <a:effectLst/>
        </p:spPr>
      </p:cxnSp>
      <p:sp>
        <p:nvSpPr>
          <p:cNvPr id="17" name="Rectangle: Rounded Corners 16">
            <a:extLst>
              <a:ext uri="{FF2B5EF4-FFF2-40B4-BE49-F238E27FC236}">
                <a16:creationId xmlns:a16="http://schemas.microsoft.com/office/drawing/2014/main" id="{6CDC3A19-66A2-4EE4-9531-B3BE720EBE9E}"/>
              </a:ext>
            </a:extLst>
          </p:cNvPr>
          <p:cNvSpPr/>
          <p:nvPr/>
        </p:nvSpPr>
        <p:spPr bwMode="auto">
          <a:xfrm>
            <a:off x="1280161" y="952578"/>
            <a:ext cx="3139439" cy="342822"/>
          </a:xfrm>
          <a:prstGeom prst="roundRect">
            <a:avLst/>
          </a:prstGeom>
          <a:solidFill>
            <a:srgbClr val="ADADFF">
              <a:alpha val="20000"/>
            </a:srgbClr>
          </a:solidFill>
          <a:ln w="9525" cap="flat" cmpd="sng" algn="ctr">
            <a:solidFill>
              <a:schemeClr val="bg1">
                <a:lumMod val="40000"/>
                <a:lumOff val="6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8" name="Rectangle: Rounded Corners 17">
            <a:extLst>
              <a:ext uri="{FF2B5EF4-FFF2-40B4-BE49-F238E27FC236}">
                <a16:creationId xmlns:a16="http://schemas.microsoft.com/office/drawing/2014/main" id="{4354B7EB-F135-48D7-B828-180C1AA15CF6}"/>
              </a:ext>
            </a:extLst>
          </p:cNvPr>
          <p:cNvSpPr/>
          <p:nvPr/>
        </p:nvSpPr>
        <p:spPr bwMode="auto">
          <a:xfrm>
            <a:off x="1366520" y="3462020"/>
            <a:ext cx="1681480" cy="304784"/>
          </a:xfrm>
          <a:prstGeom prst="roundRect">
            <a:avLst/>
          </a:prstGeom>
          <a:solidFill>
            <a:srgbClr val="ADADFF">
              <a:alpha val="20000"/>
            </a:srgbClr>
          </a:solidFill>
          <a:ln w="9525" cap="flat" cmpd="sng" algn="ctr">
            <a:solidFill>
              <a:schemeClr val="bg1">
                <a:lumMod val="40000"/>
                <a:lumOff val="6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15070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0C15-7FE3-4ACF-9F83-1AB3D921ADB8}"/>
              </a:ext>
            </a:extLst>
          </p:cNvPr>
          <p:cNvSpPr>
            <a:spLocks noGrp="1"/>
          </p:cNvSpPr>
          <p:nvPr>
            <p:ph type="title"/>
          </p:nvPr>
        </p:nvSpPr>
        <p:spPr>
          <a:xfrm>
            <a:off x="746760" y="228600"/>
            <a:ext cx="7543800" cy="617947"/>
          </a:xfrm>
        </p:spPr>
        <p:txBody>
          <a:bodyPr/>
          <a:lstStyle/>
          <a:p>
            <a:r>
              <a:rPr lang="en-US" sz="3600" dirty="0"/>
              <a:t>Tester Class (continued)</a:t>
            </a:r>
          </a:p>
        </p:txBody>
      </p:sp>
      <p:sp>
        <p:nvSpPr>
          <p:cNvPr id="3" name="Date Placeholder 2">
            <a:extLst>
              <a:ext uri="{FF2B5EF4-FFF2-40B4-BE49-F238E27FC236}">
                <a16:creationId xmlns:a16="http://schemas.microsoft.com/office/drawing/2014/main" id="{56258D57-937E-49B6-B856-CDC4E9830CBE}"/>
              </a:ext>
            </a:extLst>
          </p:cNvPr>
          <p:cNvSpPr>
            <a:spLocks noGrp="1"/>
          </p:cNvSpPr>
          <p:nvPr>
            <p:ph type="dt" sz="half" idx="10"/>
          </p:nvPr>
        </p:nvSpPr>
        <p:spPr/>
        <p:txBody>
          <a:bodyPr/>
          <a:lstStyle/>
          <a:p>
            <a:pPr>
              <a:defRPr/>
            </a:pPr>
            <a:r>
              <a:rPr lang="en-US" dirty="0"/>
              <a:t>11/12/2020</a:t>
            </a:r>
          </a:p>
        </p:txBody>
      </p:sp>
      <p:sp>
        <p:nvSpPr>
          <p:cNvPr id="4" name="Footer Placeholder 3">
            <a:extLst>
              <a:ext uri="{FF2B5EF4-FFF2-40B4-BE49-F238E27FC236}">
                <a16:creationId xmlns:a16="http://schemas.microsoft.com/office/drawing/2014/main" id="{009B85E5-53D3-4BC1-A8BC-BE268CAB81B6}"/>
              </a:ext>
            </a:extLst>
          </p:cNvPr>
          <p:cNvSpPr>
            <a:spLocks noGrp="1"/>
          </p:cNvSpPr>
          <p:nvPr>
            <p:ph type="ftr" sz="quarter" idx="11"/>
          </p:nvPr>
        </p:nvSpPr>
        <p:spPr/>
        <p:txBody>
          <a:bodyPr/>
          <a:lstStyle/>
          <a:p>
            <a:pPr>
              <a:defRPr/>
            </a:pPr>
            <a:r>
              <a:rPr lang="en-US"/>
              <a:t>CSE 410J and CSE 522</a:t>
            </a:r>
          </a:p>
        </p:txBody>
      </p:sp>
      <p:sp>
        <p:nvSpPr>
          <p:cNvPr id="5" name="Slide Number Placeholder 4">
            <a:extLst>
              <a:ext uri="{FF2B5EF4-FFF2-40B4-BE49-F238E27FC236}">
                <a16:creationId xmlns:a16="http://schemas.microsoft.com/office/drawing/2014/main" id="{C59A981A-01C5-4285-98CD-DEEDB9D9BE04}"/>
              </a:ext>
            </a:extLst>
          </p:cNvPr>
          <p:cNvSpPr>
            <a:spLocks noGrp="1"/>
          </p:cNvSpPr>
          <p:nvPr>
            <p:ph type="sldNum" sz="quarter" idx="12"/>
          </p:nvPr>
        </p:nvSpPr>
        <p:spPr/>
        <p:txBody>
          <a:bodyPr/>
          <a:lstStyle/>
          <a:p>
            <a:pPr>
              <a:defRPr/>
            </a:pPr>
            <a:fld id="{2BDC7932-7A54-42BC-9DF0-E32EF376545F}" type="slidenum">
              <a:rPr lang="en-US" altLang="en-US" smtClean="0"/>
              <a:pPr>
                <a:defRPr/>
              </a:pPr>
              <a:t>9</a:t>
            </a:fld>
            <a:endParaRPr lang="en-US" altLang="en-US" dirty="0"/>
          </a:p>
        </p:txBody>
      </p:sp>
      <p:sp>
        <p:nvSpPr>
          <p:cNvPr id="11" name="Rectangle 10">
            <a:extLst>
              <a:ext uri="{FF2B5EF4-FFF2-40B4-BE49-F238E27FC236}">
                <a16:creationId xmlns:a16="http://schemas.microsoft.com/office/drawing/2014/main" id="{C545FA60-A9E4-4331-9BF7-755E551548F1}"/>
              </a:ext>
            </a:extLst>
          </p:cNvPr>
          <p:cNvSpPr/>
          <p:nvPr/>
        </p:nvSpPr>
        <p:spPr>
          <a:xfrm>
            <a:off x="624840" y="1020514"/>
            <a:ext cx="7696200" cy="6186309"/>
          </a:xfrm>
          <a:prstGeom prst="rect">
            <a:avLst/>
          </a:prstGeom>
          <a:solidFill>
            <a:schemeClr val="tx2">
              <a:lumMod val="20000"/>
              <a:lumOff val="80000"/>
            </a:schemeClr>
          </a:solidFill>
        </p:spPr>
        <p:txBody>
          <a:bodyPr wrap="square">
            <a:spAutoFit/>
          </a:bodyPr>
          <a:lstStyle/>
          <a:p>
            <a:r>
              <a:rPr lang="en-US" sz="1800" b="1" dirty="0">
                <a:solidFill>
                  <a:srgbClr val="7F0055"/>
                </a:solidFill>
                <a:latin typeface="Consolas" panose="020B0609020204030204" pitchFamily="49" charset="0"/>
              </a:rPr>
              <a:t> </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boolean</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isprime</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  </a:t>
            </a:r>
          </a:p>
          <a:p>
            <a:r>
              <a:rPr lang="en-US" sz="1800" b="1" dirty="0">
                <a:solidFill>
                  <a:srgbClr val="7F0055"/>
                </a:solidFill>
                <a:latin typeface="Consolas" panose="020B0609020204030204" pitchFamily="49" charset="0"/>
              </a:rPr>
              <a:t>	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a:t>
            </a:r>
          </a:p>
          <a:p>
            <a:r>
              <a:rPr lang="en-US" sz="1800" b="1" dirty="0">
                <a:solidFill>
                  <a:srgbClr val="6A3E3E"/>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isqrt</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a:t>
            </a:r>
          </a:p>
          <a:p>
            <a:r>
              <a:rPr lang="en-US" sz="1800" b="1" dirty="0">
                <a:solidFill>
                  <a:srgbClr val="7F0055"/>
                </a:solidFill>
                <a:latin typeface="Consolas" panose="020B0609020204030204" pitchFamily="49" charset="0"/>
              </a:rPr>
              <a:t>	return</a:t>
            </a:r>
            <a:r>
              <a:rPr lang="en-US" sz="1800" b="1" dirty="0">
                <a:solidFill>
                  <a:srgbClr val="000000"/>
                </a:solidFill>
                <a:latin typeface="Consolas" panose="020B0609020204030204" pitchFamily="49" charset="0"/>
              </a:rPr>
              <a:t> isprime2(</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2);</a:t>
            </a:r>
          </a:p>
          <a:p>
            <a:r>
              <a:rPr lang="en-US"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isqrt</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a:t>
            </a:r>
          </a:p>
          <a:p>
            <a:r>
              <a:rPr lang="en-US" sz="1800" b="1" dirty="0">
                <a:solidFill>
                  <a:srgbClr val="7F0055"/>
                </a:solidFill>
                <a:latin typeface="Consolas" panose="020B0609020204030204" pitchFamily="49" charset="0"/>
              </a:rPr>
              <a:t>	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lo</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a:t>
            </a:r>
          </a:p>
          <a:p>
            <a:r>
              <a:rPr lang="en-US" sz="1800" b="1" dirty="0">
                <a:solidFill>
                  <a:srgbClr val="6A3E3E"/>
                </a:solidFill>
                <a:latin typeface="Consolas" panose="020B0609020204030204" pitchFamily="49" charset="0"/>
              </a:rPr>
              <a:t>	hi</a:t>
            </a:r>
            <a:r>
              <a:rPr lang="en-US" sz="1800" b="1" dirty="0">
                <a:solidFill>
                  <a:srgbClr val="000000"/>
                </a:solidFill>
                <a:latin typeface="Consolas" panose="020B0609020204030204" pitchFamily="49" charset="0"/>
              </a:rPr>
              <a:t> = 1;</a:t>
            </a:r>
          </a:p>
          <a:p>
            <a:r>
              <a:rPr lang="en-US" sz="1800" b="1" dirty="0">
                <a:solidFill>
                  <a:srgbClr val="7F0055"/>
                </a:solidFill>
                <a:latin typeface="Consolas" panose="020B0609020204030204" pitchFamily="49" charset="0"/>
              </a:rPr>
              <a:t>	while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 &lt;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a:t>
            </a:r>
          </a:p>
          <a:p>
            <a:r>
              <a:rPr lang="en-US" sz="1800" b="1" dirty="0">
                <a:solidFill>
                  <a:srgbClr val="6A3E3E"/>
                </a:solidFill>
                <a:latin typeface="Consolas" panose="020B0609020204030204" pitchFamily="49" charset="0"/>
              </a:rPr>
              <a:t>		hi</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 + 1;</a:t>
            </a:r>
          </a:p>
          <a:p>
            <a:r>
              <a:rPr lang="en-US" sz="1800" b="1" dirty="0">
                <a:solidFill>
                  <a:srgbClr val="6A3E3E"/>
                </a:solidFill>
                <a:latin typeface="Consolas" panose="020B0609020204030204" pitchFamily="49" charset="0"/>
              </a:rPr>
              <a:t>		lo</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 - 1;</a:t>
            </a:r>
          </a:p>
          <a:p>
            <a:r>
              <a:rPr lang="en-US" sz="1800" b="1" dirty="0">
                <a:solidFill>
                  <a:srgbClr val="7F0055"/>
                </a:solidFill>
                <a:latin typeface="Consolas" panose="020B0609020204030204" pitchFamily="49" charset="0"/>
              </a:rPr>
              <a:t>		if</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lo</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lo</a:t>
            </a:r>
            <a:r>
              <a:rPr lang="en-US" sz="1800" b="1" dirty="0">
                <a:solidFill>
                  <a:srgbClr val="000000"/>
                </a:solidFill>
                <a:latin typeface="Consolas" panose="020B0609020204030204" pitchFamily="49" charset="0"/>
              </a:rPr>
              <a:t> &lt;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a:t>
            </a:r>
          </a:p>
          <a:p>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lo</a:t>
            </a:r>
            <a:r>
              <a:rPr lang="en-US" sz="1800" b="1" dirty="0">
                <a:solidFill>
                  <a:srgbClr val="000000"/>
                </a:solidFill>
                <a:latin typeface="Consolas" panose="020B0609020204030204" pitchFamily="49" charset="0"/>
              </a:rPr>
              <a:t>;</a:t>
            </a:r>
          </a:p>
          <a:p>
            <a:r>
              <a:rPr lang="en-US" sz="1800" b="1" dirty="0">
                <a:solidFill>
                  <a:srgbClr val="7F0055"/>
                </a:solidFill>
                <a:latin typeface="Consolas" panose="020B0609020204030204" pitchFamily="49" charset="0"/>
              </a:rPr>
              <a:t>		else</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hi</a:t>
            </a:r>
            <a:r>
              <a:rPr lang="en-US" sz="1800" b="1" dirty="0">
                <a:solidFill>
                  <a:srgbClr val="000000"/>
                </a:solidFill>
                <a:latin typeface="Consolas" panose="020B0609020204030204" pitchFamily="49" charset="0"/>
              </a:rPr>
              <a:t>;</a:t>
            </a:r>
          </a:p>
          <a:p>
            <a:r>
              <a:rPr lang="en-US" sz="1800" b="1" dirty="0">
                <a:solidFill>
                  <a:srgbClr val="7F0055"/>
                </a:solidFill>
                <a:latin typeface="Consolas" panose="020B0609020204030204" pitchFamily="49" charset="0"/>
              </a:rPr>
              <a:t>	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a:t>
            </a:r>
          </a:p>
          <a:p>
            <a:r>
              <a:rPr lang="en-US" sz="1800" b="1" dirty="0">
                <a:solidFill>
                  <a:srgbClr val="000000"/>
                </a:solidFill>
                <a:latin typeface="Consolas" panose="020B0609020204030204" pitchFamily="49" charset="0"/>
              </a:rPr>
              <a:t>   }</a:t>
            </a:r>
          </a:p>
          <a:p>
            <a:r>
              <a:rPr lang="en-US" sz="1800" b="1" dirty="0">
                <a:solidFill>
                  <a:srgbClr val="7F0055"/>
                </a:solidFill>
                <a:latin typeface="Consolas" panose="020B0609020204030204" pitchFamily="49" charset="0"/>
              </a:rPr>
              <a:t>   public</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boolean</a:t>
            </a:r>
            <a:r>
              <a:rPr lang="en-US" sz="1800" b="1" dirty="0">
                <a:solidFill>
                  <a:srgbClr val="000000"/>
                </a:solidFill>
                <a:latin typeface="Consolas" panose="020B0609020204030204" pitchFamily="49" charset="0"/>
              </a:rPr>
              <a:t> isprime2(</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i</a:t>
            </a:r>
            <a:r>
              <a:rPr lang="en-US" sz="1800" b="1" dirty="0">
                <a:solidFill>
                  <a:srgbClr val="000000"/>
                </a:solidFill>
                <a:latin typeface="Consolas" panose="020B0609020204030204" pitchFamily="49" charset="0"/>
              </a:rPr>
              <a:t>) {</a:t>
            </a:r>
          </a:p>
          <a:p>
            <a:r>
              <a:rPr lang="en-US" sz="1800" b="1" dirty="0">
                <a:solidFill>
                  <a:srgbClr val="7F0055"/>
                </a:solidFill>
                <a:latin typeface="Consolas" panose="020B0609020204030204" pitchFamily="49" charset="0"/>
              </a:rPr>
              <a:t>	if</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i</a:t>
            </a:r>
            <a:r>
              <a:rPr lang="en-US" sz="1800" b="1" dirty="0">
                <a:solidFill>
                  <a:srgbClr val="000000"/>
                </a:solidFill>
                <a:latin typeface="Consolas" panose="020B0609020204030204" pitchFamily="49" charset="0"/>
              </a:rPr>
              <a:t> &gt;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true</a:t>
            </a:r>
            <a:r>
              <a:rPr lang="en-US" sz="1800" b="1" dirty="0">
                <a:solidFill>
                  <a:srgbClr val="000000"/>
                </a:solidFill>
                <a:latin typeface="Consolas" panose="020B0609020204030204" pitchFamily="49" charset="0"/>
              </a:rPr>
              <a:t>;</a:t>
            </a:r>
          </a:p>
          <a:p>
            <a:r>
              <a:rPr lang="en-US" sz="1800" b="1" dirty="0">
                <a:solidFill>
                  <a:srgbClr val="7F0055"/>
                </a:solidFill>
                <a:latin typeface="Consolas" panose="020B0609020204030204" pitchFamily="49" charset="0"/>
              </a:rPr>
              <a:t>	else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i</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i</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false</a:t>
            </a:r>
            <a:r>
              <a:rPr lang="en-US" sz="1800" b="1" dirty="0">
                <a:solidFill>
                  <a:srgbClr val="000000"/>
                </a:solidFill>
                <a:latin typeface="Consolas" panose="020B0609020204030204" pitchFamily="49" charset="0"/>
              </a:rPr>
              <a:t>;</a:t>
            </a:r>
          </a:p>
          <a:p>
            <a:r>
              <a:rPr lang="en-US" sz="1800" b="1" dirty="0">
                <a:solidFill>
                  <a:srgbClr val="7F0055"/>
                </a:solidFill>
                <a:latin typeface="Consolas" panose="020B0609020204030204" pitchFamily="49" charset="0"/>
              </a:rPr>
              <a:t>	else return</a:t>
            </a:r>
            <a:r>
              <a:rPr lang="en-US" sz="1800" b="1" dirty="0">
                <a:solidFill>
                  <a:srgbClr val="000000"/>
                </a:solidFill>
                <a:latin typeface="Consolas" panose="020B0609020204030204" pitchFamily="49" charset="0"/>
              </a:rPr>
              <a:t> isprime2(</a:t>
            </a:r>
            <a:r>
              <a:rPr lang="en-US" sz="1800" b="1" dirty="0">
                <a:solidFill>
                  <a:srgbClr val="6A3E3E"/>
                </a:solidFill>
                <a:latin typeface="Consolas" panose="020B0609020204030204" pitchFamily="49" charset="0"/>
              </a:rPr>
              <a:t>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sq</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i</a:t>
            </a:r>
            <a:r>
              <a:rPr lang="en-US" sz="1800" b="1" dirty="0">
                <a:solidFill>
                  <a:srgbClr val="000000"/>
                </a:solidFill>
                <a:latin typeface="Consolas" panose="020B0609020204030204" pitchFamily="49" charset="0"/>
              </a:rPr>
              <a:t> + 1);</a:t>
            </a:r>
          </a:p>
          <a:p>
            <a:r>
              <a:rPr lang="en-US"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a:t>
            </a:r>
          </a:p>
        </p:txBody>
      </p:sp>
      <p:sp>
        <p:nvSpPr>
          <p:cNvPr id="12" name="Rectangle: Rounded Corners 11">
            <a:extLst>
              <a:ext uri="{FF2B5EF4-FFF2-40B4-BE49-F238E27FC236}">
                <a16:creationId xmlns:a16="http://schemas.microsoft.com/office/drawing/2014/main" id="{1EE8A185-6CD1-43B5-8B34-E91917D86400}"/>
              </a:ext>
            </a:extLst>
          </p:cNvPr>
          <p:cNvSpPr/>
          <p:nvPr/>
        </p:nvSpPr>
        <p:spPr bwMode="auto">
          <a:xfrm>
            <a:off x="990600" y="2452348"/>
            <a:ext cx="3124200" cy="321172"/>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3" name="Rectangle: Rounded Corners 12">
            <a:extLst>
              <a:ext uri="{FF2B5EF4-FFF2-40B4-BE49-F238E27FC236}">
                <a16:creationId xmlns:a16="http://schemas.microsoft.com/office/drawing/2014/main" id="{AE247C36-FBAA-40AB-81F2-FFBD323290A0}"/>
              </a:ext>
            </a:extLst>
          </p:cNvPr>
          <p:cNvSpPr/>
          <p:nvPr/>
        </p:nvSpPr>
        <p:spPr bwMode="auto">
          <a:xfrm>
            <a:off x="990600" y="1027613"/>
            <a:ext cx="3825240" cy="321172"/>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6" name="Rectangle: Rounded Corners 15">
            <a:extLst>
              <a:ext uri="{FF2B5EF4-FFF2-40B4-BE49-F238E27FC236}">
                <a16:creationId xmlns:a16="http://schemas.microsoft.com/office/drawing/2014/main" id="{74E7B4B6-0208-4F8F-BBA0-549CB5A994F4}"/>
              </a:ext>
            </a:extLst>
          </p:cNvPr>
          <p:cNvSpPr/>
          <p:nvPr/>
        </p:nvSpPr>
        <p:spPr bwMode="auto">
          <a:xfrm>
            <a:off x="990600" y="5426005"/>
            <a:ext cx="5791200" cy="321172"/>
          </a:xfrm>
          <a:prstGeom prst="roundRect">
            <a:avLst/>
          </a:prstGeom>
          <a:solidFill>
            <a:srgbClr val="008000">
              <a:alpha val="14902"/>
            </a:srgbClr>
          </a:solidFill>
          <a:ln w="952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1989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Lst>
  </p:timing>
</p:sld>
</file>

<file path=ppt/theme/theme1.xml><?xml version="1.0" encoding="utf-8"?>
<a:theme xmlns:a="http://schemas.openxmlformats.org/drawingml/2006/main" name="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P:\Program Files\Microsoft Office\Templates\Presentation Designs\Blends.pot</Template>
  <TotalTime>20580</TotalTime>
  <Words>2777</Words>
  <Application>Microsoft Office PowerPoint</Application>
  <PresentationFormat>On-screen Show (4:3)</PresentationFormat>
  <Paragraphs>498</Paragraphs>
  <Slides>41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Consolas</vt:lpstr>
      <vt:lpstr>Times New Roman</vt:lpstr>
      <vt:lpstr>Arial</vt:lpstr>
      <vt:lpstr>Trebuchet MS</vt:lpstr>
      <vt:lpstr>Tahoma</vt:lpstr>
      <vt:lpstr>Wingdings</vt:lpstr>
      <vt:lpstr>Pulse</vt:lpstr>
      <vt:lpstr>CSE 522 &amp; 410J  Lecture 21  November 12, 2020</vt:lpstr>
      <vt:lpstr>Object-Oriented Concepts</vt:lpstr>
      <vt:lpstr>AOP: Aspect-Oriented Programming</vt:lpstr>
      <vt:lpstr>Outline of an Aspect</vt:lpstr>
      <vt:lpstr>Compilation Methodology</vt:lpstr>
      <vt:lpstr>Join Points and Advice</vt:lpstr>
      <vt:lpstr>Example:  Tracing</vt:lpstr>
      <vt:lpstr>Tester Class for Tracing</vt:lpstr>
      <vt:lpstr>Tester Class (continued)</vt:lpstr>
      <vt:lpstr>Tracer Aspect for Functions</vt:lpstr>
      <vt:lpstr>Tracer Aspect (continued)</vt:lpstr>
      <vt:lpstr>Console Output</vt:lpstr>
      <vt:lpstr>PowerPoint Presentation</vt:lpstr>
      <vt:lpstr>Point Cut Expressions</vt:lpstr>
      <vt:lpstr>PowerPoint Presentation</vt:lpstr>
      <vt:lpstr>Implementing Contracts  </vt:lpstr>
      <vt:lpstr>Contracts as Aspects</vt:lpstr>
      <vt:lpstr>BubbleSort Program</vt:lpstr>
      <vt:lpstr>Contracts for BubbleSort</vt:lpstr>
      <vt:lpstr>BubbleSort Contracts as Aspects </vt:lpstr>
      <vt:lpstr>Swap Contracts as Aspects  </vt:lpstr>
      <vt:lpstr>Notes on BubbleSort Aspect</vt:lpstr>
      <vt:lpstr>Concluding Remarks</vt:lpstr>
      <vt:lpstr>Java Reflection</vt:lpstr>
      <vt:lpstr>Test Case for Reflection</vt:lpstr>
      <vt:lpstr>PowerPoint Presentation</vt:lpstr>
      <vt:lpstr>PowerPoint Presentation</vt:lpstr>
      <vt:lpstr>PowerPoint Presentation</vt:lpstr>
      <vt:lpstr>More on Reflection</vt:lpstr>
      <vt:lpstr>Towards a  Systematic Design of  Object-Oriented Software</vt:lpstr>
      <vt:lpstr>Waterfall Model of  Software Development</vt:lpstr>
      <vt:lpstr>Iterative Model of Development</vt:lpstr>
      <vt:lpstr>Iterative Model of Development</vt:lpstr>
      <vt:lpstr>Three Important Features of Iterative Model</vt:lpstr>
      <vt:lpstr>Guidelines for Writing  Project Description</vt:lpstr>
      <vt:lpstr>Guidelines for Writing Project Description (Cont’d)</vt:lpstr>
      <vt:lpstr>Guidelines for Writing Project Description (Cont’d)</vt:lpstr>
      <vt:lpstr>PowerPoint Presentation</vt:lpstr>
      <vt:lpstr>Project Description</vt:lpstr>
      <vt:lpstr>Nouns ~ Entities</vt:lpstr>
      <vt:lpstr>Verb Phrases ~ Use Cases</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SENS</dc:creator>
  <cp:lastModifiedBy>Dr. Bharat Jayaraman</cp:lastModifiedBy>
  <cp:revision>1356</cp:revision>
  <dcterms:created xsi:type="dcterms:W3CDTF">2002-08-22T20:21:09Z</dcterms:created>
  <dcterms:modified xsi:type="dcterms:W3CDTF">2020-11-12T23:37:36Z</dcterms:modified>
</cp:coreProperties>
</file>