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handoutMasterIdLst>
    <p:handoutMasterId r:id="rId15"/>
  </p:handoutMasterIdLst>
  <p:sldIdLst>
    <p:sldId id="292" r:id="rId5"/>
    <p:sldId id="275" r:id="rId6"/>
    <p:sldId id="276" r:id="rId7"/>
    <p:sldId id="277" r:id="rId8"/>
    <p:sldId id="297" r:id="rId9"/>
    <p:sldId id="298" r:id="rId10"/>
    <p:sldId id="288" r:id="rId11"/>
    <p:sldId id="299" r:id="rId12"/>
    <p:sldId id="28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3903"/>
    <a:srgbClr val="446992"/>
    <a:srgbClr val="AEC2D8"/>
    <a:srgbClr val="98432A"/>
    <a:srgbClr val="D84400"/>
    <a:srgbClr val="44678D"/>
    <a:srgbClr val="263E5A"/>
    <a:srgbClr val="D6E0EB"/>
    <a:srgbClr val="728DAB"/>
    <a:srgbClr val="C9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79" autoAdjust="0"/>
  </p:normalViewPr>
  <p:slideViewPr>
    <p:cSldViewPr snapToGrid="0" showGuides="1">
      <p:cViewPr varScale="1">
        <p:scale>
          <a:sx n="82" d="100"/>
          <a:sy n="82" d="100"/>
        </p:scale>
        <p:origin x="720" y="67"/>
      </p:cViewPr>
      <p:guideLst>
        <p:guide orient="horz" pos="1536"/>
        <p:guide pos="312"/>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9/23/2023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0D2594CA-29C5-062F-2EA7-C593B096C6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E04BB896-BA64-B358-A066-15B96D23BC8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5EFA2818-7747-F326-294F-EEAC9BEF6EB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6B76E0F0-B7F9-756A-3EA4-2114B75370E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CF20C-6BCC-41A4-8C16-5A346425718D}" type="datetimeFigureOut">
              <a:rPr lang="en-US" smtClean="0"/>
              <a:t>9/23/2023</a:t>
            </a:fld>
            <a:endParaRPr lang="en-US"/>
          </a:p>
        </p:txBody>
      </p:sp>
      <p:sp>
        <p:nvSpPr>
          <p:cNvPr id="12" name="Notes Placeholder 11">
            <a:extLst>
              <a:ext uri="{FF2B5EF4-FFF2-40B4-BE49-F238E27FC236}">
                <a16:creationId xmlns:a16="http://schemas.microsoft.com/office/drawing/2014/main" id="{5161C21F-108C-0F07-CDDD-AFB8DDBF694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507CBA7-2A1E-725E-35DA-D1CFF08EC63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0679C-80C7-4E7D-9614-ABA41C5B2858}"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81593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1102410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1377460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850991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928832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4068878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26042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3850552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1181820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dirty="0"/>
              <a:t>Click icon to add picture</a:t>
            </a:r>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dirty="0"/>
              <a:t>Click to edit Master title style</a:t>
            </a:r>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dirty="0"/>
              <a:t>Click to edit Master title style</a:t>
            </a:r>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dirty="0"/>
              <a:t>Click to edit Master title style</a:t>
            </a:r>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0.jp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12.jpg"/><Relationship Id="rId5" Type="http://schemas.openxmlformats.org/officeDocument/2006/relationships/image" Target="../media/image14.jpg"/><Relationship Id="rId4" Type="http://schemas.openxmlformats.org/officeDocument/2006/relationships/image" Target="../media/image9.jp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hape 31">
            <a:extLst>
              <a:ext uri="{FF2B5EF4-FFF2-40B4-BE49-F238E27FC236}">
                <a16:creationId xmlns:a16="http://schemas.microsoft.com/office/drawing/2014/main" id="{A2E096B7-3B4F-355B-58E5-41784AC8BE29}"/>
              </a:ext>
              <a:ext uri="{C183D7F6-B498-43B3-948B-1728B52AA6E4}">
                <adec:decorative xmlns=""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897013" y="2252440"/>
            <a:ext cx="6735505" cy="2057441"/>
          </a:xfrm>
        </p:spPr>
        <p:txBody>
          <a:bodyPr/>
          <a:lstStyle/>
          <a:p>
            <a:r>
              <a:rPr lang="en-US" sz="3200" dirty="0" smtClean="0"/>
              <a:t>DESIGNING BURBERRY'S SUCCESS: A JOURNEY THROUGH INNOVATION</a:t>
            </a:r>
            <a:endParaRPr lang="en-US" sz="3200"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4362706" cy="760288"/>
          </a:xfrm>
        </p:spPr>
        <p:txBody>
          <a:bodyPr/>
          <a:lstStyle/>
          <a:p>
            <a:r>
              <a:rPr lang="en-IN" b="1" dirty="0" smtClean="0"/>
              <a:t> ICONIC BRITISH LUXURY</a:t>
            </a:r>
            <a:endParaRPr lang="en-US" b="1" dirty="0"/>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4">
            <a:extLst>
              <a:ext uri="{28A0092B-C50C-407E-A947-70E740481C1C}">
                <a14:useLocalDpi xmlns:a14="http://schemas.microsoft.com/office/drawing/2010/main" val="0"/>
              </a:ext>
            </a:extLst>
          </a:blip>
          <a:stretch>
            <a:fillRect/>
          </a:stretch>
        </p:blipFill>
        <p:spPr>
          <a:xfrm>
            <a:off x="6742557" y="1324947"/>
            <a:ext cx="4995353" cy="4739951"/>
          </a:xfrm>
        </p:spPr>
      </p:pic>
      <p:pic>
        <p:nvPicPr>
          <p:cNvPr id="13" name="Shape 33">
            <a:extLst>
              <a:ext uri="{FF2B5EF4-FFF2-40B4-BE49-F238E27FC236}">
                <a16:creationId xmlns:a16="http://schemas.microsoft.com/office/drawing/2014/main" id="{4D81E37E-7366-D88D-83B8-BBA577CA4626}"/>
              </a:ext>
              <a:ext uri="{C183D7F6-B498-43B3-948B-1728B52AA6E4}">
                <adec:decorative xmlns=""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smtClean="0"/>
              <a:t>CONTENTS</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a:xfrm>
            <a:off x="6177851" y="1076241"/>
            <a:ext cx="2101445" cy="1054727"/>
          </a:xfrm>
        </p:spPr>
        <p:txBody>
          <a:bodyPr/>
          <a:lstStyle/>
          <a:p>
            <a:r>
              <a:rPr lang="en-US" b="1" dirty="0" smtClean="0"/>
              <a:t>INTRODUCTION</a:t>
            </a:r>
            <a:endParaRPr lang="en-US" b="1" dirty="0"/>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IN" b="1" dirty="0" smtClean="0"/>
              <a:t>WHAT IS DESIGN THINKING?</a:t>
            </a:r>
            <a:endParaRPr lang="en-US" b="1" dirty="0"/>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IN" b="1" dirty="0" smtClean="0"/>
              <a:t>BURBERRY'S INNOVATION JOURNEY</a:t>
            </a:r>
            <a:endParaRPr lang="en-US" b="1" dirty="0"/>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IN" b="1" dirty="0" smtClean="0"/>
              <a:t>DESIGN THINKING IN ACTION</a:t>
            </a:r>
            <a:endParaRPr lang="en-US" b="1" dirty="0"/>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IN" b="1" dirty="0" smtClean="0"/>
              <a:t>LESSONS LEARNED</a:t>
            </a:r>
            <a:endParaRPr lang="en-US" b="1" dirty="0"/>
          </a:p>
        </p:txBody>
      </p:sp>
      <p:sp>
        <p:nvSpPr>
          <p:cNvPr id="5" name="TextBox 4"/>
          <p:cNvSpPr txBox="1"/>
          <p:nvPr/>
        </p:nvSpPr>
        <p:spPr>
          <a:xfrm>
            <a:off x="699357" y="1501117"/>
            <a:ext cx="1736373" cy="369332"/>
          </a:xfrm>
          <a:prstGeom prst="rect">
            <a:avLst/>
          </a:prstGeom>
        </p:spPr>
        <p:txBody>
          <a:bodyPr wrap="none" rtlCol="0">
            <a:spAutoFit/>
          </a:bodyPr>
          <a:lstStyle/>
          <a:p>
            <a:pPr algn="ctr"/>
            <a:r>
              <a:rPr lang="en-IN" b="1" dirty="0" smtClean="0">
                <a:solidFill>
                  <a:srgbClr val="B83903"/>
                </a:solidFill>
              </a:rPr>
              <a:t>CONCLUSION</a:t>
            </a:r>
            <a:endParaRPr lang="en-IN" sz="1800" b="1" dirty="0" smtClean="0">
              <a:solidFill>
                <a:srgbClr val="B83903"/>
              </a:solidFill>
              <a:latin typeface="Posterama" panose="020B0504020200020000" pitchFamily="34" charset="0"/>
              <a:ea typeface="微软雅黑"/>
              <a:cs typeface="Posterama" panose="020B0504020200020000"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80" y="4381500"/>
            <a:ext cx="2844725" cy="284472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3719" y="5175659"/>
            <a:ext cx="1648437" cy="1648437"/>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0219" y="4381500"/>
            <a:ext cx="2568731" cy="2568731"/>
          </a:xfrm>
          <a:prstGeom prst="rect">
            <a:avLst/>
          </a:prstGeom>
        </p:spPr>
      </p:pic>
    </p:spTree>
    <p:extLst>
      <p:ext uri="{BB962C8B-B14F-4D97-AF65-F5344CB8AC3E}">
        <p14:creationId xmlns:p14="http://schemas.microsoft.com/office/powerpoint/2010/main" val="2775535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2096892"/>
            <a:ext cx="5117162" cy="1325563"/>
          </a:xfrm>
        </p:spPr>
        <p:txBody>
          <a:bodyPr/>
          <a:lstStyle/>
          <a:p>
            <a:r>
              <a:rPr lang="en-US" altLang="zh-CN" dirty="0" smtClean="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5"/>
            <a:ext cx="5014148" cy="2780119"/>
          </a:xfrm>
        </p:spPr>
        <p:txBody>
          <a:bodyPr/>
          <a:lstStyle/>
          <a:p>
            <a:r>
              <a:rPr lang="en-US" b="1" dirty="0" smtClean="0">
                <a:solidFill>
                  <a:schemeClr val="accent2"/>
                </a:solidFill>
              </a:rPr>
              <a:t>Welcome To Today's Presentation On Design Thinking And Innovation. In This Session, We Will Explore How Burberry Has Used Design Thinking To Drive Innovation And Create A Unique Customer Experience. Design Thinking Is A Problem-solving Approach That Puts The User At The Center Of The Process. It Involves Empathy, Experimentation, And Iteration To Arrive At Creative Solutions That Meet The Needs Of The User. By Using Design Thinking, Businesses Can Innovate And Stay Ahead Of The Competition In Today's Fast-paced Market.</a:t>
            </a:r>
          </a:p>
          <a:p>
            <a:endParaRPr lang="en-US" b="1" dirty="0" smtClean="0">
              <a:solidFill>
                <a:schemeClr val="accent2"/>
              </a:solidFill>
            </a:endParaRPr>
          </a:p>
          <a:p>
            <a:endParaRPr lang="en-US" dirty="0"/>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extLst>
              <a:ext uri="{28A0092B-C50C-407E-A947-70E740481C1C}">
                <a14:useLocalDpi xmlns:a14="http://schemas.microsoft.com/office/drawing/2010/main" val="0"/>
              </a:ext>
            </a:extLst>
          </a:blip>
          <a:stretch>
            <a:fillRect/>
          </a:stretch>
        </p:blipFill>
        <p:spPr>
          <a:xfrm>
            <a:off x="6506345" y="28575"/>
            <a:ext cx="5314950" cy="6215664"/>
          </a:xfrm>
        </p:spPr>
      </p:pic>
      <p:sp>
        <p:nvSpPr>
          <p:cNvPr id="6" name="Freeform: Shape 5">
            <a:extLst>
              <a:ext uri="{FF2B5EF4-FFF2-40B4-BE49-F238E27FC236}">
                <a16:creationId xmlns:a16="http://schemas.microsoft.com/office/drawing/2014/main" id="{D91FB993-29E1-3DBD-8335-7970016F8DE7}"/>
              </a:ext>
              <a:ext uri="{C183D7F6-B498-43B3-948B-1728B52AA6E4}">
                <adec:decorative xmlns=""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77554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5833432" y="383724"/>
            <a:ext cx="5074053" cy="1398424"/>
          </a:xfrm>
        </p:spPr>
        <p:txBody>
          <a:bodyPr/>
          <a:lstStyle/>
          <a:p>
            <a:r>
              <a:rPr lang="en-IN" dirty="0" smtClean="0"/>
              <a:t>WHAT IS DESIGN THINKING?</a:t>
            </a:r>
            <a:endParaRPr lang="en-US" dirty="0"/>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p:txBody>
          <a:bodyPr/>
          <a:lstStyle/>
          <a:p>
            <a:r>
              <a:rPr lang="en-US" dirty="0"/>
              <a:t>ANNUAL REVENUE GROWTH</a:t>
            </a:r>
          </a:p>
          <a:p>
            <a:endParaRPr lang="en-US" dirty="0"/>
          </a:p>
        </p:txBody>
      </p:sp>
      <p:pic>
        <p:nvPicPr>
          <p:cNvPr id="48" name="Picture placeholder 19">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3">
            <a:extLst>
              <a:ext uri="{28A0092B-C50C-407E-A947-70E740481C1C}">
                <a14:useLocalDpi xmlns:a14="http://schemas.microsoft.com/office/drawing/2010/main" val="0"/>
              </a:ext>
            </a:extLst>
          </a:blip>
          <a:stretch>
            <a:fillRect/>
          </a:stretch>
        </p:blipFill>
        <p:spPr>
          <a:xfrm>
            <a:off x="581710" y="1409525"/>
            <a:ext cx="5045662" cy="407534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 name="TextBox 2"/>
          <p:cNvSpPr txBox="1"/>
          <p:nvPr/>
        </p:nvSpPr>
        <p:spPr>
          <a:xfrm>
            <a:off x="6262559" y="1814429"/>
            <a:ext cx="5111458" cy="4524315"/>
          </a:xfrm>
          <a:prstGeom prst="rect">
            <a:avLst/>
          </a:prstGeom>
        </p:spPr>
        <p:txBody>
          <a:bodyPr wrap="square" rtlCol="0">
            <a:spAutoFit/>
          </a:bodyPr>
          <a:lstStyle/>
          <a:p>
            <a:r>
              <a:rPr lang="en-US" sz="1200" b="1" dirty="0" smtClean="0">
                <a:solidFill>
                  <a:schemeClr val="accent2"/>
                </a:solidFill>
              </a:rPr>
              <a:t>DESIGN THINKING IS A WAY TO SOLVE PROBLEMS BY PUTTING THE USER FIRST.</a:t>
            </a:r>
          </a:p>
          <a:p>
            <a:endParaRPr lang="en-US" sz="1200" b="1" dirty="0" smtClean="0">
              <a:solidFill>
                <a:schemeClr val="accent2"/>
              </a:solidFill>
            </a:endParaRPr>
          </a:p>
          <a:p>
            <a:r>
              <a:rPr lang="en-US" sz="1200" b="1" dirty="0" smtClean="0">
                <a:solidFill>
                  <a:schemeClr val="accent2"/>
                </a:solidFill>
              </a:rPr>
              <a:t>IT INVOLVES UNDERSTANDING THE USER'S NEEDS, BRAINSTORMING SOLUTIONS, AND TESTING THEM OUT.</a:t>
            </a:r>
          </a:p>
          <a:p>
            <a:endParaRPr lang="en-US" sz="1200" b="1" dirty="0" smtClean="0">
              <a:solidFill>
                <a:schemeClr val="accent2"/>
              </a:solidFill>
            </a:endParaRPr>
          </a:p>
          <a:p>
            <a:r>
              <a:rPr lang="en-US" sz="1200" b="1" dirty="0" smtClean="0">
                <a:solidFill>
                  <a:schemeClr val="accent2"/>
                </a:solidFill>
              </a:rPr>
              <a:t>THE GOAL IS TO CREATE SOLUTIONS THAT ARE BOTH INNOVATIVE AND EFFECTIVE.</a:t>
            </a:r>
          </a:p>
          <a:p>
            <a:endParaRPr lang="en-US" sz="1200" b="1" dirty="0" smtClean="0">
              <a:solidFill>
                <a:schemeClr val="accent2"/>
              </a:solidFill>
            </a:endParaRPr>
          </a:p>
          <a:p>
            <a:r>
              <a:rPr lang="en-US" sz="1200" b="1" dirty="0" smtClean="0">
                <a:solidFill>
                  <a:schemeClr val="accent2"/>
                </a:solidFill>
              </a:rPr>
              <a:t>DESIGN THINKING CAN BE USED BY ANYONE, NOT JUST DESIGNERS.</a:t>
            </a:r>
          </a:p>
          <a:p>
            <a:endParaRPr lang="en-US" sz="1200" b="1" dirty="0" smtClean="0">
              <a:solidFill>
                <a:schemeClr val="accent2"/>
              </a:solidFill>
            </a:endParaRPr>
          </a:p>
          <a:p>
            <a:r>
              <a:rPr lang="en-US" sz="1200" b="1" dirty="0" smtClean="0">
                <a:solidFill>
                  <a:schemeClr val="accent2"/>
                </a:solidFill>
              </a:rPr>
              <a:t>TWO KEY PRINCIPLES OF DESIGN THINKING:</a:t>
            </a:r>
          </a:p>
          <a:p>
            <a:endParaRPr lang="en-US" sz="1200" b="1" dirty="0" smtClean="0">
              <a:solidFill>
                <a:schemeClr val="accent2"/>
              </a:solidFill>
            </a:endParaRPr>
          </a:p>
          <a:p>
            <a:r>
              <a:rPr lang="en-US" sz="1200" b="1" dirty="0" smtClean="0">
                <a:solidFill>
                  <a:schemeClr val="accent2"/>
                </a:solidFill>
              </a:rPr>
              <a:t>EMPATHY: PUTTING YOURSELF IN THE USER'S SHOES AND UNDERSTANDING THEIR PERSPECTIVE.</a:t>
            </a:r>
          </a:p>
          <a:p>
            <a:endParaRPr lang="en-US" sz="1200" b="1" dirty="0" smtClean="0">
              <a:solidFill>
                <a:schemeClr val="accent2"/>
              </a:solidFill>
            </a:endParaRPr>
          </a:p>
          <a:p>
            <a:r>
              <a:rPr lang="en-US" sz="1200" b="1" dirty="0" smtClean="0">
                <a:solidFill>
                  <a:schemeClr val="accent2"/>
                </a:solidFill>
              </a:rPr>
              <a:t>ITERATION: TRYING OUT DIFFERENT SOLUTIONS AND REFINING THEM BASED ON FEEDBACK.</a:t>
            </a:r>
          </a:p>
          <a:p>
            <a:endParaRPr lang="en-US" sz="1200" b="1" dirty="0" smtClean="0">
              <a:solidFill>
                <a:schemeClr val="accent2"/>
              </a:solidFill>
            </a:endParaRPr>
          </a:p>
          <a:p>
            <a:r>
              <a:rPr lang="en-US" sz="1200" b="1" dirty="0" smtClean="0">
                <a:solidFill>
                  <a:schemeClr val="accent2"/>
                </a:solidFill>
              </a:rPr>
              <a:t>BY FOLLOWING THESE PRINCIPLES, ORGANIZATIONS CAN CREATE PRODUCTS AND SERVICES THAT TRULY MEET THE NEEDS OF THEIR USERS.</a:t>
            </a:r>
          </a:p>
          <a:p>
            <a:pPr marL="0" indent="0" algn="ctr">
              <a:lnSpc>
                <a:spcPct val="100000"/>
              </a:lnSpc>
              <a:spcBef>
                <a:spcPts val="0"/>
              </a:spcBef>
              <a:buFontTx/>
              <a:buNone/>
            </a:pPr>
            <a:endParaRPr lang="en-IN" sz="1200" dirty="0" smtClean="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478079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16268" y="807354"/>
            <a:ext cx="5872566" cy="1987420"/>
          </a:xfrm>
        </p:spPr>
        <p:txBody>
          <a:bodyPr/>
          <a:lstStyle/>
          <a:p>
            <a:r>
              <a:rPr lang="en-IN" dirty="0" smtClean="0"/>
              <a:t>BURBERRY'S INNOVATION JOURNEY</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416268" y="2806197"/>
            <a:ext cx="5014148" cy="3592030"/>
          </a:xfrm>
        </p:spPr>
        <p:txBody>
          <a:bodyPr/>
          <a:lstStyle/>
          <a:p>
            <a:r>
              <a:rPr lang="en-US" b="1" dirty="0" smtClean="0">
                <a:solidFill>
                  <a:schemeClr val="accent2"/>
                </a:solidFill>
              </a:rPr>
              <a:t>Burberry Has A Long History Of Innovation, Dating Back To Its Founding In 1856.</a:t>
            </a:r>
          </a:p>
          <a:p>
            <a:r>
              <a:rPr lang="en-US" b="1" dirty="0" smtClean="0">
                <a:solidFill>
                  <a:schemeClr val="accent2"/>
                </a:solidFill>
              </a:rPr>
              <a:t>In Recent Years, Burberry Has Used Design Thinking To Drive Innovation Across Its Business.</a:t>
            </a:r>
          </a:p>
          <a:p>
            <a:r>
              <a:rPr lang="en-US" b="1" dirty="0" smtClean="0">
                <a:solidFill>
                  <a:schemeClr val="accent2"/>
                </a:solidFill>
              </a:rPr>
              <a:t>Design Thinking Is A Problem-solving Approach That Puts The Customer At The Center Of The Process.</a:t>
            </a:r>
          </a:p>
          <a:p>
            <a:r>
              <a:rPr lang="en-US" b="1" dirty="0" smtClean="0">
                <a:solidFill>
                  <a:schemeClr val="accent2"/>
                </a:solidFill>
              </a:rPr>
              <a:t>By Using Design Thinking, Burberry Has Created Products And Experiences That Resonate With Its Customers.</a:t>
            </a:r>
          </a:p>
          <a:p>
            <a:r>
              <a:rPr lang="en-US" b="1" dirty="0" smtClean="0">
                <a:solidFill>
                  <a:schemeClr val="accent2"/>
                </a:solidFill>
              </a:rPr>
              <a:t>This Approach Has Led To Numerous Successes, Such As The Launch Of Burberry's First Fragrance Line And The Introduction Of Its Burberry Beauty Box Stores.</a:t>
            </a:r>
          </a:p>
          <a:p>
            <a:endParaRPr lang="en-US" b="1" dirty="0" smtClean="0">
              <a:solidFill>
                <a:schemeClr val="accent2"/>
              </a:solidFill>
            </a:endParaRPr>
          </a:p>
          <a:p>
            <a:endParaRPr lang="en-US" dirty="0"/>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extLst>
              <a:ext uri="{28A0092B-C50C-407E-A947-70E740481C1C}">
                <a14:useLocalDpi xmlns:a14="http://schemas.microsoft.com/office/drawing/2010/main" val="0"/>
              </a:ext>
            </a:extLst>
          </a:blip>
          <a:stretch>
            <a:fillRect/>
          </a:stretch>
        </p:blipFill>
        <p:spPr>
          <a:xfrm>
            <a:off x="6260877" y="311581"/>
            <a:ext cx="5391884" cy="3367853"/>
          </a:xfrm>
        </p:spPr>
      </p:pic>
      <p:sp>
        <p:nvSpPr>
          <p:cNvPr id="6" name="Freeform: Shape 5">
            <a:extLst>
              <a:ext uri="{FF2B5EF4-FFF2-40B4-BE49-F238E27FC236}">
                <a16:creationId xmlns:a16="http://schemas.microsoft.com/office/drawing/2014/main" id="{D91FB993-29E1-3DBD-8335-7970016F8DE7}"/>
              </a:ext>
              <a:ext uri="{C183D7F6-B498-43B3-948B-1728B52AA6E4}">
                <adec:decorative xmlns=""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u="none" strike="noStrike" kern="1200" cap="none" spc="0" normalizeH="0" baseline="0" dirty="0">
              <a:ln>
                <a:noFill/>
              </a:ln>
              <a:solidFill>
                <a:schemeClr val="bg1"/>
              </a:solidFill>
              <a:effectLst/>
              <a:uLnTx/>
              <a:uFillTx/>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7541" y="3831556"/>
            <a:ext cx="3131183" cy="2950244"/>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8725" y="3831555"/>
            <a:ext cx="3152775" cy="2950245"/>
          </a:xfrm>
          <a:prstGeom prst="rect">
            <a:avLst/>
          </a:prstGeom>
        </p:spPr>
      </p:pic>
    </p:spTree>
    <p:extLst>
      <p:ext uri="{BB962C8B-B14F-4D97-AF65-F5344CB8AC3E}">
        <p14:creationId xmlns:p14="http://schemas.microsoft.com/office/powerpoint/2010/main" val="1383911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5833432" y="383724"/>
            <a:ext cx="5540585" cy="1398424"/>
          </a:xfrm>
        </p:spPr>
        <p:txBody>
          <a:bodyPr/>
          <a:lstStyle/>
          <a:p>
            <a:r>
              <a:rPr lang="en-IN" dirty="0" smtClean="0"/>
              <a:t>DESIGN THINKING IN ACTION</a:t>
            </a:r>
            <a:endParaRPr lang="en-US" dirty="0"/>
          </a:p>
        </p:txBody>
      </p:sp>
      <p:sp>
        <p:nvSpPr>
          <p:cNvPr id="3" name="TextBox 2"/>
          <p:cNvSpPr txBox="1"/>
          <p:nvPr/>
        </p:nvSpPr>
        <p:spPr>
          <a:xfrm>
            <a:off x="6262559" y="1814429"/>
            <a:ext cx="5111458" cy="4431983"/>
          </a:xfrm>
          <a:prstGeom prst="rect">
            <a:avLst/>
          </a:prstGeom>
        </p:spPr>
        <p:txBody>
          <a:bodyPr wrap="square" rtlCol="0">
            <a:spAutoFit/>
          </a:bodyPr>
          <a:lstStyle/>
          <a:p>
            <a:r>
              <a:rPr lang="en-US" b="1" dirty="0" smtClean="0">
                <a:solidFill>
                  <a:schemeClr val="accent2"/>
                </a:solidFill>
              </a:rPr>
              <a:t>Burberry Uses Design Thinking To Make Its Products And Services More Customer-friendly.</a:t>
            </a:r>
          </a:p>
          <a:p>
            <a:endParaRPr lang="en-US" b="1" dirty="0" smtClean="0">
              <a:solidFill>
                <a:schemeClr val="accent2"/>
              </a:solidFill>
            </a:endParaRPr>
          </a:p>
          <a:p>
            <a:r>
              <a:rPr lang="en-US" b="1" dirty="0" smtClean="0">
                <a:solidFill>
                  <a:schemeClr val="accent2"/>
                </a:solidFill>
              </a:rPr>
              <a:t>For Example, Burberry Created A Digital Runway Show So Customers Can Buy Items Right Away.</a:t>
            </a:r>
          </a:p>
          <a:p>
            <a:endParaRPr lang="en-US" b="1" dirty="0" smtClean="0">
              <a:solidFill>
                <a:schemeClr val="accent2"/>
              </a:solidFill>
            </a:endParaRPr>
          </a:p>
          <a:p>
            <a:r>
              <a:rPr lang="en-US" b="1" dirty="0" smtClean="0">
                <a:solidFill>
                  <a:schemeClr val="accent2"/>
                </a:solidFill>
              </a:rPr>
              <a:t>Burberry Also Created A 'Scarf Bar' Where Customers Can Customize Their Own Scarves.</a:t>
            </a:r>
          </a:p>
          <a:p>
            <a:endParaRPr lang="en-US" b="1" dirty="0" smtClean="0">
              <a:solidFill>
                <a:schemeClr val="accent2"/>
              </a:solidFill>
            </a:endParaRPr>
          </a:p>
          <a:p>
            <a:r>
              <a:rPr lang="en-US" b="1" dirty="0" smtClean="0">
                <a:solidFill>
                  <a:schemeClr val="accent2"/>
                </a:solidFill>
              </a:rPr>
              <a:t>These Are Just Two Examples Of How Burberry Uses Design Thinking To Improve The Customer Experience.</a:t>
            </a:r>
          </a:p>
          <a:p>
            <a:pPr marL="0" indent="0" algn="ctr">
              <a:lnSpc>
                <a:spcPct val="100000"/>
              </a:lnSpc>
              <a:spcBef>
                <a:spcPts val="0"/>
              </a:spcBef>
              <a:buFontTx/>
              <a:buNone/>
            </a:pPr>
            <a:endParaRPr lang="en-IN" sz="1200" dirty="0" smtClean="0">
              <a:solidFill>
                <a:prstClr val="white"/>
              </a:solidFill>
              <a:latin typeface="Posterama" panose="020B0504020200020000" pitchFamily="34" charset="0"/>
              <a:ea typeface="微软雅黑"/>
              <a:cs typeface="Posterama" panose="020B0504020200020000" pitchFamily="34" charset="0"/>
            </a:endParaRPr>
          </a:p>
        </p:txBody>
      </p:sp>
      <p:pic>
        <p:nvPicPr>
          <p:cNvPr id="48" name="Picture placeholder 19">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3">
            <a:extLst>
              <a:ext uri="{28A0092B-C50C-407E-A947-70E740481C1C}">
                <a14:useLocalDpi xmlns:a14="http://schemas.microsoft.com/office/drawing/2010/main" val="0"/>
              </a:ext>
            </a:extLst>
          </a:blip>
          <a:stretch>
            <a:fillRect/>
          </a:stretch>
        </p:blipFill>
        <p:spPr>
          <a:xfrm>
            <a:off x="581710" y="592602"/>
            <a:ext cx="5045662" cy="28897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682" y="3562350"/>
            <a:ext cx="5242690" cy="2990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00069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476130" y="1448736"/>
            <a:ext cx="9823998" cy="1325563"/>
          </a:xfrm>
        </p:spPr>
        <p:txBody>
          <a:bodyPr/>
          <a:lstStyle/>
          <a:p>
            <a:r>
              <a:rPr lang="en-IN" dirty="0" smtClean="0"/>
              <a:t>LESSONS LEARNED</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741361" y="2488951"/>
            <a:ext cx="4959822" cy="2007158"/>
          </a:xfrm>
        </p:spPr>
        <p:txBody>
          <a:bodyPr/>
          <a:lstStyle/>
          <a:p>
            <a:r>
              <a:rPr lang="en-US" b="1" dirty="0" smtClean="0">
                <a:solidFill>
                  <a:schemeClr val="accent2"/>
                </a:solidFill>
              </a:rPr>
              <a:t>Put The Customer At The Center Of The Design Process. Focus On Customer Needs And Desires To Create Products And Experiences That Resonate With Your Audience.</a:t>
            </a:r>
          </a:p>
          <a:p>
            <a:r>
              <a:rPr lang="en-US" b="1" dirty="0" smtClean="0">
                <a:solidFill>
                  <a:schemeClr val="accent2"/>
                </a:solidFill>
              </a:rPr>
              <a:t>Experiment And Iterate. Don't Be Afraid To Try New Things And Learn From Your Mistakes. Continuous Improvement Is Essential For Successful Innovation.</a:t>
            </a:r>
          </a:p>
          <a:p>
            <a:endParaRPr lang="en-US" dirty="0"/>
          </a:p>
        </p:txBody>
      </p:sp>
      <p:pic>
        <p:nvPicPr>
          <p:cNvPr id="38" name="Picture Placeholder 37">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a:extLst>
              <a:ext uri="{28A0092B-C50C-407E-A947-70E740481C1C}">
                <a14:useLocalDpi xmlns:a14="http://schemas.microsoft.com/office/drawing/2010/main" val="0"/>
              </a:ext>
            </a:extLst>
          </a:blip>
          <a:stretch>
            <a:fillRect/>
          </a:stretch>
        </p:blipFill>
        <p:spPr>
          <a:xfrm>
            <a:off x="7725141" y="529148"/>
            <a:ext cx="3784904" cy="4731130"/>
          </a:xfrm>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u="none" strike="noStrike" kern="1200" cap="none" spc="0" normalizeH="0" baseline="0" dirty="0">
              <a:ln>
                <a:noFill/>
              </a:ln>
              <a:solidFill>
                <a:schemeClr val="bg1"/>
              </a:solidFill>
              <a:effectLst/>
              <a:uLnTx/>
              <a:uFillTx/>
            </a:endParaRPr>
          </a:p>
        </p:txBody>
      </p:sp>
      <p:sp>
        <p:nvSpPr>
          <p:cNvPr id="3" name="TextBox 2"/>
          <p:cNvSpPr txBox="1"/>
          <p:nvPr/>
        </p:nvSpPr>
        <p:spPr>
          <a:xfrm>
            <a:off x="644081" y="5393637"/>
            <a:ext cx="7775363" cy="923330"/>
          </a:xfrm>
          <a:prstGeom prst="rect">
            <a:avLst/>
          </a:prstGeom>
        </p:spPr>
        <p:txBody>
          <a:bodyPr wrap="square" rtlCol="0">
            <a:spAutoFit/>
          </a:bodyPr>
          <a:lstStyle/>
          <a:p>
            <a:r>
              <a:rPr lang="en-US" sz="1600" b="1" dirty="0">
                <a:solidFill>
                  <a:schemeClr val="accent2"/>
                </a:solidFill>
              </a:rPr>
              <a:t>Focus on the customer. What do they need and want?</a:t>
            </a:r>
          </a:p>
          <a:p>
            <a:r>
              <a:rPr lang="en-US" sz="1600" b="1" dirty="0">
                <a:solidFill>
                  <a:schemeClr val="accent2"/>
                </a:solidFill>
              </a:rPr>
              <a:t>Experiment and learn. Try new things and learn from your mistakes</a:t>
            </a:r>
            <a:r>
              <a:rPr lang="en-US" dirty="0"/>
              <a:t>.</a:t>
            </a:r>
          </a:p>
          <a:p>
            <a:pPr marL="0" indent="0" algn="ctr">
              <a:lnSpc>
                <a:spcPct val="100000"/>
              </a:lnSpc>
              <a:spcBef>
                <a:spcPts val="0"/>
              </a:spcBef>
              <a:buFontTx/>
              <a:buNone/>
            </a:pPr>
            <a:endParaRPr lang="en-IN" sz="1800" dirty="0" smtClean="0">
              <a:solidFill>
                <a:prstClr val="white"/>
              </a:solidFill>
              <a:latin typeface="Posterama" panose="020B0504020200020000" pitchFamily="34" charset="0"/>
              <a:ea typeface="微软雅黑"/>
              <a:cs typeface="Posterama" panose="020B0504020200020000" pitchFamily="34" charset="0"/>
            </a:endParaRPr>
          </a:p>
        </p:txBody>
      </p:sp>
      <p:sp>
        <p:nvSpPr>
          <p:cNvPr id="5" name="TextBox 4"/>
          <p:cNvSpPr txBox="1"/>
          <p:nvPr/>
        </p:nvSpPr>
        <p:spPr>
          <a:xfrm>
            <a:off x="0" y="4539837"/>
            <a:ext cx="3685323" cy="769441"/>
          </a:xfrm>
          <a:prstGeom prst="rect">
            <a:avLst/>
          </a:prstGeom>
        </p:spPr>
        <p:txBody>
          <a:bodyPr wrap="square" rtlCol="0">
            <a:spAutoFit/>
          </a:bodyPr>
          <a:lstStyle/>
          <a:p>
            <a:pPr marL="0" indent="0" algn="ctr">
              <a:lnSpc>
                <a:spcPct val="100000"/>
              </a:lnSpc>
              <a:spcBef>
                <a:spcPts val="0"/>
              </a:spcBef>
              <a:buFontTx/>
              <a:buNone/>
            </a:pPr>
            <a:r>
              <a:rPr lang="en-US" sz="4400" b="1" dirty="0" smtClean="0">
                <a:solidFill>
                  <a:prstClr val="white"/>
                </a:solidFill>
                <a:latin typeface="Posterama" panose="020B0504020200020000" pitchFamily="34" charset="0"/>
                <a:ea typeface="微软雅黑"/>
                <a:cs typeface="Posterama" panose="020B0504020200020000" pitchFamily="34" charset="0"/>
              </a:rPr>
              <a:t>PRINCIPLES</a:t>
            </a:r>
            <a:endParaRPr lang="en-IN" sz="4400" b="1" dirty="0" smtClean="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4157533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517427" y="2497489"/>
            <a:ext cx="4287838" cy="824210"/>
          </a:xfrm>
        </p:spPr>
        <p:txBody>
          <a:bodyPr/>
          <a:lstStyle/>
          <a:p>
            <a:r>
              <a:rPr lang="en-IN" dirty="0"/>
              <a:t>Conclusion</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517427" y="3321699"/>
            <a:ext cx="4959822" cy="2617313"/>
          </a:xfrm>
        </p:spPr>
        <p:txBody>
          <a:bodyPr/>
          <a:lstStyle/>
          <a:p>
            <a:r>
              <a:rPr lang="en-US" dirty="0">
                <a:solidFill>
                  <a:schemeClr val="accent2"/>
                </a:solidFill>
              </a:rPr>
              <a:t>In conclusion, design thinking is a powerful tool for driving innovation. By putting the customer at the center of the process and focusing on empathy, ideation, and iteration, businesses can create products and experiences that truly resonate with their target audience. Burberry's innovation journey is a prime example of how design thinking can be used to transform a company and stay ahead of the competition. By embracing new technologies and constantly iterating on their products and services, Burberry has been able to maintain its status as a leader in the fashion industry. </a:t>
            </a:r>
          </a:p>
          <a:p>
            <a:endParaRPr lang="en-US" dirty="0">
              <a:solidFill>
                <a:schemeClr val="accent2"/>
              </a:solidFill>
            </a:endParaRPr>
          </a:p>
        </p:txBody>
      </p:sp>
      <p:pic>
        <p:nvPicPr>
          <p:cNvPr id="39" name="Picture Placeholder 31">
            <a:extLst>
              <a:ext uri="{FF2B5EF4-FFF2-40B4-BE49-F238E27FC236}">
                <a16:creationId xmlns:a16="http://schemas.microsoft.com/office/drawing/2014/main" id="{6037332D-8714-C147-6E64-3654D8C57839}"/>
              </a:ext>
              <a:ext uri="{C183D7F6-B498-43B3-948B-1728B52AA6E4}">
                <adec:decorative xmlns=""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u="none" strike="noStrike" kern="1200" cap="none" spc="0" normalizeH="0" baseline="0" dirty="0">
              <a:ln>
                <a:noFill/>
              </a:ln>
              <a:solidFill>
                <a:schemeClr val="bg1"/>
              </a:solidFill>
              <a:effectLst/>
              <a:uLnTx/>
              <a:uFillTx/>
            </a:endParaRPr>
          </a:p>
        </p:txBody>
      </p:sp>
      <p:pic>
        <p:nvPicPr>
          <p:cNvPr id="38" name="Picture Placeholder 37">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4">
            <a:extLst>
              <a:ext uri="{28A0092B-C50C-407E-A947-70E740481C1C}">
                <a14:useLocalDpi xmlns:a14="http://schemas.microsoft.com/office/drawing/2010/main" val="0"/>
              </a:ext>
            </a:extLst>
          </a:blip>
          <a:stretch>
            <a:fillRect/>
          </a:stretch>
        </p:blipFill>
        <p:spPr>
          <a:xfrm>
            <a:off x="7559832" y="1133181"/>
            <a:ext cx="4248873" cy="4029369"/>
          </a:xfrm>
        </p:spPr>
      </p:pic>
    </p:spTree>
    <p:extLst>
      <p:ext uri="{BB962C8B-B14F-4D97-AF65-F5344CB8AC3E}">
        <p14:creationId xmlns:p14="http://schemas.microsoft.com/office/powerpoint/2010/main" val="2956325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sz="5400" dirty="0"/>
              <a:t>Thank you</a:t>
            </a:r>
          </a:p>
        </p:txBody>
      </p:sp>
      <p:pic>
        <p:nvPicPr>
          <p:cNvPr id="14" name="Picture Placeholder 13">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a:blip r:embed="rId3">
            <a:extLst>
              <a:ext uri="{28A0092B-C50C-407E-A947-70E740481C1C}">
                <a14:useLocalDpi xmlns:a14="http://schemas.microsoft.com/office/drawing/2010/main" val="0"/>
              </a:ext>
            </a:extLst>
          </a:blip>
          <a:stretch>
            <a:fillRect/>
          </a:stretch>
        </p:blipFill>
        <p:spPr>
          <a:xfrm>
            <a:off x="479333" y="2493385"/>
            <a:ext cx="1289394" cy="1289394"/>
          </a:xfrm>
        </p:spPr>
      </p:pic>
      <p:pic>
        <p:nvPicPr>
          <p:cNvPr id="16" name="Picture Placeholder 15">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a:blip r:embed="rId4">
            <a:extLst>
              <a:ext uri="{28A0092B-C50C-407E-A947-70E740481C1C}">
                <a14:useLocalDpi xmlns:a14="http://schemas.microsoft.com/office/drawing/2010/main" val="0"/>
              </a:ext>
            </a:extLst>
          </a:blip>
          <a:stretch>
            <a:fillRect/>
          </a:stretch>
        </p:blipFill>
        <p:spPr>
          <a:xfrm>
            <a:off x="2754948" y="2689001"/>
            <a:ext cx="1465840" cy="1093777"/>
          </a:xfrm>
        </p:spPr>
      </p:pic>
      <p:pic>
        <p:nvPicPr>
          <p:cNvPr id="18" name="Picture Placeholder 17">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a:blip r:embed="rId5">
            <a:extLst>
              <a:ext uri="{28A0092B-C50C-407E-A947-70E740481C1C}">
                <a14:useLocalDpi xmlns:a14="http://schemas.microsoft.com/office/drawing/2010/main" val="0"/>
              </a:ext>
            </a:extLst>
          </a:blip>
          <a:stretch>
            <a:fillRect/>
          </a:stretch>
        </p:blipFill>
        <p:spPr>
          <a:xfrm>
            <a:off x="3962400" y="3194928"/>
            <a:ext cx="1485899" cy="1289394"/>
          </a:xfrm>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851780" y="3225047"/>
            <a:ext cx="4232988" cy="908843"/>
          </a:xfrm>
        </p:spPr>
        <p:txBody>
          <a:bodyPr/>
          <a:lstStyle/>
          <a:p>
            <a:r>
              <a:rPr lang="en-US" sz="2800" b="1" dirty="0" smtClean="0">
                <a:solidFill>
                  <a:schemeClr val="accent2"/>
                </a:solidFill>
              </a:rPr>
              <a:t>Designed &amp; Created by Praneet</a:t>
            </a:r>
            <a:endParaRPr lang="en-US" sz="2800" b="1" dirty="0">
              <a:solidFill>
                <a:schemeClr val="accent2"/>
              </a:solidFill>
            </a:endParaRPr>
          </a:p>
        </p:txBody>
      </p:sp>
      <p:pic>
        <p:nvPicPr>
          <p:cNvPr id="28" name="Picture Placeholder 27">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a:extLst>
              <a:ext uri="{28A0092B-C50C-407E-A947-70E740481C1C}">
                <a14:useLocalDpi xmlns:a14="http://schemas.microsoft.com/office/drawing/2010/main" val="0"/>
              </a:ext>
            </a:extLst>
          </a:blip>
          <a:stretch>
            <a:fillRect/>
          </a:stretch>
        </p:blipFill>
        <p:spPr>
          <a:xfrm>
            <a:off x="5151412" y="5276850"/>
            <a:ext cx="1465840" cy="1276350"/>
          </a:xfr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75080" y="4238625"/>
            <a:ext cx="2619375" cy="2619375"/>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58075" y="4605337"/>
            <a:ext cx="2619375" cy="2619375"/>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5158" y="3839625"/>
            <a:ext cx="3018375" cy="3018375"/>
          </a:xfrm>
          <a:prstGeom prst="rect">
            <a:avLst/>
          </a:prstGeom>
        </p:spPr>
      </p:pic>
    </p:spTree>
    <p:extLst>
      <p:ext uri="{BB962C8B-B14F-4D97-AF65-F5344CB8AC3E}">
        <p14:creationId xmlns:p14="http://schemas.microsoft.com/office/powerpoint/2010/main" val="529279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2" id="{93B44BEE-AA18-4720-B555-E5F46C5F93FC}" vid="{88E458CA-BB4B-4D24-B4FE-119ECB54A9B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C50EBF-655F-4CB6-981E-ED623F03458A}">
  <ds:schemaRefs>
    <ds:schemaRef ds:uri="http://schemas.microsoft.com/sharepoint/v3/contenttype/forms"/>
  </ds:schemaRefs>
</ds:datastoreItem>
</file>

<file path=customXml/itemProps2.xml><?xml version="1.0" encoding="utf-8"?>
<ds:datastoreItem xmlns:ds="http://schemas.openxmlformats.org/officeDocument/2006/customXml" ds:itemID="{4A69C94A-6367-4EAF-AEA1-68D21814630C}">
  <ds:schemaRefs>
    <ds:schemaRef ds:uri="http://www.w3.org/XML/1998/namespace"/>
    <ds:schemaRef ds:uri="http://purl.org/dc/dcmitype/"/>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71af3243-3dd4-4a8d-8c0d-dd76da1f02a5"/>
    <ds:schemaRef ds:uri="http://purl.org/dc/terms/"/>
    <ds:schemaRef ds:uri="http://schemas.microsoft.com/sharepoint/v3"/>
    <ds:schemaRef ds:uri="230e9df3-be65-4c73-a93b-d1236ebd677e"/>
    <ds:schemaRef ds:uri="16c05727-aa75-4e4a-9b5f-8a80a1165891"/>
    <ds:schemaRef ds:uri="http://schemas.microsoft.com/office/2006/metadata/properties"/>
  </ds:schemaRefs>
</ds:datastoreItem>
</file>

<file path=customXml/itemProps3.xml><?xml version="1.0" encoding="utf-8"?>
<ds:datastoreItem xmlns:ds="http://schemas.openxmlformats.org/officeDocument/2006/customXml" ds:itemID="{398F5F74-5156-4A27-93DC-97C598F272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606</Words>
  <Application>Microsoft Office PowerPoint</Application>
  <PresentationFormat>Widescreen</PresentationFormat>
  <Paragraphs>65</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微软雅黑</vt:lpstr>
      <vt:lpstr>Abadi</vt:lpstr>
      <vt:lpstr>Arial</vt:lpstr>
      <vt:lpstr>Calibri</vt:lpstr>
      <vt:lpstr>等线</vt:lpstr>
      <vt:lpstr>Posterama</vt:lpstr>
      <vt:lpstr>Posterama Text Black</vt:lpstr>
      <vt:lpstr>Posterama Text SemiBold</vt:lpstr>
      <vt:lpstr>Office 主题​​</vt:lpstr>
      <vt:lpstr>DESIGNING BURBERRY'S SUCCESS: A JOURNEY THROUGH INNOVATION</vt:lpstr>
      <vt:lpstr>CONTENTS</vt:lpstr>
      <vt:lpstr>INTRODUCTION</vt:lpstr>
      <vt:lpstr>WHAT IS DESIGN THINKING?</vt:lpstr>
      <vt:lpstr>BURBERRY'S INNOVATION JOURNEY</vt:lpstr>
      <vt:lpstr>DESIGN THINKING IN ACTION</vt:lpstr>
      <vt:lpstr>LESSONS LEARNED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2023-09-14T05:46:04Z</dcterms:created>
  <dcterms:modified xsi:type="dcterms:W3CDTF">2023-09-23T06:12:17Z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